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70" r:id="rId11"/>
    <p:sldId id="271" r:id="rId12"/>
    <p:sldId id="272" r:id="rId13"/>
    <p:sldId id="265" r:id="rId14"/>
    <p:sldId id="273"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474"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Sugan\OneDrive\Desktop\employee_data1%20(Recovered)%20sg.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 (Recovered) sg.xlsx]Sheet1!PivotTable1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manualLayout>
          <c:xMode val="edge"/>
          <c:yMode val="edge"/>
          <c:x val="0.27686789151356073"/>
          <c:y val="9.981044036162146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manualLayout>
          <c:layoutTarget val="inner"/>
          <c:xMode val="edge"/>
          <c:yMode val="edge"/>
          <c:x val="8.0469816272965886E-2"/>
          <c:y val="0.23869932925051035"/>
          <c:w val="0.6382801837270341"/>
          <c:h val="0.56695902595508896"/>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E36E-4279-B42E-FCD1B2F72832}"/>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E36E-4279-B42E-FCD1B2F72832}"/>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E36E-4279-B42E-FCD1B2F72832}"/>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E36E-4279-B42E-FCD1B2F72832}"/>
            </c:ext>
          </c:extLst>
        </c:ser>
        <c:dLbls>
          <c:showLegendKey val="0"/>
          <c:showVal val="0"/>
          <c:showCatName val="0"/>
          <c:showSerName val="0"/>
          <c:showPercent val="0"/>
          <c:showBubbleSize val="0"/>
        </c:dLbls>
        <c:gapWidth val="219"/>
        <c:overlap val="-27"/>
        <c:axId val="1230322288"/>
        <c:axId val="1230307056"/>
      </c:barChart>
      <c:catAx>
        <c:axId val="1230322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0307056"/>
        <c:crosses val="autoZero"/>
        <c:auto val="1"/>
        <c:lblAlgn val="ctr"/>
        <c:lblOffset val="100"/>
        <c:noMultiLvlLbl val="0"/>
      </c:catAx>
      <c:valAx>
        <c:axId val="12303070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03222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527277" y="3040529"/>
            <a:ext cx="8610600" cy="1938992"/>
          </a:xfrm>
          <a:prstGeom prst="rect">
            <a:avLst/>
          </a:prstGeom>
          <a:noFill/>
        </p:spPr>
        <p:txBody>
          <a:bodyPr wrap="square" rtlCol="0">
            <a:spAutoFit/>
          </a:bodyPr>
          <a:lstStyle/>
          <a:p>
            <a:r>
              <a:rPr lang="en-US" sz="2400" dirty="0"/>
              <a:t>STUDENT NAME : V ANANYA</a:t>
            </a:r>
          </a:p>
          <a:p>
            <a:r>
              <a:rPr lang="en-US" sz="2400" dirty="0"/>
              <a:t>REGISTER NO      </a:t>
            </a:r>
            <a:r>
              <a:rPr lang="en-US" sz="2400"/>
              <a:t>: 312216342</a:t>
            </a:r>
            <a:endParaRPr lang="en-US" sz="2400" dirty="0"/>
          </a:p>
          <a:p>
            <a:r>
              <a:rPr lang="en-US" sz="2400" dirty="0"/>
              <a:t>DEPARTMENT     : B.COM (General)</a:t>
            </a:r>
          </a:p>
          <a:p>
            <a:r>
              <a:rPr lang="en-US" sz="2400" dirty="0"/>
              <a:t>COLLEGE              : Shri </a:t>
            </a:r>
            <a:r>
              <a:rPr lang="en-US" sz="2400" dirty="0" err="1"/>
              <a:t>Shankarlal</a:t>
            </a:r>
            <a:r>
              <a:rPr lang="en-US" sz="2400" dirty="0"/>
              <a:t> </a:t>
            </a:r>
            <a:r>
              <a:rPr lang="en-US" sz="2400" dirty="0" err="1"/>
              <a:t>Sundarbai</a:t>
            </a:r>
            <a:r>
              <a:rPr lang="en-US" sz="2400" dirty="0"/>
              <a:t> </a:t>
            </a:r>
            <a:r>
              <a:rPr lang="en-US" sz="2400" dirty="0" err="1"/>
              <a:t>Shasun</a:t>
            </a:r>
            <a:r>
              <a:rPr lang="en-US" sz="2400" dirty="0"/>
              <a:t> Jain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C9021D8B-FDDC-AFCA-2063-E857FB544236}"/>
              </a:ext>
            </a:extLst>
          </p:cNvPr>
          <p:cNvSpPr txBox="1"/>
          <p:nvPr/>
        </p:nvSpPr>
        <p:spPr>
          <a:xfrm>
            <a:off x="686181" y="1012964"/>
            <a:ext cx="5527747" cy="5632311"/>
          </a:xfrm>
          <a:prstGeom prst="rect">
            <a:avLst/>
          </a:prstGeom>
          <a:noFill/>
        </p:spPr>
        <p:txBody>
          <a:bodyPr wrap="square" rtlCol="0">
            <a:spAutoFit/>
          </a:bodyPr>
          <a:lstStyle/>
          <a:p>
            <a:r>
              <a:rPr lang="en-IN" sz="2000" b="1" i="1" dirty="0">
                <a:solidFill>
                  <a:schemeClr val="tx2"/>
                </a:solidFill>
                <a:latin typeface="Arial" panose="020B0604020202020204" pitchFamily="34" charset="0"/>
                <a:cs typeface="Arial" panose="020B0604020202020204" pitchFamily="34" charset="0"/>
              </a:rPr>
              <a:t>STEPS:-</a:t>
            </a:r>
          </a:p>
          <a:p>
            <a:endParaRPr lang="en-IN" sz="2000" b="1" i="1" dirty="0">
              <a:solidFill>
                <a:schemeClr val="tx2"/>
              </a:solidFill>
              <a:latin typeface="Arial" panose="020B0604020202020204" pitchFamily="34" charset="0"/>
              <a:cs typeface="Arial" panose="020B0604020202020204" pitchFamily="34" charset="0"/>
            </a:endParaRPr>
          </a:p>
          <a:p>
            <a:r>
              <a:rPr lang="en-IN" sz="2000" b="1" i="1" dirty="0">
                <a:solidFill>
                  <a:schemeClr val="tx2"/>
                </a:solidFill>
                <a:latin typeface="Arial" panose="020B0604020202020204" pitchFamily="34" charset="0"/>
                <a:cs typeface="Arial" panose="020B0604020202020204" pitchFamily="34" charset="0"/>
              </a:rPr>
              <a:t>1)</a:t>
            </a:r>
            <a:r>
              <a:rPr lang="en-IN" sz="2000" b="1" i="1" u="sng" dirty="0">
                <a:solidFill>
                  <a:schemeClr val="tx2"/>
                </a:solidFill>
                <a:latin typeface="Arial" panose="020B0604020202020204" pitchFamily="34" charset="0"/>
                <a:cs typeface="Arial" panose="020B0604020202020204" pitchFamily="34" charset="0"/>
              </a:rPr>
              <a:t>Data Collection</a:t>
            </a:r>
          </a:p>
          <a:p>
            <a:pPr marL="342900" indent="-342900">
              <a:buFont typeface="Arial" panose="020B0604020202020204" pitchFamily="34" charset="0"/>
              <a:buChar char="•"/>
            </a:pPr>
            <a:r>
              <a:rPr lang="en-IN" sz="2000" b="1" i="1" dirty="0">
                <a:solidFill>
                  <a:schemeClr val="tx2"/>
                </a:solidFill>
                <a:latin typeface="Arial" panose="020B0604020202020204" pitchFamily="34" charset="0"/>
                <a:cs typeface="Arial" panose="020B0604020202020204" pitchFamily="34" charset="0"/>
              </a:rPr>
              <a:t>Go to Kaggle and download</a:t>
            </a:r>
          </a:p>
          <a:p>
            <a:pPr marL="342900" indent="-342900">
              <a:buFont typeface="Arial" panose="020B0604020202020204" pitchFamily="34" charset="0"/>
              <a:buChar char="•"/>
            </a:pPr>
            <a:r>
              <a:rPr lang="en-IN" sz="2000" b="1" i="1" dirty="0">
                <a:solidFill>
                  <a:schemeClr val="tx2"/>
                </a:solidFill>
                <a:latin typeface="Arial" panose="020B0604020202020204" pitchFamily="34" charset="0"/>
                <a:cs typeface="Arial" panose="020B0604020202020204" pitchFamily="34" charset="0"/>
              </a:rPr>
              <a:t>Download in Edunet Dashboard</a:t>
            </a:r>
          </a:p>
          <a:p>
            <a:endParaRPr lang="en-IN" sz="2000" b="1" i="1" dirty="0">
              <a:solidFill>
                <a:schemeClr val="tx2"/>
              </a:solidFill>
              <a:latin typeface="Arial" panose="020B0604020202020204" pitchFamily="34" charset="0"/>
              <a:cs typeface="Arial" panose="020B0604020202020204" pitchFamily="34" charset="0"/>
            </a:endParaRPr>
          </a:p>
          <a:p>
            <a:r>
              <a:rPr lang="en-IN" sz="2000" b="1" i="1" dirty="0">
                <a:solidFill>
                  <a:schemeClr val="tx2"/>
                </a:solidFill>
                <a:latin typeface="Arial" panose="020B0604020202020204" pitchFamily="34" charset="0"/>
                <a:cs typeface="Arial" panose="020B0604020202020204" pitchFamily="34" charset="0"/>
              </a:rPr>
              <a:t>2) </a:t>
            </a:r>
            <a:r>
              <a:rPr lang="en-IN" sz="2000" b="1" i="1" u="sng" dirty="0">
                <a:solidFill>
                  <a:schemeClr val="tx2"/>
                </a:solidFill>
                <a:latin typeface="Arial" panose="020B0604020202020204" pitchFamily="34" charset="0"/>
                <a:cs typeface="Arial" panose="020B0604020202020204" pitchFamily="34" charset="0"/>
              </a:rPr>
              <a:t>Features Collection</a:t>
            </a:r>
            <a:endParaRPr lang="en-IN" sz="2000" b="1" i="1" dirty="0">
              <a:solidFill>
                <a:schemeClr val="tx2"/>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i="1" dirty="0">
                <a:solidFill>
                  <a:schemeClr val="tx2"/>
                </a:solidFill>
                <a:latin typeface="Arial" panose="020B0604020202020204" pitchFamily="34" charset="0"/>
                <a:cs typeface="Arial" panose="020B0604020202020204" pitchFamily="34" charset="0"/>
              </a:rPr>
              <a:t>9 Features</a:t>
            </a:r>
          </a:p>
          <a:p>
            <a:endParaRPr lang="en-IN" sz="2000" b="1" i="1" dirty="0">
              <a:solidFill>
                <a:schemeClr val="tx2"/>
              </a:solidFill>
              <a:latin typeface="Arial" panose="020B0604020202020204" pitchFamily="34" charset="0"/>
              <a:cs typeface="Arial" panose="020B0604020202020204" pitchFamily="34" charset="0"/>
            </a:endParaRP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Employee ID</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Employee First Name</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Employee Last Name </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Employee Status</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Employee Performance Level</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Current Employee Ratings</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Department Type</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Division</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Job Function</a:t>
            </a:r>
          </a:p>
        </p:txBody>
      </p:sp>
    </p:spTree>
    <p:extLst>
      <p:ext uri="{BB962C8B-B14F-4D97-AF65-F5344CB8AC3E}">
        <p14:creationId xmlns:p14="http://schemas.microsoft.com/office/powerpoint/2010/main" val="4132466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8">
            <a:extLst>
              <a:ext uri="{FF2B5EF4-FFF2-40B4-BE49-F238E27FC236}">
                <a16:creationId xmlns:a16="http://schemas.microsoft.com/office/drawing/2014/main" id="{7C28A6E8-2672-61E0-1F04-3CDB70744435}"/>
              </a:ext>
            </a:extLst>
          </p:cNvPr>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5" name="TextBox 4">
            <a:extLst>
              <a:ext uri="{FF2B5EF4-FFF2-40B4-BE49-F238E27FC236}">
                <a16:creationId xmlns:a16="http://schemas.microsoft.com/office/drawing/2014/main" id="{858852BB-DBE1-5938-C59B-85E7D944BB53}"/>
              </a:ext>
            </a:extLst>
          </p:cNvPr>
          <p:cNvSpPr txBox="1"/>
          <p:nvPr/>
        </p:nvSpPr>
        <p:spPr>
          <a:xfrm>
            <a:off x="5701507" y="2274837"/>
            <a:ext cx="3679825" cy="2308324"/>
          </a:xfrm>
          <a:prstGeom prst="rect">
            <a:avLst/>
          </a:prstGeom>
          <a:noFill/>
        </p:spPr>
        <p:txBody>
          <a:bodyPr wrap="square" rtlCol="0">
            <a:spAutoFit/>
          </a:bodyPr>
          <a:lstStyle/>
          <a:p>
            <a:r>
              <a:rPr lang="en-IN" sz="1800" b="1" i="1" dirty="0">
                <a:solidFill>
                  <a:schemeClr val="tx2"/>
                </a:solidFill>
                <a:latin typeface="Arial" panose="020B0604020202020204" pitchFamily="34" charset="0"/>
                <a:cs typeface="Arial" panose="020B0604020202020204" pitchFamily="34" charset="0"/>
              </a:rPr>
              <a:t>5) </a:t>
            </a:r>
            <a:r>
              <a:rPr lang="en-IN" sz="1800" b="1" i="1" u="sng" dirty="0">
                <a:solidFill>
                  <a:schemeClr val="tx2"/>
                </a:solidFill>
                <a:latin typeface="Arial" panose="020B0604020202020204" pitchFamily="34" charset="0"/>
                <a:cs typeface="Arial" panose="020B0604020202020204" pitchFamily="34" charset="0"/>
              </a:rPr>
              <a:t>Summary/Pivot Table</a:t>
            </a:r>
          </a:p>
          <a:p>
            <a:endParaRPr lang="en-IN" sz="1800" b="1" i="1" dirty="0">
              <a:solidFill>
                <a:schemeClr val="tx2"/>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u="sng" dirty="0">
                <a:solidFill>
                  <a:schemeClr val="tx2"/>
                </a:solidFill>
                <a:latin typeface="Arial" panose="020B0604020202020204" pitchFamily="34" charset="0"/>
                <a:cs typeface="Arial" panose="020B0604020202020204" pitchFamily="34" charset="0"/>
              </a:rPr>
              <a:t>Features/Techniques Used</a:t>
            </a:r>
            <a:endParaRPr lang="en-IN" sz="1800" b="1" i="1" dirty="0">
              <a:solidFill>
                <a:schemeClr val="tx2"/>
              </a:solidFill>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en-IN" sz="1800" b="1" i="1" u="sng" dirty="0">
                <a:solidFill>
                  <a:schemeClr val="tx2"/>
                </a:solidFill>
                <a:latin typeface="Arial" panose="020B0604020202020204" pitchFamily="34" charset="0"/>
                <a:cs typeface="Arial" panose="020B0604020202020204" pitchFamily="34" charset="0"/>
              </a:rPr>
              <a:t>What Columns Used</a:t>
            </a:r>
            <a:endParaRPr lang="en-IN" b="1" i="1" u="sng" dirty="0">
              <a:solidFill>
                <a:schemeClr val="tx2"/>
              </a:solidFill>
            </a:endParaRPr>
          </a:p>
          <a:p>
            <a:pPr marL="342900" indent="-342900">
              <a:buAutoNum type="arabicPeriod"/>
            </a:pPr>
            <a:r>
              <a:rPr lang="en-IN" sz="1800" b="1" i="1" dirty="0">
                <a:solidFill>
                  <a:schemeClr val="tx2"/>
                </a:solidFill>
                <a:latin typeface="Arial" panose="020B0604020202020204" pitchFamily="34" charset="0"/>
                <a:cs typeface="Arial" panose="020B0604020202020204" pitchFamily="34" charset="0"/>
              </a:rPr>
              <a:t>Employee ID</a:t>
            </a:r>
          </a:p>
          <a:p>
            <a:pPr marL="342900" indent="-342900">
              <a:buAutoNum type="arabicPeriod"/>
            </a:pPr>
            <a:r>
              <a:rPr lang="en-IN" sz="1800" b="1" i="1" dirty="0">
                <a:solidFill>
                  <a:schemeClr val="tx2"/>
                </a:solidFill>
                <a:latin typeface="Arial" panose="020B0604020202020204" pitchFamily="34" charset="0"/>
                <a:cs typeface="Arial" panose="020B0604020202020204" pitchFamily="34" charset="0"/>
              </a:rPr>
              <a:t>Employee First Name</a:t>
            </a:r>
          </a:p>
          <a:p>
            <a:pPr marL="342900" indent="-342900">
              <a:buAutoNum type="arabicPeriod"/>
            </a:pPr>
            <a:r>
              <a:rPr lang="en-IN" sz="1800" b="1" i="1" dirty="0">
                <a:solidFill>
                  <a:schemeClr val="tx2"/>
                </a:solidFill>
                <a:latin typeface="Arial" panose="020B0604020202020204" pitchFamily="34" charset="0"/>
                <a:cs typeface="Arial" panose="020B0604020202020204" pitchFamily="34" charset="0"/>
              </a:rPr>
              <a:t>Employee Last Name </a:t>
            </a:r>
          </a:p>
          <a:p>
            <a:pPr marL="342900" indent="-342900">
              <a:buAutoNum type="arabicPeriod"/>
            </a:pPr>
            <a:r>
              <a:rPr lang="en-IN" sz="1800" b="1" i="1" dirty="0">
                <a:solidFill>
                  <a:schemeClr val="tx2"/>
                </a:solidFill>
                <a:latin typeface="Arial" panose="020B0604020202020204" pitchFamily="34" charset="0"/>
                <a:cs typeface="Arial" panose="020B0604020202020204" pitchFamily="34" charset="0"/>
              </a:rPr>
              <a:t>Employee Status</a:t>
            </a:r>
          </a:p>
        </p:txBody>
      </p:sp>
      <p:sp>
        <p:nvSpPr>
          <p:cNvPr id="7" name="TextBox 6">
            <a:extLst>
              <a:ext uri="{FF2B5EF4-FFF2-40B4-BE49-F238E27FC236}">
                <a16:creationId xmlns:a16="http://schemas.microsoft.com/office/drawing/2014/main" id="{AC82EDC5-2FE3-2244-CDAA-586D2126FEB9}"/>
              </a:ext>
            </a:extLst>
          </p:cNvPr>
          <p:cNvSpPr txBox="1"/>
          <p:nvPr/>
        </p:nvSpPr>
        <p:spPr>
          <a:xfrm>
            <a:off x="5701506" y="4583161"/>
            <a:ext cx="3679825" cy="1754326"/>
          </a:xfrm>
          <a:prstGeom prst="rect">
            <a:avLst/>
          </a:prstGeom>
          <a:noFill/>
        </p:spPr>
        <p:txBody>
          <a:bodyPr wrap="square" rtlCol="0">
            <a:spAutoFit/>
          </a:bodyPr>
          <a:lstStyle/>
          <a:p>
            <a:r>
              <a:rPr lang="en-IN" sz="1800" b="1" i="1" dirty="0">
                <a:solidFill>
                  <a:schemeClr val="tx2"/>
                </a:solidFill>
                <a:latin typeface="Arial" panose="020B0604020202020204" pitchFamily="34" charset="0"/>
                <a:cs typeface="Arial" panose="020B0604020202020204" pitchFamily="34" charset="0"/>
              </a:rPr>
              <a:t>5. Employee Performance Level</a:t>
            </a:r>
          </a:p>
          <a:p>
            <a:r>
              <a:rPr lang="en-IN" sz="1800" b="1" i="1" dirty="0">
                <a:solidFill>
                  <a:schemeClr val="tx2"/>
                </a:solidFill>
                <a:latin typeface="Arial" panose="020B0604020202020204" pitchFamily="34" charset="0"/>
                <a:cs typeface="Arial" panose="020B0604020202020204" pitchFamily="34" charset="0"/>
              </a:rPr>
              <a:t>6. Current Employee Ratings</a:t>
            </a:r>
          </a:p>
          <a:p>
            <a:r>
              <a:rPr lang="en-IN" sz="1800" b="1" i="1" dirty="0">
                <a:solidFill>
                  <a:schemeClr val="tx2"/>
                </a:solidFill>
                <a:latin typeface="Arial" panose="020B0604020202020204" pitchFamily="34" charset="0"/>
                <a:cs typeface="Arial" panose="020B0604020202020204" pitchFamily="34" charset="0"/>
              </a:rPr>
              <a:t>7. Department Type</a:t>
            </a:r>
          </a:p>
          <a:p>
            <a:r>
              <a:rPr lang="en-IN" sz="1800" b="1" i="1" dirty="0">
                <a:solidFill>
                  <a:schemeClr val="tx2"/>
                </a:solidFill>
                <a:latin typeface="Arial" panose="020B0604020202020204" pitchFamily="34" charset="0"/>
                <a:cs typeface="Arial" panose="020B0604020202020204" pitchFamily="34" charset="0"/>
              </a:rPr>
              <a:t>8. Division</a:t>
            </a:r>
          </a:p>
          <a:p>
            <a:r>
              <a:rPr lang="en-IN" sz="1800" b="1" i="1" dirty="0">
                <a:solidFill>
                  <a:schemeClr val="tx2"/>
                </a:solidFill>
                <a:latin typeface="Arial" panose="020B0604020202020204" pitchFamily="34" charset="0"/>
                <a:cs typeface="Arial" panose="020B0604020202020204" pitchFamily="34" charset="0"/>
              </a:rPr>
              <a:t>9. Job Function</a:t>
            </a:r>
          </a:p>
          <a:p>
            <a:endParaRPr lang="en-IN" b="1" i="1" dirty="0">
              <a:solidFill>
                <a:schemeClr val="tx2"/>
              </a:solidFill>
            </a:endParaRPr>
          </a:p>
        </p:txBody>
      </p:sp>
      <p:sp>
        <p:nvSpPr>
          <p:cNvPr id="3" name="TextBox 2">
            <a:extLst>
              <a:ext uri="{FF2B5EF4-FFF2-40B4-BE49-F238E27FC236}">
                <a16:creationId xmlns:a16="http://schemas.microsoft.com/office/drawing/2014/main" id="{DB5AAD4F-8BFE-2513-93E9-E2118A75200A}"/>
              </a:ext>
            </a:extLst>
          </p:cNvPr>
          <p:cNvSpPr txBox="1"/>
          <p:nvPr/>
        </p:nvSpPr>
        <p:spPr>
          <a:xfrm>
            <a:off x="667543" y="1859339"/>
            <a:ext cx="4286248" cy="3139321"/>
          </a:xfrm>
          <a:prstGeom prst="rect">
            <a:avLst/>
          </a:prstGeom>
          <a:noFill/>
        </p:spPr>
        <p:txBody>
          <a:bodyPr wrap="square" rtlCol="0">
            <a:spAutoFit/>
          </a:bodyPr>
          <a:lstStyle/>
          <a:p>
            <a:r>
              <a:rPr lang="en-IN" sz="1800" b="1" i="1" dirty="0">
                <a:solidFill>
                  <a:schemeClr val="tx2"/>
                </a:solidFill>
                <a:latin typeface="Arial" panose="020B0604020202020204" pitchFamily="34" charset="0"/>
                <a:cs typeface="Arial" panose="020B0604020202020204" pitchFamily="34" charset="0"/>
              </a:rPr>
              <a:t>3) </a:t>
            </a:r>
            <a:r>
              <a:rPr lang="en-IN" sz="1800" b="1" i="1" u="sng" dirty="0">
                <a:solidFill>
                  <a:schemeClr val="tx2"/>
                </a:solidFill>
                <a:latin typeface="Arial" panose="020B0604020202020204" pitchFamily="34" charset="0"/>
                <a:cs typeface="Arial" panose="020B0604020202020204" pitchFamily="34" charset="0"/>
              </a:rPr>
              <a:t>Data Cleaning</a:t>
            </a:r>
          </a:p>
          <a:p>
            <a:pPr marL="285750" indent="-285750">
              <a:buFont typeface="Wingdings" panose="05000000000000000000" pitchFamily="2" charset="2"/>
              <a:buChar char="§"/>
            </a:pPr>
            <a:r>
              <a:rPr lang="en-IN" sz="1800" b="1" i="1" dirty="0">
                <a:solidFill>
                  <a:schemeClr val="tx2"/>
                </a:solidFill>
                <a:latin typeface="Arial" panose="020B0604020202020204" pitchFamily="34" charset="0"/>
                <a:cs typeface="Arial" panose="020B0604020202020204" pitchFamily="34" charset="0"/>
              </a:rPr>
              <a:t>Missing Values identified- Conditional Formatting</a:t>
            </a:r>
          </a:p>
          <a:p>
            <a:pPr marL="285750" indent="-285750">
              <a:buFont typeface="Wingdings" panose="05000000000000000000" pitchFamily="2" charset="2"/>
              <a:buChar char="§"/>
            </a:pPr>
            <a:r>
              <a:rPr lang="en-IN" sz="1800" b="1" i="1" dirty="0">
                <a:solidFill>
                  <a:schemeClr val="tx2"/>
                </a:solidFill>
                <a:latin typeface="Arial" panose="020B0604020202020204" pitchFamily="34" charset="0"/>
                <a:cs typeface="Arial" panose="020B0604020202020204" pitchFamily="34" charset="0"/>
              </a:rPr>
              <a:t>Missing Values removed – Filtering</a:t>
            </a:r>
          </a:p>
          <a:p>
            <a:endParaRPr lang="en-IN" sz="1800" b="1" i="1" dirty="0">
              <a:solidFill>
                <a:schemeClr val="tx2"/>
              </a:solidFill>
              <a:latin typeface="Arial" panose="020B0604020202020204" pitchFamily="34" charset="0"/>
              <a:cs typeface="Arial" panose="020B0604020202020204" pitchFamily="34" charset="0"/>
            </a:endParaRPr>
          </a:p>
          <a:p>
            <a:r>
              <a:rPr lang="en-IN" sz="1800" b="1" i="1" dirty="0">
                <a:solidFill>
                  <a:schemeClr val="tx2"/>
                </a:solidFill>
                <a:latin typeface="Arial" panose="020B0604020202020204" pitchFamily="34" charset="0"/>
                <a:cs typeface="Arial" panose="020B0604020202020204" pitchFamily="34" charset="0"/>
              </a:rPr>
              <a:t>4) </a:t>
            </a:r>
            <a:r>
              <a:rPr lang="en-IN" sz="1800" b="1" i="1" u="sng" dirty="0">
                <a:solidFill>
                  <a:schemeClr val="tx2"/>
                </a:solidFill>
                <a:latin typeface="Arial" panose="020B0604020202020204" pitchFamily="34" charset="0"/>
                <a:cs typeface="Arial" panose="020B0604020202020204" pitchFamily="34" charset="0"/>
              </a:rPr>
              <a:t>Performance Level Calculation</a:t>
            </a:r>
          </a:p>
          <a:p>
            <a:r>
              <a:rPr lang="en-IN" b="1" i="1" dirty="0">
                <a:solidFill>
                  <a:schemeClr val="tx2"/>
                </a:solidFill>
                <a:latin typeface="Arial" panose="020B0604020202020204" pitchFamily="34" charset="0"/>
                <a:cs typeface="Arial" panose="020B0604020202020204" pitchFamily="34" charset="0"/>
              </a:rPr>
              <a:t>Performance Level Formula = IFS(Z8&gt;=5,”VERY HIGH”,Z8&gt;=4,”HIGH”,Z8&gt;=3,”MED”,”TRUE”,”LOW”)</a:t>
            </a:r>
            <a:endParaRPr lang="en-IN" sz="1800" b="1" i="1" dirty="0">
              <a:solidFill>
                <a:schemeClr val="tx2"/>
              </a:solidFill>
              <a:latin typeface="Arial" panose="020B0604020202020204" pitchFamily="34" charset="0"/>
              <a:cs typeface="Arial" panose="020B0604020202020204" pitchFamily="34" charset="0"/>
            </a:endParaRPr>
          </a:p>
          <a:p>
            <a:endParaRPr lang="en-IN" sz="1800" b="1" i="1"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3528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3C77EE-AFE0-0978-C638-9B6A3555FC4D}"/>
              </a:ext>
            </a:extLst>
          </p:cNvPr>
          <p:cNvSpPr txBox="1"/>
          <p:nvPr/>
        </p:nvSpPr>
        <p:spPr>
          <a:xfrm>
            <a:off x="739775" y="1582340"/>
            <a:ext cx="4419600" cy="3693319"/>
          </a:xfrm>
          <a:prstGeom prst="rect">
            <a:avLst/>
          </a:prstGeom>
          <a:noFill/>
        </p:spPr>
        <p:txBody>
          <a:bodyPr wrap="square" rtlCol="0">
            <a:spAutoFit/>
          </a:bodyPr>
          <a:lstStyle/>
          <a:p>
            <a:r>
              <a:rPr lang="en-IN" sz="1800" b="1" i="1" dirty="0">
                <a:solidFill>
                  <a:schemeClr val="tx2"/>
                </a:solidFill>
                <a:latin typeface="Arial" panose="020B0604020202020204" pitchFamily="34" charset="0"/>
                <a:cs typeface="Arial" panose="020B0604020202020204" pitchFamily="34" charset="0"/>
              </a:rPr>
              <a:t>6) </a:t>
            </a:r>
            <a:r>
              <a:rPr lang="en-IN" sz="1800" b="1" i="1" u="sng" dirty="0">
                <a:solidFill>
                  <a:schemeClr val="tx2"/>
                </a:solidFill>
                <a:latin typeface="Arial" panose="020B0604020202020204" pitchFamily="34" charset="0"/>
                <a:cs typeface="Arial" panose="020B0604020202020204" pitchFamily="34" charset="0"/>
              </a:rPr>
              <a:t>Graph</a:t>
            </a:r>
          </a:p>
          <a:p>
            <a:pPr marL="285750" indent="-285750">
              <a:buFont typeface="Wingdings" panose="05000000000000000000" pitchFamily="2" charset="2"/>
              <a:buChar char="v"/>
            </a:pPr>
            <a:r>
              <a:rPr lang="en-IN" sz="1800" b="1" i="1" dirty="0">
                <a:solidFill>
                  <a:schemeClr val="tx2"/>
                </a:solidFill>
                <a:latin typeface="Arial" panose="020B0604020202020204" pitchFamily="34" charset="0"/>
                <a:cs typeface="Arial" panose="020B0604020202020204" pitchFamily="34" charset="0"/>
              </a:rPr>
              <a:t>Data Visualisation</a:t>
            </a:r>
          </a:p>
          <a:p>
            <a:pPr marL="285750" indent="-285750">
              <a:buFont typeface="Wingdings" panose="05000000000000000000" pitchFamily="2" charset="2"/>
              <a:buChar char="v"/>
            </a:pPr>
            <a:r>
              <a:rPr lang="en-IN" sz="1800" b="1" i="1" u="sng" dirty="0">
                <a:solidFill>
                  <a:schemeClr val="tx2"/>
                </a:solidFill>
                <a:latin typeface="Arial" panose="020B0604020202020204" pitchFamily="34" charset="0"/>
                <a:cs typeface="Arial" panose="020B0604020202020204" pitchFamily="34" charset="0"/>
              </a:rPr>
              <a:t>Features/Columns Used</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Employee Performance Level</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Current Employee Ratings</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Department Type</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Division</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Job Function</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Employee ID</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Employee First Name</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Employee Last Name </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Employee Status</a:t>
            </a:r>
          </a:p>
          <a:p>
            <a:endParaRPr lang="en-IN" b="1" i="1" dirty="0">
              <a:solidFill>
                <a:schemeClr val="tx2"/>
              </a:solidFill>
            </a:endParaRPr>
          </a:p>
        </p:txBody>
      </p:sp>
      <p:sp>
        <p:nvSpPr>
          <p:cNvPr id="5" name="object 8">
            <a:extLst>
              <a:ext uri="{FF2B5EF4-FFF2-40B4-BE49-F238E27FC236}">
                <a16:creationId xmlns:a16="http://schemas.microsoft.com/office/drawing/2014/main" id="{4532045B-2694-4D93-A3DB-1A773B985DC9}"/>
              </a:ext>
            </a:extLst>
          </p:cNvPr>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Tree>
    <p:extLst>
      <p:ext uri="{BB962C8B-B14F-4D97-AF65-F5344CB8AC3E}">
        <p14:creationId xmlns:p14="http://schemas.microsoft.com/office/powerpoint/2010/main" val="3040327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33A0995C-A8F0-B41D-43DE-D88814A28C80}"/>
              </a:ext>
            </a:extLst>
          </p:cNvPr>
          <p:cNvGraphicFramePr>
            <a:graphicFrameLocks/>
          </p:cNvGraphicFramePr>
          <p:nvPr>
            <p:extLst>
              <p:ext uri="{D42A27DB-BD31-4B8C-83A1-F6EECF244321}">
                <p14:modId xmlns:p14="http://schemas.microsoft.com/office/powerpoint/2010/main" val="349578701"/>
              </p:ext>
            </p:extLst>
          </p:nvPr>
        </p:nvGraphicFramePr>
        <p:xfrm>
          <a:off x="990600" y="1371600"/>
          <a:ext cx="76200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90FE11D-044D-F0EE-12ED-4EA6A9830BED}"/>
              </a:ext>
            </a:extLst>
          </p:cNvPr>
          <p:cNvSpPr txBox="1"/>
          <p:nvPr/>
        </p:nvSpPr>
        <p:spPr>
          <a:xfrm>
            <a:off x="838200" y="1371600"/>
            <a:ext cx="7543800" cy="4093428"/>
          </a:xfrm>
          <a:prstGeom prst="rect">
            <a:avLst/>
          </a:prstGeom>
          <a:noFill/>
        </p:spPr>
        <p:txBody>
          <a:bodyPr wrap="square" rtlCol="0">
            <a:spAutoFit/>
          </a:bodyPr>
          <a:lstStyle/>
          <a:p>
            <a:r>
              <a:rPr lang="en-IN" sz="2000" b="1" i="1" dirty="0">
                <a:solidFill>
                  <a:schemeClr val="accent1"/>
                </a:solidFill>
                <a:latin typeface="Arial" panose="020B0604020202020204" pitchFamily="34" charset="0"/>
                <a:cs typeface="Arial" panose="020B0604020202020204" pitchFamily="34" charset="0"/>
              </a:rPr>
              <a:t> While comparing the performance of the employees, the number of employees are higher in number in average performing category. High level and very high level employees are very few in number. So, the management should motivate the average performing employees to perform better and be effective. They can motivate these employees by giving them different levels of tasks based on their performance and strength. To conclude, medium performing employees are large in number. We need to motivate them for a better outcome. There are ups and downs in the performance of the employees.  High Level performing employees in WBL Business Unit are more in number when compared to other departments.</a:t>
            </a:r>
          </a:p>
        </p:txBody>
      </p:sp>
    </p:spTree>
    <p:extLst>
      <p:ext uri="{BB962C8B-B14F-4D97-AF65-F5344CB8AC3E}">
        <p14:creationId xmlns:p14="http://schemas.microsoft.com/office/powerpoint/2010/main" val="3379234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591168" y="2915052"/>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C3F27DA4-CC3B-27DD-3346-371100715206}"/>
              </a:ext>
            </a:extLst>
          </p:cNvPr>
          <p:cNvSpPr txBox="1"/>
          <p:nvPr/>
        </p:nvSpPr>
        <p:spPr>
          <a:xfrm>
            <a:off x="834072" y="2828835"/>
            <a:ext cx="8040024" cy="1200329"/>
          </a:xfrm>
          <a:prstGeom prst="rect">
            <a:avLst/>
          </a:prstGeom>
          <a:noFill/>
        </p:spPr>
        <p:txBody>
          <a:bodyPr wrap="square">
            <a:spAutoFit/>
          </a:bodyPr>
          <a:lstStyle/>
          <a:p>
            <a:pPr algn="l"/>
            <a:r>
              <a:rPr lang="en-US" b="1" i="1">
                <a:solidFill>
                  <a:schemeClr val="tx2">
                    <a:lumMod val="75000"/>
                  </a:schemeClr>
                </a:solidFill>
                <a:effectLst/>
                <a:latin typeface="Plus Jakarta Display"/>
              </a:rPr>
              <a:t>Employee Data Analysis is made to track the performance of employees. High performance employees are appreciated with Increament in salaries, bonus etc..  Low performers are motivated to do better and this is why Employee Data Analysis is made.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154984"/>
          </a:xfrm>
          <a:prstGeom prst="rect">
            <a:avLst/>
          </a:prstGeom>
          <a:noFill/>
        </p:spPr>
        <p:txBody>
          <a:bodyPr wrap="square" rtlCol="0">
            <a:spAutoFit/>
          </a:bodyPr>
          <a:lstStyle/>
          <a:p>
            <a:pPr algn="l">
              <a:buFont typeface="Arial" panose="020B0604020202020204" pitchFamily="34" charset="0"/>
              <a:buChar char="•"/>
            </a:pPr>
            <a:r>
              <a:rPr lang="en-US" sz="2400" b="1" i="1" dirty="0">
                <a:solidFill>
                  <a:schemeClr val="tx2"/>
                </a:solidFill>
                <a:effectLst/>
                <a:latin typeface="Times New Roman" panose="02020603050405020304" pitchFamily="18" charset="0"/>
                <a:cs typeface="Times New Roman" panose="02020603050405020304" pitchFamily="18" charset="0"/>
              </a:rPr>
              <a:t>.</a:t>
            </a:r>
          </a:p>
          <a:p>
            <a:r>
              <a:rPr lang="en-US" sz="2400" b="1" i="1" dirty="0">
                <a:solidFill>
                  <a:schemeClr val="tx2"/>
                </a:solidFill>
                <a:latin typeface="Times New Roman" panose="02020603050405020304" pitchFamily="18" charset="0"/>
                <a:cs typeface="Times New Roman" panose="02020603050405020304" pitchFamily="18" charset="0"/>
              </a:rPr>
              <a:t>Employee performance analysis involves evaluating how well employees meet job expectations and contribute to organizational goals. It includes assessing various metrics such as productivity, quality of work, and adherence to deadlines. Feedback from supervisors, self-assessments, and peer reviews are often incorporated. The analysis aims to identify strengths, areas for improvement, and training needs. Ultimately, it supports better decision-making regarding promotions, rewards, and professional development.</a:t>
            </a:r>
            <a:endParaRPr lang="en-IN" sz="2400" b="1" i="1" dirty="0">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7" name="Picture 8">
            <a:extLst>
              <a:ext uri="{FF2B5EF4-FFF2-40B4-BE49-F238E27FC236}">
                <a16:creationId xmlns:a16="http://schemas.microsoft.com/office/drawing/2014/main" id="{F80A92F0-95B6-5544-A18F-B563B3DA18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335" y="1604636"/>
            <a:ext cx="7409214" cy="481045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9059814C-1B19-ACB1-F24C-F52CCF36B82E}"/>
              </a:ext>
            </a:extLst>
          </p:cNvPr>
          <p:cNvSpPr txBox="1"/>
          <p:nvPr/>
        </p:nvSpPr>
        <p:spPr>
          <a:xfrm>
            <a:off x="3282553" y="2281555"/>
            <a:ext cx="4617245" cy="1477328"/>
          </a:xfrm>
          <a:prstGeom prst="rect">
            <a:avLst/>
          </a:prstGeom>
          <a:noFill/>
        </p:spPr>
        <p:txBody>
          <a:bodyPr wrap="square" rtlCol="0">
            <a:spAutoFit/>
          </a:bodyPr>
          <a:lstStyle/>
          <a:p>
            <a:pPr algn="l"/>
            <a:r>
              <a:rPr lang="en-US" b="1" i="1">
                <a:solidFill>
                  <a:schemeClr val="tx2"/>
                </a:solidFill>
              </a:rPr>
              <a:t>Conditional Formatting – Missing </a:t>
            </a:r>
          </a:p>
          <a:p>
            <a:pPr algn="l"/>
            <a:r>
              <a:rPr lang="en-US" b="1" i="1">
                <a:solidFill>
                  <a:schemeClr val="tx2"/>
                </a:solidFill>
              </a:rPr>
              <a:t>Filter – Remove </a:t>
            </a:r>
          </a:p>
          <a:p>
            <a:pPr algn="l"/>
            <a:r>
              <a:rPr lang="en-US" b="1" i="1">
                <a:solidFill>
                  <a:schemeClr val="tx2"/>
                </a:solidFill>
              </a:rPr>
              <a:t>Formula – Performance </a:t>
            </a:r>
          </a:p>
          <a:p>
            <a:pPr algn="l"/>
            <a:r>
              <a:rPr lang="en-US" b="1" i="1">
                <a:solidFill>
                  <a:schemeClr val="tx2"/>
                </a:solidFill>
              </a:rPr>
              <a:t>Pivot – Summary </a:t>
            </a:r>
          </a:p>
          <a:p>
            <a:pPr algn="l"/>
            <a:r>
              <a:rPr lang="en-US" b="1" i="1">
                <a:solidFill>
                  <a:schemeClr val="tx2"/>
                </a:solidFill>
              </a:rPr>
              <a:t>Graph – Data Visualization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A7A079F-C510-35BC-0F94-4308AC92E59D}"/>
              </a:ext>
            </a:extLst>
          </p:cNvPr>
          <p:cNvSpPr txBox="1"/>
          <p:nvPr/>
        </p:nvSpPr>
        <p:spPr>
          <a:xfrm>
            <a:off x="755332" y="1582339"/>
            <a:ext cx="6049090" cy="4608576"/>
          </a:xfrm>
          <a:prstGeom prst="rect">
            <a:avLst/>
          </a:prstGeom>
          <a:noFill/>
        </p:spPr>
        <p:txBody>
          <a:bodyPr wrap="square" rtlCol="0">
            <a:spAutoFit/>
          </a:bodyPr>
          <a:lstStyle/>
          <a:p>
            <a:pPr algn="l"/>
            <a:r>
              <a:rPr lang="en-US" b="1" i="1" dirty="0">
                <a:solidFill>
                  <a:schemeClr val="tx2"/>
                </a:solidFill>
              </a:rPr>
              <a:t>Employee Data set – </a:t>
            </a:r>
            <a:r>
              <a:rPr lang="en-US" b="1" i="1" dirty="0" err="1">
                <a:solidFill>
                  <a:schemeClr val="tx2"/>
                </a:solidFill>
              </a:rPr>
              <a:t>Kaggle</a:t>
            </a:r>
            <a:r>
              <a:rPr lang="en-US" b="1" i="1" dirty="0">
                <a:solidFill>
                  <a:schemeClr val="tx2"/>
                </a:solidFill>
              </a:rPr>
              <a:t>
26 features:-
Only some of them have been considered:
Employee ID
Employee First Name
Employee Last Name 
Employee Status
Employee Performance Level
Current Employee Ratings
Department Type
Division
Job Function</a:t>
            </a:r>
          </a:p>
        </p:txBody>
      </p:sp>
      <p:pic>
        <p:nvPicPr>
          <p:cNvPr id="4" name="Picture 4">
            <a:extLst>
              <a:ext uri="{FF2B5EF4-FFF2-40B4-BE49-F238E27FC236}">
                <a16:creationId xmlns:a16="http://schemas.microsoft.com/office/drawing/2014/main" id="{52275322-52ED-7A90-1E14-ED6097FB00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2328" y="1692115"/>
            <a:ext cx="5643563" cy="2969182"/>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975247" y="1926823"/>
            <a:ext cx="8534018" cy="1384995"/>
          </a:xfrm>
          <a:prstGeom prst="rect">
            <a:avLst/>
          </a:prstGeom>
          <a:noFill/>
        </p:spPr>
        <p:txBody>
          <a:bodyPr wrap="square" rtlCol="0">
            <a:spAutoFit/>
          </a:bodyPr>
          <a:lstStyle/>
          <a:p>
            <a:pPr algn="l">
              <a:buFont typeface="Arial" panose="020B0604020202020204" pitchFamily="34" charset="0"/>
              <a:buChar char="•"/>
            </a:pPr>
            <a:r>
              <a:rPr lang="en-US" sz="2800" dirty="0">
                <a:solidFill>
                  <a:schemeClr val="tx2"/>
                </a:solidFill>
                <a:effectLst/>
                <a:latin typeface="Times New Roman" panose="02020603050405020304" pitchFamily="18" charset="0"/>
                <a:cs typeface="Times New Roman" panose="02020603050405020304" pitchFamily="18" charset="0"/>
              </a:rPr>
              <a:t>Idea:</a:t>
            </a:r>
          </a:p>
          <a:p>
            <a:r>
              <a:rPr lang="en-US" sz="2800" dirty="0">
                <a:solidFill>
                  <a:schemeClr val="tx2"/>
                </a:solidFill>
                <a:latin typeface="Times New Roman" panose="02020603050405020304" pitchFamily="18" charset="0"/>
                <a:cs typeface="Times New Roman" panose="02020603050405020304" pitchFamily="18" charset="0"/>
              </a:rPr>
              <a:t>Performance Level =IF(Z6&gt;=5, "VERY HIGH", IF(Z6&gt;=4, "HIGH", IF(Z6&gt;=3, "MED", "LOW")))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182</TotalTime>
  <Words>550</Words>
  <Application>Microsoft Office PowerPoint</Application>
  <PresentationFormat>Widescreen</PresentationFormat>
  <Paragraphs>104</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shabarish d</cp:lastModifiedBy>
  <cp:revision>31</cp:revision>
  <dcterms:created xsi:type="dcterms:W3CDTF">2024-03-29T15:07:22Z</dcterms:created>
  <dcterms:modified xsi:type="dcterms:W3CDTF">2024-09-09T13:52:28Z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