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7" r:id="rId5"/>
    <p:sldId id="259" r:id="rId6"/>
    <p:sldId id="260" r:id="rId7"/>
    <p:sldId id="261" r:id="rId8"/>
    <p:sldId id="262" r:id="rId9"/>
    <p:sldId id="263" r:id="rId10"/>
    <p:sldId id="264" r:id="rId11"/>
    <p:sldId id="278" r:id="rId12"/>
    <p:sldId id="279" r:id="rId13"/>
    <p:sldId id="276" r:id="rId14"/>
    <p:sldId id="275" r:id="rId15"/>
  </p:sldIdLst>
  <p:sldSz cx="9144000" cy="6858000" type="screen4x3"/>
  <p:notesSz cx="6858000" cy="9144000"/>
  <p:embeddedFontLst>
    <p:embeddedFont>
      <p:font typeface="Open Sans ExtraBold" panose="020B0906030804020204"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1669B-2A40-49BA-AA81-367C6304FC7D}" v="3" dt="2024-05-15T12:51:19.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2308" autoAdjust="0"/>
  </p:normalViewPr>
  <p:slideViewPr>
    <p:cSldViewPr snapToGrid="0">
      <p:cViewPr varScale="1">
        <p:scale>
          <a:sx n="60" d="100"/>
          <a:sy n="60" d="100"/>
        </p:scale>
        <p:origin x="1396"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9806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302828"/>
            <a:chOff x="-14748" y="986564"/>
            <a:chExt cx="9158748" cy="5302828"/>
          </a:xfrm>
        </p:grpSpPr>
        <p:sp>
          <p:nvSpPr>
            <p:cNvPr id="90" name="Google Shape;90;p13"/>
            <p:cNvSpPr txBox="1"/>
            <p:nvPr/>
          </p:nvSpPr>
          <p:spPr>
            <a:xfrm>
              <a:off x="177781" y="4812105"/>
              <a:ext cx="4322209"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b="1" i="0" u="none" strike="noStrike" cap="none" dirty="0">
                  <a:solidFill>
                    <a:schemeClr val="dk1"/>
                  </a:solidFill>
                  <a:latin typeface="Calibri"/>
                  <a:ea typeface="Calibri"/>
                  <a:cs typeface="Calibri"/>
                  <a:sym typeface="Calibri"/>
                </a:rPr>
                <a:t>ADHARSHINI C(210701014)</a:t>
              </a:r>
            </a:p>
            <a:p>
              <a:pPr marL="0" marR="0" lvl="0" indent="0" algn="l" rtl="0">
                <a:lnSpc>
                  <a:spcPct val="150000"/>
                </a:lnSpc>
                <a:spcBef>
                  <a:spcPts val="0"/>
                </a:spcBef>
                <a:spcAft>
                  <a:spcPts val="0"/>
                </a:spcAft>
                <a:buNone/>
              </a:pPr>
              <a:r>
                <a:rPr lang="en-IN" sz="2000" b="1" dirty="0">
                  <a:solidFill>
                    <a:schemeClr val="dk1"/>
                  </a:solidFill>
                  <a:latin typeface="Calibri"/>
                  <a:ea typeface="Calibri"/>
                  <a:cs typeface="Calibri"/>
                  <a:sym typeface="Calibri"/>
                </a:rPr>
                <a:t>AKSHAYA R(210701023)</a:t>
              </a:r>
            </a:p>
            <a:p>
              <a:pPr marL="0" marR="0" lvl="0" indent="0" algn="l" rtl="0">
                <a:lnSpc>
                  <a:spcPct val="150000"/>
                </a:lnSpc>
                <a:spcBef>
                  <a:spcPts val="0"/>
                </a:spcBef>
                <a:spcAft>
                  <a:spcPts val="0"/>
                </a:spcAft>
                <a:buNone/>
              </a:pPr>
              <a:r>
                <a:rPr lang="en-IN" sz="2000" b="1" dirty="0">
                  <a:solidFill>
                    <a:schemeClr val="dk1"/>
                  </a:solidFill>
                  <a:latin typeface="Calibri"/>
                  <a:ea typeface="Calibri"/>
                  <a:cs typeface="Calibri"/>
                  <a:sym typeface="Calibri"/>
                </a:rPr>
                <a:t>ANANYA N(210701027)</a:t>
              </a:r>
              <a:endParaRPr dirty="0"/>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349532"/>
                  <a:ext cx="4181886"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000" b="1" dirty="0">
                      <a:solidFill>
                        <a:schemeClr val="lt1"/>
                      </a:solidFill>
                      <a:latin typeface="Calibri"/>
                      <a:ea typeface="Calibri"/>
                      <a:cs typeface="Calibri"/>
                      <a:sym typeface="Calibri"/>
                    </a:rPr>
                    <a:t>INTERNET OF THINGS</a:t>
                  </a:r>
                  <a:endParaRPr sz="2000" b="1" dirty="0">
                    <a:solidFill>
                      <a:schemeClr val="lt1"/>
                    </a:solidFill>
                    <a:latin typeface="Calibri"/>
                    <a:ea typeface="Calibri"/>
                    <a:cs typeface="Calibri"/>
                    <a:sym typeface="Calibri"/>
                  </a:endParaRPr>
                </a:p>
              </p:txBody>
            </p:sp>
          </p:grpSp>
          <p:sp>
            <p:nvSpPr>
              <p:cNvPr id="97" name="Google Shape;97;p13"/>
              <p:cNvSpPr txBox="1"/>
              <p:nvPr/>
            </p:nvSpPr>
            <p:spPr>
              <a:xfrm>
                <a:off x="-3080" y="2075105"/>
                <a:ext cx="5491498"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lt1"/>
                    </a:solidFill>
                    <a:latin typeface="Calibri"/>
                    <a:ea typeface="Calibri"/>
                    <a:cs typeface="Calibri"/>
                    <a:sym typeface="Calibri"/>
                  </a:rPr>
                  <a:t>SMART HOME AUTOMATION</a:t>
                </a:r>
                <a:endParaRPr sz="4800"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4" name="Picture 3">
            <a:extLst>
              <a:ext uri="{FF2B5EF4-FFF2-40B4-BE49-F238E27FC236}">
                <a16:creationId xmlns:a16="http://schemas.microsoft.com/office/drawing/2014/main" id="{04036FA4-1201-1D8E-5F91-416692E42D27}"/>
              </a:ext>
            </a:extLst>
          </p:cNvPr>
          <p:cNvPicPr>
            <a:picLocks noChangeAspect="1"/>
          </p:cNvPicPr>
          <p:nvPr/>
        </p:nvPicPr>
        <p:blipFill>
          <a:blip r:embed="rId3"/>
          <a:stretch>
            <a:fillRect/>
          </a:stretch>
        </p:blipFill>
        <p:spPr>
          <a:xfrm>
            <a:off x="425302" y="1254643"/>
            <a:ext cx="8059479" cy="4784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E2D-8BCF-5547-ABBE-3C22ADF4911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F8DAEC7-5E0E-E34F-A0C9-688A416BA3CC}"/>
              </a:ext>
            </a:extLst>
          </p:cNvPr>
          <p:cNvSpPr>
            <a:spLocks noGrp="1"/>
          </p:cNvSpPr>
          <p:nvPr>
            <p:ph type="body" idx="1"/>
          </p:nvPr>
        </p:nvSpPr>
        <p:spPr/>
        <p:txBody>
          <a:bodyPr/>
          <a:lstStyle/>
          <a:p>
            <a:pPr marL="76200" indent="0">
              <a:lnSpc>
                <a:spcPct val="200000"/>
              </a:lnSpc>
              <a:buNone/>
            </a:pPr>
            <a:r>
              <a:rPr lang="en-US" sz="1800" dirty="0">
                <a:effectLst/>
                <a:latin typeface="Times New Roman" panose="02020603050405020304" pitchFamily="18" charset="0"/>
                <a:ea typeface="Times New Roman" panose="02020603050405020304" pitchFamily="18" charset="0"/>
              </a:rPr>
              <a:t>In conclusion, the home automation system represents a significant stride towards modernizing and enhancing residential living. Through the integration of cutting-edge technologies such as the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microcontroller, relay modules, sensors, Bluetooth connectivity, and a dedicated mobile application, the system offers users unprecedented levels of convenience, efficiency, and control over their home environments. By enabling remote monitoring and management of household devices, it empowers users to streamline their daily routines, optimize energy usage, and enhance overall comfort and security.</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212542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F01-D477-3BE0-35A2-3749EFF39B80}"/>
              </a:ext>
            </a:extLst>
          </p:cNvPr>
          <p:cNvSpPr>
            <a:spLocks noGrp="1"/>
          </p:cNvSpPr>
          <p:nvPr>
            <p:ph type="title"/>
          </p:nvPr>
        </p:nvSpPr>
        <p:spPr/>
        <p:txBody>
          <a:bodyPr/>
          <a:lstStyle/>
          <a:p>
            <a:r>
              <a:rPr lang="en-IN" dirty="0"/>
              <a:t>FUTURE ENHANCEMENTS</a:t>
            </a:r>
          </a:p>
        </p:txBody>
      </p:sp>
      <p:sp>
        <p:nvSpPr>
          <p:cNvPr id="3" name="Text Placeholder 2">
            <a:extLst>
              <a:ext uri="{FF2B5EF4-FFF2-40B4-BE49-F238E27FC236}">
                <a16:creationId xmlns:a16="http://schemas.microsoft.com/office/drawing/2014/main" id="{08F15ED0-AFA2-1651-832D-161F4E6319C9}"/>
              </a:ext>
            </a:extLst>
          </p:cNvPr>
          <p:cNvSpPr>
            <a:spLocks noGrp="1"/>
          </p:cNvSpPr>
          <p:nvPr>
            <p:ph type="body" idx="1"/>
          </p:nvPr>
        </p:nvSpPr>
        <p:spPr/>
        <p:txBody>
          <a:bodyPr>
            <a:normAutofit fontScale="92500" lnSpcReduction="20000"/>
          </a:bodyPr>
          <a:lstStyle/>
          <a:p>
            <a:pPr marL="7620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Looking ahead, several promising directions for future work can further elevate the home automation system's capabilities and address emerging needs. Integration of artificial intelligence (AI) and machine learning (ML) algorithms stands out as a transformative avenue. By leveraging AI/ML, the system can evolve from reactive to proactive, anticipating user preferences and automating tasks based on learned patterns and predictive analytics. This could include personalized device scheduling, energy optimization algorithms, and adaptive behavior based on user habits and environmental factors.</a:t>
            </a:r>
            <a:endParaRPr lang="en-IN" sz="1800" dirty="0">
              <a:effectLst/>
              <a:latin typeface="Times New Roman" panose="02020603050405020304" pitchFamily="18" charset="0"/>
              <a:ea typeface="Times New Roman" panose="02020603050405020304" pitchFamily="18" charset="0"/>
            </a:endParaRPr>
          </a:p>
          <a:p>
            <a:pPr marL="7620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Security remains paramount, and future work can focus on enhancing the system's resilience against cyber threats. This involves implementing advanced encryption methods, multifactor authentication, and anomaly detection to safeguard user data and prevent unauthorized access. Moreover, research into blockchain-based solutions could provide tamper-resistant data integrity and decentralized authentication mechanisms, further fortifying the system's security posture.</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37311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REFERENCES</a:t>
            </a:r>
            <a:endParaRPr dirty="0">
              <a:latin typeface="Calibri"/>
              <a:ea typeface="Calibri"/>
              <a:cs typeface="Calibri"/>
              <a:sym typeface="Calibri"/>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1143000" marR="545465" lvl="2" indent="-228600">
              <a:lnSpc>
                <a:spcPct val="150000"/>
              </a:lnSpc>
              <a:spcBef>
                <a:spcPts val="5"/>
              </a:spcBef>
              <a:spcAft>
                <a:spcPts val="0"/>
              </a:spcAft>
              <a:buSzPts val="1400"/>
              <a:buFont typeface="Times New Roman" panose="02020603050405020304" pitchFamily="18" charset="0"/>
              <a:buAutoNum type="arabicPeriod"/>
              <a:tabLst>
                <a:tab pos="546735" algn="l"/>
              </a:tabLst>
            </a:pPr>
            <a:r>
              <a:rPr lang="en-US" sz="1800" dirty="0">
                <a:effectLst/>
                <a:latin typeface="Times New Roman" panose="02020603050405020304" pitchFamily="18" charset="0"/>
                <a:ea typeface="Times New Roman" panose="02020603050405020304" pitchFamily="18" charset="0"/>
              </a:rPr>
              <a:t>Rush,</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Attention</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Abstractive</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Sentence</a:t>
            </a:r>
            <a:r>
              <a:rPr lang="en-US" sz="1800" spc="-3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Summarization.</a:t>
            </a:r>
            <a:r>
              <a:rPr lang="en-US" sz="1800" spc="2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arXiv</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preprint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arXiv:1509.00685.</a:t>
            </a:r>
            <a:endParaRPr lang="en-IN" sz="1800" dirty="0">
              <a:effectLst/>
              <a:latin typeface="Times New Roman" panose="02020603050405020304" pitchFamily="18" charset="0"/>
              <a:ea typeface="Times New Roman" panose="02020603050405020304" pitchFamily="18" charset="0"/>
            </a:endParaRPr>
          </a:p>
          <a:p>
            <a:pPr marL="1143000" marR="481330" lvl="2" indent="-228600">
              <a:lnSpc>
                <a:spcPct val="150000"/>
              </a:lnSpc>
              <a:spcBef>
                <a:spcPts val="780"/>
              </a:spcBef>
              <a:spcAft>
                <a:spcPts val="0"/>
              </a:spcAft>
              <a:buSzPts val="1400"/>
              <a:buFont typeface="Times New Roman" panose="02020603050405020304" pitchFamily="18" charset="0"/>
              <a:buAutoNum type="arabicPeriod"/>
              <a:tabLst>
                <a:tab pos="546735" algn="l"/>
              </a:tabLst>
            </a:pPr>
            <a:r>
              <a:rPr lang="en-US" sz="1800" spc="-10" dirty="0">
                <a:effectLst/>
                <a:latin typeface="Times New Roman" panose="02020603050405020304" pitchFamily="18" charset="0"/>
                <a:ea typeface="Times New Roman" panose="02020603050405020304" pitchFamily="18" charset="0"/>
              </a:rPr>
              <a:t>Vaswani, A., </a:t>
            </a:r>
            <a:r>
              <a:rPr lang="en-US" sz="1800" spc="-10" dirty="0" err="1">
                <a:effectLst/>
                <a:latin typeface="Times New Roman" panose="02020603050405020304" pitchFamily="18" charset="0"/>
                <a:ea typeface="Times New Roman" panose="02020603050405020304" pitchFamily="18" charset="0"/>
              </a:rPr>
              <a:t>Shazeer</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N., Parmar, N., </a:t>
            </a:r>
            <a:r>
              <a:rPr lang="en-US" sz="1800" spc="-5" dirty="0" err="1">
                <a:effectLst/>
                <a:latin typeface="Times New Roman" panose="02020603050405020304" pitchFamily="18" charset="0"/>
                <a:ea typeface="Times New Roman" panose="02020603050405020304" pitchFamily="18" charset="0"/>
              </a:rPr>
              <a:t>Uszkoreit</a:t>
            </a:r>
            <a:r>
              <a:rPr lang="en-US" sz="1800" spc="-5" dirty="0">
                <a:effectLst/>
                <a:latin typeface="Times New Roman" panose="02020603050405020304" pitchFamily="18" charset="0"/>
                <a:ea typeface="Times New Roman" panose="02020603050405020304" pitchFamily="18" charset="0"/>
              </a:rPr>
              <a:t>, J., Jones, L., Gomez, A.</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12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Polosukhin</a:t>
            </a:r>
            <a:r>
              <a:rPr lang="en-US" sz="1800" dirty="0">
                <a:effectLst/>
                <a:latin typeface="Times New Roman" panose="02020603050405020304" pitchFamily="18" charset="0"/>
                <a:ea typeface="Times New Roman" panose="02020603050405020304" pitchFamily="18" charset="0"/>
              </a:rPr>
              <a:t>,</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(2017).</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Attention</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 information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30-38).</a:t>
            </a:r>
            <a:endParaRPr lang="en-IN" sz="1800" dirty="0">
              <a:effectLst/>
              <a:latin typeface="Times New Roman" panose="02020603050405020304" pitchFamily="18" charset="0"/>
              <a:ea typeface="Times New Roman" panose="02020603050405020304" pitchFamily="18" charset="0"/>
            </a:endParaRPr>
          </a:p>
          <a:p>
            <a:pPr marL="1143000" marR="492760" lvl="2" indent="-228600">
              <a:lnSpc>
                <a:spcPct val="150000"/>
              </a:lnSpc>
              <a:spcBef>
                <a:spcPts val="795"/>
              </a:spcBef>
              <a:spcAft>
                <a:spcPts val="0"/>
              </a:spcAft>
              <a:buSzPts val="1400"/>
              <a:buFont typeface="Times New Roman" panose="02020603050405020304" pitchFamily="18" charset="0"/>
              <a:buAutoNum type="arabicPeriod"/>
              <a:tabLst>
                <a:tab pos="546735" algn="l"/>
              </a:tabLst>
            </a:pPr>
            <a:r>
              <a:rPr lang="en-US" sz="1800" dirty="0" err="1">
                <a:effectLst/>
                <a:latin typeface="Times New Roman" panose="02020603050405020304" pitchFamily="18" charset="0"/>
                <a:ea typeface="Times New Roman" panose="02020603050405020304" pitchFamily="18" charset="0"/>
              </a:rPr>
              <a:t>Nallapati</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Zhou,</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Santos,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Gulcehre</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Xiang,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(2016).</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Abstractive text summarization using sequence-to-sequence RNNs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beyond.</a:t>
            </a:r>
            <a:r>
              <a:rPr lang="en-US" sz="1800" spc="1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arXiv</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preprint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arXiv:1602.06023.</a:t>
            </a:r>
            <a:endParaRPr lang="en-IN" sz="1800" dirty="0">
              <a:effectLst/>
              <a:latin typeface="Times New Roman" panose="02020603050405020304" pitchFamily="18" charset="0"/>
              <a:ea typeface="Times New Roman" panose="02020603050405020304" pitchFamily="18" charset="0"/>
            </a:endParaRPr>
          </a:p>
          <a:p>
            <a:pPr marL="1143000" marR="1105535" lvl="2" indent="-228600">
              <a:lnSpc>
                <a:spcPct val="150000"/>
              </a:lnSpc>
              <a:spcBef>
                <a:spcPts val="800"/>
              </a:spcBef>
              <a:spcAft>
                <a:spcPts val="0"/>
              </a:spcAft>
              <a:buSzPts val="1400"/>
              <a:buFont typeface="Times New Roman" panose="02020603050405020304" pitchFamily="18" charset="0"/>
              <a:buAutoNum type="arabicPeriod"/>
              <a:tabLst>
                <a:tab pos="546735" algn="l"/>
              </a:tabLst>
            </a:pPr>
            <a:r>
              <a:rPr lang="en-US" sz="1800" dirty="0">
                <a:effectLst/>
                <a:latin typeface="Times New Roman" panose="02020603050405020304" pitchFamily="18" charset="0"/>
                <a:ea typeface="Times New Roman" panose="02020603050405020304" pitchFamily="18" charset="0"/>
              </a:rPr>
              <a:t>Liu,</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Saleh,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Goodrich,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Generating</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Wikipedia by Summarizing Long Sequences. </a:t>
            </a:r>
            <a:r>
              <a:rPr lang="en-US" sz="1800" dirty="0" err="1">
                <a:effectLst/>
                <a:latin typeface="Times New Roman" panose="02020603050405020304" pitchFamily="18" charset="0"/>
                <a:ea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rPr>
              <a:t> preprint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arXiv:1801.10198.</a:t>
            </a:r>
            <a:endParaRPr lang="en-IN" sz="1800" dirty="0">
              <a:effectLst/>
              <a:latin typeface="Times New Roman" panose="02020603050405020304" pitchFamily="18" charset="0"/>
              <a:ea typeface="Times New Roman" panose="02020603050405020304" pitchFamily="18" charset="0"/>
            </a:endParaRPr>
          </a:p>
          <a:p>
            <a:pPr marL="342900" lvl="0" indent="-190500" algn="just" rtl="0">
              <a:lnSpc>
                <a:spcPct val="114000"/>
              </a:lnSpc>
              <a:spcBef>
                <a:spcPts val="480"/>
              </a:spcBef>
              <a:spcAft>
                <a:spcPts val="0"/>
              </a:spcAft>
              <a:buClr>
                <a:schemeClr val="dk1"/>
              </a:buClr>
              <a:buSzPts val="2400"/>
              <a:buFont typeface="Noto Sans Symbols"/>
              <a:buNone/>
            </a:pPr>
            <a:endParaRPr dirty="0"/>
          </a:p>
        </p:txBody>
      </p:sp>
    </p:spTree>
    <p:extLst>
      <p:ext uri="{BB962C8B-B14F-4D97-AF65-F5344CB8AC3E}">
        <p14:creationId xmlns:p14="http://schemas.microsoft.com/office/powerpoint/2010/main" val="391284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The Internet of Things (IoT) refers to the network of interconnected devices embedded with sensors, software, and other technologies that enable them to collect and exchange data over the internet. These devices can range from everyday objects like household appliances and wearable gadgets to industrial machinery and smart city infrastructure. The key characteristic of IoT devices is their ability to communicate with each other and with external systems, allowing for remote monitoring, control, and automation of various processes.</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In the context of home automation, IoT enables the creation of smart homes where devices such as lights, thermostats, security cameras, and appliances are interconnected and can be controlled remotely via smartphones, tablets, or computers. This connectivity not only enhances convenience for users but also offers opportunities for energy efficiency, security, and personalized experiences tailored to individual preferences.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LITERATURE SURVEY</a:t>
            </a:r>
            <a:endParaRPr dirty="0">
              <a:latin typeface="Calibri"/>
              <a:ea typeface="Calibri"/>
              <a:cs typeface="Calibri"/>
              <a:sym typeface="Calibri"/>
            </a:endParaRPr>
          </a:p>
        </p:txBody>
      </p:sp>
      <p:sp>
        <p:nvSpPr>
          <p:cNvPr id="113" name="Google Shape;113;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20000"/>
          </a:bodyPr>
          <a:lstStyle/>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Design and development of </a:t>
            </a:r>
            <a:r>
              <a:rPr lang="en-IN" sz="1800" dirty="0" err="1">
                <a:effectLst/>
                <a:latin typeface="Times New Roman" panose="02020603050405020304" pitchFamily="18" charset="0"/>
                <a:ea typeface="Times New Roman" panose="02020603050405020304" pitchFamily="18" charset="0"/>
              </a:rPr>
              <a:t>NodeMCU</a:t>
            </a:r>
            <a:r>
              <a:rPr lang="en-IN" sz="1800" dirty="0">
                <a:effectLst/>
                <a:latin typeface="Times New Roman" panose="02020603050405020304" pitchFamily="18" charset="0"/>
                <a:ea typeface="Times New Roman" panose="02020603050405020304" pitchFamily="18" charset="0"/>
              </a:rPr>
              <a:t>-based automation home system using the internet of things</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SA </a:t>
            </a:r>
            <a:r>
              <a:rPr lang="en-IN" sz="1800" dirty="0" err="1">
                <a:effectLst/>
                <a:latin typeface="Times New Roman" panose="02020603050405020304" pitchFamily="18" charset="0"/>
                <a:ea typeface="Times New Roman" panose="02020603050405020304" pitchFamily="18" charset="0"/>
              </a:rPr>
              <a:t>Ajagbe</a:t>
            </a:r>
            <a:r>
              <a:rPr lang="en-IN" sz="1800" dirty="0">
                <a:effectLst/>
                <a:latin typeface="Times New Roman" panose="02020603050405020304" pitchFamily="18" charset="0"/>
                <a:ea typeface="Times New Roman" panose="02020603050405020304" pitchFamily="18" charset="0"/>
              </a:rPr>
              <a:t>, OA </a:t>
            </a:r>
            <a:r>
              <a:rPr lang="en-IN" sz="1800" dirty="0" err="1">
                <a:effectLst/>
                <a:latin typeface="Times New Roman" panose="02020603050405020304" pitchFamily="18" charset="0"/>
                <a:ea typeface="Times New Roman" panose="02020603050405020304" pitchFamily="18" charset="0"/>
              </a:rPr>
              <a:t>Adeaga</a:t>
            </a:r>
            <a:r>
              <a:rPr lang="en-IN" sz="1800" dirty="0">
                <a:effectLst/>
                <a:latin typeface="Times New Roman" panose="02020603050405020304" pitchFamily="18" charset="0"/>
                <a:ea typeface="Times New Roman" panose="02020603050405020304" pitchFamily="18" charset="0"/>
              </a:rPr>
              <a:t>, OO Alabi</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While the system is described as low-cost, it may lack advanced features found in more expensive solutions.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Light Fidelity-based Home Automation System with </a:t>
            </a:r>
            <a:r>
              <a:rPr lang="en-IN" sz="1800" dirty="0" err="1">
                <a:effectLst/>
                <a:latin typeface="Times New Roman" panose="02020603050405020304" pitchFamily="18" charset="0"/>
                <a:ea typeface="Times New Roman" panose="02020603050405020304" pitchFamily="18" charset="0"/>
              </a:rPr>
              <a:t>NodeMCU</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MM </a:t>
            </a:r>
            <a:r>
              <a:rPr lang="en-IN" sz="1800" dirty="0" err="1">
                <a:effectLst/>
                <a:latin typeface="Times New Roman" panose="02020603050405020304" pitchFamily="18" charset="0"/>
                <a:ea typeface="Times New Roman" panose="02020603050405020304" pitchFamily="18" charset="0"/>
              </a:rPr>
              <a:t>Gwani</a:t>
            </a:r>
            <a:r>
              <a:rPr lang="en-IN" sz="1800" dirty="0">
                <a:effectLst/>
                <a:latin typeface="Times New Roman" panose="02020603050405020304" pitchFamily="18" charset="0"/>
                <a:ea typeface="Times New Roman" panose="02020603050405020304" pitchFamily="18" charset="0"/>
              </a:rPr>
              <a:t>, AM </a:t>
            </a:r>
            <a:r>
              <a:rPr lang="en-IN" sz="1800" dirty="0" err="1">
                <a:effectLst/>
                <a:latin typeface="Times New Roman" panose="02020603050405020304" pitchFamily="18" charset="0"/>
                <a:ea typeface="Times New Roman" panose="02020603050405020304" pitchFamily="18" charset="0"/>
              </a:rPr>
              <a:t>Gimba</a:t>
            </a:r>
            <a:r>
              <a:rPr lang="en-IN" sz="1800" dirty="0">
                <a:effectLst/>
                <a:latin typeface="Times New Roman" panose="02020603050405020304" pitchFamily="18" charset="0"/>
                <a:ea typeface="Times New Roman" panose="02020603050405020304" pitchFamily="18" charset="0"/>
              </a:rPr>
              <a:t>, MM Kunya</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The system's reliance on light fidelity may limit its effectiveness in environments with poor lighting conditions.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Design and Construction of Voice Controlled Home Automation using </a:t>
            </a:r>
            <a:r>
              <a:rPr lang="en-IN" sz="1800" dirty="0" err="1">
                <a:effectLst/>
                <a:latin typeface="Times New Roman" panose="02020603050405020304" pitchFamily="18" charset="0"/>
                <a:ea typeface="Times New Roman" panose="02020603050405020304" pitchFamily="18" charset="0"/>
              </a:rPr>
              <a:t>NodeMCU</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UI Ibrahim, H </a:t>
            </a:r>
            <a:r>
              <a:rPr lang="en-IN" sz="1800" dirty="0" err="1">
                <a:effectLst/>
                <a:latin typeface="Times New Roman" panose="02020603050405020304" pitchFamily="18" charset="0"/>
                <a:ea typeface="Times New Roman" panose="02020603050405020304" pitchFamily="18" charset="0"/>
              </a:rPr>
              <a:t>Ohize</a:t>
            </a:r>
            <a:r>
              <a:rPr lang="en-IN" sz="1800" dirty="0">
                <a:effectLst/>
                <a:latin typeface="Times New Roman" panose="02020603050405020304" pitchFamily="18" charset="0"/>
                <a:ea typeface="Times New Roman" panose="02020603050405020304" pitchFamily="18" charset="0"/>
              </a:rPr>
              <a:t>, UA Umar</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Voice-controlled systems may suffer from accuracy issues, particularly in noisy environments or with accents that the system may not recognize.</a:t>
            </a:r>
          </a:p>
          <a:p>
            <a:pPr marL="0" marR="375920" lvl="0" indent="0" algn="just">
              <a:lnSpc>
                <a:spcPct val="150000"/>
              </a:lnSpc>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CAE0-155C-A365-5317-615CD0803A6D}"/>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04A51CE7-BF72-24CD-57FB-695FD10628AC}"/>
              </a:ext>
            </a:extLst>
          </p:cNvPr>
          <p:cNvSpPr>
            <a:spLocks noGrp="1"/>
          </p:cNvSpPr>
          <p:nvPr>
            <p:ph type="body" idx="1"/>
          </p:nvPr>
        </p:nvSpPr>
        <p:spPr/>
        <p:txBody>
          <a:bodyPr>
            <a:normAutofit fontScale="85000" lnSpcReduction="20000"/>
          </a:bodyPr>
          <a:lstStyle/>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An Internet of Things-Integrated Home Automation with Smart Security System</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M </a:t>
            </a:r>
            <a:r>
              <a:rPr lang="en-IN" sz="1800" dirty="0" err="1">
                <a:effectLst/>
                <a:latin typeface="Times New Roman" panose="02020603050405020304" pitchFamily="18" charset="0"/>
                <a:ea typeface="Times New Roman" panose="02020603050405020304" pitchFamily="18" charset="0"/>
              </a:rPr>
              <a:t>Sayeduzzaman</a:t>
            </a:r>
            <a:r>
              <a:rPr lang="en-IN" sz="1800" dirty="0">
                <a:effectLst/>
                <a:latin typeface="Times New Roman" panose="02020603050405020304" pitchFamily="18" charset="0"/>
                <a:ea typeface="Times New Roman" panose="02020603050405020304" pitchFamily="18" charset="0"/>
              </a:rPr>
              <a:t>, T Hasan</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Integration challenges in IoT-based systems may lead to compatibility issues between devices and platforms.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Review and analysis of different automation techniques for household applications</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KS Rathore, A Raj, H Dixit, K Harsh</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Some automation techniques may require manual intervention or setup, reducing their efficiency compared to fully automated systems.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Home Automation Using AI Tool</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G Vivek, MR Kumar, PAK Reddy, V Sekhar</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The implementation of AI-based tools may introduce complexity and potential for errors in configuration and operation.</a:t>
            </a:r>
          </a:p>
          <a:p>
            <a:endParaRPr lang="en-IN" dirty="0"/>
          </a:p>
        </p:txBody>
      </p:sp>
    </p:spTree>
    <p:extLst>
      <p:ext uri="{BB962C8B-B14F-4D97-AF65-F5344CB8AC3E}">
        <p14:creationId xmlns:p14="http://schemas.microsoft.com/office/powerpoint/2010/main" val="16678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EXISTING SYSTEM</a:t>
            </a:r>
            <a:endParaRPr dirty="0">
              <a:latin typeface="Calibri"/>
              <a:ea typeface="Calibri"/>
              <a:cs typeface="Calibri"/>
              <a:sym typeface="Calibri"/>
            </a:endParaRPr>
          </a:p>
        </p:txBody>
      </p:sp>
      <p:sp>
        <p:nvSpPr>
          <p:cNvPr id="120" name="Google Shape;12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Existing home automation systems vary widely in complexity, features, and implementation. Some systems rely on microcontroller platforms like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or Raspberry Pi, while others leverage IoT (Internet of Things) technology for connectivity and control. These systems typically consist of a combination of hardware devices, such as sensors, actuators, and microcontrollers, and software applications for user interaction and automation logic.</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-based home automation systems offer flexibility and customization, allowing users to create tailored solutions for their specific needs. These systems often involve programming the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board to interface with sensors and actuators, enabling tasks such as turning lights on/off, adjusting thermostat settings, or monitoring environmental conditions like temperature and humidity. While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-based systems are relatively affordable and accessible, they may require some level of programming knowledge and technical skill to set up and customize.</a:t>
            </a:r>
            <a:endParaRPr lang="en-IN" sz="1800" dirty="0">
              <a:effectLst/>
              <a:latin typeface="Times New Roman" panose="02020603050405020304" pitchFamily="18" charset="0"/>
              <a:ea typeface="Times New Roman" panose="02020603050405020304" pitchFamily="18" charset="0"/>
            </a:endParaRPr>
          </a:p>
          <a:p>
            <a:pPr marL="0" lvl="0" indent="0" algn="l" rtl="0">
              <a:lnSpc>
                <a:spcPct val="114000"/>
              </a:lnSpc>
              <a:spcBef>
                <a:spcPts val="0"/>
              </a:spcBef>
              <a:spcAft>
                <a:spcPts val="0"/>
              </a:spcAft>
              <a:buClr>
                <a:schemeClr val="dk1"/>
              </a:buClr>
              <a:buSzPts val="24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PROPOSED SYSTEM </a:t>
            </a:r>
            <a:endParaRPr dirty="0">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The proposed home automation system aims to address the limitations of existing solutions by offering a comprehensive, user-friendly, and affordable platform for controlling household devices remotely. Built upon the foundation of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microcontroller and leveraging IoT principles, this system provides a versatile and accessible solution for users of varying technical expertise.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The core of the proposed system revolves around an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microcontroller board, which serves as the central control hub for managing connected devices. </a:t>
            </a:r>
            <a:r>
              <a:rPr lang="en-US" sz="1800" dirty="0" err="1">
                <a:effectLst/>
                <a:latin typeface="Times New Roman" panose="02020603050405020304" pitchFamily="18" charset="0"/>
                <a:ea typeface="Times New Roman" panose="02020603050405020304" pitchFamily="18" charset="0"/>
              </a:rPr>
              <a:t>NodeMCU's</a:t>
            </a:r>
            <a:r>
              <a:rPr lang="en-US" sz="1800" dirty="0">
                <a:effectLst/>
                <a:latin typeface="Times New Roman" panose="02020603050405020304" pitchFamily="18" charset="0"/>
                <a:ea typeface="Times New Roman" panose="02020603050405020304" pitchFamily="18" charset="0"/>
              </a:rPr>
              <a:t> simplicity and versatility make it an ideal choice for this application, enabling users to easily interface with sensors, actuators, and other peripherals.</a:t>
            </a:r>
            <a:endParaRPr lang="en-IN" sz="1800" dirty="0">
              <a:effectLst/>
              <a:latin typeface="Times New Roman" panose="02020603050405020304" pitchFamily="18" charset="0"/>
              <a:ea typeface="Times New Roman" panose="02020603050405020304" pitchFamily="18" charset="0"/>
            </a:endParaRPr>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REQUIREMENTS</a:t>
            </a:r>
            <a:endParaRPr dirty="0">
              <a:latin typeface="Calibri"/>
              <a:ea typeface="Calibri"/>
              <a:cs typeface="Calibri"/>
              <a:sym typeface="Calibri"/>
            </a:endParaRPr>
          </a:p>
        </p:txBody>
      </p:sp>
      <p:sp>
        <p:nvSpPr>
          <p:cNvPr id="134" name="Google Shape;134;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69215" indent="0">
              <a:buNone/>
            </a:pPr>
            <a:r>
              <a:rPr lang="en-US" sz="1800" b="1" dirty="0">
                <a:effectLst/>
                <a:latin typeface="Times New Roman" panose="02020603050405020304" pitchFamily="18" charset="0"/>
                <a:ea typeface="Times New Roman" panose="02020603050405020304" pitchFamily="18" charset="0"/>
              </a:rPr>
              <a:t>HARDWARE SPECIFICATION</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ESP8266</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Lithium Ion Battery</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5V Double channel Relay module</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Breadboard</a:t>
            </a:r>
            <a:endParaRPr lang="en-IN" sz="1800" dirty="0">
              <a:latin typeface="Times New Roman" panose="02020603050405020304" pitchFamily="18" charset="0"/>
              <a:ea typeface="Times New Roman" panose="02020603050405020304" pitchFamily="18" charset="0"/>
            </a:endParaRPr>
          </a:p>
          <a:p>
            <a:pPr marL="85725" indent="0">
              <a:lnSpc>
                <a:spcPct val="150000"/>
              </a:lnSpc>
              <a:buNone/>
            </a:pPr>
            <a:r>
              <a:rPr lang="en-US" sz="1800" b="1" dirty="0">
                <a:effectLst/>
                <a:latin typeface="Times New Roman" panose="02020603050405020304" pitchFamily="18" charset="0"/>
                <a:ea typeface="Times New Roman" panose="02020603050405020304" pitchFamily="18" charset="0"/>
              </a:rPr>
              <a:t>SOFTWARE SPECIFICATION</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Arduino IDE</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Windows 11</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Blynk Library</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Blynk IOT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ARCHITECTURE DIAGRAM</a:t>
            </a:r>
            <a:endParaRPr dirty="0">
              <a:latin typeface="Calibri"/>
              <a:ea typeface="Calibri"/>
              <a:cs typeface="Calibri"/>
              <a:sym typeface="Calibri"/>
            </a:endParaRPr>
          </a:p>
        </p:txBody>
      </p:sp>
      <p:sp>
        <p:nvSpPr>
          <p:cNvPr id="141" name="Google Shape;141;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IN" dirty="0"/>
              <a:t> </a:t>
            </a:r>
            <a:endParaRPr dirty="0"/>
          </a:p>
        </p:txBody>
      </p:sp>
      <p:pic>
        <p:nvPicPr>
          <p:cNvPr id="3" name="Picture 2" descr="IoT Home Automation using Blynk &amp; NodeMCU ESP8266">
            <a:extLst>
              <a:ext uri="{FF2B5EF4-FFF2-40B4-BE49-F238E27FC236}">
                <a16:creationId xmlns:a16="http://schemas.microsoft.com/office/drawing/2014/main" id="{CDFEB924-4439-623A-7D50-044E55353E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479" y="1531088"/>
            <a:ext cx="6900530" cy="4336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4" name="Picture 3">
            <a:extLst>
              <a:ext uri="{FF2B5EF4-FFF2-40B4-BE49-F238E27FC236}">
                <a16:creationId xmlns:a16="http://schemas.microsoft.com/office/drawing/2014/main" id="{5B9664AA-C573-9337-19FC-4C85B4568B95}"/>
              </a:ext>
            </a:extLst>
          </p:cNvPr>
          <p:cNvPicPr>
            <a:picLocks noChangeAspect="1"/>
          </p:cNvPicPr>
          <p:nvPr/>
        </p:nvPicPr>
        <p:blipFill>
          <a:blip r:embed="rId3"/>
          <a:stretch>
            <a:fillRect/>
          </a:stretch>
        </p:blipFill>
        <p:spPr>
          <a:xfrm>
            <a:off x="1169581" y="1286540"/>
            <a:ext cx="6422066" cy="45294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1168</Words>
  <Application>Microsoft Office PowerPoint</Application>
  <PresentationFormat>On-screen Show (4:3)</PresentationFormat>
  <Paragraphs>79</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Open Sans ExtraBold</vt:lpstr>
      <vt:lpstr>Times New Roman</vt:lpstr>
      <vt:lpstr>Calibri</vt:lpstr>
      <vt:lpstr>Arial</vt:lpstr>
      <vt:lpstr>Noto Sans Symbols</vt:lpstr>
      <vt:lpstr>Office Theme</vt:lpstr>
      <vt:lpstr>PowerPoint Presentation</vt:lpstr>
      <vt:lpstr>INTRODUCTION</vt:lpstr>
      <vt:lpstr>LITERATURE SURVEY</vt:lpstr>
      <vt:lpstr>LITERATURE SURVEY</vt:lpstr>
      <vt:lpstr>EXISTING SYSTEM</vt:lpstr>
      <vt:lpstr>PROPOSED SYSTEM </vt:lpstr>
      <vt:lpstr>REQUIREMENTS</vt:lpstr>
      <vt:lpstr>ARCHITECTURE DIAGRAM</vt:lpstr>
      <vt:lpstr>OUTPUTS</vt:lpstr>
      <vt:lpstr>OUTPUTS</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Raja</dc:creator>
  <cp:lastModifiedBy>Akshaya Raja</cp:lastModifiedBy>
  <cp:revision>5</cp:revision>
  <dcterms:modified xsi:type="dcterms:W3CDTF">2024-05-15T12:55:08Z</dcterms:modified>
</cp:coreProperties>
</file>