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aa2a9e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aa2a9e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aa2a9e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aa2a9e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89c402ee3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589c402ee3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89c402ee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89c402ee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89c402ee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89c402ee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4aa2a9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4aa2a9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89c402ee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89c402ee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aa2a9e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4aa2a9e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89c402ee3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89c402ee3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aa2a9e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4aa2a9e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Business Insights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6402" y="2205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5818E"/>
                </a:solidFill>
              </a:rPr>
              <a:t>Sales Funnel Analysis</a:t>
            </a:r>
            <a:endParaRPr sz="23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1450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05625" y="143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pre-verification stage is essential for lead generation, with verification establishing trust and authenticity and high conversion rates. Improvements can be made in connection and agreement stages to optimize lead conversion.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Regional variations exist with Delhi, Bangalore, and Gurugram having strong conversion rates, and Chandigarh presenting untapped potential.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Lead trends and seasonal patterns suggest the need for strategic lead management and targeted marketing efforts.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Further analysis is needed to identify data anomalies and address any issues.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617950" y="1963500"/>
            <a:ext cx="29862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066433" y="326086"/>
            <a:ext cx="505575" cy="505575"/>
            <a:chOff x="6970877" y="541048"/>
            <a:chExt cx="674100" cy="674100"/>
          </a:xfrm>
        </p:grpSpPr>
        <p:sp>
          <p:nvSpPr>
            <p:cNvPr id="94" name="Google Shape;94;p14"/>
            <p:cNvSpPr/>
            <p:nvPr/>
          </p:nvSpPr>
          <p:spPr>
            <a:xfrm>
              <a:off x="6970877" y="541048"/>
              <a:ext cx="674100" cy="674100"/>
            </a:xfrm>
            <a:prstGeom prst="ellipse">
              <a:avLst/>
            </a:prstGeom>
            <a:solidFill>
              <a:srgbClr val="4C5053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7003143" y="647282"/>
              <a:ext cx="6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4066433" y="1228365"/>
            <a:ext cx="505575" cy="505575"/>
            <a:chOff x="6970877" y="541048"/>
            <a:chExt cx="674100" cy="674100"/>
          </a:xfrm>
        </p:grpSpPr>
        <p:sp>
          <p:nvSpPr>
            <p:cNvPr id="97" name="Google Shape;97;p14"/>
            <p:cNvSpPr/>
            <p:nvPr/>
          </p:nvSpPr>
          <p:spPr>
            <a:xfrm>
              <a:off x="6970877" y="541048"/>
              <a:ext cx="674100" cy="674100"/>
            </a:xfrm>
            <a:prstGeom prst="ellipse">
              <a:avLst/>
            </a:prstGeom>
            <a:solidFill>
              <a:srgbClr val="4C5053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7003143" y="647282"/>
              <a:ext cx="6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4066445" y="2235244"/>
            <a:ext cx="505575" cy="505575"/>
            <a:chOff x="6970877" y="541048"/>
            <a:chExt cx="674100" cy="674100"/>
          </a:xfrm>
        </p:grpSpPr>
        <p:sp>
          <p:nvSpPr>
            <p:cNvPr id="100" name="Google Shape;100;p14"/>
            <p:cNvSpPr/>
            <p:nvPr/>
          </p:nvSpPr>
          <p:spPr>
            <a:xfrm>
              <a:off x="6970877" y="541048"/>
              <a:ext cx="674100" cy="674100"/>
            </a:xfrm>
            <a:prstGeom prst="ellipse">
              <a:avLst/>
            </a:prstGeom>
            <a:solidFill>
              <a:srgbClr val="4C5053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7003143" y="647282"/>
              <a:ext cx="6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4064795" y="3137547"/>
            <a:ext cx="505575" cy="505575"/>
            <a:chOff x="6970877" y="541048"/>
            <a:chExt cx="674100" cy="674100"/>
          </a:xfrm>
        </p:grpSpPr>
        <p:sp>
          <p:nvSpPr>
            <p:cNvPr id="103" name="Google Shape;103;p14"/>
            <p:cNvSpPr/>
            <p:nvPr/>
          </p:nvSpPr>
          <p:spPr>
            <a:xfrm>
              <a:off x="6970877" y="541048"/>
              <a:ext cx="674100" cy="674100"/>
            </a:xfrm>
            <a:prstGeom prst="ellipse">
              <a:avLst/>
            </a:prstGeom>
            <a:solidFill>
              <a:srgbClr val="4C5053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7003143" y="647282"/>
              <a:ext cx="6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4064808" y="4039850"/>
            <a:ext cx="505575" cy="505575"/>
            <a:chOff x="6970877" y="541048"/>
            <a:chExt cx="674100" cy="674100"/>
          </a:xfrm>
        </p:grpSpPr>
        <p:sp>
          <p:nvSpPr>
            <p:cNvPr id="106" name="Google Shape;106;p14"/>
            <p:cNvSpPr/>
            <p:nvPr/>
          </p:nvSpPr>
          <p:spPr>
            <a:xfrm>
              <a:off x="6970877" y="541048"/>
              <a:ext cx="674100" cy="674100"/>
            </a:xfrm>
            <a:prstGeom prst="ellipse">
              <a:avLst/>
            </a:prstGeom>
            <a:solidFill>
              <a:srgbClr val="4C5053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003143" y="647282"/>
              <a:ext cx="6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14"/>
          <p:cNvCxnSpPr>
            <a:stCxn id="94" idx="4"/>
            <a:endCxn id="97" idx="0"/>
          </p:cNvCxnSpPr>
          <p:nvPr/>
        </p:nvCxnSpPr>
        <p:spPr>
          <a:xfrm>
            <a:off x="4319220" y="831661"/>
            <a:ext cx="0" cy="39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>
            <a:stCxn id="97" idx="4"/>
            <a:endCxn id="100" idx="0"/>
          </p:cNvCxnSpPr>
          <p:nvPr/>
        </p:nvCxnSpPr>
        <p:spPr>
          <a:xfrm>
            <a:off x="4319220" y="1733940"/>
            <a:ext cx="0" cy="501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>
            <a:stCxn id="100" idx="4"/>
            <a:endCxn id="103" idx="0"/>
          </p:cNvCxnSpPr>
          <p:nvPr/>
        </p:nvCxnSpPr>
        <p:spPr>
          <a:xfrm flipH="1">
            <a:off x="4317733" y="2740819"/>
            <a:ext cx="1500" cy="39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>
            <a:stCxn id="103" idx="4"/>
            <a:endCxn id="106" idx="0"/>
          </p:cNvCxnSpPr>
          <p:nvPr/>
        </p:nvCxnSpPr>
        <p:spPr>
          <a:xfrm>
            <a:off x="4317583" y="3643122"/>
            <a:ext cx="0" cy="39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836731" y="411424"/>
            <a:ext cx="263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836722" y="1308063"/>
            <a:ext cx="394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 Insight Analysis of Sales Funnel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836725" y="2204725"/>
            <a:ext cx="4176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 Insight Analysis from Number of Leads Onboarded in Different Cities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875125" y="3162138"/>
            <a:ext cx="4099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 Insight Analysis from Number of active Leads from March-April 2023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4913506" y="4119538"/>
            <a:ext cx="263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023600" y="2130138"/>
            <a:ext cx="1709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839877" y="2090057"/>
            <a:ext cx="34200" cy="9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4693543" y="174949"/>
            <a:ext cx="21600" cy="46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4653075" y="72325"/>
            <a:ext cx="102600" cy="102600"/>
          </a:xfrm>
          <a:prstGeom prst="ellipse">
            <a:avLst/>
          </a:prstGeom>
          <a:solidFill>
            <a:srgbClr val="1C2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4653075" y="4857925"/>
            <a:ext cx="102600" cy="102600"/>
          </a:xfrm>
          <a:prstGeom prst="ellipse">
            <a:avLst/>
          </a:prstGeom>
          <a:solidFill>
            <a:srgbClr val="1C27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4294967295" type="title"/>
          </p:nvPr>
        </p:nvSpPr>
        <p:spPr>
          <a:xfrm>
            <a:off x="727650" y="48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Introduction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399200" y="1613075"/>
            <a:ext cx="85206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This sales funnel analysis provides insights into the performance of a hostel booking platform.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The analysis looks at the number of leads generated, the conversion rates at each stage of the funnel, and the regional variations in demand.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The analysis also highlights the regional variations in hostel demand.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 The lead trend and seasonal patterns highlight the need for strategic lead management and targeted marketing efforts.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99" y="1356975"/>
            <a:ext cx="7108800" cy="339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6"/>
          <p:cNvSpPr txBox="1"/>
          <p:nvPr/>
        </p:nvSpPr>
        <p:spPr>
          <a:xfrm>
            <a:off x="967275" y="383850"/>
            <a:ext cx="710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Sales Funnel Analysis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637325" y="55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Brief Insight Analysis Using Sales Funnel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29900" y="1290650"/>
            <a:ext cx="8520600" cy="3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Pre-Verification</a:t>
            </a:r>
            <a:r>
              <a:rPr lang="en" sz="1600">
                <a:solidFill>
                  <a:srgbClr val="434343"/>
                </a:solidFill>
              </a:rPr>
              <a:t> is an essential step in the process which saw the highest number of leads with a total of 559.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</a:t>
            </a:r>
            <a:r>
              <a:rPr b="1" lang="en" sz="1600">
                <a:solidFill>
                  <a:srgbClr val="434343"/>
                </a:solidFill>
              </a:rPr>
              <a:t>"Verified"</a:t>
            </a:r>
            <a:r>
              <a:rPr lang="en" sz="1600">
                <a:solidFill>
                  <a:srgbClr val="434343"/>
                </a:solidFill>
              </a:rPr>
              <a:t> stage demonstrated a conversion rate of 80.86%, indicating that the verification measures taken were successful in creating trust.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</a:t>
            </a:r>
            <a:r>
              <a:rPr b="1" lang="en" sz="1600">
                <a:solidFill>
                  <a:srgbClr val="434343"/>
                </a:solidFill>
              </a:rPr>
              <a:t>"Connected"</a:t>
            </a:r>
            <a:r>
              <a:rPr lang="en" sz="1600">
                <a:solidFill>
                  <a:srgbClr val="434343"/>
                </a:solidFill>
              </a:rPr>
              <a:t> stage shows a slightly lower conversion rate of 79.42%, suggesting that this stage could be improved.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</a:t>
            </a:r>
            <a:r>
              <a:rPr b="1" lang="en" sz="1600">
                <a:solidFill>
                  <a:srgbClr val="434343"/>
                </a:solidFill>
              </a:rPr>
              <a:t>"Visited"</a:t>
            </a:r>
            <a:r>
              <a:rPr lang="en" sz="1600">
                <a:solidFill>
                  <a:srgbClr val="434343"/>
                </a:solidFill>
              </a:rPr>
              <a:t> stage saw a conversion rate of 87.74%, indicating a positive response to property visits.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However, the </a:t>
            </a:r>
            <a:r>
              <a:rPr b="1" lang="en" sz="1600">
                <a:solidFill>
                  <a:srgbClr val="434343"/>
                </a:solidFill>
              </a:rPr>
              <a:t>"Agreement" </a:t>
            </a:r>
            <a:r>
              <a:rPr lang="en" sz="1600">
                <a:solidFill>
                  <a:srgbClr val="434343"/>
                </a:solidFill>
              </a:rPr>
              <a:t>stage had a lower conversion rate of 65.08%, suggesting potential issues in the negotiation and agreement process.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Lastly, the </a:t>
            </a:r>
            <a:r>
              <a:rPr b="1" lang="en" sz="1600">
                <a:solidFill>
                  <a:srgbClr val="434343"/>
                </a:solidFill>
              </a:rPr>
              <a:t>"Onboarded"</a:t>
            </a:r>
            <a:r>
              <a:rPr lang="en" sz="1600">
                <a:solidFill>
                  <a:srgbClr val="434343"/>
                </a:solidFill>
              </a:rPr>
              <a:t> stage had the lowest conversion rate of 37.56%, suggesting that the onboarding process might need to be optimized. 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79" y="-4"/>
            <a:ext cx="83182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301775"/>
            <a:ext cx="85206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Brief Insight Analysis from No of Leads Onboarded in Different Cities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53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Delhi has the highest number of onboarded students, indicating a strong demand for hostels in the city.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Bangalore and Gurugram also show significant conversion rates, suggesting a thriving student population in those cities.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Chandigarh has no onboarded students, indicating a potential untapped market or lower demand for hostels.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Other cities, such as Hyderabad, Kolkata, Mumbai, Pune, and Noida, have moderate conversion rates, indicating a decent market for hostels.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Ahmedabad and Noida have the lowest conversion rates, suggesting potential areas for improvement in attracting and converting leads.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/>
              <a:t>Overall, the data highlights the regional variations in hostel demand and the need for targeted marketing strategies in each city.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37325" y="50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368250"/>
            <a:ext cx="852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Brief Insight Analysis from Number of Active Leads from March-April 2023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232975" y="146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graph shows a clear increasing trend in the number of leads from March 1st to March 21st, reaching a peak at 287 leads.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After that, the lead count starts to decline until April 30th. A seasonal pattern is also visible in the graph, suggesting the influence of certain factors on lead generation.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By comparing the data with other metrics, such as conversion rates or sales, it becomes possible to measure the effectiveness of lead generation efforts.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graph can also help identify any impact of marketing campaigns and initiatives on lead generation.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Furthermore, the declining trend after March 21st indicates the need for lead nurturing strategies.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Finally, any unexpected variations in lead counts can be identified and further investigated.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