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98" r:id="rId5"/>
    <p:sldId id="300" r:id="rId6"/>
    <p:sldId id="301" r:id="rId7"/>
    <p:sldId id="307" r:id="rId8"/>
    <p:sldId id="306" r:id="rId9"/>
    <p:sldId id="305" r:id="rId10"/>
    <p:sldId id="304" r:id="rId11"/>
    <p:sldId id="314" r:id="rId12"/>
    <p:sldId id="303" r:id="rId13"/>
    <p:sldId id="315" r:id="rId14"/>
    <p:sldId id="302" r:id="rId15"/>
    <p:sldId id="308" r:id="rId16"/>
    <p:sldId id="316" r:id="rId17"/>
    <p:sldId id="310" r:id="rId18"/>
    <p:sldId id="309" r:id="rId19"/>
    <p:sldId id="311" r:id="rId20"/>
    <p:sldId id="312" r:id="rId21"/>
    <p:sldId id="31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9EA37-B53E-4F36-AE1C-38BCA03BA7B7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93A96-25CA-40A3-B739-5F8FF97E4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30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3A96-25CA-40A3-B739-5F8FF97E4E2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32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9949" y="1475234"/>
            <a:ext cx="3846735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ADVENTURE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Sales Analysis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BC1F00-4219-9093-F780-CC314450A011}"/>
              </a:ext>
            </a:extLst>
          </p:cNvPr>
          <p:cNvSpPr txBox="1"/>
          <p:nvPr/>
        </p:nvSpPr>
        <p:spPr>
          <a:xfrm>
            <a:off x="2832735" y="2453774"/>
            <a:ext cx="6526530" cy="81560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Trend</a:t>
            </a:r>
            <a:endParaRPr lang="en-IN" sz="4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479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EE8857-A2B2-6411-5312-BA8BC4C1E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704" y="1968913"/>
            <a:ext cx="6205506" cy="44292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3A8797-88EB-AFCD-9B1B-4744595EC503}"/>
              </a:ext>
            </a:extLst>
          </p:cNvPr>
          <p:cNvSpPr txBox="1"/>
          <p:nvPr/>
        </p:nvSpPr>
        <p:spPr>
          <a:xfrm>
            <a:off x="7526485" y="2119858"/>
            <a:ext cx="36291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growth trend in YOY Sales.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growth in CY2013.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Festive season in Q4 accounts highest sales.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spike in June represents seasonal demand in the market.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32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AAD78-6671-D612-BA6D-29839144F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12" y="2045975"/>
            <a:ext cx="11805335" cy="36195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8686AE-D427-A025-06F7-DB16A308A282}"/>
              </a:ext>
            </a:extLst>
          </p:cNvPr>
          <p:cNvSpPr txBox="1"/>
          <p:nvPr/>
        </p:nvSpPr>
        <p:spPr>
          <a:xfrm>
            <a:off x="4014787" y="5789477"/>
            <a:ext cx="4162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demand for Products in CY2013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45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BC1F00-4219-9093-F780-CC314450A011}"/>
              </a:ext>
            </a:extLst>
          </p:cNvPr>
          <p:cNvSpPr txBox="1"/>
          <p:nvPr/>
        </p:nvSpPr>
        <p:spPr>
          <a:xfrm>
            <a:off x="2832735" y="2453774"/>
            <a:ext cx="6526530" cy="81560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E-Commerce</a:t>
            </a:r>
            <a:endParaRPr lang="en-IN" sz="4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794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F25F9-737B-B495-B10B-33CF5A5EA607}"/>
              </a:ext>
            </a:extLst>
          </p:cNvPr>
          <p:cNvSpPr txBox="1"/>
          <p:nvPr/>
        </p:nvSpPr>
        <p:spPr>
          <a:xfrm>
            <a:off x="6793227" y="2354580"/>
            <a:ext cx="43624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 business through external website contributes 20% of overall revenue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access to customers, Increase in customer base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brokerage to dealer accounts in reduction in marketing and operational expenses.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D4EE5C-1ADD-8696-15DD-3B912ED4F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03" y="1946787"/>
            <a:ext cx="5702709" cy="42770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CC66BF-1FEE-7057-52F3-9C92B91DB1D9}"/>
              </a:ext>
            </a:extLst>
          </p:cNvPr>
          <p:cNvSpPr/>
          <p:nvPr/>
        </p:nvSpPr>
        <p:spPr>
          <a:xfrm>
            <a:off x="1691640" y="2354580"/>
            <a:ext cx="2434590" cy="2480310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674476-8958-9E72-25C2-C58C4AADCB2F}"/>
              </a:ext>
            </a:extLst>
          </p:cNvPr>
          <p:cNvSpPr/>
          <p:nvPr/>
        </p:nvSpPr>
        <p:spPr>
          <a:xfrm>
            <a:off x="4537710" y="3223260"/>
            <a:ext cx="1771650" cy="1645920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EC654-589B-6D61-AC79-171F3DF4434A}"/>
              </a:ext>
            </a:extLst>
          </p:cNvPr>
          <p:cNvSpPr txBox="1"/>
          <p:nvPr/>
        </p:nvSpPr>
        <p:spPr>
          <a:xfrm>
            <a:off x="4094399" y="3827979"/>
            <a:ext cx="681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20%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57121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68B58-F0FA-0B26-41D5-3E97869BC7F9}"/>
              </a:ext>
            </a:extLst>
          </p:cNvPr>
          <p:cNvSpPr txBox="1"/>
          <p:nvPr/>
        </p:nvSpPr>
        <p:spPr>
          <a:xfrm>
            <a:off x="6998509" y="2046113"/>
            <a:ext cx="4157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past sales figures, considering positive growth trend and business expansion through website       we can  forecast  the  sales  of  CY   2014  around      $15M – $17M.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AE6DCA-9FAC-8829-2ED6-D5CF30ED5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879" y="2046113"/>
            <a:ext cx="5814630" cy="356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47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/>
          </a:p>
        </p:txBody>
      </p:sp>
      <p:grpSp>
        <p:nvGrpSpPr>
          <p:cNvPr id="4" name="Group 3" descr="Small circle with number 1 inside  indicating step 1">
            <a:extLst>
              <a:ext uri="{FF2B5EF4-FFF2-40B4-BE49-F238E27FC236}">
                <a16:creationId xmlns:a16="http://schemas.microsoft.com/office/drawing/2014/main" id="{BC65AB3F-5288-868E-BEAF-F80351C20863}"/>
              </a:ext>
            </a:extLst>
          </p:cNvPr>
          <p:cNvGrpSpPr/>
          <p:nvPr/>
        </p:nvGrpSpPr>
        <p:grpSpPr bwMode="blackWhite">
          <a:xfrm>
            <a:off x="993157" y="2336931"/>
            <a:ext cx="558179" cy="409838"/>
            <a:chOff x="6953426" y="711274"/>
            <a:chExt cx="558179" cy="409838"/>
          </a:xfrm>
          <a:solidFill>
            <a:srgbClr val="FFC000"/>
          </a:solidFill>
        </p:grpSpPr>
        <p:sp>
          <p:nvSpPr>
            <p:cNvPr id="6" name="Oval 5" descr="Small circle">
              <a:extLst>
                <a:ext uri="{FF2B5EF4-FFF2-40B4-BE49-F238E27FC236}">
                  <a16:creationId xmlns:a16="http://schemas.microsoft.com/office/drawing/2014/main" id="{AB70A1C1-D953-7FAD-8FF1-D250E4D21CF2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 descr="Number 1">
              <a:extLst>
                <a:ext uri="{FF2B5EF4-FFF2-40B4-BE49-F238E27FC236}">
                  <a16:creationId xmlns:a16="http://schemas.microsoft.com/office/drawing/2014/main" id="{BC10DDB9-FBC5-821E-C0D2-55929A543660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B5B86EC-4E52-CE89-3139-94F2004A1214}"/>
              </a:ext>
            </a:extLst>
          </p:cNvPr>
          <p:cNvSpPr txBox="1"/>
          <p:nvPr/>
        </p:nvSpPr>
        <p:spPr>
          <a:xfrm>
            <a:off x="1546280" y="3324920"/>
            <a:ext cx="96525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production activities based on market demand, results in reduction of overall production cost by reducing the cost of overstocking and increasing production efficiency.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016B7-4F0D-FCF9-0B07-A52346878045}"/>
              </a:ext>
            </a:extLst>
          </p:cNvPr>
          <p:cNvSpPr txBox="1"/>
          <p:nvPr/>
        </p:nvSpPr>
        <p:spPr>
          <a:xfrm>
            <a:off x="1546280" y="2377437"/>
            <a:ext cx="9580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customers are based in USA (west) and Australia regions.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9292D-E008-70B3-A9CA-74EB602D3786}"/>
              </a:ext>
            </a:extLst>
          </p:cNvPr>
          <p:cNvSpPr txBox="1"/>
          <p:nvPr/>
        </p:nvSpPr>
        <p:spPr>
          <a:xfrm>
            <a:off x="1541225" y="4539422"/>
            <a:ext cx="7815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expansion through website contributes in 20% of overall sales.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 descr="Small circle with number 1 inside  indicating step 1">
            <a:extLst>
              <a:ext uri="{FF2B5EF4-FFF2-40B4-BE49-F238E27FC236}">
                <a16:creationId xmlns:a16="http://schemas.microsoft.com/office/drawing/2014/main" id="{4DCF6218-7659-8887-E007-6264D2E68D14}"/>
              </a:ext>
            </a:extLst>
          </p:cNvPr>
          <p:cNvGrpSpPr/>
          <p:nvPr/>
        </p:nvGrpSpPr>
        <p:grpSpPr bwMode="blackWhite">
          <a:xfrm>
            <a:off x="993157" y="3298650"/>
            <a:ext cx="558179" cy="409838"/>
            <a:chOff x="6953426" y="711274"/>
            <a:chExt cx="558179" cy="409838"/>
          </a:xfrm>
          <a:solidFill>
            <a:srgbClr val="FFC000"/>
          </a:solidFill>
        </p:grpSpPr>
        <p:sp>
          <p:nvSpPr>
            <p:cNvPr id="12" name="Oval 11" descr="Small circle">
              <a:extLst>
                <a:ext uri="{FF2B5EF4-FFF2-40B4-BE49-F238E27FC236}">
                  <a16:creationId xmlns:a16="http://schemas.microsoft.com/office/drawing/2014/main" id="{1CCADF64-ACA4-F1A2-00B2-920FC6AB31C7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 descr="Number 1">
              <a:extLst>
                <a:ext uri="{FF2B5EF4-FFF2-40B4-BE49-F238E27FC236}">
                  <a16:creationId xmlns:a16="http://schemas.microsoft.com/office/drawing/2014/main" id="{030C31D4-3752-23BD-9EE8-09D9EAE200EA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14" name="Group 13" descr="Small circle with number 1 inside  indicating step 1">
            <a:extLst>
              <a:ext uri="{FF2B5EF4-FFF2-40B4-BE49-F238E27FC236}">
                <a16:creationId xmlns:a16="http://schemas.microsoft.com/office/drawing/2014/main" id="{5BADD9E4-7D1F-B813-E23B-C6AD9E26881C}"/>
              </a:ext>
            </a:extLst>
          </p:cNvPr>
          <p:cNvGrpSpPr/>
          <p:nvPr/>
        </p:nvGrpSpPr>
        <p:grpSpPr bwMode="blackWhite">
          <a:xfrm>
            <a:off x="993157" y="4498916"/>
            <a:ext cx="558179" cy="409838"/>
            <a:chOff x="6953426" y="711274"/>
            <a:chExt cx="558179" cy="409838"/>
          </a:xfrm>
          <a:solidFill>
            <a:srgbClr val="FFC000"/>
          </a:solidFill>
        </p:grpSpPr>
        <p:sp>
          <p:nvSpPr>
            <p:cNvPr id="15" name="Oval 14" descr="Small circle">
              <a:extLst>
                <a:ext uri="{FF2B5EF4-FFF2-40B4-BE49-F238E27FC236}">
                  <a16:creationId xmlns:a16="http://schemas.microsoft.com/office/drawing/2014/main" id="{01A1542B-1B94-E614-CA77-98933EA15F4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 descr="Number 1">
              <a:extLst>
                <a:ext uri="{FF2B5EF4-FFF2-40B4-BE49-F238E27FC236}">
                  <a16:creationId xmlns:a16="http://schemas.microsoft.com/office/drawing/2014/main" id="{9B69F4A1-C466-F3B3-2CE6-63577D67D9B9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77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>
            <a:extLst>
              <a:ext uri="{FF2B5EF4-FFF2-40B4-BE49-F238E27FC236}">
                <a16:creationId xmlns:a16="http://schemas.microsoft.com/office/drawing/2014/main" id="{3951F517-75DF-6EF6-5AED-DE9C7CE6BB80}"/>
              </a:ext>
            </a:extLst>
          </p:cNvPr>
          <p:cNvSpPr txBox="1">
            <a:spLocks/>
          </p:cNvSpPr>
          <p:nvPr/>
        </p:nvSpPr>
        <p:spPr>
          <a:xfrm>
            <a:off x="-370480" y="1166111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 ?</a:t>
            </a:r>
          </a:p>
        </p:txBody>
      </p:sp>
      <p:pic>
        <p:nvPicPr>
          <p:cNvPr id="6" name="Picture 2" descr="Qna Stock Illustrations – 185 Qna Stock Illustrations, Vectors &amp; Clipart -  Dreamstime">
            <a:extLst>
              <a:ext uri="{FF2B5EF4-FFF2-40B4-BE49-F238E27FC236}">
                <a16:creationId xmlns:a16="http://schemas.microsoft.com/office/drawing/2014/main" id="{F7A13DD0-4736-CA61-EF5B-C965D22BB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641" y="2325574"/>
            <a:ext cx="4663440" cy="333436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13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3D32063-06A1-A572-2ECB-8C9CA2F6A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84" y="605730"/>
            <a:ext cx="9773264" cy="54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3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EFA99F-9E03-28C6-088C-BB9B1857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534" y="2108201"/>
            <a:ext cx="9956145" cy="3760891"/>
          </a:xfrm>
        </p:spPr>
        <p:txBody>
          <a:bodyPr/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Analytics Team</a:t>
            </a: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Project recap</a:t>
            </a: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Task</a:t>
            </a: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Flow of work</a:t>
            </a: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Team</a:t>
            </a:r>
            <a:endParaRPr lang="en-US" dirty="0"/>
          </a:p>
        </p:txBody>
      </p:sp>
      <p:grpSp>
        <p:nvGrpSpPr>
          <p:cNvPr id="6" name="Group 5" descr="Small circle with number 1 inside  indicating step 1">
            <a:extLst>
              <a:ext uri="{FF2B5EF4-FFF2-40B4-BE49-F238E27FC236}">
                <a16:creationId xmlns:a16="http://schemas.microsoft.com/office/drawing/2014/main" id="{E89189AA-4119-47DA-171E-2997BE207ECA}"/>
              </a:ext>
            </a:extLst>
          </p:cNvPr>
          <p:cNvGrpSpPr/>
          <p:nvPr/>
        </p:nvGrpSpPr>
        <p:grpSpPr bwMode="blackWhite">
          <a:xfrm>
            <a:off x="1195233" y="2212965"/>
            <a:ext cx="558179" cy="409838"/>
            <a:chOff x="6953426" y="711274"/>
            <a:chExt cx="558179" cy="409838"/>
          </a:xfrm>
          <a:solidFill>
            <a:srgbClr val="FFC000"/>
          </a:solidFill>
        </p:grpSpPr>
        <p:sp>
          <p:nvSpPr>
            <p:cNvPr id="7" name="Oval 6" descr="Small circle">
              <a:extLst>
                <a:ext uri="{FF2B5EF4-FFF2-40B4-BE49-F238E27FC236}">
                  <a16:creationId xmlns:a16="http://schemas.microsoft.com/office/drawing/2014/main" id="{A810E158-BFEB-CD2A-7D14-2D6DB3D42BF3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 descr="Number 1">
              <a:extLst>
                <a:ext uri="{FF2B5EF4-FFF2-40B4-BE49-F238E27FC236}">
                  <a16:creationId xmlns:a16="http://schemas.microsoft.com/office/drawing/2014/main" id="{E9EC6223-3073-2A3D-5858-4347337E670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9" name="Group 8" descr="Small circle with number 2 inside  indicating step 2">
            <a:extLst>
              <a:ext uri="{FF2B5EF4-FFF2-40B4-BE49-F238E27FC236}">
                <a16:creationId xmlns:a16="http://schemas.microsoft.com/office/drawing/2014/main" id="{000C54AC-DAAE-0AC0-63EC-B791E0F7B6CF}"/>
              </a:ext>
            </a:extLst>
          </p:cNvPr>
          <p:cNvGrpSpPr/>
          <p:nvPr/>
        </p:nvGrpSpPr>
        <p:grpSpPr bwMode="blackWhite">
          <a:xfrm>
            <a:off x="1195233" y="3210951"/>
            <a:ext cx="558179" cy="409838"/>
            <a:chOff x="6953426" y="711274"/>
            <a:chExt cx="558179" cy="409838"/>
          </a:xfrm>
          <a:solidFill>
            <a:srgbClr val="FFC000"/>
          </a:solidFill>
        </p:grpSpPr>
        <p:sp>
          <p:nvSpPr>
            <p:cNvPr id="10" name="Oval 9" descr="Small circle">
              <a:extLst>
                <a:ext uri="{FF2B5EF4-FFF2-40B4-BE49-F238E27FC236}">
                  <a16:creationId xmlns:a16="http://schemas.microsoft.com/office/drawing/2014/main" id="{DE86DFC9-EF40-1632-A731-0D3B982D9AD0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 descr="Number 2">
              <a:extLst>
                <a:ext uri="{FF2B5EF4-FFF2-40B4-BE49-F238E27FC236}">
                  <a16:creationId xmlns:a16="http://schemas.microsoft.com/office/drawing/2014/main" id="{F60507A9-C6C9-FF14-6AB6-E8657AF910ED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12" name="Group 11" descr="Small circle with number 3 inside  indicating step 3">
            <a:extLst>
              <a:ext uri="{FF2B5EF4-FFF2-40B4-BE49-F238E27FC236}">
                <a16:creationId xmlns:a16="http://schemas.microsoft.com/office/drawing/2014/main" id="{63908A98-169A-C824-7B60-247842524B07}"/>
              </a:ext>
            </a:extLst>
          </p:cNvPr>
          <p:cNvGrpSpPr/>
          <p:nvPr/>
        </p:nvGrpSpPr>
        <p:grpSpPr bwMode="blackWhite">
          <a:xfrm>
            <a:off x="1195233" y="4201011"/>
            <a:ext cx="558179" cy="409838"/>
            <a:chOff x="6953426" y="711274"/>
            <a:chExt cx="558179" cy="409838"/>
          </a:xfrm>
          <a:solidFill>
            <a:srgbClr val="FFC000"/>
          </a:solidFill>
        </p:grpSpPr>
        <p:sp>
          <p:nvSpPr>
            <p:cNvPr id="13" name="Oval 12" descr="Small circle">
              <a:extLst>
                <a:ext uri="{FF2B5EF4-FFF2-40B4-BE49-F238E27FC236}">
                  <a16:creationId xmlns:a16="http://schemas.microsoft.com/office/drawing/2014/main" id="{C7434C79-339F-142D-BD77-6FBE25101334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 descr="Number 3">
              <a:extLst>
                <a:ext uri="{FF2B5EF4-FFF2-40B4-BE49-F238E27FC236}">
                  <a16:creationId xmlns:a16="http://schemas.microsoft.com/office/drawing/2014/main" id="{A8851608-788E-7F42-960B-E347D7C9F3CE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grpSp>
        <p:nvGrpSpPr>
          <p:cNvPr id="15" name="Group 14" descr="Small circle with number 4 inside  indicating step 4">
            <a:extLst>
              <a:ext uri="{FF2B5EF4-FFF2-40B4-BE49-F238E27FC236}">
                <a16:creationId xmlns:a16="http://schemas.microsoft.com/office/drawing/2014/main" id="{79CF8ACC-1435-F62B-E620-95BB791BA6E1}"/>
              </a:ext>
            </a:extLst>
          </p:cNvPr>
          <p:cNvGrpSpPr/>
          <p:nvPr/>
        </p:nvGrpSpPr>
        <p:grpSpPr bwMode="blackWhite">
          <a:xfrm>
            <a:off x="1202426" y="5231577"/>
            <a:ext cx="558179" cy="409838"/>
            <a:chOff x="6953426" y="711274"/>
            <a:chExt cx="558179" cy="409838"/>
          </a:xfrm>
          <a:solidFill>
            <a:srgbClr val="FFC000"/>
          </a:solidFill>
        </p:grpSpPr>
        <p:sp>
          <p:nvSpPr>
            <p:cNvPr id="16" name="Oval 15" descr="Small circle">
              <a:extLst>
                <a:ext uri="{FF2B5EF4-FFF2-40B4-BE49-F238E27FC236}">
                  <a16:creationId xmlns:a16="http://schemas.microsoft.com/office/drawing/2014/main" id="{E211647C-8B6B-9336-87F4-553FCAC57E73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 descr="Number 4">
              <a:extLst>
                <a:ext uri="{FF2B5EF4-FFF2-40B4-BE49-F238E27FC236}">
                  <a16:creationId xmlns:a16="http://schemas.microsoft.com/office/drawing/2014/main" id="{53CC6E68-55C3-5235-8BA5-FFB633A9768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1940A62-C60A-3F8A-414D-5661A4F111FD}"/>
              </a:ext>
            </a:extLst>
          </p:cNvPr>
          <p:cNvSpPr txBox="1">
            <a:spLocks/>
          </p:cNvSpPr>
          <p:nvPr/>
        </p:nvSpPr>
        <p:spPr>
          <a:xfrm>
            <a:off x="1864330" y="2132152"/>
            <a:ext cx="3264027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Suhas K S,                                   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Analyst Project Trainee</a:t>
            </a:r>
            <a:r>
              <a:rPr lang="en-US" sz="1800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60566060-76CA-C8E2-8E04-60B07E7A9767}"/>
              </a:ext>
            </a:extLst>
          </p:cNvPr>
          <p:cNvSpPr txBox="1">
            <a:spLocks/>
          </p:cNvSpPr>
          <p:nvPr/>
        </p:nvSpPr>
        <p:spPr>
          <a:xfrm>
            <a:off x="1843360" y="3130138"/>
            <a:ext cx="3264027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Mounika Gangavath,                                   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Analyst Project Trainee.</a:t>
            </a:r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C5897E8F-2645-AF82-E4C0-CDFE451867B1}"/>
              </a:ext>
            </a:extLst>
          </p:cNvPr>
          <p:cNvSpPr txBox="1">
            <a:spLocks/>
          </p:cNvSpPr>
          <p:nvPr/>
        </p:nvSpPr>
        <p:spPr>
          <a:xfrm>
            <a:off x="1825055" y="4120198"/>
            <a:ext cx="3264027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Revathi RC,                                   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Analyst Project Trainee.</a:t>
            </a:r>
          </a:p>
        </p:txBody>
      </p:sp>
      <p:sp>
        <p:nvSpPr>
          <p:cNvPr id="21" name="Content Placeholder 17">
            <a:extLst>
              <a:ext uri="{FF2B5EF4-FFF2-40B4-BE49-F238E27FC236}">
                <a16:creationId xmlns:a16="http://schemas.microsoft.com/office/drawing/2014/main" id="{5FE2F590-B690-9EDB-C9FA-D744A2DB0F7A}"/>
              </a:ext>
            </a:extLst>
          </p:cNvPr>
          <p:cNvSpPr txBox="1">
            <a:spLocks/>
          </p:cNvSpPr>
          <p:nvPr/>
        </p:nvSpPr>
        <p:spPr>
          <a:xfrm>
            <a:off x="1864330" y="5158941"/>
            <a:ext cx="3264027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Ananya                                   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Analyst Project Trainee.</a:t>
            </a:r>
          </a:p>
        </p:txBody>
      </p:sp>
      <p:pic>
        <p:nvPicPr>
          <p:cNvPr id="3" name="Picture 4" descr="Free Team Vector Art - Download 526+ Team Icons &amp; Graphics - Pixabay">
            <a:extLst>
              <a:ext uri="{FF2B5EF4-FFF2-40B4-BE49-F238E27FC236}">
                <a16:creationId xmlns:a16="http://schemas.microsoft.com/office/drawing/2014/main" id="{BC7E09F7-420C-B4A4-7380-FC957390D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654" y="3252436"/>
            <a:ext cx="3944026" cy="28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04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Recap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C7DC7-1815-C143-226A-6A55D486396B}"/>
              </a:ext>
            </a:extLst>
          </p:cNvPr>
          <p:cNvSpPr txBox="1"/>
          <p:nvPr/>
        </p:nvSpPr>
        <p:spPr>
          <a:xfrm>
            <a:off x="1097279" y="2049899"/>
            <a:ext cx="6562049" cy="3195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Adventure Works Cycles is a multinational bicycle manufacturing company catering to North American, European, and Asian commercial markets.</a:t>
            </a:r>
          </a:p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for analysis:</a:t>
            </a:r>
          </a:p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Adventure Works Cycles is looking to </a:t>
            </a:r>
          </a:p>
          <a:p>
            <a:pPr marL="285750" indent="-28575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roaden its market share by targeting its sales to its best customers.</a:t>
            </a:r>
          </a:p>
          <a:p>
            <a:pPr marL="285750" indent="-28575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xtending their product availability through an external Website. 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educing their cost of sales through lower production costs.</a:t>
            </a:r>
            <a:endParaRPr lang="en-US" sz="1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D123D2-CDD4-1437-749A-536763DAE3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</a:extLst>
          </a:blip>
          <a:srcRect l="13419" t="16671" r="18023" b="46076"/>
          <a:stretch/>
        </p:blipFill>
        <p:spPr>
          <a:xfrm>
            <a:off x="6951056" y="2015609"/>
            <a:ext cx="4882214" cy="2630145"/>
          </a:xfrm>
          <a:prstGeom prst="rect">
            <a:avLst/>
          </a:prstGeom>
          <a:solidFill>
            <a:schemeClr val="bg1"/>
          </a:solidFill>
          <a:effectLst>
            <a:softEdge rad="876300"/>
          </a:effectLst>
        </p:spPr>
      </p:pic>
    </p:spTree>
    <p:extLst>
      <p:ext uri="{BB962C8B-B14F-4D97-AF65-F5344CB8AC3E}">
        <p14:creationId xmlns:p14="http://schemas.microsoft.com/office/powerpoint/2010/main" val="402190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en-US" dirty="0"/>
          </a:p>
        </p:txBody>
      </p:sp>
      <p:grpSp>
        <p:nvGrpSpPr>
          <p:cNvPr id="6" name="Group 5" descr="Small circle with number 1 inside  indicating step 1">
            <a:extLst>
              <a:ext uri="{FF2B5EF4-FFF2-40B4-BE49-F238E27FC236}">
                <a16:creationId xmlns:a16="http://schemas.microsoft.com/office/drawing/2014/main" id="{B8F898A7-AECA-D706-4A45-76B5DF6C3886}"/>
              </a:ext>
            </a:extLst>
          </p:cNvPr>
          <p:cNvGrpSpPr/>
          <p:nvPr/>
        </p:nvGrpSpPr>
        <p:grpSpPr bwMode="blackWhite">
          <a:xfrm>
            <a:off x="1097280" y="2359151"/>
            <a:ext cx="558179" cy="409838"/>
            <a:chOff x="6953426" y="711274"/>
            <a:chExt cx="558179" cy="409838"/>
          </a:xfrm>
          <a:solidFill>
            <a:srgbClr val="FFC000"/>
          </a:solidFill>
        </p:grpSpPr>
        <p:sp>
          <p:nvSpPr>
            <p:cNvPr id="7" name="Oval 6" descr="Small circle">
              <a:extLst>
                <a:ext uri="{FF2B5EF4-FFF2-40B4-BE49-F238E27FC236}">
                  <a16:creationId xmlns:a16="http://schemas.microsoft.com/office/drawing/2014/main" id="{139908B3-F64B-3D4C-726A-E49A123AF2E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 descr="Number 1">
              <a:extLst>
                <a:ext uri="{FF2B5EF4-FFF2-40B4-BE49-F238E27FC236}">
                  <a16:creationId xmlns:a16="http://schemas.microsoft.com/office/drawing/2014/main" id="{EAA7D138-E237-A975-EC20-7D00488C34CD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9" name="Group 8" descr="Small circle with number 1 inside  indicating step 1">
            <a:extLst>
              <a:ext uri="{FF2B5EF4-FFF2-40B4-BE49-F238E27FC236}">
                <a16:creationId xmlns:a16="http://schemas.microsoft.com/office/drawing/2014/main" id="{B5ED00C8-D424-D013-A9EA-C81619C85BF6}"/>
              </a:ext>
            </a:extLst>
          </p:cNvPr>
          <p:cNvGrpSpPr/>
          <p:nvPr/>
        </p:nvGrpSpPr>
        <p:grpSpPr bwMode="blackWhite">
          <a:xfrm>
            <a:off x="1097280" y="3219311"/>
            <a:ext cx="558179" cy="409838"/>
            <a:chOff x="6953426" y="711274"/>
            <a:chExt cx="558179" cy="409838"/>
          </a:xfrm>
          <a:solidFill>
            <a:srgbClr val="FFC000"/>
          </a:solidFill>
        </p:grpSpPr>
        <p:sp>
          <p:nvSpPr>
            <p:cNvPr id="10" name="Oval 9" descr="Small circle">
              <a:extLst>
                <a:ext uri="{FF2B5EF4-FFF2-40B4-BE49-F238E27FC236}">
                  <a16:creationId xmlns:a16="http://schemas.microsoft.com/office/drawing/2014/main" id="{5FD95232-E45D-188A-F08E-F5AE17CC1CBA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 descr="Number 1">
              <a:extLst>
                <a:ext uri="{FF2B5EF4-FFF2-40B4-BE49-F238E27FC236}">
                  <a16:creationId xmlns:a16="http://schemas.microsoft.com/office/drawing/2014/main" id="{81FE53CE-328E-520E-F8A3-16D65F3B5620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12" name="Group 11" descr="Small circle with number 1 inside  indicating step 1">
            <a:extLst>
              <a:ext uri="{FF2B5EF4-FFF2-40B4-BE49-F238E27FC236}">
                <a16:creationId xmlns:a16="http://schemas.microsoft.com/office/drawing/2014/main" id="{8770DDF5-BFCB-1838-9139-02C2E37F1E30}"/>
              </a:ext>
            </a:extLst>
          </p:cNvPr>
          <p:cNvGrpSpPr/>
          <p:nvPr/>
        </p:nvGrpSpPr>
        <p:grpSpPr bwMode="blackWhite">
          <a:xfrm>
            <a:off x="1094752" y="4080918"/>
            <a:ext cx="558179" cy="409838"/>
            <a:chOff x="6953426" y="711274"/>
            <a:chExt cx="558179" cy="409838"/>
          </a:xfrm>
          <a:solidFill>
            <a:srgbClr val="FFC000"/>
          </a:solidFill>
        </p:grpSpPr>
        <p:sp>
          <p:nvSpPr>
            <p:cNvPr id="13" name="Oval 12" descr="Small circle">
              <a:extLst>
                <a:ext uri="{FF2B5EF4-FFF2-40B4-BE49-F238E27FC236}">
                  <a16:creationId xmlns:a16="http://schemas.microsoft.com/office/drawing/2014/main" id="{ADCBD331-A66E-555D-9C18-370DFC419EE3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 descr="Number 1">
              <a:extLst>
                <a:ext uri="{FF2B5EF4-FFF2-40B4-BE49-F238E27FC236}">
                  <a16:creationId xmlns:a16="http://schemas.microsoft.com/office/drawing/2014/main" id="{F115D1B5-5FA3-F2F1-8EFD-2BC1AF468A3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ED844B2-AC14-F061-DBCA-06B9BC8834BB}"/>
              </a:ext>
            </a:extLst>
          </p:cNvPr>
          <p:cNvSpPr txBox="1"/>
          <p:nvPr/>
        </p:nvSpPr>
        <p:spPr>
          <a:xfrm>
            <a:off x="1727102" y="2450395"/>
            <a:ext cx="748950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target customers.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7F6012-1B01-2A3C-3674-6817522480AA}"/>
              </a:ext>
            </a:extLst>
          </p:cNvPr>
          <p:cNvSpPr txBox="1"/>
          <p:nvPr/>
        </p:nvSpPr>
        <p:spPr>
          <a:xfrm>
            <a:off x="1727102" y="3306784"/>
            <a:ext cx="60979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 in reducing production cost by analyzing market trends.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8B4FEE-B520-2A2B-AA54-9F903FF218E4}"/>
              </a:ext>
            </a:extLst>
          </p:cNvPr>
          <p:cNvSpPr txBox="1"/>
          <p:nvPr/>
        </p:nvSpPr>
        <p:spPr>
          <a:xfrm>
            <a:off x="1722047" y="4145471"/>
            <a:ext cx="70894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effect of extending business through external website.</a:t>
            </a:r>
          </a:p>
        </p:txBody>
      </p:sp>
    </p:spTree>
    <p:extLst>
      <p:ext uri="{BB962C8B-B14F-4D97-AF65-F5344CB8AC3E}">
        <p14:creationId xmlns:p14="http://schemas.microsoft.com/office/powerpoint/2010/main" val="427365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of Work</a:t>
            </a:r>
            <a:endParaRPr lang="en-US" dirty="0"/>
          </a:p>
        </p:txBody>
      </p:sp>
      <p:grpSp>
        <p:nvGrpSpPr>
          <p:cNvPr id="3" name="Group 2" descr="Small circle with number 1 inside  indicating step 1">
            <a:extLst>
              <a:ext uri="{FF2B5EF4-FFF2-40B4-BE49-F238E27FC236}">
                <a16:creationId xmlns:a16="http://schemas.microsoft.com/office/drawing/2014/main" id="{A43B9AC1-49D2-C492-1DBF-2DC38F9720E4}"/>
              </a:ext>
            </a:extLst>
          </p:cNvPr>
          <p:cNvGrpSpPr/>
          <p:nvPr/>
        </p:nvGrpSpPr>
        <p:grpSpPr bwMode="blackWhite">
          <a:xfrm>
            <a:off x="1833435" y="2518631"/>
            <a:ext cx="558179" cy="409838"/>
            <a:chOff x="6953426" y="711274"/>
            <a:chExt cx="558179" cy="409838"/>
          </a:xfrm>
          <a:solidFill>
            <a:srgbClr val="FFC000"/>
          </a:solidFill>
        </p:grpSpPr>
        <p:sp>
          <p:nvSpPr>
            <p:cNvPr id="5" name="Oval 4" descr="Small circle">
              <a:extLst>
                <a:ext uri="{FF2B5EF4-FFF2-40B4-BE49-F238E27FC236}">
                  <a16:creationId xmlns:a16="http://schemas.microsoft.com/office/drawing/2014/main" id="{8E83A224-50AA-DF9E-25D9-4E93DD48B8D2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 descr="Number 1">
              <a:extLst>
                <a:ext uri="{FF2B5EF4-FFF2-40B4-BE49-F238E27FC236}">
                  <a16:creationId xmlns:a16="http://schemas.microsoft.com/office/drawing/2014/main" id="{766369A1-4250-0E8C-028D-F137F459A179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7" name="Group 6" descr="Small circle with number 2 inside  indicating step 2">
            <a:extLst>
              <a:ext uri="{FF2B5EF4-FFF2-40B4-BE49-F238E27FC236}">
                <a16:creationId xmlns:a16="http://schemas.microsoft.com/office/drawing/2014/main" id="{4EEE5B89-18D1-890F-6A6B-74BE0AB803B8}"/>
              </a:ext>
            </a:extLst>
          </p:cNvPr>
          <p:cNvGrpSpPr/>
          <p:nvPr/>
        </p:nvGrpSpPr>
        <p:grpSpPr bwMode="blackWhite">
          <a:xfrm>
            <a:off x="1843755" y="4787035"/>
            <a:ext cx="558179" cy="409838"/>
            <a:chOff x="6953426" y="711274"/>
            <a:chExt cx="558179" cy="409838"/>
          </a:xfrm>
          <a:solidFill>
            <a:srgbClr val="FFC000"/>
          </a:solidFill>
        </p:grpSpPr>
        <p:sp>
          <p:nvSpPr>
            <p:cNvPr id="8" name="Oval 7" descr="Small circle">
              <a:extLst>
                <a:ext uri="{FF2B5EF4-FFF2-40B4-BE49-F238E27FC236}">
                  <a16:creationId xmlns:a16="http://schemas.microsoft.com/office/drawing/2014/main" id="{643BAB22-76DD-82D7-5790-B2F6791460CA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 descr="Number 2">
              <a:extLst>
                <a:ext uri="{FF2B5EF4-FFF2-40B4-BE49-F238E27FC236}">
                  <a16:creationId xmlns:a16="http://schemas.microsoft.com/office/drawing/2014/main" id="{51EBBC76-10BA-C939-E5F8-31FAF2D47B6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grpSp>
        <p:nvGrpSpPr>
          <p:cNvPr id="10" name="Group 9" descr="Small circle with number 3 inside  indicating step 3">
            <a:extLst>
              <a:ext uri="{FF2B5EF4-FFF2-40B4-BE49-F238E27FC236}">
                <a16:creationId xmlns:a16="http://schemas.microsoft.com/office/drawing/2014/main" id="{67C2C25C-D031-E77C-0152-F9F07A305AA6}"/>
              </a:ext>
            </a:extLst>
          </p:cNvPr>
          <p:cNvGrpSpPr/>
          <p:nvPr/>
        </p:nvGrpSpPr>
        <p:grpSpPr bwMode="blackWhite">
          <a:xfrm>
            <a:off x="1841227" y="4055315"/>
            <a:ext cx="558179" cy="409838"/>
            <a:chOff x="6953426" y="711274"/>
            <a:chExt cx="558179" cy="409838"/>
          </a:xfrm>
          <a:solidFill>
            <a:srgbClr val="FFC000"/>
          </a:solidFill>
        </p:grpSpPr>
        <p:sp>
          <p:nvSpPr>
            <p:cNvPr id="11" name="Oval 10" descr="Small circle">
              <a:extLst>
                <a:ext uri="{FF2B5EF4-FFF2-40B4-BE49-F238E27FC236}">
                  <a16:creationId xmlns:a16="http://schemas.microsoft.com/office/drawing/2014/main" id="{9084CD82-D9C1-AB20-8420-D24BE3DCEB64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 descr="Number 3">
              <a:extLst>
                <a:ext uri="{FF2B5EF4-FFF2-40B4-BE49-F238E27FC236}">
                  <a16:creationId xmlns:a16="http://schemas.microsoft.com/office/drawing/2014/main" id="{70B6D53C-789E-0683-B12F-DB8C79AF92E4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A2DAEC-0C8B-30D1-A08E-4BE8DB3CE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4856" y="1952863"/>
            <a:ext cx="0" cy="380528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4" name="Group 13" descr="Small circle with number 2 inside  indicating step 2">
            <a:extLst>
              <a:ext uri="{FF2B5EF4-FFF2-40B4-BE49-F238E27FC236}">
                <a16:creationId xmlns:a16="http://schemas.microsoft.com/office/drawing/2014/main" id="{139D211D-A1AA-1812-7928-368ED87C6484}"/>
              </a:ext>
            </a:extLst>
          </p:cNvPr>
          <p:cNvGrpSpPr/>
          <p:nvPr/>
        </p:nvGrpSpPr>
        <p:grpSpPr bwMode="blackWhite">
          <a:xfrm>
            <a:off x="1833435" y="3286973"/>
            <a:ext cx="558179" cy="409838"/>
            <a:chOff x="6953426" y="711274"/>
            <a:chExt cx="558179" cy="409838"/>
          </a:xfrm>
          <a:solidFill>
            <a:srgbClr val="FFC000"/>
          </a:solidFill>
        </p:grpSpPr>
        <p:sp>
          <p:nvSpPr>
            <p:cNvPr id="15" name="Oval 14" descr="Small circle">
              <a:extLst>
                <a:ext uri="{FF2B5EF4-FFF2-40B4-BE49-F238E27FC236}">
                  <a16:creationId xmlns:a16="http://schemas.microsoft.com/office/drawing/2014/main" id="{C6F249EB-A032-ECAF-B609-69250081FA3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 descr="Number 2">
              <a:extLst>
                <a:ext uri="{FF2B5EF4-FFF2-40B4-BE49-F238E27FC236}">
                  <a16:creationId xmlns:a16="http://schemas.microsoft.com/office/drawing/2014/main" id="{DB27FF49-E482-96CE-5530-4A9AF36713C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17" name="Group 16" descr="Small circle with number 2 inside  indicating step 2">
            <a:extLst>
              <a:ext uri="{FF2B5EF4-FFF2-40B4-BE49-F238E27FC236}">
                <a16:creationId xmlns:a16="http://schemas.microsoft.com/office/drawing/2014/main" id="{6AE84E87-323F-3FCD-7C66-4F1B2303C545}"/>
              </a:ext>
            </a:extLst>
          </p:cNvPr>
          <p:cNvGrpSpPr/>
          <p:nvPr/>
        </p:nvGrpSpPr>
        <p:grpSpPr bwMode="blackWhite">
          <a:xfrm>
            <a:off x="1833435" y="5557194"/>
            <a:ext cx="558179" cy="409838"/>
            <a:chOff x="6953426" y="711274"/>
            <a:chExt cx="558179" cy="409838"/>
          </a:xfrm>
          <a:solidFill>
            <a:srgbClr val="FFC000"/>
          </a:solidFill>
        </p:grpSpPr>
        <p:sp>
          <p:nvSpPr>
            <p:cNvPr id="18" name="Oval 17" descr="Small circle">
              <a:extLst>
                <a:ext uri="{FF2B5EF4-FFF2-40B4-BE49-F238E27FC236}">
                  <a16:creationId xmlns:a16="http://schemas.microsoft.com/office/drawing/2014/main" id="{A2CE7F75-9031-CC40-2D37-5F92CA12B1F2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 descr="Number 2">
              <a:extLst>
                <a:ext uri="{FF2B5EF4-FFF2-40B4-BE49-F238E27FC236}">
                  <a16:creationId xmlns:a16="http://schemas.microsoft.com/office/drawing/2014/main" id="{47E8830E-A23E-2969-F9AC-6F92BDB3F4AD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CC262B0-986B-D0A1-53C7-B92AB965B5AF}"/>
              </a:ext>
            </a:extLst>
          </p:cNvPr>
          <p:cNvSpPr txBox="1"/>
          <p:nvPr/>
        </p:nvSpPr>
        <p:spPr>
          <a:xfrm>
            <a:off x="2651835" y="2534921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0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Gathering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4E54DB-6506-A2B1-3958-29868723FB12}"/>
              </a:ext>
            </a:extLst>
          </p:cNvPr>
          <p:cNvSpPr txBox="1"/>
          <p:nvPr/>
        </p:nvSpPr>
        <p:spPr>
          <a:xfrm>
            <a:off x="2651835" y="3298092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75F0BF-39E5-32C1-F33F-00B6B431601F}"/>
              </a:ext>
            </a:extLst>
          </p:cNvPr>
          <p:cNvSpPr txBox="1"/>
          <p:nvPr/>
        </p:nvSpPr>
        <p:spPr>
          <a:xfrm>
            <a:off x="2651835" y="4071605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0F67A4-2583-DB1B-7B34-BC2F0BA928BC}"/>
              </a:ext>
            </a:extLst>
          </p:cNvPr>
          <p:cNvSpPr txBox="1"/>
          <p:nvPr/>
        </p:nvSpPr>
        <p:spPr>
          <a:xfrm>
            <a:off x="2651835" y="4810400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9A6E7A-5CFA-E162-5AB3-BBF68CD0F9C2}"/>
              </a:ext>
            </a:extLst>
          </p:cNvPr>
          <p:cNvSpPr txBox="1"/>
          <p:nvPr/>
        </p:nvSpPr>
        <p:spPr>
          <a:xfrm>
            <a:off x="2651835" y="5544659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 Generation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923CE1F-498C-1E5C-1A60-7CBC9CFE338C}"/>
              </a:ext>
            </a:extLst>
          </p:cNvPr>
          <p:cNvCxnSpPr/>
          <p:nvPr/>
        </p:nvCxnSpPr>
        <p:spPr>
          <a:xfrm flipH="1">
            <a:off x="1644856" y="2690091"/>
            <a:ext cx="18857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41C20B-519E-9D92-5D3D-6F30B5605A6A}"/>
              </a:ext>
            </a:extLst>
          </p:cNvPr>
          <p:cNvCxnSpPr/>
          <p:nvPr/>
        </p:nvCxnSpPr>
        <p:spPr>
          <a:xfrm flipH="1">
            <a:off x="1644856" y="3458433"/>
            <a:ext cx="18857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EFDECA-190C-4F99-6F96-4C18EDCEBA4D}"/>
              </a:ext>
            </a:extLst>
          </p:cNvPr>
          <p:cNvCxnSpPr/>
          <p:nvPr/>
        </p:nvCxnSpPr>
        <p:spPr>
          <a:xfrm flipH="1">
            <a:off x="1644856" y="4226775"/>
            <a:ext cx="1963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0D9600-7568-B9BD-D706-2E1D0CF63F3A}"/>
              </a:ext>
            </a:extLst>
          </p:cNvPr>
          <p:cNvCxnSpPr/>
          <p:nvPr/>
        </p:nvCxnSpPr>
        <p:spPr>
          <a:xfrm flipH="1" flipV="1">
            <a:off x="1644856" y="4958490"/>
            <a:ext cx="198899" cy="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25B2346-0FDC-DBAF-1088-C15F94737549}"/>
              </a:ext>
            </a:extLst>
          </p:cNvPr>
          <p:cNvCxnSpPr/>
          <p:nvPr/>
        </p:nvCxnSpPr>
        <p:spPr>
          <a:xfrm flipH="1">
            <a:off x="1644856" y="5728654"/>
            <a:ext cx="18857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43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461A6F1-87B3-03CB-3038-9831313F8E35}"/>
              </a:ext>
            </a:extLst>
          </p:cNvPr>
          <p:cNvSpPr txBox="1">
            <a:spLocks/>
          </p:cNvSpPr>
          <p:nvPr/>
        </p:nvSpPr>
        <p:spPr>
          <a:xfrm>
            <a:off x="1239186" y="2095997"/>
            <a:ext cx="4715844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</a:pP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of CY 2013</a:t>
            </a:r>
          </a:p>
        </p:txBody>
      </p:sp>
      <p:grpSp>
        <p:nvGrpSpPr>
          <p:cNvPr id="7" name="Group 6" descr="Small circle with number 1 inside indicating step 1">
            <a:extLst>
              <a:ext uri="{FF2B5EF4-FFF2-40B4-BE49-F238E27FC236}">
                <a16:creationId xmlns:a16="http://schemas.microsoft.com/office/drawing/2014/main" id="{3384F0B5-7029-B602-8369-3ADE362EAA92}"/>
              </a:ext>
            </a:extLst>
          </p:cNvPr>
          <p:cNvGrpSpPr/>
          <p:nvPr/>
        </p:nvGrpSpPr>
        <p:grpSpPr bwMode="blackWhite">
          <a:xfrm>
            <a:off x="883188" y="4846262"/>
            <a:ext cx="558179" cy="409838"/>
            <a:chOff x="6953426" y="711274"/>
            <a:chExt cx="558179" cy="409838"/>
          </a:xfrm>
          <a:solidFill>
            <a:srgbClr val="FFC000"/>
          </a:solidFill>
        </p:grpSpPr>
        <p:sp>
          <p:nvSpPr>
            <p:cNvPr id="8" name="Oval 7" descr="Small circle">
              <a:extLst>
                <a:ext uri="{FF2B5EF4-FFF2-40B4-BE49-F238E27FC236}">
                  <a16:creationId xmlns:a16="http://schemas.microsoft.com/office/drawing/2014/main" id="{F590C2C7-4320-CA1F-2F83-AB9F7D1952D6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 descr="Number 1">
              <a:extLst>
                <a:ext uri="{FF2B5EF4-FFF2-40B4-BE49-F238E27FC236}">
                  <a16:creationId xmlns:a16="http://schemas.microsoft.com/office/drawing/2014/main" id="{ADD3B401-BAEF-6C85-B125-D193F65D4062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72914FEA-7368-2977-7F5F-B37D7328C962}"/>
              </a:ext>
            </a:extLst>
          </p:cNvPr>
          <p:cNvSpPr txBox="1">
            <a:spLocks/>
          </p:cNvSpPr>
          <p:nvPr/>
        </p:nvSpPr>
        <p:spPr>
          <a:xfrm>
            <a:off x="1414046" y="4886454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endParaRPr lang="en-US" sz="18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Contributes 55.69% to the overall sales(29.36 M). </a:t>
            </a:r>
          </a:p>
        </p:txBody>
      </p:sp>
      <p:grpSp>
        <p:nvGrpSpPr>
          <p:cNvPr id="11" name="Group 10" descr="Small circle with number 2 inside indicating step 2">
            <a:extLst>
              <a:ext uri="{FF2B5EF4-FFF2-40B4-BE49-F238E27FC236}">
                <a16:creationId xmlns:a16="http://schemas.microsoft.com/office/drawing/2014/main" id="{4E6273D1-D11B-EA32-B4B8-C0CFBC385A0B}"/>
              </a:ext>
            </a:extLst>
          </p:cNvPr>
          <p:cNvGrpSpPr/>
          <p:nvPr/>
        </p:nvGrpSpPr>
        <p:grpSpPr bwMode="blackWhite">
          <a:xfrm>
            <a:off x="4573567" y="4846262"/>
            <a:ext cx="558179" cy="409838"/>
            <a:chOff x="6953426" y="711274"/>
            <a:chExt cx="558179" cy="409838"/>
          </a:xfrm>
          <a:solidFill>
            <a:srgbClr val="FFC000"/>
          </a:solidFill>
        </p:grpSpPr>
        <p:sp>
          <p:nvSpPr>
            <p:cNvPr id="12" name="Oval 11" descr="Small circle">
              <a:extLst>
                <a:ext uri="{FF2B5EF4-FFF2-40B4-BE49-F238E27FC236}">
                  <a16:creationId xmlns:a16="http://schemas.microsoft.com/office/drawing/2014/main" id="{256C4A57-672F-1189-4DAE-99E36693B27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 descr="Number 2">
              <a:extLst>
                <a:ext uri="{FF2B5EF4-FFF2-40B4-BE49-F238E27FC236}">
                  <a16:creationId xmlns:a16="http://schemas.microsoft.com/office/drawing/2014/main" id="{D55028D8-D479-F122-F4E9-80716167841F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14" name="Group 13" descr="Small circle with number 3 inside  indicating step 3">
            <a:extLst>
              <a:ext uri="{FF2B5EF4-FFF2-40B4-BE49-F238E27FC236}">
                <a16:creationId xmlns:a16="http://schemas.microsoft.com/office/drawing/2014/main" id="{90A00889-6FC7-6CBD-1CA8-E49983E09182}"/>
              </a:ext>
            </a:extLst>
          </p:cNvPr>
          <p:cNvGrpSpPr/>
          <p:nvPr/>
        </p:nvGrpSpPr>
        <p:grpSpPr bwMode="blackWhite">
          <a:xfrm>
            <a:off x="8255386" y="4846262"/>
            <a:ext cx="558179" cy="409838"/>
            <a:chOff x="6953426" y="711274"/>
            <a:chExt cx="558179" cy="409838"/>
          </a:xfrm>
          <a:solidFill>
            <a:srgbClr val="FFC000"/>
          </a:solidFill>
        </p:grpSpPr>
        <p:sp>
          <p:nvSpPr>
            <p:cNvPr id="15" name="Oval 14" descr="Small circle">
              <a:extLst>
                <a:ext uri="{FF2B5EF4-FFF2-40B4-BE49-F238E27FC236}">
                  <a16:creationId xmlns:a16="http://schemas.microsoft.com/office/drawing/2014/main" id="{AC35621A-C18E-F06D-C664-FEED5FC5E89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 descr="Number 3">
              <a:extLst>
                <a:ext uri="{FF2B5EF4-FFF2-40B4-BE49-F238E27FC236}">
                  <a16:creationId xmlns:a16="http://schemas.microsoft.com/office/drawing/2014/main" id="{6B06C839-8CEB-6FF0-B9DB-5A4936713D08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4AFCD-8EE2-B916-268B-8A8093C5C2F3}"/>
              </a:ext>
            </a:extLst>
          </p:cNvPr>
          <p:cNvSpPr/>
          <p:nvPr/>
        </p:nvSpPr>
        <p:spPr>
          <a:xfrm>
            <a:off x="4935559" y="2883747"/>
            <a:ext cx="2969812" cy="1668630"/>
          </a:xfrm>
          <a:prstGeom prst="rect">
            <a:avLst/>
          </a:prstGeom>
          <a:solidFill>
            <a:srgbClr val="FFC000"/>
          </a:solidFill>
          <a:effectLst>
            <a:reflection blurRad="6350" stA="52000" endA="300" endPos="35000" dir="5400000" sy="-100000" algn="bl" rotWithShape="0"/>
            <a:softEdge rad="63500"/>
          </a:effectLst>
          <a:scene3d>
            <a:camera prst="perspectiveLeft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$6.77 M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A73495-B82F-63AE-0CCC-3378B634A0EE}"/>
              </a:ext>
            </a:extLst>
          </p:cNvPr>
          <p:cNvSpPr/>
          <p:nvPr/>
        </p:nvSpPr>
        <p:spPr>
          <a:xfrm>
            <a:off x="8655113" y="2820827"/>
            <a:ext cx="2969812" cy="1668630"/>
          </a:xfrm>
          <a:prstGeom prst="rect">
            <a:avLst/>
          </a:prstGeom>
          <a:solidFill>
            <a:srgbClr val="FFC000"/>
          </a:solidFill>
          <a:effectLst>
            <a:reflection blurRad="6350" stA="52000" endA="300" endPos="35000" dir="5400000" sy="-100000" algn="bl" rotWithShape="0"/>
            <a:softEdge rad="63500"/>
          </a:effectLst>
          <a:scene3d>
            <a:camera prst="perspectiveLeft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179.96%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35ACFA-4FE6-48CF-A8A0-6AE9823DFFAA}"/>
              </a:ext>
            </a:extLst>
          </p:cNvPr>
          <p:cNvSpPr/>
          <p:nvPr/>
        </p:nvSpPr>
        <p:spPr>
          <a:xfrm>
            <a:off x="1216005" y="2883747"/>
            <a:ext cx="2969812" cy="1668630"/>
          </a:xfrm>
          <a:prstGeom prst="rect">
            <a:avLst/>
          </a:prstGeom>
          <a:solidFill>
            <a:srgbClr val="FFC000"/>
          </a:solidFill>
          <a:effectLst>
            <a:reflection blurRad="6350" stA="52000" endA="300" endPos="35000" dir="5400000" sy="-100000" algn="bl" rotWithShape="0"/>
            <a:softEdge rad="63500"/>
          </a:effectLst>
          <a:scene3d>
            <a:camera prst="perspectiveLeft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$16.35 M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6FA6C177-FA35-4FEC-AF7F-2A2171876AA6}"/>
              </a:ext>
            </a:extLst>
          </p:cNvPr>
          <p:cNvSpPr txBox="1">
            <a:spLocks/>
          </p:cNvSpPr>
          <p:nvPr/>
        </p:nvSpPr>
        <p:spPr>
          <a:xfrm>
            <a:off x="5203389" y="4886454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Contributes 56.04% to the overall profit(12.08 M).</a:t>
            </a:r>
          </a:p>
        </p:txBody>
      </p:sp>
      <p:sp>
        <p:nvSpPr>
          <p:cNvPr id="21" name="Content Placeholder 17">
            <a:extLst>
              <a:ext uri="{FF2B5EF4-FFF2-40B4-BE49-F238E27FC236}">
                <a16:creationId xmlns:a16="http://schemas.microsoft.com/office/drawing/2014/main" id="{C80CAB67-5493-0691-BFAE-C32D2F168121}"/>
              </a:ext>
            </a:extLst>
          </p:cNvPr>
          <p:cNvSpPr txBox="1">
            <a:spLocks/>
          </p:cNvSpPr>
          <p:nvPr/>
        </p:nvSpPr>
        <p:spPr>
          <a:xfrm>
            <a:off x="8862942" y="4862552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YOY growth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Almost 3X performance than previous year(5.84 M)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275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 animBg="1"/>
      <p:bldP spid="18" grpId="0" animBg="1"/>
      <p:bldP spid="19" grpId="0" animBg="1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BC1F00-4219-9093-F780-CC314450A011}"/>
              </a:ext>
            </a:extLst>
          </p:cNvPr>
          <p:cNvSpPr txBox="1"/>
          <p:nvPr/>
        </p:nvSpPr>
        <p:spPr>
          <a:xfrm>
            <a:off x="2832735" y="2453774"/>
            <a:ext cx="6526530" cy="81560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Analysis</a:t>
            </a:r>
            <a:endParaRPr lang="en-IN" sz="4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93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D6C78-F3F3-2384-7FBC-CB94622AD8E2}"/>
              </a:ext>
            </a:extLst>
          </p:cNvPr>
          <p:cNvSpPr txBox="1"/>
          <p:nvPr/>
        </p:nvSpPr>
        <p:spPr>
          <a:xfrm>
            <a:off x="7552157" y="2158902"/>
            <a:ext cx="36035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 regions are accounting more than 50% of the sales.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 and USA(west) are the potential market, each contributing over 30% of overall sales.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and East regions of USA has negligible contribution in Sales.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DDBCD5-3577-1A9C-2B69-F5E2484DA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81" y="2027639"/>
            <a:ext cx="5991777" cy="39567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1059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0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6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7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8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9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{8FED95D4-334D-447A-8A36-B874DEC50FBF}tf22712842_win32</Template>
  <TotalTime>291</TotalTime>
  <Words>440</Words>
  <Application>Microsoft Office PowerPoint</Application>
  <PresentationFormat>Widescreen</PresentationFormat>
  <Paragraphs>94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Bookman Old Style</vt:lpstr>
      <vt:lpstr>Calibri</vt:lpstr>
      <vt:lpstr>Franklin Gothic Book</vt:lpstr>
      <vt:lpstr>Segoe UI</vt:lpstr>
      <vt:lpstr>Segoe UI Semibold</vt:lpstr>
      <vt:lpstr>Times New Roman</vt:lpstr>
      <vt:lpstr>Custom</vt:lpstr>
      <vt:lpstr>ADVENTURE WORKS</vt:lpstr>
      <vt:lpstr>AGENDA</vt:lpstr>
      <vt:lpstr>Analysis Team</vt:lpstr>
      <vt:lpstr>Project Recap</vt:lpstr>
      <vt:lpstr>Task</vt:lpstr>
      <vt:lpstr>Flow of Work</vt:lpstr>
      <vt:lpstr>Insights</vt:lpstr>
      <vt:lpstr>PowerPoint Presentation</vt:lpstr>
      <vt:lpstr>Insights</vt:lpstr>
      <vt:lpstr>PowerPoint Presentation</vt:lpstr>
      <vt:lpstr>Insights</vt:lpstr>
      <vt:lpstr>Insights</vt:lpstr>
      <vt:lpstr>PowerPoint Presentation</vt:lpstr>
      <vt:lpstr>Insights</vt:lpstr>
      <vt:lpstr>Insights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Ulapu Ananya</dc:creator>
  <cp:lastModifiedBy>NEHA K S</cp:lastModifiedBy>
  <cp:revision>5</cp:revision>
  <dcterms:created xsi:type="dcterms:W3CDTF">2024-07-04T09:10:02Z</dcterms:created>
  <dcterms:modified xsi:type="dcterms:W3CDTF">2024-07-04T14:34:20Z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