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8" r:id="rId10"/>
    <p:sldId id="269" r:id="rId11"/>
    <p:sldId id="270" r:id="rId12"/>
    <p:sldId id="263" r:id="rId13"/>
    <p:sldId id="264" r:id="rId14"/>
    <p:sldId id="265" r:id="rId15"/>
    <p:sldId id="266" r:id="rId16"/>
    <p:sldId id="2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4" d="100"/>
          <a:sy n="94" d="100"/>
        </p:scale>
        <p:origin x="27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BCBBC58-AF47-4F11-B1B8-6F55A21FA6F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371D19-4CC5-4BD9-B75B-FDF09DB7EB39}"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3BCBBC58-AF47-4F11-B1B8-6F55A21FA6F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371D19-4CC5-4BD9-B75B-FDF09DB7EB39}"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3BCBBC58-AF47-4F11-B1B8-6F55A21FA6F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371D19-4CC5-4BD9-B75B-FDF09DB7EB39}"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3BCBBC58-AF47-4F11-B1B8-6F55A21FA6F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371D19-4CC5-4BD9-B75B-FDF09DB7EB39}"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3BCBBC58-AF47-4F11-B1B8-6F55A21FA6F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371D19-4CC5-4BD9-B75B-FDF09DB7EB39}"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Date Placeholder 4"/>
          <p:cNvSpPr>
            <a:spLocks noGrp="1"/>
          </p:cNvSpPr>
          <p:nvPr>
            <p:ph type="dt" sz="half" idx="10"/>
          </p:nvPr>
        </p:nvSpPr>
        <p:spPr/>
        <p:txBody>
          <a:bodyPr/>
          <a:lstStyle/>
          <a:p>
            <a:fld id="{3BCBBC58-AF47-4F11-B1B8-6F55A21FA6FE}"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371D19-4CC5-4BD9-B75B-FDF09DB7EB39}"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7" name="Date Placeholder 6"/>
          <p:cNvSpPr>
            <a:spLocks noGrp="1"/>
          </p:cNvSpPr>
          <p:nvPr>
            <p:ph type="dt" sz="half" idx="10"/>
          </p:nvPr>
        </p:nvSpPr>
        <p:spPr/>
        <p:txBody>
          <a:bodyPr/>
          <a:lstStyle/>
          <a:p>
            <a:fld id="{3BCBBC58-AF47-4F11-B1B8-6F55A21FA6FE}"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A371D19-4CC5-4BD9-B75B-FDF09DB7EB39}"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BCBBC58-AF47-4F11-B1B8-6F55A21FA6FE}"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A371D19-4CC5-4BD9-B75B-FDF09DB7EB39}"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CBBC58-AF47-4F11-B1B8-6F55A21FA6FE}"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A371D19-4CC5-4BD9-B75B-FDF09DB7EB39}"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3BCBBC58-AF47-4F11-B1B8-6F55A21FA6FE}"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371D19-4CC5-4BD9-B75B-FDF09DB7EB39}"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3BCBBC58-AF47-4F11-B1B8-6F55A21FA6FE}"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371D19-4CC5-4BD9-B75B-FDF09DB7EB39}"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CBBC58-AF47-4F11-B1B8-6F55A21FA6FE}"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371D19-4CC5-4BD9-B75B-FDF09DB7EB39}"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60484"/>
            <a:ext cx="8833338" cy="2004647"/>
          </a:xfrm>
        </p:spPr>
        <p:txBody>
          <a:bodyPr>
            <a:normAutofit/>
          </a:bodyPr>
          <a:lstStyle/>
          <a:p>
            <a:r>
              <a:rPr lang="en-IN" sz="3200" b="1" dirty="0" smtClean="0">
                <a:latin typeface="Arial Rounded MT Bold" panose="020F0704030504030204" pitchFamily="34" charset="0"/>
              </a:rPr>
              <a:t>BRAIN TUMOR DETECTION USING MRI IMAGES</a:t>
            </a:r>
            <a:br>
              <a:rPr lang="en-IN" sz="3200" b="1" dirty="0" smtClean="0">
                <a:latin typeface="Arial Rounded MT Bold" panose="020F0704030504030204" pitchFamily="34" charset="0"/>
              </a:rPr>
            </a:br>
            <a:endParaRPr lang="en-IN" sz="3200" dirty="0"/>
          </a:p>
        </p:txBody>
      </p:sp>
      <p:sp>
        <p:nvSpPr>
          <p:cNvPr id="3" name="Subtitle 2"/>
          <p:cNvSpPr>
            <a:spLocks noGrp="1"/>
          </p:cNvSpPr>
          <p:nvPr>
            <p:ph type="subTitle" idx="1"/>
          </p:nvPr>
        </p:nvSpPr>
        <p:spPr>
          <a:xfrm>
            <a:off x="1524000" y="2637692"/>
            <a:ext cx="9144000" cy="2620108"/>
          </a:xfrm>
        </p:spPr>
        <p:txBody>
          <a:bodyPr>
            <a:normAutofit/>
          </a:bodyPr>
          <a:lstStyle/>
          <a:p>
            <a:pPr algn="l"/>
            <a:r>
              <a:rPr lang="en-IN" sz="1800" dirty="0" smtClean="0">
                <a:latin typeface="Times New Roman" panose="02020603050405020304" pitchFamily="18" charset="0"/>
                <a:cs typeface="Times New Roman" panose="02020603050405020304" pitchFamily="18" charset="0"/>
              </a:rPr>
              <a:t>PREESENTED BY :</a:t>
            </a:r>
            <a:endParaRPr lang="en-IN" sz="1800" dirty="0" smtClean="0">
              <a:latin typeface="Times New Roman" panose="02020603050405020304" pitchFamily="18" charset="0"/>
              <a:cs typeface="Times New Roman" panose="02020603050405020304" pitchFamily="18" charset="0"/>
            </a:endParaRPr>
          </a:p>
          <a:p>
            <a:pPr algn="l"/>
            <a:r>
              <a:rPr lang="en-IN" sz="1800" dirty="0" smtClean="0">
                <a:latin typeface="Times New Roman" panose="02020603050405020304" pitchFamily="18" charset="0"/>
                <a:cs typeface="Times New Roman" panose="02020603050405020304" pitchFamily="18" charset="0"/>
              </a:rPr>
              <a:t>1.Ananya </a:t>
            </a:r>
            <a:r>
              <a:rPr lang="en-IN" sz="1800" dirty="0" err="1" smtClean="0">
                <a:latin typeface="Times New Roman" panose="02020603050405020304" pitchFamily="18" charset="0"/>
                <a:cs typeface="Times New Roman" panose="02020603050405020304" pitchFamily="18" charset="0"/>
              </a:rPr>
              <a:t>Saha</a:t>
            </a:r>
            <a:r>
              <a:rPr lang="en-IN" sz="1800" dirty="0" smtClean="0">
                <a:latin typeface="Times New Roman" panose="02020603050405020304" pitchFamily="18" charset="0"/>
                <a:cs typeface="Times New Roman" panose="02020603050405020304" pitchFamily="18" charset="0"/>
              </a:rPr>
              <a:t>(B200789CS)</a:t>
            </a:r>
            <a:endParaRPr lang="en-IN" sz="1800" dirty="0" smtClean="0">
              <a:latin typeface="Times New Roman" panose="02020603050405020304" pitchFamily="18" charset="0"/>
              <a:cs typeface="Times New Roman" panose="02020603050405020304" pitchFamily="18" charset="0"/>
            </a:endParaRPr>
          </a:p>
          <a:p>
            <a:pPr algn="l"/>
            <a:r>
              <a:rPr lang="en-IN" sz="1800" dirty="0" smtClean="0">
                <a:latin typeface="Times New Roman" panose="02020603050405020304" pitchFamily="18" charset="0"/>
                <a:cs typeface="Times New Roman" panose="02020603050405020304" pitchFamily="18" charset="0"/>
              </a:rPr>
              <a:t>2.Aditya </a:t>
            </a:r>
            <a:r>
              <a:rPr lang="en-IN" sz="1800" dirty="0" err="1" smtClean="0">
                <a:latin typeface="Times New Roman" panose="02020603050405020304" pitchFamily="18" charset="0"/>
                <a:cs typeface="Times New Roman" panose="02020603050405020304" pitchFamily="18" charset="0"/>
              </a:rPr>
              <a:t>kinkar</a:t>
            </a:r>
            <a:r>
              <a:rPr lang="en-IN" sz="1800" dirty="0" smtClean="0">
                <a:latin typeface="Times New Roman" panose="02020603050405020304" pitchFamily="18" charset="0"/>
                <a:cs typeface="Times New Roman" panose="02020603050405020304" pitchFamily="18" charset="0"/>
              </a:rPr>
              <a:t>(B200848CS)</a:t>
            </a:r>
            <a:endParaRPr lang="en-IN" sz="1800" dirty="0" smtClean="0">
              <a:latin typeface="Times New Roman" panose="02020603050405020304" pitchFamily="18" charset="0"/>
              <a:cs typeface="Times New Roman" panose="02020603050405020304" pitchFamily="18" charset="0"/>
            </a:endParaRPr>
          </a:p>
          <a:p>
            <a:pPr algn="l"/>
            <a:r>
              <a:rPr lang="en-IN" sz="1800" dirty="0" smtClean="0">
                <a:latin typeface="Times New Roman" panose="02020603050405020304" pitchFamily="18" charset="0"/>
                <a:cs typeface="Times New Roman" panose="02020603050405020304" pitchFamily="18" charset="0"/>
              </a:rPr>
              <a:t>3.Prathmesh </a:t>
            </a:r>
            <a:r>
              <a:rPr lang="en-IN" sz="1800" dirty="0" err="1" smtClean="0">
                <a:latin typeface="Times New Roman" panose="02020603050405020304" pitchFamily="18" charset="0"/>
                <a:cs typeface="Times New Roman" panose="02020603050405020304" pitchFamily="18" charset="0"/>
              </a:rPr>
              <a:t>Shrirang</a:t>
            </a:r>
            <a:r>
              <a:rPr lang="en-IN" sz="1800" dirty="0" smtClean="0">
                <a:latin typeface="Times New Roman" panose="02020603050405020304" pitchFamily="18" charset="0"/>
                <a:cs typeface="Times New Roman" panose="02020603050405020304" pitchFamily="18" charset="0"/>
              </a:rPr>
              <a:t> </a:t>
            </a:r>
            <a:r>
              <a:rPr lang="en-IN" sz="1800" dirty="0" err="1" smtClean="0">
                <a:latin typeface="Times New Roman" panose="02020603050405020304" pitchFamily="18" charset="0"/>
                <a:cs typeface="Times New Roman" panose="02020603050405020304" pitchFamily="18" charset="0"/>
              </a:rPr>
              <a:t>Waydande</a:t>
            </a:r>
            <a:r>
              <a:rPr lang="en-IN" sz="1800" dirty="0" smtClean="0">
                <a:latin typeface="Times New Roman" panose="02020603050405020304" pitchFamily="18" charset="0"/>
                <a:cs typeface="Times New Roman" panose="02020603050405020304" pitchFamily="18" charset="0"/>
              </a:rPr>
              <a:t>(B200857CS)</a:t>
            </a:r>
            <a:endParaRPr lang="en-IN" sz="1800" dirty="0" smtClean="0">
              <a:latin typeface="Times New Roman" panose="02020603050405020304" pitchFamily="18" charset="0"/>
              <a:cs typeface="Times New Roman" panose="02020603050405020304" pitchFamily="18" charset="0"/>
            </a:endParaRPr>
          </a:p>
          <a:p>
            <a:pPr algn="l"/>
            <a:endParaRPr lang="en-IN" sz="1800" dirty="0">
              <a:latin typeface="Times New Roman" panose="02020603050405020304" pitchFamily="18" charset="0"/>
              <a:cs typeface="Times New Roman" panose="02020603050405020304" pitchFamily="18" charset="0"/>
            </a:endParaRPr>
          </a:p>
          <a:p>
            <a:pPr algn="l"/>
            <a:r>
              <a:rPr lang="en-US" sz="1800" dirty="0" smtClean="0">
                <a:latin typeface="Times New Roman" panose="02020603050405020304" pitchFamily="18" charset="0"/>
                <a:cs typeface="Times New Roman" panose="02020603050405020304" pitchFamily="18" charset="0"/>
              </a:rPr>
              <a:t>GUIDE : PRANESH  DAS</a:t>
            </a:r>
            <a:endParaRPr lang="en-US" sz="1800" dirty="0" smtClean="0">
              <a:latin typeface="Times New Roman" panose="02020603050405020304" pitchFamily="18" charset="0"/>
              <a:cs typeface="Times New Roman" panose="02020603050405020304" pitchFamily="18" charset="0"/>
            </a:endParaRPr>
          </a:p>
          <a:p>
            <a:pPr algn="l"/>
            <a:r>
              <a:rPr lang="en-US" sz="1800" dirty="0" smtClean="0">
                <a:latin typeface="Times New Roman" panose="02020603050405020304" pitchFamily="18" charset="0"/>
                <a:cs typeface="Times New Roman" panose="02020603050405020304" pitchFamily="18" charset="0"/>
              </a:rPr>
              <a:t>NATIONAL INSTITUTE OF TECHNOLOGY CALICUT</a:t>
            </a:r>
            <a:endParaRPr lang="en-US" sz="1800" dirty="0" smtClean="0">
              <a:latin typeface="Times New Roman" panose="02020603050405020304" pitchFamily="18" charset="0"/>
              <a:cs typeface="Times New Roman" panose="02020603050405020304" pitchFamily="18" charset="0"/>
            </a:endParaRPr>
          </a:p>
          <a:p>
            <a:pPr algn="l"/>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8380" y="420370"/>
            <a:ext cx="9842500" cy="5354320"/>
          </a:xfrm>
          <a:prstGeom prst="rect">
            <a:avLst/>
          </a:prstGeom>
        </p:spPr>
        <p:txBody>
          <a:bodyPr wrap="square">
            <a:spAutoFit/>
          </a:bodyPr>
          <a:lstStyle/>
          <a:p>
            <a:r>
              <a:rPr lang="en-IN" altLang="en-US" b="1" dirty="0" smtClean="0">
                <a:latin typeface="Times New Roman" panose="02020603050405020304" pitchFamily="18" charset="0"/>
                <a:cs typeface="Times New Roman" panose="02020603050405020304" pitchFamily="18" charset="0"/>
              </a:rPr>
              <a:t>			DESIGN cont...</a:t>
            </a:r>
            <a:endParaRPr lang="en-IN" altLang="en-US" b="1" dirty="0" smtClean="0">
              <a:latin typeface="Times New Roman" panose="02020603050405020304" pitchFamily="18" charset="0"/>
              <a:cs typeface="Times New Roman" panose="02020603050405020304" pitchFamily="18" charset="0"/>
            </a:endParaRPr>
          </a:p>
          <a:p>
            <a:endParaRPr lang="en-IN" altLang="en-US" b="1" dirty="0" smtClean="0">
              <a:latin typeface="Times New Roman" panose="02020603050405020304" pitchFamily="18" charset="0"/>
              <a:cs typeface="Times New Roman" panose="02020603050405020304" pitchFamily="18" charset="0"/>
            </a:endParaRPr>
          </a:p>
          <a:p>
            <a:r>
              <a:rPr lang="en-IN" altLang="en-US" b="1" dirty="0" smtClean="0">
                <a:latin typeface="Times New Roman" panose="02020603050405020304" pitchFamily="18" charset="0"/>
                <a:cs typeface="Times New Roman" panose="02020603050405020304" pitchFamily="18" charset="0"/>
              </a:rPr>
              <a:t>5.</a:t>
            </a:r>
            <a:r>
              <a:rPr lang="en-US" b="1" dirty="0" smtClean="0">
                <a:latin typeface="Times New Roman" panose="02020603050405020304" pitchFamily="18" charset="0"/>
                <a:cs typeface="Times New Roman" panose="02020603050405020304" pitchFamily="18" charset="0"/>
              </a:rPr>
              <a:t>Post-processing: </a:t>
            </a:r>
            <a:r>
              <a:rPr lang="en-US" dirty="0" smtClean="0">
                <a:latin typeface="Times New Roman" panose="02020603050405020304" pitchFamily="18" charset="0"/>
                <a:cs typeface="Times New Roman" panose="02020603050405020304" pitchFamily="18" charset="0"/>
              </a:rPr>
              <a:t>Further refining the classified results.</a:t>
            </a:r>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err="1" smtClean="0">
                <a:latin typeface="Times New Roman" panose="02020603050405020304" pitchFamily="18" charset="0"/>
                <a:cs typeface="Times New Roman" panose="02020603050405020304" pitchFamily="18" charset="0"/>
              </a:rPr>
              <a:t>Thresholding</a:t>
            </a:r>
            <a:r>
              <a:rPr lang="en-US" dirty="0" smtClean="0">
                <a:latin typeface="Times New Roman" panose="02020603050405020304" pitchFamily="18" charset="0"/>
                <a:cs typeface="Times New Roman" panose="02020603050405020304" pitchFamily="18" charset="0"/>
              </a:rPr>
              <a:t>: Applying thresholds to distinguish tumor regions from non-tumor regions.</a:t>
            </a:r>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Morphological Operations: Refining the detected regions using operations like erosion, dilation, etc.</a:t>
            </a:r>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Tumor Segmentation: Isolating the precise regions corresponding to the detected tumor.</a:t>
            </a:r>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IN" altLang="en-US" b="1" dirty="0" smtClean="0">
                <a:latin typeface="Times New Roman" panose="02020603050405020304" pitchFamily="18" charset="0"/>
                <a:cs typeface="Times New Roman" panose="02020603050405020304" pitchFamily="18" charset="0"/>
              </a:rPr>
              <a:t>6.</a:t>
            </a:r>
            <a:r>
              <a:rPr lang="en-US" b="1" dirty="0" smtClean="0">
                <a:latin typeface="Times New Roman" panose="02020603050405020304" pitchFamily="18" charset="0"/>
                <a:cs typeface="Times New Roman" panose="02020603050405020304" pitchFamily="18" charset="0"/>
              </a:rPr>
              <a:t>Analysis</a:t>
            </a:r>
            <a:r>
              <a:rPr lang="en-US" dirty="0" smtClean="0">
                <a:latin typeface="Times New Roman" panose="02020603050405020304" pitchFamily="18" charset="0"/>
                <a:cs typeface="Times New Roman" panose="02020603050405020304" pitchFamily="18" charset="0"/>
              </a:rPr>
              <a:t>: Evaluating the segmented tumor regions and assessing their characteristics.</a:t>
            </a:r>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Evaluate Segmented Tumor: Analyzing the accuracy of the segmented tumor regions.</a:t>
            </a:r>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Assess Tumor Characteristics: Determining attributes such as size, location, and shape of the identified tumor.</a:t>
            </a:r>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IN" altLang="en-US" b="1" dirty="0" smtClean="0">
                <a:latin typeface="Times New Roman" panose="02020603050405020304" pitchFamily="18" charset="0"/>
                <a:cs typeface="Times New Roman" panose="02020603050405020304" pitchFamily="18" charset="0"/>
              </a:rPr>
              <a:t>7.</a:t>
            </a:r>
            <a:r>
              <a:rPr lang="en-US" b="1" dirty="0" smtClean="0">
                <a:latin typeface="Times New Roman" panose="02020603050405020304" pitchFamily="18" charset="0"/>
                <a:cs typeface="Times New Roman" panose="02020603050405020304" pitchFamily="18" charset="0"/>
              </a:rPr>
              <a:t>Output: </a:t>
            </a:r>
            <a:r>
              <a:rPr lang="en-US" dirty="0" smtClean="0">
                <a:latin typeface="Times New Roman" panose="02020603050405020304" pitchFamily="18" charset="0"/>
                <a:cs typeface="Times New Roman" panose="02020603050405020304" pitchFamily="18" charset="0"/>
              </a:rPr>
              <a:t>Providing the final results of the detection process.</a:t>
            </a:r>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Detected Tumor Region: Displaying the identified areas where tumors are located.</a:t>
            </a:r>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Diagnosis: Presenting a conclusion about the presence or absence of a tumor.</a:t>
            </a:r>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Tumor Characteristics Report: Offering detailed information about the tumor's properties, aiding in further medical assessment.</a:t>
            </a:r>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End: </a:t>
            </a:r>
            <a:r>
              <a:rPr lang="en-US" dirty="0" smtClean="0">
                <a:latin typeface="Times New Roman" panose="02020603050405020304" pitchFamily="18" charset="0"/>
                <a:cs typeface="Times New Roman" panose="02020603050405020304" pitchFamily="18" charset="0"/>
              </a:rPr>
              <a:t>Concluding the process flow.</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425470"/>
            <a:ext cx="10450286" cy="6431280"/>
          </a:xfrm>
          <a:prstGeom prst="rect">
            <a:avLst/>
          </a:prstGeom>
        </p:spPr>
        <p:txBody>
          <a:bodyPr wrap="square">
            <a:spAutoFit/>
          </a:bodyPr>
          <a:lstStyle/>
          <a:p>
            <a:pPr algn="ctr"/>
            <a:r>
              <a:rPr lang="en-US" sz="2800" b="1" dirty="0" err="1" smtClean="0">
                <a:latin typeface="Times New Roman" panose="02020603050405020304" pitchFamily="18" charset="0"/>
                <a:cs typeface="Times New Roman" panose="02020603050405020304" pitchFamily="18" charset="0"/>
              </a:rPr>
              <a:t>Workdone</a:t>
            </a:r>
            <a:r>
              <a:rPr lang="en-US" sz="2800" b="1" dirty="0" smtClean="0">
                <a:latin typeface="Times New Roman" panose="02020603050405020304" pitchFamily="18" charset="0"/>
                <a:cs typeface="Times New Roman" panose="02020603050405020304" pitchFamily="18" charset="0"/>
              </a:rPr>
              <a:t>:</a:t>
            </a:r>
            <a:endParaRPr lang="en-US" sz="2800" b="1" dirty="0" smtClean="0">
              <a:latin typeface="Times New Roman" panose="02020603050405020304" pitchFamily="18" charset="0"/>
              <a:cs typeface="Times New Roman" panose="02020603050405020304" pitchFamily="18" charset="0"/>
            </a:endParaRPr>
          </a:p>
          <a:p>
            <a:r>
              <a:rPr lang="en-IN" altLang="en-US" sz="1600" b="1" dirty="0" smtClean="0">
                <a:latin typeface="Times New Roman" panose="02020603050405020304" pitchFamily="18" charset="0"/>
                <a:cs typeface="Times New Roman" panose="02020603050405020304" pitchFamily="18" charset="0"/>
              </a:rPr>
              <a:t>1.</a:t>
            </a:r>
            <a:r>
              <a:rPr lang="en-US" sz="1600" b="1" dirty="0" smtClean="0">
                <a:latin typeface="Times New Roman" panose="02020603050405020304" pitchFamily="18" charset="0"/>
                <a:cs typeface="Times New Roman" panose="02020603050405020304" pitchFamily="18" charset="0"/>
              </a:rPr>
              <a:t>Project Initiation</a:t>
            </a:r>
            <a:r>
              <a:rPr lang="en-US" sz="1600" dirty="0" smtClean="0">
                <a:latin typeface="Times New Roman" panose="02020603050405020304" pitchFamily="18" charset="0"/>
                <a:cs typeface="Times New Roman" panose="02020603050405020304" pitchFamily="18" charset="0"/>
              </a:rPr>
              <a:t>:</a:t>
            </a:r>
            <a:endParaRPr lang="en-US"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Conducted a thorough literature review to understand existing techniques and methodologies in brain tumor </a:t>
            </a:r>
            <a:r>
              <a:rPr lang="en-US" sz="1600" dirty="0" err="1" smtClean="0">
                <a:latin typeface="Times New Roman" panose="02020603050405020304" pitchFamily="18" charset="0"/>
                <a:cs typeface="Times New Roman" panose="02020603050405020304" pitchFamily="18" charset="0"/>
              </a:rPr>
              <a:t>detection.Defined</a:t>
            </a:r>
            <a:r>
              <a:rPr lang="en-US" sz="1600" dirty="0" smtClean="0">
                <a:latin typeface="Times New Roman" panose="02020603050405020304" pitchFamily="18" charset="0"/>
                <a:cs typeface="Times New Roman" panose="02020603050405020304" pitchFamily="18" charset="0"/>
              </a:rPr>
              <a:t> project scope, objectives, and success criteria.</a:t>
            </a:r>
            <a:endParaRPr lang="en-US" sz="1600" dirty="0" smtClean="0">
              <a:latin typeface="Times New Roman" panose="02020603050405020304" pitchFamily="18" charset="0"/>
              <a:cs typeface="Times New Roman" panose="02020603050405020304" pitchFamily="18" charset="0"/>
            </a:endParaRPr>
          </a:p>
          <a:p>
            <a:endParaRPr lang="en-US" sz="1600" dirty="0" smtClean="0">
              <a:latin typeface="Times New Roman" panose="02020603050405020304" pitchFamily="18" charset="0"/>
              <a:cs typeface="Times New Roman" panose="02020603050405020304" pitchFamily="18" charset="0"/>
            </a:endParaRPr>
          </a:p>
          <a:p>
            <a:r>
              <a:rPr lang="en-IN" altLang="en-US" sz="1600" b="1" dirty="0" smtClean="0">
                <a:latin typeface="Times New Roman" panose="02020603050405020304" pitchFamily="18" charset="0"/>
                <a:cs typeface="Times New Roman" panose="02020603050405020304" pitchFamily="18" charset="0"/>
              </a:rPr>
              <a:t>2.</a:t>
            </a:r>
            <a:r>
              <a:rPr lang="en-US" sz="1600" b="1" dirty="0" smtClean="0">
                <a:latin typeface="Times New Roman" panose="02020603050405020304" pitchFamily="18" charset="0"/>
                <a:cs typeface="Times New Roman" panose="02020603050405020304" pitchFamily="18" charset="0"/>
              </a:rPr>
              <a:t>Data Collection and Preprocessing:</a:t>
            </a:r>
            <a:endParaRPr lang="en-US" sz="1600" b="1"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Acquired a diverse dataset of MRI images containing both tumor and non-tumor samples. Implemented</a:t>
            </a:r>
            <a:endParaRPr lang="en-US"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preprocessing steps, including normalization, noise reduction, and contrast enhancement, to prepare the data for analysis.</a:t>
            </a:r>
            <a:endParaRPr lang="en-US" sz="1600" dirty="0" smtClean="0">
              <a:latin typeface="Times New Roman" panose="02020603050405020304" pitchFamily="18" charset="0"/>
              <a:cs typeface="Times New Roman" panose="02020603050405020304" pitchFamily="18" charset="0"/>
            </a:endParaRPr>
          </a:p>
          <a:p>
            <a:endParaRPr lang="en-US" sz="1600" dirty="0" smtClean="0">
              <a:latin typeface="Times New Roman" panose="02020603050405020304" pitchFamily="18" charset="0"/>
              <a:cs typeface="Times New Roman" panose="02020603050405020304" pitchFamily="18" charset="0"/>
            </a:endParaRPr>
          </a:p>
          <a:p>
            <a:r>
              <a:rPr lang="en-IN" altLang="en-US" sz="1600" b="1" dirty="0" smtClean="0">
                <a:latin typeface="Times New Roman" panose="02020603050405020304" pitchFamily="18" charset="0"/>
                <a:cs typeface="Times New Roman" panose="02020603050405020304" pitchFamily="18" charset="0"/>
              </a:rPr>
              <a:t>3.</a:t>
            </a:r>
            <a:r>
              <a:rPr lang="en-US" sz="1600" b="1" dirty="0" smtClean="0">
                <a:latin typeface="Times New Roman" panose="02020603050405020304" pitchFamily="18" charset="0"/>
                <a:cs typeface="Times New Roman" panose="02020603050405020304" pitchFamily="18" charset="0"/>
              </a:rPr>
              <a:t>Feature Extraction:</a:t>
            </a:r>
            <a:endParaRPr lang="en-US" sz="1600" b="1"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Identified relevant features such as texture, </a:t>
            </a:r>
            <a:r>
              <a:rPr lang="en-US" sz="1600" dirty="0" err="1" smtClean="0">
                <a:latin typeface="Times New Roman" panose="02020603050405020304" pitchFamily="18" charset="0"/>
                <a:cs typeface="Times New Roman" panose="02020603050405020304" pitchFamily="18" charset="0"/>
              </a:rPr>
              <a:t>shape,and</a:t>
            </a:r>
            <a:r>
              <a:rPr lang="en-US" sz="1600" dirty="0" smtClean="0">
                <a:latin typeface="Times New Roman" panose="02020603050405020304" pitchFamily="18" charset="0"/>
                <a:cs typeface="Times New Roman" panose="02020603050405020304" pitchFamily="18" charset="0"/>
              </a:rPr>
              <a:t> intensity from preprocessed MRI </a:t>
            </a:r>
            <a:r>
              <a:rPr lang="en-US" sz="1600" dirty="0" err="1" smtClean="0">
                <a:latin typeface="Times New Roman" panose="02020603050405020304" pitchFamily="18" charset="0"/>
                <a:cs typeface="Times New Roman" panose="02020603050405020304" pitchFamily="18" charset="0"/>
              </a:rPr>
              <a:t>images.Utilized</a:t>
            </a:r>
            <a:r>
              <a:rPr lang="en-US" sz="1600" dirty="0" smtClean="0">
                <a:latin typeface="Times New Roman" panose="02020603050405020304" pitchFamily="18" charset="0"/>
                <a:cs typeface="Times New Roman" panose="02020603050405020304" pitchFamily="18" charset="0"/>
              </a:rPr>
              <a:t> advanced techniques such as wavelet transform and histogram analysis for effective feature extraction.</a:t>
            </a:r>
            <a:endParaRPr lang="en-US" sz="1600" dirty="0" smtClean="0">
              <a:latin typeface="Times New Roman" panose="02020603050405020304" pitchFamily="18" charset="0"/>
              <a:cs typeface="Times New Roman" panose="02020603050405020304" pitchFamily="18" charset="0"/>
            </a:endParaRPr>
          </a:p>
          <a:p>
            <a:endParaRPr lang="en-US" sz="1600" dirty="0" smtClean="0">
              <a:latin typeface="Times New Roman" panose="02020603050405020304" pitchFamily="18" charset="0"/>
              <a:cs typeface="Times New Roman" panose="02020603050405020304" pitchFamily="18" charset="0"/>
            </a:endParaRPr>
          </a:p>
          <a:p>
            <a:r>
              <a:rPr lang="en-IN" altLang="en-US" sz="1600" b="1" dirty="0" smtClean="0">
                <a:latin typeface="Times New Roman" panose="02020603050405020304" pitchFamily="18" charset="0"/>
                <a:cs typeface="Times New Roman" panose="02020603050405020304" pitchFamily="18" charset="0"/>
              </a:rPr>
              <a:t>4.</a:t>
            </a:r>
            <a:r>
              <a:rPr lang="en-US" sz="1600" b="1" dirty="0" smtClean="0">
                <a:latin typeface="Times New Roman" panose="02020603050405020304" pitchFamily="18" charset="0"/>
                <a:cs typeface="Times New Roman" panose="02020603050405020304" pitchFamily="18" charset="0"/>
              </a:rPr>
              <a:t>Segmentation:</a:t>
            </a:r>
            <a:endParaRPr lang="en-US" sz="1600" b="1"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Implemented segmentation algorithms to separate the images into different regions. Detected potential tumor regions based on intensity variations and spatial characteristics.</a:t>
            </a:r>
            <a:endParaRPr lang="en-US" sz="1600" dirty="0" smtClean="0">
              <a:latin typeface="Times New Roman" panose="02020603050405020304" pitchFamily="18" charset="0"/>
              <a:cs typeface="Times New Roman" panose="02020603050405020304" pitchFamily="18" charset="0"/>
            </a:endParaRPr>
          </a:p>
          <a:p>
            <a:endParaRPr lang="en-US" sz="1600" dirty="0" smtClean="0">
              <a:latin typeface="Times New Roman" panose="02020603050405020304" pitchFamily="18" charset="0"/>
              <a:cs typeface="Times New Roman" panose="02020603050405020304" pitchFamily="18" charset="0"/>
            </a:endParaRPr>
          </a:p>
          <a:p>
            <a:r>
              <a:rPr lang="en-IN" altLang="en-US" sz="1600" b="1" dirty="0" smtClean="0">
                <a:latin typeface="Times New Roman" panose="02020603050405020304" pitchFamily="18" charset="0"/>
                <a:cs typeface="Times New Roman" panose="02020603050405020304" pitchFamily="18" charset="0"/>
              </a:rPr>
              <a:t>5.</a:t>
            </a:r>
            <a:r>
              <a:rPr lang="en-US" sz="1600" b="1" dirty="0" smtClean="0">
                <a:latin typeface="Times New Roman" panose="02020603050405020304" pitchFamily="18" charset="0"/>
                <a:cs typeface="Times New Roman" panose="02020603050405020304" pitchFamily="18" charset="0"/>
              </a:rPr>
              <a:t>Model Development:</a:t>
            </a:r>
            <a:endParaRPr lang="en-US" sz="1600" b="1"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Explored machine learning models, including Support Vector Machines (SVM) and Random Forest, for</a:t>
            </a:r>
            <a:endParaRPr lang="en-US"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classification. Investigated deep learning approaches, particularly Convolutional Neural Networks (CNN),</a:t>
            </a:r>
            <a:endParaRPr lang="en-US"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for end-to-end learning.</a:t>
            </a:r>
            <a:endParaRPr lang="en-US" sz="1600" dirty="0" smtClean="0">
              <a:latin typeface="Times New Roman" panose="02020603050405020304" pitchFamily="18" charset="0"/>
              <a:cs typeface="Times New Roman" panose="02020603050405020304" pitchFamily="18" charset="0"/>
            </a:endParaRPr>
          </a:p>
          <a:p>
            <a:endParaRPr lang="en-US" sz="1600" dirty="0" smtClean="0">
              <a:latin typeface="Times New Roman" panose="02020603050405020304" pitchFamily="18" charset="0"/>
              <a:cs typeface="Times New Roman" panose="02020603050405020304" pitchFamily="18" charset="0"/>
            </a:endParaRPr>
          </a:p>
          <a:p>
            <a:r>
              <a:rPr lang="en-IN" altLang="en-US" sz="1600" b="1" dirty="0" smtClean="0">
                <a:latin typeface="Times New Roman" panose="02020603050405020304" pitchFamily="18" charset="0"/>
                <a:cs typeface="Times New Roman" panose="02020603050405020304" pitchFamily="18" charset="0"/>
              </a:rPr>
              <a:t>6.</a:t>
            </a:r>
            <a:r>
              <a:rPr lang="en-US" sz="1600" b="1" dirty="0" smtClean="0">
                <a:latin typeface="Times New Roman" panose="02020603050405020304" pitchFamily="18" charset="0"/>
                <a:cs typeface="Times New Roman" panose="02020603050405020304" pitchFamily="18" charset="0"/>
              </a:rPr>
              <a:t>Training and Validation:</a:t>
            </a:r>
            <a:endParaRPr lang="en-US" sz="1600" b="1"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Split the dataset into training and validation sets. Trained and fine-tuned the chosen model(s) using labeled data to ensure robust performance.</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5739" y="425717"/>
            <a:ext cx="9666514" cy="4954270"/>
          </a:xfrm>
          <a:prstGeom prst="rect">
            <a:avLst/>
          </a:prstGeom>
        </p:spPr>
        <p:txBody>
          <a:bodyPr wrap="square">
            <a:spAutoFit/>
          </a:bodyPr>
          <a:lstStyle/>
          <a:p>
            <a:pPr algn="ctr"/>
            <a:r>
              <a:rPr lang="en-US" sz="2800" b="1" dirty="0" err="1" smtClean="0">
                <a:latin typeface="Times New Roman" panose="02020603050405020304" pitchFamily="18" charset="0"/>
                <a:cs typeface="Times New Roman" panose="02020603050405020304" pitchFamily="18" charset="0"/>
              </a:rPr>
              <a:t>Workplan</a:t>
            </a:r>
            <a:r>
              <a:rPr lang="en-US" sz="2800" b="1" dirty="0" smtClean="0">
                <a:latin typeface="Times New Roman" panose="02020603050405020304" pitchFamily="18" charset="0"/>
                <a:cs typeface="Times New Roman" panose="02020603050405020304" pitchFamily="18" charset="0"/>
              </a:rPr>
              <a:t>:</a:t>
            </a:r>
            <a:endParaRPr lang="en-US" sz="2800" b="1" dirty="0" smtClean="0">
              <a:latin typeface="Times New Roman" panose="02020603050405020304" pitchFamily="18" charset="0"/>
              <a:cs typeface="Times New Roman" panose="02020603050405020304" pitchFamily="18" charset="0"/>
            </a:endParaRPr>
          </a:p>
          <a:p>
            <a:r>
              <a:rPr lang="en-US" sz="1600" b="1" u="sng" dirty="0" smtClean="0">
                <a:latin typeface="Bahnschrift" panose="020B0502040204020203" charset="0"/>
                <a:cs typeface="Bahnschrift" panose="020B0502040204020203" charset="0"/>
              </a:rPr>
              <a:t>Phase 1: Project Initiation:</a:t>
            </a:r>
            <a:endParaRPr lang="en-US" sz="1600" b="1" u="sng" dirty="0" smtClean="0">
              <a:latin typeface="Bahnschrift" panose="020B0502040204020203" charset="0"/>
              <a:cs typeface="Bahnschrift" panose="020B0502040204020203" charset="0"/>
            </a:endParaRPr>
          </a:p>
          <a:p>
            <a:r>
              <a:rPr lang="en-IN" altLang="en-US" sz="1600" dirty="0" smtClean="0">
                <a:latin typeface="Bahnschrift" panose="020B0502040204020203" charset="0"/>
                <a:cs typeface="Bahnschrift" panose="020B0502040204020203" charset="0"/>
              </a:rPr>
              <a:t>a</a:t>
            </a:r>
            <a:r>
              <a:rPr lang="en-IN" altLang="en-US" sz="1600" b="1" dirty="0" smtClean="0">
                <a:latin typeface="Bahnschrift" panose="020B0502040204020203" charset="0"/>
                <a:cs typeface="Bahnschrift" panose="020B0502040204020203" charset="0"/>
              </a:rPr>
              <a:t>.</a:t>
            </a:r>
            <a:r>
              <a:rPr lang="en-US" sz="1600" b="1" dirty="0" smtClean="0">
                <a:latin typeface="Bahnschrift" panose="020B0502040204020203" charset="0"/>
                <a:cs typeface="Bahnschrift" panose="020B0502040204020203" charset="0"/>
              </a:rPr>
              <a:t>Define Project Objectives:</a:t>
            </a:r>
            <a:endParaRPr lang="en-US" sz="1600" dirty="0" smtClean="0">
              <a:latin typeface="Bahnschrift" panose="020B0502040204020203" charset="0"/>
              <a:cs typeface="Bahnschrift" panose="020B0502040204020203" charset="0"/>
            </a:endParaRPr>
          </a:p>
          <a:p>
            <a:r>
              <a:rPr lang="en-US" sz="1600" dirty="0" smtClean="0">
                <a:latin typeface="Bahnschrift" panose="020B0502040204020203" charset="0"/>
                <a:cs typeface="Bahnschrift" panose="020B0502040204020203" charset="0"/>
              </a:rPr>
              <a:t>Clearly articulate the goals and deliverables of the brain tumor detection project.</a:t>
            </a:r>
            <a:endParaRPr lang="en-US" sz="1600" dirty="0" smtClean="0">
              <a:latin typeface="Bahnschrift" panose="020B0502040204020203" charset="0"/>
              <a:cs typeface="Bahnschrift" panose="020B0502040204020203" charset="0"/>
            </a:endParaRPr>
          </a:p>
          <a:p>
            <a:endParaRPr lang="en-US" sz="1600" dirty="0" smtClean="0">
              <a:latin typeface="Bahnschrift" panose="020B0502040204020203" charset="0"/>
              <a:cs typeface="Bahnschrift" panose="020B0502040204020203" charset="0"/>
            </a:endParaRPr>
          </a:p>
          <a:p>
            <a:r>
              <a:rPr lang="en-IN" altLang="en-US" sz="1600" dirty="0" smtClean="0">
                <a:latin typeface="Bahnschrift" panose="020B0502040204020203" charset="0"/>
                <a:cs typeface="Bahnschrift" panose="020B0502040204020203" charset="0"/>
              </a:rPr>
              <a:t>b.</a:t>
            </a:r>
            <a:r>
              <a:rPr lang="en-US" sz="1600" b="1" dirty="0" smtClean="0">
                <a:latin typeface="Bahnschrift" panose="020B0502040204020203" charset="0"/>
                <a:cs typeface="Bahnschrift" panose="020B0502040204020203" charset="0"/>
              </a:rPr>
              <a:t>Gather Requirements:</a:t>
            </a:r>
            <a:endParaRPr lang="en-US" sz="1600" dirty="0" smtClean="0">
              <a:latin typeface="Bahnschrift" panose="020B0502040204020203" charset="0"/>
              <a:cs typeface="Bahnschrift" panose="020B0502040204020203" charset="0"/>
            </a:endParaRPr>
          </a:p>
          <a:p>
            <a:r>
              <a:rPr lang="en-US" sz="1600" dirty="0" smtClean="0">
                <a:latin typeface="Bahnschrift" panose="020B0502040204020203" charset="0"/>
                <a:cs typeface="Bahnschrift" panose="020B0502040204020203" charset="0"/>
              </a:rPr>
              <a:t>Collaborate with medical professionals to understand their needs and expectations.</a:t>
            </a:r>
            <a:endParaRPr lang="en-US" sz="1600" dirty="0" smtClean="0">
              <a:latin typeface="Bahnschrift" panose="020B0502040204020203" charset="0"/>
              <a:cs typeface="Bahnschrift" panose="020B0502040204020203" charset="0"/>
            </a:endParaRPr>
          </a:p>
          <a:p>
            <a:endParaRPr lang="en-US" sz="1600" dirty="0" smtClean="0">
              <a:latin typeface="Bahnschrift" panose="020B0502040204020203" charset="0"/>
              <a:cs typeface="Bahnschrift" panose="020B0502040204020203" charset="0"/>
            </a:endParaRPr>
          </a:p>
          <a:p>
            <a:r>
              <a:rPr lang="en-IN" altLang="en-US" sz="1600" u="sng" dirty="0" smtClean="0">
                <a:latin typeface="Bahnschrift" panose="020B0502040204020203" charset="0"/>
                <a:cs typeface="Bahnschrift" panose="020B0502040204020203" charset="0"/>
              </a:rPr>
              <a:t>c</a:t>
            </a:r>
            <a:r>
              <a:rPr lang="en-IN" altLang="en-US" sz="1600" b="1" dirty="0" smtClean="0">
                <a:latin typeface="Bahnschrift" panose="020B0502040204020203" charset="0"/>
                <a:cs typeface="Bahnschrift" panose="020B0502040204020203" charset="0"/>
              </a:rPr>
              <a:t>.</a:t>
            </a:r>
            <a:r>
              <a:rPr lang="en-US" sz="1600" b="1" dirty="0" smtClean="0">
                <a:latin typeface="Bahnschrift" panose="020B0502040204020203" charset="0"/>
                <a:cs typeface="Bahnschrift" panose="020B0502040204020203" charset="0"/>
              </a:rPr>
              <a:t>Ethical Considerations:</a:t>
            </a:r>
            <a:endParaRPr lang="en-US" sz="1600" b="1" dirty="0" smtClean="0">
              <a:latin typeface="Bahnschrift" panose="020B0502040204020203" charset="0"/>
              <a:cs typeface="Bahnschrift" panose="020B0502040204020203" charset="0"/>
            </a:endParaRPr>
          </a:p>
          <a:p>
            <a:r>
              <a:rPr lang="en-US" sz="1600" dirty="0" smtClean="0">
                <a:latin typeface="Bahnschrift" panose="020B0502040204020203" charset="0"/>
                <a:cs typeface="Bahnschrift" panose="020B0502040204020203" charset="0"/>
              </a:rPr>
              <a:t>Establish ethical guidelines for handling medical data and ensure compliance with privacy regulations.</a:t>
            </a:r>
            <a:endParaRPr lang="en-US" sz="1600" dirty="0" smtClean="0">
              <a:latin typeface="Bahnschrift" panose="020B0502040204020203" charset="0"/>
              <a:cs typeface="Bahnschrift" panose="020B0502040204020203" charset="0"/>
            </a:endParaRPr>
          </a:p>
          <a:p>
            <a:endParaRPr lang="en-US" sz="1600" u="sng" dirty="0" smtClean="0">
              <a:latin typeface="Bahnschrift" panose="020B0502040204020203" charset="0"/>
              <a:cs typeface="Bahnschrift" panose="020B0502040204020203" charset="0"/>
            </a:endParaRPr>
          </a:p>
          <a:p>
            <a:r>
              <a:rPr lang="en-US" sz="1600" u="sng" dirty="0" smtClean="0">
                <a:latin typeface="Bahnschrift" panose="020B0502040204020203" charset="0"/>
                <a:cs typeface="Bahnschrift" panose="020B0502040204020203" charset="0"/>
              </a:rPr>
              <a:t>Phase 2: Data Collection and Preprocessing</a:t>
            </a:r>
            <a:r>
              <a:rPr lang="en-IN" altLang="en-US" sz="1600" u="sng" dirty="0" smtClean="0">
                <a:latin typeface="Bahnschrift" panose="020B0502040204020203" charset="0"/>
                <a:cs typeface="Bahnschrift" panose="020B0502040204020203" charset="0"/>
              </a:rPr>
              <a:t>:</a:t>
            </a:r>
            <a:endParaRPr lang="en-US" sz="1600" u="sng" dirty="0" smtClean="0">
              <a:latin typeface="Bahnschrift" panose="020B0502040204020203" charset="0"/>
              <a:cs typeface="Bahnschrift" panose="020B0502040204020203" charset="0"/>
            </a:endParaRPr>
          </a:p>
          <a:p>
            <a:r>
              <a:rPr lang="en-US" sz="1600" b="1" dirty="0" smtClean="0">
                <a:latin typeface="Bahnschrift" panose="020B0502040204020203" charset="0"/>
                <a:cs typeface="Bahnschrift" panose="020B0502040204020203" charset="0"/>
              </a:rPr>
              <a:t>Data Acquisition</a:t>
            </a:r>
            <a:r>
              <a:rPr lang="en-US" sz="1600" dirty="0" smtClean="0">
                <a:latin typeface="Bahnschrift" panose="020B0502040204020203" charset="0"/>
                <a:cs typeface="Bahnschrift" panose="020B0502040204020203" charset="0"/>
              </a:rPr>
              <a:t>:</a:t>
            </a:r>
            <a:r>
              <a:rPr lang="en-IN" altLang="en-US" sz="1600" dirty="0" smtClean="0">
                <a:latin typeface="Bahnschrift" panose="020B0502040204020203" charset="0"/>
                <a:cs typeface="Bahnschrift" panose="020B0502040204020203" charset="0"/>
              </a:rPr>
              <a:t>   </a:t>
            </a:r>
            <a:r>
              <a:rPr lang="en-US" sz="1600" dirty="0" smtClean="0">
                <a:latin typeface="Bahnschrift" panose="020B0502040204020203" charset="0"/>
                <a:cs typeface="Bahnschrift" panose="020B0502040204020203" charset="0"/>
              </a:rPr>
              <a:t>Collect a diverse dataset of MRI images with labeled tumor regions</a:t>
            </a:r>
            <a:endParaRPr lang="en-US" sz="1600" dirty="0" smtClean="0">
              <a:latin typeface="Bahnschrift" panose="020B0502040204020203" charset="0"/>
              <a:cs typeface="Bahnschrift" panose="020B0502040204020203" charset="0"/>
            </a:endParaRPr>
          </a:p>
          <a:p>
            <a:endParaRPr lang="en-US" sz="1600" dirty="0" smtClean="0">
              <a:latin typeface="Bahnschrift" panose="020B0502040204020203" charset="0"/>
              <a:cs typeface="Bahnschrift" panose="020B0502040204020203" charset="0"/>
            </a:endParaRPr>
          </a:p>
          <a:p>
            <a:r>
              <a:rPr lang="en-US" sz="1600" b="1" dirty="0" smtClean="0">
                <a:latin typeface="Bahnschrift" panose="020B0502040204020203" charset="0"/>
                <a:cs typeface="Bahnschrift" panose="020B0502040204020203" charset="0"/>
              </a:rPr>
              <a:t>Data Preprocessing:</a:t>
            </a:r>
            <a:r>
              <a:rPr lang="en-IN" altLang="en-US" sz="1600" b="1" dirty="0" smtClean="0">
                <a:latin typeface="Bahnschrift" panose="020B0502040204020203" charset="0"/>
                <a:cs typeface="Bahnschrift" panose="020B0502040204020203" charset="0"/>
              </a:rPr>
              <a:t>    </a:t>
            </a:r>
            <a:r>
              <a:rPr lang="en-US" sz="1600" dirty="0" smtClean="0">
                <a:latin typeface="Bahnschrift" panose="020B0502040204020203" charset="0"/>
                <a:cs typeface="Bahnschrift" panose="020B0502040204020203" charset="0"/>
              </a:rPr>
              <a:t>Standardize image resolution, normalize intensity, and apply noise reduction techniques.</a:t>
            </a:r>
            <a:endParaRPr lang="en-US" sz="1600" dirty="0" smtClean="0">
              <a:latin typeface="Bahnschrift" panose="020B0502040204020203" charset="0"/>
              <a:cs typeface="Bahnschrift" panose="020B0502040204020203" charset="0"/>
            </a:endParaRPr>
          </a:p>
          <a:p>
            <a:endParaRPr lang="en-US" sz="1600" dirty="0" smtClean="0">
              <a:latin typeface="Bahnschrift" panose="020B0502040204020203" charset="0"/>
              <a:cs typeface="Bahnschrift" panose="020B0502040204020203" charset="0"/>
            </a:endParaRPr>
          </a:p>
          <a:p>
            <a:r>
              <a:rPr lang="en-US" sz="1600" b="1" dirty="0" smtClean="0">
                <a:latin typeface="Bahnschrift" panose="020B0502040204020203" charset="0"/>
                <a:cs typeface="Bahnschrift" panose="020B0502040204020203" charset="0"/>
              </a:rPr>
              <a:t>Data Splitting:</a:t>
            </a:r>
            <a:r>
              <a:rPr lang="en-IN" altLang="en-US" sz="1600" b="1" dirty="0" smtClean="0">
                <a:latin typeface="Bahnschrift" panose="020B0502040204020203" charset="0"/>
                <a:cs typeface="Bahnschrift" panose="020B0502040204020203" charset="0"/>
              </a:rPr>
              <a:t>  </a:t>
            </a:r>
            <a:r>
              <a:rPr lang="en-US" sz="1600" dirty="0" smtClean="0">
                <a:latin typeface="Bahnschrift" panose="020B0502040204020203" charset="0"/>
                <a:cs typeface="Bahnschrift" panose="020B0502040204020203" charset="0"/>
              </a:rPr>
              <a:t>Divide the dataset into training, validation, and testing sets.</a:t>
            </a:r>
            <a:endParaRPr lang="en-US" sz="1600" dirty="0" smtClean="0">
              <a:latin typeface="Bahnschrift" panose="020B0502040204020203" charset="0"/>
              <a:cs typeface="Bahnschrift" panose="020B0502040204020203" charset="0"/>
            </a:endParaRPr>
          </a:p>
          <a:p>
            <a:endParaRPr lang="en-US" sz="1600" dirty="0" smtClean="0">
              <a:latin typeface="Bahnschrift" panose="020B0502040204020203" charset="0"/>
              <a:cs typeface="Bahnschrift" panose="020B0502040204020203"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1795" y="160655"/>
            <a:ext cx="11417300" cy="6677660"/>
          </a:xfrm>
          <a:prstGeom prst="rect">
            <a:avLst/>
          </a:prstGeom>
        </p:spPr>
        <p:txBody>
          <a:bodyPr wrap="square">
            <a:spAutoFit/>
          </a:bodyPr>
          <a:lstStyle/>
          <a:p>
            <a:r>
              <a:rPr lang="en-IN" altLang="en-US" sz="1600" b="1" dirty="0" smtClean="0">
                <a:latin typeface="Bahnschrift" panose="020B0502040204020203" charset="0"/>
                <a:cs typeface="Bahnschrift" panose="020B0502040204020203" charset="0"/>
              </a:rPr>
              <a:t> 			WORKPLAN cont...</a:t>
            </a:r>
            <a:endParaRPr lang="en-US" sz="1600" b="1" dirty="0" smtClean="0">
              <a:latin typeface="Bahnschrift" panose="020B0502040204020203" charset="0"/>
              <a:cs typeface="Bahnschrift" panose="020B0502040204020203" charset="0"/>
            </a:endParaRPr>
          </a:p>
          <a:p>
            <a:endParaRPr lang="en-US" sz="1600" b="1" dirty="0" smtClean="0">
              <a:latin typeface="Bahnschrift" panose="020B0502040204020203" charset="0"/>
              <a:cs typeface="Bahnschrift" panose="020B0502040204020203" charset="0"/>
            </a:endParaRPr>
          </a:p>
          <a:p>
            <a:r>
              <a:rPr lang="en-US" sz="1600" b="1" dirty="0" smtClean="0">
                <a:latin typeface="Bahnschrift" panose="020B0502040204020203" charset="0"/>
                <a:cs typeface="Bahnschrift" panose="020B0502040204020203" charset="0"/>
              </a:rPr>
              <a:t>Phase 3: Algorithm Development</a:t>
            </a:r>
            <a:endParaRPr lang="en-US" sz="1600" b="1" dirty="0" smtClean="0">
              <a:latin typeface="Bahnschrift" panose="020B0502040204020203" charset="0"/>
              <a:cs typeface="Bahnschrift" panose="020B0502040204020203" charset="0"/>
            </a:endParaRPr>
          </a:p>
          <a:p>
            <a:r>
              <a:rPr lang="en-IN" altLang="en-US" sz="1400" b="1" dirty="0" smtClean="0">
                <a:latin typeface="Bahnschrift" panose="020B0502040204020203" charset="0"/>
                <a:cs typeface="Bahnschrift" panose="020B0502040204020203" charset="0"/>
              </a:rPr>
              <a:t>a.</a:t>
            </a:r>
            <a:r>
              <a:rPr lang="en-US" sz="1400" b="1" dirty="0" smtClean="0">
                <a:latin typeface="Bahnschrift" panose="020B0502040204020203" charset="0"/>
                <a:cs typeface="Bahnschrift" panose="020B0502040204020203" charset="0"/>
              </a:rPr>
              <a:t>Literature Review:</a:t>
            </a:r>
            <a:endParaRPr lang="en-US" sz="1400" b="1" dirty="0" smtClean="0">
              <a:latin typeface="Bahnschrift" panose="020B0502040204020203" charset="0"/>
              <a:cs typeface="Bahnschrift" panose="020B0502040204020203" charset="0"/>
            </a:endParaRPr>
          </a:p>
          <a:p>
            <a:r>
              <a:rPr lang="en-US" sz="1400" dirty="0" smtClean="0">
                <a:latin typeface="Bahnschrift" panose="020B0502040204020203" charset="0"/>
                <a:cs typeface="Bahnschrift" panose="020B0502040204020203" charset="0"/>
              </a:rPr>
              <a:t>Conduct an in-depth review of existing algorithms and methodologies for brain tumor detection.</a:t>
            </a:r>
            <a:endParaRPr lang="en-US" sz="1400" dirty="0" smtClean="0">
              <a:latin typeface="Bahnschrift" panose="020B0502040204020203" charset="0"/>
              <a:cs typeface="Bahnschrift" panose="020B0502040204020203" charset="0"/>
            </a:endParaRPr>
          </a:p>
          <a:p>
            <a:endParaRPr lang="en-US" sz="1400" dirty="0" smtClean="0">
              <a:latin typeface="Bahnschrift" panose="020B0502040204020203" charset="0"/>
              <a:cs typeface="Bahnschrift" panose="020B0502040204020203" charset="0"/>
            </a:endParaRPr>
          </a:p>
          <a:p>
            <a:r>
              <a:rPr lang="en-IN" altLang="en-US" sz="1400" b="1" dirty="0" smtClean="0">
                <a:latin typeface="Bahnschrift" panose="020B0502040204020203" charset="0"/>
                <a:cs typeface="Bahnschrift" panose="020B0502040204020203" charset="0"/>
              </a:rPr>
              <a:t>b.</a:t>
            </a:r>
            <a:r>
              <a:rPr lang="en-US" sz="1400" b="1" dirty="0" smtClean="0">
                <a:latin typeface="Bahnschrift" panose="020B0502040204020203" charset="0"/>
                <a:cs typeface="Bahnschrift" panose="020B0502040204020203" charset="0"/>
              </a:rPr>
              <a:t>Select Features:</a:t>
            </a:r>
            <a:endParaRPr lang="en-US" sz="1400" b="1" dirty="0" smtClean="0">
              <a:latin typeface="Bahnschrift" panose="020B0502040204020203" charset="0"/>
              <a:cs typeface="Bahnschrift" panose="020B0502040204020203" charset="0"/>
            </a:endParaRPr>
          </a:p>
          <a:p>
            <a:r>
              <a:rPr lang="en-US" sz="1400" dirty="0" smtClean="0">
                <a:latin typeface="Bahnschrift" panose="020B0502040204020203" charset="0"/>
                <a:cs typeface="Bahnschrift" panose="020B0502040204020203" charset="0"/>
              </a:rPr>
              <a:t>Choose relevant features for extraction, considering both traditional and deep learning approaches.</a:t>
            </a:r>
            <a:endParaRPr lang="en-US" sz="1400" dirty="0" smtClean="0">
              <a:latin typeface="Bahnschrift" panose="020B0502040204020203" charset="0"/>
              <a:cs typeface="Bahnschrift" panose="020B0502040204020203" charset="0"/>
            </a:endParaRPr>
          </a:p>
          <a:p>
            <a:endParaRPr lang="en-US" sz="1400" dirty="0" smtClean="0">
              <a:latin typeface="Bahnschrift" panose="020B0502040204020203" charset="0"/>
              <a:cs typeface="Bahnschrift" panose="020B0502040204020203" charset="0"/>
            </a:endParaRPr>
          </a:p>
          <a:p>
            <a:r>
              <a:rPr lang="en-IN" altLang="en-US" sz="1400" b="1" dirty="0" smtClean="0">
                <a:latin typeface="Bahnschrift" panose="020B0502040204020203" charset="0"/>
                <a:cs typeface="Bahnschrift" panose="020B0502040204020203" charset="0"/>
              </a:rPr>
              <a:t>c.</a:t>
            </a:r>
            <a:r>
              <a:rPr lang="en-US" sz="1400" b="1" dirty="0" smtClean="0">
                <a:latin typeface="Bahnschrift" panose="020B0502040204020203" charset="0"/>
                <a:cs typeface="Bahnschrift" panose="020B0502040204020203" charset="0"/>
              </a:rPr>
              <a:t>Develop Preprocessing Pipeline</a:t>
            </a:r>
            <a:r>
              <a:rPr lang="en-US" sz="1400" dirty="0" smtClean="0">
                <a:latin typeface="Bahnschrift" panose="020B0502040204020203" charset="0"/>
                <a:cs typeface="Bahnschrift" panose="020B0502040204020203" charset="0"/>
              </a:rPr>
              <a:t>:</a:t>
            </a:r>
            <a:endParaRPr lang="en-US" sz="1400" dirty="0" smtClean="0">
              <a:latin typeface="Bahnschrift" panose="020B0502040204020203" charset="0"/>
              <a:cs typeface="Bahnschrift" panose="020B0502040204020203" charset="0"/>
            </a:endParaRPr>
          </a:p>
          <a:p>
            <a:r>
              <a:rPr lang="en-US" sz="1400" dirty="0" smtClean="0">
                <a:latin typeface="Bahnschrift" panose="020B0502040204020203" charset="0"/>
                <a:cs typeface="Bahnschrift" panose="020B0502040204020203" charset="0"/>
              </a:rPr>
              <a:t>Implement the preprocessing steps identified in the algorithm design.</a:t>
            </a:r>
            <a:endParaRPr lang="en-US" sz="1400" dirty="0" smtClean="0">
              <a:latin typeface="Bahnschrift" panose="020B0502040204020203" charset="0"/>
              <a:cs typeface="Bahnschrift" panose="020B0502040204020203" charset="0"/>
            </a:endParaRPr>
          </a:p>
          <a:p>
            <a:endParaRPr lang="en-US" sz="1400" dirty="0" smtClean="0">
              <a:latin typeface="Bahnschrift" panose="020B0502040204020203" charset="0"/>
              <a:cs typeface="Bahnschrift" panose="020B0502040204020203" charset="0"/>
            </a:endParaRPr>
          </a:p>
          <a:p>
            <a:r>
              <a:rPr lang="en-IN" altLang="en-US" sz="1400" b="1" dirty="0" smtClean="0">
                <a:latin typeface="Bahnschrift" panose="020B0502040204020203" charset="0"/>
                <a:cs typeface="Bahnschrift" panose="020B0502040204020203" charset="0"/>
              </a:rPr>
              <a:t>d.</a:t>
            </a:r>
            <a:r>
              <a:rPr lang="en-US" sz="1400" b="1" dirty="0" smtClean="0">
                <a:latin typeface="Bahnschrift" panose="020B0502040204020203" charset="0"/>
                <a:cs typeface="Bahnschrift" panose="020B0502040204020203" charset="0"/>
              </a:rPr>
              <a:t>Feature Extraction Module:</a:t>
            </a:r>
            <a:endParaRPr lang="en-US" sz="1400" b="1" dirty="0" smtClean="0">
              <a:latin typeface="Bahnschrift" panose="020B0502040204020203" charset="0"/>
              <a:cs typeface="Bahnschrift" panose="020B0502040204020203" charset="0"/>
            </a:endParaRPr>
          </a:p>
          <a:p>
            <a:r>
              <a:rPr lang="en-US" sz="1400" dirty="0" smtClean="0">
                <a:latin typeface="Bahnschrift" panose="020B0502040204020203" charset="0"/>
                <a:cs typeface="Bahnschrift" panose="020B0502040204020203" charset="0"/>
              </a:rPr>
              <a:t>Build a module to extract features from preprocessed images.</a:t>
            </a:r>
            <a:endParaRPr lang="en-US" sz="1400" dirty="0" smtClean="0">
              <a:latin typeface="Bahnschrift" panose="020B0502040204020203" charset="0"/>
              <a:cs typeface="Bahnschrift" panose="020B0502040204020203" charset="0"/>
            </a:endParaRPr>
          </a:p>
          <a:p>
            <a:endParaRPr lang="en-US" sz="1400" dirty="0" smtClean="0">
              <a:latin typeface="Bahnschrift" panose="020B0502040204020203" charset="0"/>
              <a:cs typeface="Bahnschrift" panose="020B0502040204020203" charset="0"/>
            </a:endParaRPr>
          </a:p>
          <a:p>
            <a:r>
              <a:rPr lang="en-IN" altLang="en-US" sz="1400" b="1" dirty="0" smtClean="0">
                <a:latin typeface="Bahnschrift" panose="020B0502040204020203" charset="0"/>
                <a:cs typeface="Bahnschrift" panose="020B0502040204020203" charset="0"/>
              </a:rPr>
              <a:t>e.</a:t>
            </a:r>
            <a:r>
              <a:rPr lang="en-US" sz="1400" b="1" dirty="0" smtClean="0">
                <a:latin typeface="Bahnschrift" panose="020B0502040204020203" charset="0"/>
                <a:cs typeface="Bahnschrift" panose="020B0502040204020203" charset="0"/>
              </a:rPr>
              <a:t>Segmentation Module:</a:t>
            </a:r>
            <a:endParaRPr lang="en-US" sz="1400" b="1" dirty="0" smtClean="0">
              <a:latin typeface="Bahnschrift" panose="020B0502040204020203" charset="0"/>
              <a:cs typeface="Bahnschrift" panose="020B0502040204020203" charset="0"/>
            </a:endParaRPr>
          </a:p>
          <a:p>
            <a:r>
              <a:rPr lang="en-US" sz="1400" dirty="0" smtClean="0">
                <a:latin typeface="Bahnschrift" panose="020B0502040204020203" charset="0"/>
                <a:cs typeface="Bahnschrift" panose="020B0502040204020203" charset="0"/>
              </a:rPr>
              <a:t>Implement a segmentation algorithm to identify potential tumor regions.</a:t>
            </a:r>
            <a:endParaRPr lang="en-US" sz="1400" dirty="0" smtClean="0">
              <a:latin typeface="Bahnschrift" panose="020B0502040204020203" charset="0"/>
              <a:cs typeface="Bahnschrift" panose="020B0502040204020203" charset="0"/>
            </a:endParaRPr>
          </a:p>
          <a:p>
            <a:endParaRPr lang="en-US" sz="1400" dirty="0" smtClean="0">
              <a:latin typeface="Bahnschrift" panose="020B0502040204020203" charset="0"/>
              <a:cs typeface="Bahnschrift" panose="020B0502040204020203" charset="0"/>
            </a:endParaRPr>
          </a:p>
          <a:p>
            <a:r>
              <a:rPr lang="en-IN" altLang="en-US" sz="1400" b="1" dirty="0" smtClean="0">
                <a:latin typeface="Bahnschrift" panose="020B0502040204020203" charset="0"/>
                <a:cs typeface="Bahnschrift" panose="020B0502040204020203" charset="0"/>
              </a:rPr>
              <a:t>f.</a:t>
            </a:r>
            <a:r>
              <a:rPr lang="en-US" sz="1400" b="1" dirty="0" smtClean="0">
                <a:latin typeface="Bahnschrift" panose="020B0502040204020203" charset="0"/>
                <a:cs typeface="Bahnschrift" panose="020B0502040204020203" charset="0"/>
              </a:rPr>
              <a:t>Classification Module</a:t>
            </a:r>
            <a:r>
              <a:rPr lang="en-US" sz="1400" dirty="0" smtClean="0">
                <a:latin typeface="Bahnschrift" panose="020B0502040204020203" charset="0"/>
                <a:cs typeface="Bahnschrift" panose="020B0502040204020203" charset="0"/>
              </a:rPr>
              <a:t>:</a:t>
            </a:r>
            <a:endParaRPr lang="en-US" sz="1400" dirty="0" smtClean="0">
              <a:latin typeface="Bahnschrift" panose="020B0502040204020203" charset="0"/>
              <a:cs typeface="Bahnschrift" panose="020B0502040204020203" charset="0"/>
            </a:endParaRPr>
          </a:p>
          <a:p>
            <a:r>
              <a:rPr lang="en-US" sz="1400" dirty="0" smtClean="0">
                <a:latin typeface="Bahnschrift" panose="020B0502040204020203" charset="0"/>
                <a:cs typeface="Bahnschrift" panose="020B0502040204020203" charset="0"/>
              </a:rPr>
              <a:t>Develop a classification model to distinguish tumor and non-tumor regions.</a:t>
            </a:r>
            <a:endParaRPr lang="en-US" sz="1400" dirty="0" smtClean="0">
              <a:latin typeface="Bahnschrift" panose="020B0502040204020203" charset="0"/>
              <a:cs typeface="Bahnschrift" panose="020B0502040204020203" charset="0"/>
            </a:endParaRPr>
          </a:p>
          <a:p>
            <a:endParaRPr lang="en-US" sz="1400" dirty="0" smtClean="0">
              <a:latin typeface="Bahnschrift" panose="020B0502040204020203" charset="0"/>
              <a:cs typeface="Bahnschrift" panose="020B0502040204020203" charset="0"/>
            </a:endParaRPr>
          </a:p>
          <a:p>
            <a:r>
              <a:rPr lang="en-US" sz="1600" b="1" dirty="0" smtClean="0">
                <a:latin typeface="Bahnschrift" panose="020B0502040204020203" charset="0"/>
                <a:cs typeface="Bahnschrift" panose="020B0502040204020203" charset="0"/>
              </a:rPr>
              <a:t>Phase 4: Model Evaluation and Refinement</a:t>
            </a:r>
            <a:endParaRPr lang="en-US" sz="1600" b="1" dirty="0" smtClean="0">
              <a:latin typeface="Bahnschrift" panose="020B0502040204020203" charset="0"/>
              <a:cs typeface="Bahnschrift" panose="020B0502040204020203" charset="0"/>
            </a:endParaRPr>
          </a:p>
          <a:p>
            <a:r>
              <a:rPr lang="en-US" sz="1400" b="1" dirty="0" smtClean="0">
                <a:latin typeface="Bahnschrift" panose="020B0502040204020203" charset="0"/>
                <a:cs typeface="Bahnschrift" panose="020B0502040204020203" charset="0"/>
              </a:rPr>
              <a:t>Evaluation Metrics:</a:t>
            </a:r>
            <a:endParaRPr lang="en-US" sz="1400" b="1" dirty="0" smtClean="0">
              <a:latin typeface="Bahnschrift" panose="020B0502040204020203" charset="0"/>
              <a:cs typeface="Bahnschrift" panose="020B0502040204020203" charset="0"/>
            </a:endParaRPr>
          </a:p>
          <a:p>
            <a:r>
              <a:rPr lang="en-US" sz="1400" dirty="0" smtClean="0">
                <a:latin typeface="Bahnschrift" panose="020B0502040204020203" charset="0"/>
                <a:cs typeface="Bahnschrift" panose="020B0502040204020203" charset="0"/>
              </a:rPr>
              <a:t>Define metrics (e.g., sensitivity, specificity) for evaluating the performance of the model.</a:t>
            </a:r>
            <a:endParaRPr lang="en-US" sz="1400" dirty="0" smtClean="0">
              <a:latin typeface="Bahnschrift" panose="020B0502040204020203" charset="0"/>
              <a:cs typeface="Bahnschrift" panose="020B0502040204020203" charset="0"/>
            </a:endParaRPr>
          </a:p>
          <a:p>
            <a:endParaRPr lang="en-US" sz="1400" dirty="0" smtClean="0">
              <a:latin typeface="Bahnschrift" panose="020B0502040204020203" charset="0"/>
              <a:cs typeface="Bahnschrift" panose="020B0502040204020203" charset="0"/>
            </a:endParaRPr>
          </a:p>
          <a:p>
            <a:r>
              <a:rPr lang="en-US" sz="1400" b="1" dirty="0" smtClean="0">
                <a:latin typeface="Bahnschrift" panose="020B0502040204020203" charset="0"/>
                <a:cs typeface="Bahnschrift" panose="020B0502040204020203" charset="0"/>
              </a:rPr>
              <a:t>Model Training:</a:t>
            </a:r>
            <a:endParaRPr lang="en-US" sz="1400" b="1" dirty="0" smtClean="0">
              <a:latin typeface="Bahnschrift" panose="020B0502040204020203" charset="0"/>
              <a:cs typeface="Bahnschrift" panose="020B0502040204020203" charset="0"/>
            </a:endParaRPr>
          </a:p>
          <a:p>
            <a:r>
              <a:rPr lang="en-US" sz="1400" dirty="0" smtClean="0">
                <a:latin typeface="Bahnschrift" panose="020B0502040204020203" charset="0"/>
                <a:cs typeface="Bahnschrift" panose="020B0502040204020203" charset="0"/>
              </a:rPr>
              <a:t>Train the model using the training dataset and validate on the validation set.</a:t>
            </a:r>
            <a:endParaRPr lang="en-US" sz="1400" dirty="0" smtClean="0">
              <a:latin typeface="Bahnschrift" panose="020B0502040204020203" charset="0"/>
              <a:cs typeface="Bahnschrift" panose="020B0502040204020203" charset="0"/>
            </a:endParaRPr>
          </a:p>
          <a:p>
            <a:endParaRPr lang="en-US" sz="1400" dirty="0" smtClean="0">
              <a:latin typeface="Bahnschrift" panose="020B0502040204020203" charset="0"/>
              <a:cs typeface="Bahnschrift" panose="020B0502040204020203" charset="0"/>
            </a:endParaRPr>
          </a:p>
          <a:p>
            <a:r>
              <a:rPr lang="en-US" sz="1400" b="1" dirty="0" smtClean="0">
                <a:latin typeface="Bahnschrift" panose="020B0502040204020203" charset="0"/>
                <a:cs typeface="Bahnschrift" panose="020B0502040204020203" charset="0"/>
              </a:rPr>
              <a:t>Performance Analysis:</a:t>
            </a:r>
            <a:endParaRPr lang="en-US" sz="1400" b="1" dirty="0" smtClean="0">
              <a:latin typeface="Bahnschrift" panose="020B0502040204020203" charset="0"/>
              <a:cs typeface="Bahnschrift" panose="020B0502040204020203" charset="0"/>
            </a:endParaRPr>
          </a:p>
          <a:p>
            <a:r>
              <a:rPr lang="en-US" sz="1400" dirty="0" smtClean="0">
                <a:latin typeface="Bahnschrift" panose="020B0502040204020203" charset="0"/>
                <a:cs typeface="Bahnschrift" panose="020B0502040204020203" charset="0"/>
              </a:rPr>
              <a:t>Evaluate the model's performance and refine it based on feedback from the medical team.</a:t>
            </a:r>
            <a:endParaRPr lang="en-US" sz="1400" dirty="0">
              <a:latin typeface="Bahnschrift" panose="020B0502040204020203" charset="0"/>
              <a:cs typeface="Bahnschrift" panose="020B0502040204020203"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42916" y="725068"/>
            <a:ext cx="3103735" cy="584775"/>
          </a:xfrm>
          <a:prstGeom prst="rect">
            <a:avLst/>
          </a:prstGeom>
        </p:spPr>
        <p:txBody>
          <a:bodyPr wrap="none">
            <a:spAutoFit/>
          </a:bodyPr>
          <a:lstStyle/>
          <a:p>
            <a:pPr algn="ctr"/>
            <a:r>
              <a:rPr lang="en-IN" sz="3200" b="1" dirty="0" smtClean="0">
                <a:latin typeface="Times New Roman" panose="02020603050405020304" pitchFamily="18" charset="0"/>
                <a:cs typeface="Times New Roman" panose="02020603050405020304" pitchFamily="18" charset="0"/>
              </a:rPr>
              <a:t>CONCLUSION:</a:t>
            </a:r>
            <a:endParaRPr lang="en-IN" sz="3200" b="1" dirty="0">
              <a:latin typeface="Times New Roman" panose="02020603050405020304" pitchFamily="18" charset="0"/>
              <a:cs typeface="Times New Roman" panose="02020603050405020304" pitchFamily="18" charset="0"/>
            </a:endParaRPr>
          </a:p>
        </p:txBody>
      </p:sp>
      <p:sp>
        <p:nvSpPr>
          <p:cNvPr id="3" name="Rectangle 2"/>
          <p:cNvSpPr/>
          <p:nvPr/>
        </p:nvSpPr>
        <p:spPr>
          <a:xfrm>
            <a:off x="1716832" y="1922107"/>
            <a:ext cx="8920066" cy="4154170"/>
          </a:xfrm>
          <a:prstGeom prst="rect">
            <a:avLst/>
          </a:prstGeom>
        </p:spPr>
        <p:txBody>
          <a:bodyPr wrap="square">
            <a:spAutoFit/>
          </a:bodyPr>
          <a:lstStyle/>
          <a:p>
            <a:r>
              <a:rPr lang="en-US" sz="2400" dirty="0" smtClean="0">
                <a:latin typeface="Bahnschrift" panose="020B0502040204020203" charset="0"/>
                <a:cs typeface="Bahnschrift" panose="020B0502040204020203" charset="0"/>
              </a:rPr>
              <a:t>A two-step approach for detecting brain tumor tissue was introduced in this process. The </a:t>
            </a:r>
            <a:r>
              <a:rPr lang="en-US" sz="2400" dirty="0" err="1" smtClean="0">
                <a:latin typeface="Bahnschrift" panose="020B0502040204020203" charset="0"/>
                <a:cs typeface="Bahnschrift" panose="020B0502040204020203" charset="0"/>
              </a:rPr>
              <a:t>thresholding</a:t>
            </a:r>
            <a:r>
              <a:rPr lang="en-US" sz="2400" dirty="0" smtClean="0">
                <a:latin typeface="Bahnschrift" panose="020B0502040204020203" charset="0"/>
                <a:cs typeface="Bahnschrift" panose="020B0502040204020203" charset="0"/>
              </a:rPr>
              <a:t> approach is combined with using a shape descriptor in this method. The </a:t>
            </a:r>
            <a:r>
              <a:rPr lang="en-US" sz="2400" dirty="0" err="1" smtClean="0">
                <a:latin typeface="Bahnschrift" panose="020B0502040204020203" charset="0"/>
                <a:cs typeface="Bahnschrift" panose="020B0502040204020203" charset="0"/>
              </a:rPr>
              <a:t>thresholding</a:t>
            </a:r>
            <a:r>
              <a:rPr lang="en-US" sz="2400" dirty="0" smtClean="0">
                <a:latin typeface="Bahnschrift" panose="020B0502040204020203" charset="0"/>
                <a:cs typeface="Bahnschrift" panose="020B0502040204020203" charset="0"/>
              </a:rPr>
              <a:t> algorithm groups picture pixels in the first phase, after which the image is binaries using a threshold value. Although tumor structures are formed in binary elements, they are frequently surrounded by healthy structures. The second step eliminates non-tumor tissues, only detecting those corresponding to the tumor. The CNN algorithm can be used to classify MRI images. It will improve the accuracy of brain tumor diagnosis.</a:t>
            </a:r>
            <a:endParaRPr lang="en-US" sz="2400" dirty="0">
              <a:latin typeface="Bahnschrift" panose="020B0502040204020203" charset="0"/>
              <a:cs typeface="Bahnschrift" panose="020B0502040204020203"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5166"/>
            <a:ext cx="10515600" cy="922499"/>
          </a:xfrm>
        </p:spPr>
        <p:txBody>
          <a:bodyPr>
            <a:normAutofit/>
          </a:bodyPr>
          <a:lstStyle/>
          <a:p>
            <a:pPr algn="ctr"/>
            <a:r>
              <a:rPr lang="en-IN" sz="2800" b="1" dirty="0" smtClean="0">
                <a:latin typeface="Times New Roman" panose="02020603050405020304" pitchFamily="18" charset="0"/>
                <a:cs typeface="Times New Roman" panose="02020603050405020304" pitchFamily="18" charset="0"/>
              </a:rPr>
              <a:t>REFERENCES:</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800878" y="1453988"/>
            <a:ext cx="5181600" cy="5094612"/>
          </a:xfrm>
        </p:spPr>
        <p:txBody>
          <a:bodyPr>
            <a:normAutofit lnSpcReduction="10000"/>
          </a:bodyPr>
          <a:lstStyle/>
          <a:p>
            <a:r>
              <a:rPr lang="en-IN" sz="1400" dirty="0" smtClean="0"/>
              <a:t>1. </a:t>
            </a:r>
            <a:r>
              <a:rPr lang="en-IN" sz="1400" dirty="0" err="1" smtClean="0"/>
              <a:t>Adham</a:t>
            </a:r>
            <a:r>
              <a:rPr lang="en-IN" sz="1400" dirty="0" smtClean="0"/>
              <a:t> </a:t>
            </a:r>
            <a:r>
              <a:rPr lang="en-IN" sz="1400" dirty="0" err="1" smtClean="0"/>
              <a:t>Aleid</a:t>
            </a:r>
            <a:r>
              <a:rPr lang="en-IN" sz="1400" dirty="0" smtClean="0"/>
              <a:t> , Khalid </a:t>
            </a:r>
            <a:r>
              <a:rPr lang="en-IN" sz="1400" dirty="0" err="1" smtClean="0"/>
              <a:t>Alhussaini</a:t>
            </a:r>
            <a:r>
              <a:rPr lang="en-IN" sz="1400" dirty="0" smtClean="0"/>
              <a:t> , </a:t>
            </a:r>
            <a:r>
              <a:rPr lang="en-IN" sz="1400" dirty="0" err="1" smtClean="0"/>
              <a:t>Reem</a:t>
            </a:r>
            <a:r>
              <a:rPr lang="en-IN" sz="1400" dirty="0" smtClean="0"/>
              <a:t> </a:t>
            </a:r>
            <a:r>
              <a:rPr lang="en-IN" sz="1400" dirty="0" err="1" smtClean="0"/>
              <a:t>Alanazi</a:t>
            </a:r>
            <a:r>
              <a:rPr lang="en-IN" sz="1400" dirty="0" smtClean="0"/>
              <a:t>, </a:t>
            </a:r>
            <a:r>
              <a:rPr lang="en-IN" sz="1400" dirty="0" err="1" smtClean="0"/>
              <a:t>Meaad</a:t>
            </a:r>
            <a:r>
              <a:rPr lang="en-IN" sz="1400" dirty="0" smtClean="0"/>
              <a:t> </a:t>
            </a:r>
            <a:r>
              <a:rPr lang="en-IN" sz="1400" dirty="0" err="1" smtClean="0"/>
              <a:t>Altwaimi</a:t>
            </a:r>
            <a:r>
              <a:rPr lang="en-IN" sz="1400" dirty="0" smtClean="0"/>
              <a:t>, Omar </a:t>
            </a:r>
            <a:r>
              <a:rPr lang="en-IN" sz="1400" dirty="0" err="1" smtClean="0"/>
              <a:t>Altwijri</a:t>
            </a:r>
            <a:r>
              <a:rPr lang="en-IN" sz="1400" dirty="0" smtClean="0"/>
              <a:t> and Ali S. </a:t>
            </a:r>
            <a:r>
              <a:rPr lang="en-IN" sz="1400" dirty="0" err="1" smtClean="0"/>
              <a:t>Saad</a:t>
            </a:r>
            <a:r>
              <a:rPr lang="en-IN" sz="1400" dirty="0" smtClean="0"/>
              <a:t> , Artificial Intelligence Approach for Early Detection of Brain </a:t>
            </a:r>
            <a:r>
              <a:rPr lang="en-IN" sz="1400" dirty="0" err="1" smtClean="0"/>
              <a:t>Tumors</a:t>
            </a:r>
            <a:r>
              <a:rPr lang="en-IN" sz="1400" dirty="0" smtClean="0"/>
              <a:t> Using MRI Images. Applied Sciences 2023.</a:t>
            </a:r>
            <a:endParaRPr lang="en-IN" sz="1400" dirty="0" smtClean="0"/>
          </a:p>
          <a:p>
            <a:r>
              <a:rPr lang="en-IN" sz="1400" dirty="0" smtClean="0"/>
              <a:t> 2. </a:t>
            </a:r>
            <a:r>
              <a:rPr lang="en-IN" sz="1400" dirty="0" err="1" smtClean="0"/>
              <a:t>Chetana</a:t>
            </a:r>
            <a:r>
              <a:rPr lang="en-IN" sz="1400" dirty="0" smtClean="0"/>
              <a:t> Srinivas,1 </a:t>
            </a:r>
            <a:r>
              <a:rPr lang="en-IN" sz="1400" dirty="0" err="1" smtClean="0"/>
              <a:t>Nandini</a:t>
            </a:r>
            <a:r>
              <a:rPr lang="en-IN" sz="1400" dirty="0" smtClean="0"/>
              <a:t> Prasad K. S.,1 Mohammed Zakariah,2 Yousef </a:t>
            </a:r>
            <a:r>
              <a:rPr lang="en-IN" sz="1400" dirty="0" err="1" smtClean="0"/>
              <a:t>Ajmi</a:t>
            </a:r>
            <a:r>
              <a:rPr lang="en-IN" sz="1400" dirty="0" smtClean="0"/>
              <a:t> </a:t>
            </a:r>
            <a:r>
              <a:rPr lang="en-IN" sz="1400" dirty="0" err="1" smtClean="0"/>
              <a:t>Alothaibi</a:t>
            </a:r>
            <a:r>
              <a:rPr lang="en-IN" sz="1400" dirty="0" smtClean="0"/>
              <a:t> , 3 Kamran </a:t>
            </a:r>
            <a:r>
              <a:rPr lang="en-IN" sz="1400" dirty="0" err="1" smtClean="0"/>
              <a:t>Shaukat</a:t>
            </a:r>
            <a:r>
              <a:rPr lang="en-IN" sz="1400" dirty="0" smtClean="0"/>
              <a:t> , 4 B. Partibane,5 and </a:t>
            </a:r>
            <a:r>
              <a:rPr lang="en-IN" sz="1400" dirty="0" err="1" smtClean="0"/>
              <a:t>Halifa</a:t>
            </a:r>
            <a:r>
              <a:rPr lang="en-IN" sz="1400" dirty="0" smtClean="0"/>
              <a:t> </a:t>
            </a:r>
            <a:r>
              <a:rPr lang="en-IN" sz="1400" dirty="0" err="1" smtClean="0"/>
              <a:t>Awal</a:t>
            </a:r>
            <a:r>
              <a:rPr lang="en-IN" sz="1400" dirty="0" smtClean="0"/>
              <a:t>, Deep Transfer Learning Approaches in Performance Analysis of Brain </a:t>
            </a:r>
            <a:r>
              <a:rPr lang="en-IN" sz="1400" dirty="0" err="1" smtClean="0"/>
              <a:t>Tumor</a:t>
            </a:r>
            <a:r>
              <a:rPr lang="en-IN" sz="1400" dirty="0" smtClean="0"/>
              <a:t> Classification Using MRI Images. </a:t>
            </a:r>
            <a:r>
              <a:rPr lang="en-IN" sz="1400" dirty="0" err="1" smtClean="0"/>
              <a:t>Hindawi</a:t>
            </a:r>
            <a:r>
              <a:rPr lang="en-IN" sz="1400" dirty="0" smtClean="0"/>
              <a:t> Journal of Healthcare Engineering 2022. </a:t>
            </a:r>
            <a:endParaRPr lang="en-IN" sz="1400" dirty="0" smtClean="0"/>
          </a:p>
          <a:p>
            <a:r>
              <a:rPr lang="en-IN" sz="1400" dirty="0" smtClean="0"/>
              <a:t>3. AHMED S. MUSALLAM , AHMED S. SHERIF , AND MOHAMED K. HUSSEIN , A New Convolutional Neural Network Architecture for Automatic Detection of Brain </a:t>
            </a:r>
            <a:r>
              <a:rPr lang="en-IN" sz="1400" dirty="0" err="1" smtClean="0"/>
              <a:t>Tumors</a:t>
            </a:r>
            <a:r>
              <a:rPr lang="en-IN" sz="1400" dirty="0" smtClean="0"/>
              <a:t> in Magnetic Resonance Imaging Images . IEEE Access , January 4, 2022.</a:t>
            </a:r>
            <a:endParaRPr lang="en-IN" sz="1400" dirty="0" smtClean="0"/>
          </a:p>
          <a:p>
            <a:r>
              <a:rPr lang="en-IN" sz="1400" dirty="0" smtClean="0"/>
              <a:t> 4. </a:t>
            </a:r>
            <a:r>
              <a:rPr lang="en-IN" sz="1400" dirty="0" err="1" smtClean="0"/>
              <a:t>Ramdas</a:t>
            </a:r>
            <a:r>
              <a:rPr lang="en-IN" sz="1400" dirty="0" smtClean="0"/>
              <a:t> </a:t>
            </a:r>
            <a:r>
              <a:rPr lang="en-IN" sz="1400" dirty="0" err="1" smtClean="0"/>
              <a:t>Vankdothu</a:t>
            </a:r>
            <a:r>
              <a:rPr lang="en-IN" sz="1400" dirty="0" smtClean="0"/>
              <a:t> , </a:t>
            </a:r>
            <a:r>
              <a:rPr lang="en-IN" sz="1400" dirty="0" err="1" smtClean="0"/>
              <a:t>Mohd</a:t>
            </a:r>
            <a:r>
              <a:rPr lang="en-IN" sz="1400" dirty="0" smtClean="0"/>
              <a:t> Abdul Hameed . Brain </a:t>
            </a:r>
            <a:r>
              <a:rPr lang="en-IN" sz="1400" dirty="0" err="1" smtClean="0"/>
              <a:t>tumor</a:t>
            </a:r>
            <a:r>
              <a:rPr lang="en-IN" sz="1400" dirty="0" smtClean="0"/>
              <a:t> MRI images identification and classification based on the recurrent convolutional neural network. Elsevier 2022.</a:t>
            </a:r>
            <a:endParaRPr lang="en-IN" sz="1400" dirty="0" smtClean="0"/>
          </a:p>
          <a:p>
            <a:r>
              <a:rPr lang="en-IN" sz="1400" dirty="0" smtClean="0"/>
              <a:t>5. Muhammad </a:t>
            </a:r>
            <a:r>
              <a:rPr lang="en-IN" sz="1400" dirty="0" err="1" smtClean="0"/>
              <a:t>Arif</a:t>
            </a:r>
            <a:r>
              <a:rPr lang="en-IN" sz="1400" dirty="0" smtClean="0"/>
              <a:t> ,F. </a:t>
            </a:r>
            <a:r>
              <a:rPr lang="en-IN" sz="1400" dirty="0" err="1" smtClean="0"/>
              <a:t>Ajesh</a:t>
            </a:r>
            <a:r>
              <a:rPr lang="en-IN" sz="1400" dirty="0" smtClean="0"/>
              <a:t>, </a:t>
            </a:r>
            <a:r>
              <a:rPr lang="en-IN" sz="1400" dirty="0" err="1" smtClean="0"/>
              <a:t>Shermin</a:t>
            </a:r>
            <a:r>
              <a:rPr lang="en-IN" sz="1400" dirty="0" smtClean="0"/>
              <a:t> </a:t>
            </a:r>
            <a:r>
              <a:rPr lang="en-IN" sz="1400" dirty="0" err="1" smtClean="0"/>
              <a:t>Shamsudheen</a:t>
            </a:r>
            <a:r>
              <a:rPr lang="en-IN" sz="1400" dirty="0" smtClean="0"/>
              <a:t> , 3 </a:t>
            </a:r>
            <a:r>
              <a:rPr lang="en-IN" sz="1400" dirty="0" err="1" smtClean="0"/>
              <a:t>Oana</a:t>
            </a:r>
            <a:r>
              <a:rPr lang="en-IN" sz="1400" dirty="0" smtClean="0"/>
              <a:t> </a:t>
            </a:r>
            <a:r>
              <a:rPr lang="en-IN" sz="1400" dirty="0" err="1" smtClean="0"/>
              <a:t>Geman</a:t>
            </a:r>
            <a:r>
              <a:rPr lang="en-IN" sz="1400" dirty="0" smtClean="0"/>
              <a:t> , Diana </a:t>
            </a:r>
            <a:r>
              <a:rPr lang="en-IN" sz="1400" dirty="0" err="1" smtClean="0"/>
              <a:t>Izdrui</a:t>
            </a:r>
            <a:r>
              <a:rPr lang="en-IN" sz="1400" dirty="0" smtClean="0"/>
              <a:t> , and </a:t>
            </a:r>
            <a:r>
              <a:rPr lang="en-IN" sz="1400" dirty="0" err="1" smtClean="0"/>
              <a:t>Dragos</a:t>
            </a:r>
            <a:r>
              <a:rPr lang="en-IN" sz="1400" dirty="0" smtClean="0"/>
              <a:t> </a:t>
            </a:r>
            <a:r>
              <a:rPr lang="en-IN" sz="1400" dirty="0" err="1" smtClean="0"/>
              <a:t>Vicoveanu</a:t>
            </a:r>
            <a:r>
              <a:rPr lang="en-IN" sz="1400" dirty="0" smtClean="0"/>
              <a:t>. Brain </a:t>
            </a:r>
            <a:r>
              <a:rPr lang="en-IN" sz="1400" dirty="0" err="1" smtClean="0"/>
              <a:t>Tumor</a:t>
            </a:r>
            <a:r>
              <a:rPr lang="en-IN" sz="1400" dirty="0" smtClean="0"/>
              <a:t> Detection and Classification by MRI Using Biologically Inspired Orthogonal Wavelet Transform and Deep Learning Techniques. </a:t>
            </a:r>
            <a:r>
              <a:rPr lang="en-IN" sz="1400" dirty="0" err="1" smtClean="0"/>
              <a:t>Hindawi</a:t>
            </a:r>
            <a:r>
              <a:rPr lang="en-IN" sz="1400" dirty="0" smtClean="0"/>
              <a:t> Journal of Healthcare Engineering. 24 May 2023.</a:t>
            </a:r>
            <a:endParaRPr lang="en-IN" sz="1400" dirty="0"/>
          </a:p>
        </p:txBody>
      </p:sp>
      <p:sp>
        <p:nvSpPr>
          <p:cNvPr id="4" name="Content Placeholder 3"/>
          <p:cNvSpPr>
            <a:spLocks noGrp="1"/>
          </p:cNvSpPr>
          <p:nvPr>
            <p:ph sz="half" idx="2"/>
          </p:nvPr>
        </p:nvSpPr>
        <p:spPr>
          <a:xfrm>
            <a:off x="6120882" y="1453988"/>
            <a:ext cx="5232918" cy="5094612"/>
          </a:xfrm>
        </p:spPr>
        <p:txBody>
          <a:bodyPr>
            <a:normAutofit lnSpcReduction="10000"/>
          </a:bodyPr>
          <a:lstStyle/>
          <a:p>
            <a:r>
              <a:rPr lang="en-IN" sz="1400" dirty="0" smtClean="0"/>
              <a:t>6. D. </a:t>
            </a:r>
            <a:r>
              <a:rPr lang="en-IN" sz="1400" dirty="0" err="1" smtClean="0"/>
              <a:t>Rammurthy</a:t>
            </a:r>
            <a:r>
              <a:rPr lang="en-IN" sz="1400" dirty="0" smtClean="0"/>
              <a:t> , P.K. Mahesh . Whale Harris hawks optimization based deep learning classifier for brain </a:t>
            </a:r>
            <a:r>
              <a:rPr lang="en-IN" sz="1400" dirty="0" err="1" smtClean="0"/>
              <a:t>tumor</a:t>
            </a:r>
            <a:r>
              <a:rPr lang="en-IN" sz="1400" dirty="0" smtClean="0"/>
              <a:t> detection using MRI images. Journal of King Saud University – Computer and Information Sciences. 15 August 2020.</a:t>
            </a:r>
            <a:endParaRPr lang="en-IN" sz="1400" dirty="0" smtClean="0"/>
          </a:p>
          <a:p>
            <a:r>
              <a:rPr lang="en-IN" sz="1400" dirty="0" smtClean="0"/>
              <a:t> 7. Osman </a:t>
            </a:r>
            <a:r>
              <a:rPr lang="en-IN" sz="1400" dirty="0" err="1" smtClean="0"/>
              <a:t>Ozkaraca</a:t>
            </a:r>
            <a:r>
              <a:rPr lang="en-IN" sz="1400" dirty="0" smtClean="0"/>
              <a:t> , </a:t>
            </a:r>
            <a:r>
              <a:rPr lang="en-IN" sz="1400" dirty="0" err="1" smtClean="0"/>
              <a:t>Okan</a:t>
            </a:r>
            <a:r>
              <a:rPr lang="en-IN" sz="1400" dirty="0" smtClean="0"/>
              <a:t> ˙</a:t>
            </a:r>
            <a:r>
              <a:rPr lang="en-IN" sz="1400" dirty="0" err="1" smtClean="0"/>
              <a:t>Ihsan</a:t>
            </a:r>
            <a:r>
              <a:rPr lang="en-IN" sz="1400" dirty="0" smtClean="0"/>
              <a:t> Ba </a:t>
            </a:r>
            <a:r>
              <a:rPr lang="en-IN" sz="1400" dirty="0" err="1" smtClean="0"/>
              <a:t>grıaçık</a:t>
            </a:r>
            <a:r>
              <a:rPr lang="en-IN" sz="1400" dirty="0" smtClean="0"/>
              <a:t> , </a:t>
            </a:r>
            <a:r>
              <a:rPr lang="en-IN" sz="1400" dirty="0" err="1" smtClean="0"/>
              <a:t>Hüseyin</a:t>
            </a:r>
            <a:r>
              <a:rPr lang="en-IN" sz="1400" dirty="0" smtClean="0"/>
              <a:t> </a:t>
            </a:r>
            <a:r>
              <a:rPr lang="en-IN" sz="1400" dirty="0" err="1" smtClean="0"/>
              <a:t>Gürüler</a:t>
            </a:r>
            <a:r>
              <a:rPr lang="en-IN" sz="1400" dirty="0" smtClean="0"/>
              <a:t> , Faheem Khan , Jamil Hussain , Jawad Khan and Umm e Laila . Multiple Brain </a:t>
            </a:r>
            <a:r>
              <a:rPr lang="en-IN" sz="1400" dirty="0" err="1" smtClean="0"/>
              <a:t>Tumor</a:t>
            </a:r>
            <a:r>
              <a:rPr lang="en-IN" sz="1400" dirty="0" smtClean="0"/>
              <a:t> Classification with Dense CNN Architecture Using Brain MRI Images. MDPI 28 January 2023.</a:t>
            </a:r>
            <a:endParaRPr lang="en-IN" sz="1400" dirty="0" smtClean="0"/>
          </a:p>
          <a:p>
            <a:r>
              <a:rPr lang="en-IN" sz="1400" dirty="0" smtClean="0"/>
              <a:t> 8. </a:t>
            </a:r>
            <a:r>
              <a:rPr lang="en-IN" sz="1400" dirty="0" err="1" smtClean="0"/>
              <a:t>Soheila</a:t>
            </a:r>
            <a:r>
              <a:rPr lang="en-IN" sz="1400" dirty="0" smtClean="0"/>
              <a:t> </a:t>
            </a:r>
            <a:r>
              <a:rPr lang="en-IN" sz="1400" dirty="0" err="1" smtClean="0"/>
              <a:t>Saeedi</a:t>
            </a:r>
            <a:r>
              <a:rPr lang="en-IN" sz="1400" dirty="0" smtClean="0"/>
              <a:t> ,</a:t>
            </a:r>
            <a:r>
              <a:rPr lang="en-IN" sz="1400" dirty="0" err="1" smtClean="0"/>
              <a:t>Sorayya</a:t>
            </a:r>
            <a:r>
              <a:rPr lang="en-IN" sz="1400" dirty="0" smtClean="0"/>
              <a:t> </a:t>
            </a:r>
            <a:r>
              <a:rPr lang="en-IN" sz="1400" dirty="0" err="1" smtClean="0"/>
              <a:t>Rezayi</a:t>
            </a:r>
            <a:r>
              <a:rPr lang="en-IN" sz="1400" dirty="0" smtClean="0"/>
              <a:t>, </a:t>
            </a:r>
            <a:r>
              <a:rPr lang="en-IN" sz="1400" dirty="0" err="1" smtClean="0"/>
              <a:t>Hamidreza</a:t>
            </a:r>
            <a:r>
              <a:rPr lang="en-IN" sz="1400" dirty="0" smtClean="0"/>
              <a:t> </a:t>
            </a:r>
            <a:r>
              <a:rPr lang="en-IN" sz="1400" dirty="0" err="1" smtClean="0"/>
              <a:t>Keshavarz</a:t>
            </a:r>
            <a:r>
              <a:rPr lang="en-IN" sz="1400" dirty="0" smtClean="0"/>
              <a:t> and </a:t>
            </a:r>
            <a:r>
              <a:rPr lang="en-IN" sz="1400" dirty="0" err="1" smtClean="0"/>
              <a:t>Sharareh</a:t>
            </a:r>
            <a:r>
              <a:rPr lang="en-IN" sz="1400" dirty="0" smtClean="0"/>
              <a:t> R. </a:t>
            </a:r>
            <a:r>
              <a:rPr lang="en-IN" sz="1400" dirty="0" err="1" smtClean="0"/>
              <a:t>Niakan</a:t>
            </a:r>
            <a:r>
              <a:rPr lang="en-IN" sz="1400" dirty="0" smtClean="0"/>
              <a:t> </a:t>
            </a:r>
            <a:r>
              <a:rPr lang="en-IN" sz="1400" dirty="0" err="1" smtClean="0"/>
              <a:t>Kalhori</a:t>
            </a:r>
            <a:r>
              <a:rPr lang="en-IN" sz="1400" dirty="0" smtClean="0"/>
              <a:t> . </a:t>
            </a:r>
            <a:r>
              <a:rPr lang="en-IN" sz="1400" dirty="0" err="1" smtClean="0"/>
              <a:t>MRIbased</a:t>
            </a:r>
            <a:r>
              <a:rPr lang="en-IN" sz="1400" dirty="0" smtClean="0"/>
              <a:t> brain </a:t>
            </a:r>
            <a:r>
              <a:rPr lang="en-IN" sz="1400" dirty="0" err="1" smtClean="0"/>
              <a:t>tumor</a:t>
            </a:r>
            <a:r>
              <a:rPr lang="en-IN" sz="1400" dirty="0" smtClean="0"/>
              <a:t> detection using convolutional deep learning methods and chosen machine learning techniques. BMC Medical Informatics and Decision Making. 2023.</a:t>
            </a:r>
            <a:endParaRPr lang="en-IN" sz="1400" dirty="0" smtClean="0"/>
          </a:p>
          <a:p>
            <a:r>
              <a:rPr lang="en-IN" sz="1400" dirty="0" smtClean="0"/>
              <a:t> 9. </a:t>
            </a:r>
            <a:r>
              <a:rPr lang="en-IN" sz="1400" dirty="0" err="1" smtClean="0"/>
              <a:t>Moinul</a:t>
            </a:r>
            <a:r>
              <a:rPr lang="en-IN" sz="1400" dirty="0" smtClean="0"/>
              <a:t> Islam· Md. </a:t>
            </a:r>
            <a:r>
              <a:rPr lang="en-IN" sz="1400" dirty="0" err="1" smtClean="0"/>
              <a:t>Tanzim</a:t>
            </a:r>
            <a:r>
              <a:rPr lang="en-IN" sz="1400" dirty="0" smtClean="0"/>
              <a:t> Reza· Mohammed </a:t>
            </a:r>
            <a:r>
              <a:rPr lang="en-IN" sz="1400" dirty="0" err="1" smtClean="0"/>
              <a:t>Kaosar</a:t>
            </a:r>
            <a:r>
              <a:rPr lang="en-IN" sz="1400" dirty="0" smtClean="0"/>
              <a:t> . Mohammad </a:t>
            </a:r>
            <a:r>
              <a:rPr lang="en-IN" sz="1400" dirty="0" err="1" smtClean="0"/>
              <a:t>Zavid</a:t>
            </a:r>
            <a:r>
              <a:rPr lang="en-IN" sz="1400" dirty="0" smtClean="0"/>
              <a:t> </a:t>
            </a:r>
            <a:r>
              <a:rPr lang="en-IN" sz="1400" dirty="0" err="1" smtClean="0"/>
              <a:t>Parvez</a:t>
            </a:r>
            <a:r>
              <a:rPr lang="en-IN" sz="1400" dirty="0" smtClean="0"/>
              <a:t>. Effectiveness of Federated Learning and CNN Ensemble Architectures for Identifying Brain </a:t>
            </a:r>
            <a:r>
              <a:rPr lang="en-IN" sz="1400" dirty="0" err="1" smtClean="0"/>
              <a:t>Tumors</a:t>
            </a:r>
            <a:r>
              <a:rPr lang="en-IN" sz="1400" dirty="0" smtClean="0"/>
              <a:t> Using MRI Images. SPRINGER .28 August 2022. </a:t>
            </a:r>
            <a:endParaRPr lang="en-IN" sz="1400" dirty="0" smtClean="0"/>
          </a:p>
          <a:p>
            <a:r>
              <a:rPr lang="en-IN" sz="1400" dirty="0" smtClean="0"/>
              <a:t>10. V. Vinay </a:t>
            </a:r>
            <a:r>
              <a:rPr lang="en-IN" sz="1400" dirty="0" err="1" smtClean="0"/>
              <a:t>kumar</a:t>
            </a:r>
            <a:r>
              <a:rPr lang="en-IN" sz="1400" dirty="0" smtClean="0"/>
              <a:t> , P. Grace </a:t>
            </a:r>
            <a:r>
              <a:rPr lang="en-IN" sz="1400" dirty="0" err="1" smtClean="0"/>
              <a:t>Kanmani</a:t>
            </a:r>
            <a:r>
              <a:rPr lang="en-IN" sz="1400" dirty="0" smtClean="0"/>
              <a:t> Prince. Deep belief network Assisted quadratic logit boost classifier for brain </a:t>
            </a:r>
            <a:r>
              <a:rPr lang="en-IN" sz="1400" dirty="0" err="1" smtClean="0"/>
              <a:t>tumor</a:t>
            </a:r>
            <a:r>
              <a:rPr lang="en-IN" sz="1400" dirty="0" smtClean="0"/>
              <a:t> detection using MR images. ELSEVIER. March 2023. </a:t>
            </a:r>
            <a:endParaRPr lang="en-IN" sz="1400" dirty="0" smtClean="0"/>
          </a:p>
          <a:p>
            <a:r>
              <a:rPr lang="en-IN" sz="1400" dirty="0" smtClean="0"/>
              <a:t>11. K. V. </a:t>
            </a:r>
            <a:r>
              <a:rPr lang="en-IN" sz="1400" dirty="0" err="1" smtClean="0"/>
              <a:t>Archana</a:t>
            </a:r>
            <a:r>
              <a:rPr lang="en-IN" sz="1400" dirty="0" smtClean="0"/>
              <a:t>* and G. </a:t>
            </a:r>
            <a:r>
              <a:rPr lang="en-IN" sz="1400" dirty="0" err="1" smtClean="0"/>
              <a:t>Komarasamy</a:t>
            </a:r>
            <a:r>
              <a:rPr lang="en-IN" sz="1400" dirty="0" smtClean="0"/>
              <a:t>. A novel deep learning-based brain </a:t>
            </a:r>
            <a:r>
              <a:rPr lang="en-IN" sz="1400" dirty="0" err="1" smtClean="0"/>
              <a:t>tumor</a:t>
            </a:r>
            <a:r>
              <a:rPr lang="en-IN" sz="1400" dirty="0" smtClean="0"/>
              <a:t> detection using the Bagging ensemble with K-nearest neighbour. DE GRUYTER. September 09, 2022. </a:t>
            </a:r>
            <a:endParaRPr lang="en-IN"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844061" y="1310054"/>
          <a:ext cx="10559561" cy="4730265"/>
        </p:xfrm>
        <a:graphic>
          <a:graphicData uri="http://schemas.openxmlformats.org/drawingml/2006/table">
            <a:tbl>
              <a:tblPr firstRow="1" bandRow="1">
                <a:noFill/>
              </a:tblPr>
              <a:tblGrid>
                <a:gridCol w="1402447"/>
                <a:gridCol w="9157114"/>
              </a:tblGrid>
              <a:tr h="536359">
                <a:tc>
                  <a:txBody>
                    <a:bodyPr/>
                    <a:lstStyle/>
                    <a:p>
                      <a:pPr marL="0" marR="0" lvl="0" indent="0" algn="l" rtl="0">
                        <a:spcBef>
                          <a:spcPts val="0"/>
                        </a:spcBef>
                        <a:spcAft>
                          <a:spcPts val="0"/>
                        </a:spcAft>
                        <a:buSzPts val="1800"/>
                        <a:buFont typeface="Calibri" panose="020F0502020204030204"/>
                        <a:buNone/>
                      </a:pPr>
                      <a:endParaRPr sz="1600" u="none" strike="noStrike" cap="none"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SzPts val="1800"/>
                        <a:buFont typeface="Calibri" panose="020F0502020204030204"/>
                        <a:buNone/>
                      </a:pPr>
                      <a:r>
                        <a:rPr lang="en-IN" sz="1600" u="none" strike="noStrike" cap="none" dirty="0">
                          <a:latin typeface="Times New Roman" panose="02020603050405020304" pitchFamily="18" charset="0"/>
                          <a:cs typeface="Times New Roman" panose="02020603050405020304" pitchFamily="18" charset="0"/>
                        </a:rPr>
                        <a:t>           </a:t>
                      </a:r>
                      <a:r>
                        <a:rPr lang="en-IN" sz="2400" b="1" u="none" strike="noStrike" cap="none" dirty="0">
                          <a:latin typeface="Times New Roman" panose="02020603050405020304" pitchFamily="18" charset="0"/>
                          <a:cs typeface="Times New Roman" panose="02020603050405020304" pitchFamily="18" charset="0"/>
                        </a:rPr>
                        <a:t>Agenda</a:t>
                      </a:r>
                      <a:endParaRPr sz="2400" b="1" dirty="0">
                        <a:latin typeface="Times New Roman" panose="02020603050405020304" pitchFamily="18" charset="0"/>
                        <a:cs typeface="Times New Roman" panose="02020603050405020304" pitchFamily="18" charset="0"/>
                      </a:endParaRPr>
                    </a:p>
                  </a:txBody>
                  <a:tcPr marL="91450" marR="91450" marT="45725" marB="45725"/>
                </a:tc>
              </a:tr>
              <a:tr h="409045">
                <a:tc>
                  <a:txBody>
                    <a:bodyPr/>
                    <a:lstStyle/>
                    <a:p>
                      <a:pPr marL="0" marR="0" lvl="0" indent="0" algn="l" rtl="0">
                        <a:spcBef>
                          <a:spcPts val="0"/>
                        </a:spcBef>
                        <a:spcAft>
                          <a:spcPts val="0"/>
                        </a:spcAft>
                        <a:buSzPts val="1000"/>
                        <a:buFont typeface="Calibri" panose="020F0502020204030204"/>
                        <a:buNone/>
                      </a:pPr>
                      <a:r>
                        <a:rPr lang="en-IN" sz="1600" u="none" strike="noStrike" cap="none" dirty="0">
                          <a:latin typeface="Times New Roman" panose="02020603050405020304" pitchFamily="18" charset="0"/>
                          <a:cs typeface="Times New Roman" panose="02020603050405020304" pitchFamily="18" charset="0"/>
                        </a:rPr>
                        <a:t>1</a:t>
                      </a:r>
                      <a:endParaRPr sz="16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SzPts val="1000"/>
                        <a:buFont typeface="Calibri" panose="020F0502020204030204"/>
                        <a:buNone/>
                      </a:pPr>
                      <a:r>
                        <a:rPr lang="en-IN" sz="1600" u="none" strike="noStrike" cap="none" dirty="0">
                          <a:latin typeface="Times New Roman" panose="02020603050405020304" pitchFamily="18" charset="0"/>
                          <a:cs typeface="Times New Roman" panose="02020603050405020304" pitchFamily="18" charset="0"/>
                        </a:rPr>
                        <a:t>INTRODUCTION</a:t>
                      </a:r>
                      <a:endParaRPr sz="1600" dirty="0">
                        <a:latin typeface="Times New Roman" panose="02020603050405020304" pitchFamily="18" charset="0"/>
                        <a:cs typeface="Times New Roman" panose="02020603050405020304" pitchFamily="18" charset="0"/>
                      </a:endParaRPr>
                    </a:p>
                  </a:txBody>
                  <a:tcPr marL="91450" marR="91450" marT="45725" marB="45725"/>
                </a:tc>
              </a:tr>
              <a:tr h="344982">
                <a:tc>
                  <a:txBody>
                    <a:bodyPr/>
                    <a:lstStyle/>
                    <a:p>
                      <a:pPr marL="0" marR="0" lvl="0" indent="0" algn="l" rtl="0">
                        <a:spcBef>
                          <a:spcPts val="0"/>
                        </a:spcBef>
                        <a:spcAft>
                          <a:spcPts val="0"/>
                        </a:spcAft>
                        <a:buSzPts val="1000"/>
                        <a:buFont typeface="Calibri" panose="020F0502020204030204"/>
                        <a:buNone/>
                      </a:pPr>
                      <a:r>
                        <a:rPr lang="en-IN" sz="1600" u="none" strike="noStrike" cap="none">
                          <a:latin typeface="Times New Roman" panose="02020603050405020304" pitchFamily="18" charset="0"/>
                          <a:cs typeface="Times New Roman" panose="02020603050405020304" pitchFamily="18" charset="0"/>
                        </a:rPr>
                        <a:t>2</a:t>
                      </a:r>
                      <a:endParaRPr sz="160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SzPts val="1000"/>
                        <a:buFont typeface="Calibri" panose="020F0502020204030204"/>
                        <a:buNone/>
                      </a:pPr>
                      <a:r>
                        <a:rPr lang="en-IN" sz="1600" u="none" strike="noStrike" cap="none" dirty="0">
                          <a:latin typeface="Times New Roman" panose="02020603050405020304" pitchFamily="18" charset="0"/>
                          <a:cs typeface="Times New Roman" panose="02020603050405020304" pitchFamily="18" charset="0"/>
                        </a:rPr>
                        <a:t>HISTORY EVOLUTION,CURRENT STATE, </a:t>
                      </a:r>
                      <a:r>
                        <a:rPr lang="en-IN" sz="1600" u="none" strike="noStrike" cap="none" dirty="0" err="1">
                          <a:latin typeface="Times New Roman" panose="02020603050405020304" pitchFamily="18" charset="0"/>
                          <a:cs typeface="Times New Roman" panose="02020603050405020304" pitchFamily="18" charset="0"/>
                        </a:rPr>
                        <a:t>fUTURE</a:t>
                      </a:r>
                      <a:r>
                        <a:rPr lang="en-IN" sz="1600" u="none" strike="noStrike" cap="none" dirty="0">
                          <a:latin typeface="Times New Roman" panose="02020603050405020304" pitchFamily="18" charset="0"/>
                          <a:cs typeface="Times New Roman" panose="02020603050405020304" pitchFamily="18" charset="0"/>
                        </a:rPr>
                        <a:t> </a:t>
                      </a:r>
                      <a:r>
                        <a:rPr lang="en-IN" sz="1600" u="none" strike="noStrike" cap="none" dirty="0" smtClean="0">
                          <a:latin typeface="Times New Roman" panose="02020603050405020304" pitchFamily="18" charset="0"/>
                          <a:cs typeface="Times New Roman" panose="02020603050405020304" pitchFamily="18" charset="0"/>
                        </a:rPr>
                        <a:t>ASPECTS</a:t>
                      </a:r>
                      <a:endParaRPr lang="en-IN" sz="1600" u="none" strike="noStrike" cap="none" dirty="0" smtClean="0">
                        <a:latin typeface="Times New Roman" panose="02020603050405020304" pitchFamily="18" charset="0"/>
                        <a:cs typeface="Times New Roman" panose="02020603050405020304" pitchFamily="18" charset="0"/>
                      </a:endParaRPr>
                    </a:p>
                  </a:txBody>
                  <a:tcPr marL="91450" marR="91450" marT="45725" marB="45725"/>
                </a:tc>
              </a:tr>
              <a:tr h="356496">
                <a:tc>
                  <a:txBody>
                    <a:bodyPr/>
                    <a:lstStyle/>
                    <a:p>
                      <a:pPr marL="0" marR="0" lvl="0" indent="0" algn="l" rtl="0">
                        <a:spcBef>
                          <a:spcPts val="0"/>
                        </a:spcBef>
                        <a:spcAft>
                          <a:spcPts val="0"/>
                        </a:spcAft>
                        <a:buSzPts val="1000"/>
                        <a:buFont typeface="Calibri" panose="020F0502020204030204"/>
                        <a:buNone/>
                      </a:pPr>
                      <a:r>
                        <a:rPr lang="en-IN" sz="1600" u="none" strike="noStrike" cap="none">
                          <a:latin typeface="Times New Roman" panose="02020603050405020304" pitchFamily="18" charset="0"/>
                          <a:cs typeface="Times New Roman" panose="02020603050405020304" pitchFamily="18" charset="0"/>
                        </a:rPr>
                        <a:t>3.</a:t>
                      </a:r>
                      <a:endParaRPr sz="160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SzPts val="1000"/>
                        <a:buFont typeface="Calibri" panose="020F0502020204030204"/>
                        <a:buNone/>
                      </a:pPr>
                      <a:r>
                        <a:rPr lang="en-IN" sz="1600" dirty="0" smtClean="0">
                          <a:latin typeface="Times New Roman" panose="02020603050405020304" pitchFamily="18" charset="0"/>
                          <a:cs typeface="Times New Roman" panose="02020603050405020304" pitchFamily="18" charset="0"/>
                        </a:rPr>
                        <a:t>PROBLEM STATEMENT</a:t>
                      </a:r>
                      <a:endParaRPr lang="en-IN" sz="1600" dirty="0" smtClean="0">
                        <a:latin typeface="Times New Roman" panose="02020603050405020304" pitchFamily="18" charset="0"/>
                        <a:cs typeface="Times New Roman" panose="02020603050405020304" pitchFamily="18" charset="0"/>
                      </a:endParaRPr>
                    </a:p>
                  </a:txBody>
                  <a:tcPr marL="91450" marR="91450" marT="45725" marB="45725"/>
                </a:tc>
              </a:tr>
              <a:tr h="343332">
                <a:tc>
                  <a:txBody>
                    <a:bodyPr/>
                    <a:lstStyle/>
                    <a:p>
                      <a:pPr marL="0" marR="0" lvl="0" indent="0" algn="l" rtl="0">
                        <a:spcBef>
                          <a:spcPts val="0"/>
                        </a:spcBef>
                        <a:spcAft>
                          <a:spcPts val="0"/>
                        </a:spcAft>
                        <a:buSzPts val="1000"/>
                        <a:buFont typeface="Calibri" panose="020F0502020204030204"/>
                        <a:buNone/>
                      </a:pPr>
                      <a:r>
                        <a:rPr lang="en-IN" sz="1600" u="none" strike="noStrike" cap="none">
                          <a:latin typeface="Times New Roman" panose="02020603050405020304" pitchFamily="18" charset="0"/>
                          <a:cs typeface="Times New Roman" panose="02020603050405020304" pitchFamily="18" charset="0"/>
                        </a:rPr>
                        <a:t>4.</a:t>
                      </a:r>
                      <a:endParaRPr sz="160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SzPts val="1000"/>
                        <a:buFont typeface="Calibri" panose="020F0502020204030204"/>
                        <a:buNone/>
                      </a:pPr>
                      <a:r>
                        <a:rPr lang="en-IN" sz="1600" dirty="0" smtClean="0">
                          <a:latin typeface="Times New Roman" panose="02020603050405020304" pitchFamily="18" charset="0"/>
                          <a:cs typeface="Times New Roman" panose="02020603050405020304" pitchFamily="18" charset="0"/>
                        </a:rPr>
                        <a:t>LITERATURE SURVEY</a:t>
                      </a:r>
                      <a:endParaRPr lang="en-IN" sz="1600" dirty="0" smtClean="0">
                        <a:latin typeface="Times New Roman" panose="02020603050405020304" pitchFamily="18" charset="0"/>
                        <a:cs typeface="Times New Roman" panose="02020603050405020304" pitchFamily="18" charset="0"/>
                      </a:endParaRPr>
                    </a:p>
                  </a:txBody>
                  <a:tcPr marL="91450" marR="91450" marT="45725" marB="45725"/>
                </a:tc>
              </a:tr>
              <a:tr h="386050">
                <a:tc>
                  <a:txBody>
                    <a:bodyPr/>
                    <a:lstStyle/>
                    <a:p>
                      <a:pPr marL="0" marR="0" lvl="0" indent="0" algn="l" rtl="0">
                        <a:spcBef>
                          <a:spcPts val="0"/>
                        </a:spcBef>
                        <a:spcAft>
                          <a:spcPts val="0"/>
                        </a:spcAft>
                        <a:buSzPts val="1000"/>
                        <a:buFont typeface="Calibri" panose="020F0502020204030204"/>
                        <a:buNone/>
                      </a:pPr>
                      <a:r>
                        <a:rPr lang="en-IN" sz="1600" u="none" strike="noStrike" cap="none">
                          <a:latin typeface="Times New Roman" panose="02020603050405020304" pitchFamily="18" charset="0"/>
                          <a:cs typeface="Times New Roman" panose="02020603050405020304" pitchFamily="18" charset="0"/>
                        </a:rPr>
                        <a:t>5.</a:t>
                      </a:r>
                      <a:endParaRPr sz="160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SzPts val="1000"/>
                        <a:buFont typeface="Calibri" panose="020F0502020204030204"/>
                        <a:buNone/>
                      </a:pPr>
                      <a:r>
                        <a:rPr lang="en-IN" sz="1600" dirty="0" smtClean="0">
                          <a:latin typeface="Times New Roman" panose="02020603050405020304" pitchFamily="18" charset="0"/>
                          <a:cs typeface="Times New Roman" panose="02020603050405020304" pitchFamily="18" charset="0"/>
                        </a:rPr>
                        <a:t>OBJECTIVES</a:t>
                      </a:r>
                      <a:endParaRPr lang="en-IN" sz="1600" dirty="0" smtClean="0">
                        <a:latin typeface="Times New Roman" panose="02020603050405020304" pitchFamily="18" charset="0"/>
                        <a:cs typeface="Times New Roman" panose="02020603050405020304" pitchFamily="18" charset="0"/>
                      </a:endParaRPr>
                    </a:p>
                  </a:txBody>
                  <a:tcPr marL="91450" marR="91450" marT="45725" marB="45725"/>
                </a:tc>
              </a:tr>
              <a:tr h="382754">
                <a:tc>
                  <a:txBody>
                    <a:bodyPr/>
                    <a:lstStyle/>
                    <a:p>
                      <a:pPr marL="0" marR="0" lvl="0" indent="0" algn="l" rtl="0">
                        <a:spcBef>
                          <a:spcPts val="0"/>
                        </a:spcBef>
                        <a:spcAft>
                          <a:spcPts val="0"/>
                        </a:spcAft>
                        <a:buSzPts val="1000"/>
                        <a:buFont typeface="Calibri" panose="020F0502020204030204"/>
                        <a:buNone/>
                      </a:pPr>
                      <a:r>
                        <a:rPr lang="en-IN" sz="1600" u="none" strike="noStrike" cap="none">
                          <a:latin typeface="Times New Roman" panose="02020603050405020304" pitchFamily="18" charset="0"/>
                          <a:cs typeface="Times New Roman" panose="02020603050405020304" pitchFamily="18" charset="0"/>
                        </a:rPr>
                        <a:t>6</a:t>
                      </a:r>
                      <a:endParaRPr sz="160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SzPts val="1200"/>
                        <a:buFont typeface="Calibri" panose="020F0502020204030204"/>
                        <a:buNone/>
                      </a:pPr>
                      <a:r>
                        <a:rPr lang="en-IN" sz="1600" dirty="0" smtClean="0">
                          <a:latin typeface="Times New Roman" panose="02020603050405020304" pitchFamily="18" charset="0"/>
                          <a:cs typeface="Times New Roman" panose="02020603050405020304" pitchFamily="18" charset="0"/>
                        </a:rPr>
                        <a:t>DESIGN</a:t>
                      </a:r>
                      <a:endParaRPr sz="1600" dirty="0">
                        <a:latin typeface="Times New Roman" panose="02020603050405020304" pitchFamily="18" charset="0"/>
                        <a:cs typeface="Times New Roman" panose="02020603050405020304" pitchFamily="18" charset="0"/>
                      </a:endParaRPr>
                    </a:p>
                  </a:txBody>
                  <a:tcPr marL="91450" marR="91450" marT="45725" marB="45725"/>
                </a:tc>
              </a:tr>
              <a:tr h="478296">
                <a:tc>
                  <a:txBody>
                    <a:bodyPr/>
                    <a:lstStyle/>
                    <a:p>
                      <a:pPr marL="0" marR="0" lvl="0" indent="0" algn="l" rtl="0">
                        <a:spcBef>
                          <a:spcPts val="0"/>
                        </a:spcBef>
                        <a:spcAft>
                          <a:spcPts val="0"/>
                        </a:spcAft>
                        <a:buSzPts val="1800"/>
                        <a:buFont typeface="Calibri" panose="020F0502020204030204"/>
                        <a:buNone/>
                      </a:pPr>
                      <a:r>
                        <a:rPr lang="en-IN" sz="1600" u="none" strike="noStrike" cap="none">
                          <a:latin typeface="Times New Roman" panose="02020603050405020304" pitchFamily="18" charset="0"/>
                          <a:cs typeface="Times New Roman" panose="02020603050405020304" pitchFamily="18" charset="0"/>
                        </a:rPr>
                        <a:t>7.</a:t>
                      </a:r>
                      <a:endParaRPr sz="160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SzPts val="1200"/>
                        <a:buFont typeface="Calibri" panose="020F0502020204030204"/>
                        <a:buNone/>
                      </a:pPr>
                      <a:r>
                        <a:rPr lang="en-IN" sz="1600" u="none" strike="noStrike" cap="none" dirty="0" smtClean="0">
                          <a:latin typeface="Times New Roman" panose="02020603050405020304" pitchFamily="18" charset="0"/>
                          <a:cs typeface="Times New Roman" panose="02020603050405020304" pitchFamily="18" charset="0"/>
                        </a:rPr>
                        <a:t>WORK DONE TILL NOW</a:t>
                      </a:r>
                      <a:endParaRPr lang="en-IN" sz="1600" u="none" strike="noStrike" cap="none" dirty="0" smtClean="0">
                        <a:latin typeface="Times New Roman" panose="02020603050405020304" pitchFamily="18" charset="0"/>
                        <a:cs typeface="Times New Roman" panose="02020603050405020304" pitchFamily="18" charset="0"/>
                      </a:endParaRPr>
                    </a:p>
                  </a:txBody>
                  <a:tcPr marL="91450" marR="91450" marT="45725" marB="45725"/>
                </a:tc>
              </a:tr>
              <a:tr h="478296">
                <a:tc>
                  <a:txBody>
                    <a:bodyPr/>
                    <a:lstStyle/>
                    <a:p>
                      <a:pPr marL="0" marR="0" lvl="0" indent="0" algn="l" rtl="0">
                        <a:spcBef>
                          <a:spcPts val="0"/>
                        </a:spcBef>
                        <a:spcAft>
                          <a:spcPts val="0"/>
                        </a:spcAft>
                        <a:buSzPts val="1800"/>
                        <a:buFont typeface="Calibri" panose="020F0502020204030204"/>
                        <a:buNone/>
                      </a:pPr>
                      <a:r>
                        <a:rPr lang="en-IN" sz="1600" u="none" strike="noStrike" cap="none">
                          <a:latin typeface="Times New Roman" panose="02020603050405020304" pitchFamily="18" charset="0"/>
                          <a:cs typeface="Times New Roman" panose="02020603050405020304" pitchFamily="18" charset="0"/>
                        </a:rPr>
                        <a:t>8.</a:t>
                      </a:r>
                      <a:endParaRPr sz="160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SzPts val="1200"/>
                        <a:buFont typeface="Calibri" panose="020F0502020204030204"/>
                        <a:buNone/>
                      </a:pPr>
                      <a:r>
                        <a:rPr lang="en-IN" sz="1600" dirty="0" smtClean="0">
                          <a:latin typeface="Times New Roman" panose="02020603050405020304" pitchFamily="18" charset="0"/>
                          <a:cs typeface="Times New Roman" panose="02020603050405020304" pitchFamily="18" charset="0"/>
                        </a:rPr>
                        <a:t>WORK PLAN </a:t>
                      </a:r>
                      <a:endParaRPr sz="1600" dirty="0">
                        <a:latin typeface="Times New Roman" panose="02020603050405020304" pitchFamily="18" charset="0"/>
                        <a:cs typeface="Times New Roman" panose="02020603050405020304" pitchFamily="18" charset="0"/>
                      </a:endParaRPr>
                    </a:p>
                  </a:txBody>
                  <a:tcPr marL="91450" marR="91450" marT="45725" marB="45725"/>
                </a:tc>
              </a:tr>
              <a:tr h="478296">
                <a:tc>
                  <a:txBody>
                    <a:bodyPr/>
                    <a:lstStyle/>
                    <a:p>
                      <a:pPr marL="0" marR="0" lvl="0" indent="0" algn="l" rtl="0">
                        <a:spcBef>
                          <a:spcPts val="0"/>
                        </a:spcBef>
                        <a:spcAft>
                          <a:spcPts val="0"/>
                        </a:spcAft>
                        <a:buSzPts val="1800"/>
                        <a:buFont typeface="Calibri" panose="020F0502020204030204"/>
                        <a:buNone/>
                      </a:pPr>
                      <a:r>
                        <a:rPr lang="en-IN" sz="1600" u="none" strike="noStrike" cap="none">
                          <a:latin typeface="Times New Roman" panose="02020603050405020304" pitchFamily="18" charset="0"/>
                          <a:cs typeface="Times New Roman" panose="02020603050405020304" pitchFamily="18" charset="0"/>
                        </a:rPr>
                        <a:t>9.</a:t>
                      </a:r>
                      <a:endParaRPr sz="160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SzPts val="1200"/>
                        <a:buFont typeface="Calibri" panose="020F0502020204030204"/>
                        <a:buNone/>
                      </a:pPr>
                      <a:r>
                        <a:rPr lang="en-IN" sz="1600" u="none" strike="noStrike" cap="none" dirty="0">
                          <a:latin typeface="Times New Roman" panose="02020603050405020304" pitchFamily="18" charset="0"/>
                          <a:cs typeface="Times New Roman" panose="02020603050405020304" pitchFamily="18" charset="0"/>
                        </a:rPr>
                        <a:t>CONCLUSION</a:t>
                      </a:r>
                      <a:endParaRPr sz="1600" dirty="0">
                        <a:latin typeface="Times New Roman" panose="02020603050405020304" pitchFamily="18" charset="0"/>
                        <a:cs typeface="Times New Roman" panose="02020603050405020304" pitchFamily="18" charset="0"/>
                      </a:endParaRPr>
                    </a:p>
                  </a:txBody>
                  <a:tcPr marL="91450" marR="91450" marT="45725" marB="45725"/>
                </a:tc>
              </a:tr>
              <a:tr h="536359">
                <a:tc>
                  <a:txBody>
                    <a:bodyPr/>
                    <a:lstStyle/>
                    <a:p>
                      <a:pPr marL="0" marR="0" lvl="0" indent="0" algn="l" rtl="0">
                        <a:spcBef>
                          <a:spcPts val="0"/>
                        </a:spcBef>
                        <a:spcAft>
                          <a:spcPts val="0"/>
                        </a:spcAft>
                        <a:buSzPts val="1800"/>
                        <a:buFont typeface="Calibri" panose="020F0502020204030204"/>
                        <a:buNone/>
                      </a:pPr>
                      <a:r>
                        <a:rPr lang="en-IN" sz="1600" u="none" strike="noStrike" cap="none" dirty="0">
                          <a:latin typeface="Times New Roman" panose="02020603050405020304" pitchFamily="18" charset="0"/>
                          <a:cs typeface="Times New Roman" panose="02020603050405020304" pitchFamily="18" charset="0"/>
                        </a:rPr>
                        <a:t>10.</a:t>
                      </a:r>
                      <a:endParaRPr sz="16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SzPts val="1200"/>
                        <a:buFont typeface="Calibri" panose="020F0502020204030204"/>
                        <a:buNone/>
                      </a:pPr>
                      <a:r>
                        <a:rPr lang="en-IN" sz="1600" u="none" strike="noStrike" cap="none" dirty="0">
                          <a:latin typeface="Times New Roman" panose="02020603050405020304" pitchFamily="18" charset="0"/>
                          <a:cs typeface="Times New Roman" panose="02020603050405020304" pitchFamily="18" charset="0"/>
                        </a:rPr>
                        <a:t>REFERENCES</a:t>
                      </a:r>
                      <a:endParaRPr sz="1600" dirty="0">
                        <a:latin typeface="Times New Roman" panose="02020603050405020304" pitchFamily="18" charset="0"/>
                        <a:cs typeface="Times New Roman" panose="02020603050405020304" pitchFamily="18" charset="0"/>
                      </a:endParaRPr>
                    </a:p>
                  </a:txBody>
                  <a:tcPr marL="91450" marR="91450" marT="45725" marB="457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0595" y="612775"/>
            <a:ext cx="10615930" cy="4276725"/>
          </a:xfrm>
          <a:prstGeom prst="rect">
            <a:avLst/>
          </a:prstGeom>
        </p:spPr>
        <p:txBody>
          <a:bodyPr wrap="square">
            <a:spAutoFit/>
          </a:bodyPr>
          <a:lstStyle/>
          <a:p>
            <a:r>
              <a:rPr lang="en-US" sz="3200" b="1" dirty="0" smtClean="0">
                <a:latin typeface="Bahnschrift" panose="020B0502040204020203" charset="0"/>
                <a:cs typeface="Bahnschrift" panose="020B0502040204020203" charset="0"/>
              </a:rPr>
              <a:t>Introduction:</a:t>
            </a:r>
            <a:endParaRPr lang="en-US" sz="3200" b="1" dirty="0" smtClean="0">
              <a:latin typeface="Bahnschrift" panose="020B0502040204020203" charset="0"/>
              <a:cs typeface="Bahnschrift" panose="020B0502040204020203" charset="0"/>
            </a:endParaRPr>
          </a:p>
          <a:p>
            <a:endParaRPr lang="en-US" sz="2000" dirty="0" smtClean="0">
              <a:latin typeface="Bahnschrift" panose="020B0502040204020203" charset="0"/>
              <a:cs typeface="Bahnschrift" panose="020B0502040204020203" charset="0"/>
            </a:endParaRPr>
          </a:p>
          <a:p>
            <a:r>
              <a:rPr lang="en-US" sz="2000" dirty="0" smtClean="0">
                <a:latin typeface="Bahnschrift" panose="020B0502040204020203" charset="0"/>
                <a:cs typeface="Bahnschrift" panose="020B0502040204020203" charset="0"/>
              </a:rPr>
              <a:t>The word “Tumor” is a synonym for the word “neoplasm” which is formed by an abnormal growth of cells. A </a:t>
            </a:r>
            <a:r>
              <a:rPr lang="en-US" sz="2000" dirty="0" err="1" smtClean="0">
                <a:latin typeface="Bahnschrift" panose="020B0502040204020203" charset="0"/>
                <a:cs typeface="Bahnschrift" panose="020B0502040204020203" charset="0"/>
              </a:rPr>
              <a:t>tumour</a:t>
            </a:r>
            <a:r>
              <a:rPr lang="en-US" sz="2000" dirty="0" smtClean="0">
                <a:latin typeface="Bahnschrift" panose="020B0502040204020203" charset="0"/>
                <a:cs typeface="Bahnschrift" panose="020B0502040204020203" charset="0"/>
              </a:rPr>
              <a:t> is significantly different from cancer. Brain tumors are a significant health concern worldwide, with a profound impact on patients' lives and well-being. Brain tumor detection using MRI images, empowered by Machine Learning (ML), Computer Vision (CV), and Convolutional Neural Networks (CNN), represents a transformative stride in healthcare. This cutting-edge fusion of technology allows for the automated, precise, and early identification of brain tumors. It alleviates the burden of manual interpretation, improving accuracy and clinical efficiency. This introduction underscores the potential to revolutionize the diagnosis and treatment of brain tumors, promising quicker interventions and better patient outcomes, while highlighting the pivotal roles of ML, CV, and CNN in achieving these advancements</a:t>
            </a:r>
            <a:endParaRPr lang="en-IN" sz="2000" dirty="0">
              <a:latin typeface="Bahnschrift" panose="020B0502040204020203" charset="0"/>
              <a:cs typeface="Bahnschrift" panose="020B0502040204020203"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0185" y="334645"/>
            <a:ext cx="11880215" cy="5754370"/>
          </a:xfrm>
          <a:prstGeom prst="rect">
            <a:avLst/>
          </a:prstGeom>
        </p:spPr>
        <p:txBody>
          <a:bodyPr wrap="square">
            <a:spAutoFit/>
          </a:bodyPr>
          <a:lstStyle/>
          <a:p>
            <a:pPr lvl="0">
              <a:buClr>
                <a:srgbClr val="000000"/>
              </a:buClr>
            </a:pPr>
            <a:r>
              <a:rPr lang="en-US" sz="1600" b="1" kern="0" dirty="0">
                <a:solidFill>
                  <a:srgbClr val="000000"/>
                </a:solidFill>
                <a:latin typeface="Bahnschrift" panose="020B0502040204020203" charset="0"/>
                <a:ea typeface="Calibri" panose="020F0502020204030204"/>
                <a:cs typeface="Bahnschrift" panose="020B0502040204020203" charset="0"/>
                <a:sym typeface="Calibri" panose="020F0502020204030204"/>
              </a:rPr>
              <a:t>History:</a:t>
            </a:r>
            <a:endParaRPr kumimoji="0" lang="en-US" sz="1600" b="1" i="0" u="none" strike="noStrike" kern="0" cap="none" spc="0" normalizeH="0" baseline="0" noProof="0" dirty="0" smtClean="0">
              <a:ln>
                <a:noFill/>
              </a:ln>
              <a:solidFill>
                <a:srgbClr val="000000"/>
              </a:solidFill>
              <a:effectLst/>
              <a:uLnTx/>
              <a:uFillTx/>
              <a:latin typeface="Bahnschrift" panose="020B0502040204020203" charset="0"/>
              <a:cs typeface="Bahnschrift" panose="020B0502040204020203" charset="0"/>
              <a:sym typeface="Arial" panose="020B0604020202020204"/>
            </a:endParaRPr>
          </a:p>
          <a:p>
            <a:pPr lvl="0">
              <a:buClr>
                <a:srgbClr val="000000"/>
              </a:buClr>
            </a:pPr>
            <a:r>
              <a:rPr lang="en-US" sz="1600" kern="0" dirty="0">
                <a:solidFill>
                  <a:srgbClr val="000000"/>
                </a:solidFill>
                <a:latin typeface="Bahnschrift" panose="020B0502040204020203" charset="0"/>
                <a:ea typeface="Calibri" panose="020F0502020204030204"/>
                <a:cs typeface="Bahnschrift" panose="020B0502040204020203" charset="0"/>
                <a:sym typeface="Calibri" panose="020F0502020204030204"/>
              </a:rPr>
              <a:t>The history of detecting brain tumors using MRI images begins in the 1970s with the development of MRI technology. Early MRI scans had limited resolution and were mainly used for anatomical studies. As technology advanced, MRI became a valuable tool for brain imaging. Early detection largely relied on manual interpretation by radiologists, which was time-consuming and subject to human error.</a:t>
            </a:r>
            <a:endParaRPr kumimoji="0" lang="en-US" sz="1600" b="0" i="0" u="none" strike="noStrike" kern="0" cap="none" spc="0" normalizeH="0" baseline="0" noProof="0" dirty="0" smtClean="0">
              <a:ln>
                <a:noFill/>
              </a:ln>
              <a:solidFill>
                <a:srgbClr val="000000"/>
              </a:solidFill>
              <a:effectLst/>
              <a:uLnTx/>
              <a:uFillTx/>
              <a:latin typeface="Bahnschrift" panose="020B0502040204020203" charset="0"/>
              <a:cs typeface="Bahnschrift" panose="020B0502040204020203" charset="0"/>
              <a:sym typeface="Arial" panose="020B0604020202020204"/>
            </a:endParaRPr>
          </a:p>
          <a:p>
            <a:pPr lvl="0">
              <a:buClr>
                <a:srgbClr val="000000"/>
              </a:buClr>
            </a:pPr>
            <a:endParaRPr lang="en-US" sz="1600" kern="0" dirty="0">
              <a:solidFill>
                <a:srgbClr val="000000"/>
              </a:solidFill>
              <a:latin typeface="Bahnschrift" panose="020B0502040204020203" charset="0"/>
              <a:ea typeface="Calibri" panose="020F0502020204030204"/>
              <a:cs typeface="Bahnschrift" panose="020B0502040204020203" charset="0"/>
              <a:sym typeface="Calibri" panose="020F0502020204030204"/>
            </a:endParaRPr>
          </a:p>
          <a:p>
            <a:pPr lvl="0">
              <a:buClr>
                <a:srgbClr val="000000"/>
              </a:buClr>
            </a:pPr>
            <a:r>
              <a:rPr lang="en-US" sz="1600" b="1" kern="0" dirty="0">
                <a:solidFill>
                  <a:srgbClr val="000000"/>
                </a:solidFill>
                <a:latin typeface="Bahnschrift" panose="020B0502040204020203" charset="0"/>
                <a:ea typeface="Calibri" panose="020F0502020204030204"/>
                <a:cs typeface="Bahnschrift" panose="020B0502040204020203" charset="0"/>
                <a:sym typeface="Calibri" panose="020F0502020204030204"/>
              </a:rPr>
              <a:t>Evolution:</a:t>
            </a:r>
            <a:endParaRPr lang="en-US" sz="1600" b="1" kern="0" dirty="0">
              <a:solidFill>
                <a:srgbClr val="000000"/>
              </a:solidFill>
              <a:latin typeface="Bahnschrift" panose="020B0502040204020203" charset="0"/>
              <a:ea typeface="Calibri" panose="020F0502020204030204"/>
              <a:cs typeface="Bahnschrift" panose="020B0502040204020203" charset="0"/>
              <a:sym typeface="Calibri" panose="020F0502020204030204"/>
            </a:endParaRPr>
          </a:p>
          <a:p>
            <a:pPr lvl="0">
              <a:buClr>
                <a:srgbClr val="000000"/>
              </a:buClr>
            </a:pPr>
            <a:r>
              <a:rPr lang="en-US" sz="1600" kern="0" dirty="0">
                <a:solidFill>
                  <a:srgbClr val="000000"/>
                </a:solidFill>
                <a:latin typeface="Bahnschrift" panose="020B0502040204020203" charset="0"/>
                <a:ea typeface="Calibri" panose="020F0502020204030204"/>
                <a:cs typeface="Bahnschrift" panose="020B0502040204020203" charset="0"/>
                <a:sym typeface="Calibri" panose="020F0502020204030204"/>
              </a:rPr>
              <a:t>The field witnessed a significant shift with the advent of computer technology and machine learning. The 1990s brought the first attempts to use computer algorithms for image analysis. In the 21st century, there was a surge in research on automated brain tumor detection systems. Deep learning, especially Convolutional Neural Networks (CNNs), emerged as a powerful tool for feature extraction and classification. Shared datasets and competitions like BRATS spurred innovation.</a:t>
            </a:r>
            <a:endParaRPr kumimoji="0" lang="en-US" sz="1600" b="0" i="0" u="none" strike="noStrike" kern="0" cap="none" spc="0" normalizeH="0" baseline="0" noProof="0" dirty="0" smtClean="0">
              <a:ln>
                <a:noFill/>
              </a:ln>
              <a:solidFill>
                <a:srgbClr val="000000"/>
              </a:solidFill>
              <a:effectLst/>
              <a:uLnTx/>
              <a:uFillTx/>
              <a:latin typeface="Bahnschrift" panose="020B0502040204020203" charset="0"/>
              <a:cs typeface="Bahnschrift" panose="020B0502040204020203" charset="0"/>
              <a:sym typeface="Arial" panose="020B0604020202020204"/>
            </a:endParaRPr>
          </a:p>
          <a:p>
            <a:pPr lvl="0">
              <a:buClr>
                <a:srgbClr val="000000"/>
              </a:buClr>
            </a:pPr>
            <a:endParaRPr lang="en-US" sz="1600" b="1" kern="0" dirty="0">
              <a:solidFill>
                <a:srgbClr val="000000"/>
              </a:solidFill>
              <a:latin typeface="Bahnschrift" panose="020B0502040204020203" charset="0"/>
              <a:ea typeface="Calibri" panose="020F0502020204030204"/>
              <a:cs typeface="Bahnschrift" panose="020B0502040204020203" charset="0"/>
              <a:sym typeface="Calibri" panose="020F0502020204030204"/>
            </a:endParaRPr>
          </a:p>
          <a:p>
            <a:pPr lvl="0">
              <a:buClr>
                <a:srgbClr val="000000"/>
              </a:buClr>
            </a:pPr>
            <a:r>
              <a:rPr lang="en-US" sz="1600" b="1" kern="0" dirty="0">
                <a:solidFill>
                  <a:srgbClr val="000000"/>
                </a:solidFill>
                <a:latin typeface="Bahnschrift" panose="020B0502040204020203" charset="0"/>
                <a:ea typeface="Calibri" panose="020F0502020204030204"/>
                <a:cs typeface="Bahnschrift" panose="020B0502040204020203" charset="0"/>
                <a:sym typeface="Calibri" panose="020F0502020204030204"/>
              </a:rPr>
              <a:t>Current State:</a:t>
            </a:r>
            <a:endParaRPr kumimoji="0" lang="en-US" sz="1600" b="1" i="0" u="none" strike="noStrike" kern="0" cap="none" spc="0" normalizeH="0" baseline="0" noProof="0" dirty="0" smtClean="0">
              <a:ln>
                <a:noFill/>
              </a:ln>
              <a:solidFill>
                <a:srgbClr val="000000"/>
              </a:solidFill>
              <a:effectLst/>
              <a:uLnTx/>
              <a:uFillTx/>
              <a:latin typeface="Bahnschrift" panose="020B0502040204020203" charset="0"/>
              <a:cs typeface="Bahnschrift" panose="020B0502040204020203" charset="0"/>
              <a:sym typeface="Arial" panose="020B0604020202020204"/>
            </a:endParaRPr>
          </a:p>
          <a:p>
            <a:pPr lvl="0">
              <a:buClr>
                <a:srgbClr val="000000"/>
              </a:buClr>
            </a:pPr>
            <a:r>
              <a:rPr lang="en-US" sz="1600" kern="0" dirty="0">
                <a:solidFill>
                  <a:srgbClr val="000000"/>
                </a:solidFill>
                <a:latin typeface="Bahnschrift" panose="020B0502040204020203" charset="0"/>
                <a:ea typeface="Calibri" panose="020F0502020204030204"/>
                <a:cs typeface="Bahnschrift" panose="020B0502040204020203" charset="0"/>
                <a:sym typeface="Calibri" panose="020F0502020204030204"/>
              </a:rPr>
              <a:t>Today, automated systems using deep learning models play a pivotal role in brain tumor detection from MRI images. These systems offer high accuracy, efficiency, and consistency. They have reduced the workload on radiologists and are making early detection a reality. Ethical considerations and clinical integration are gaining importance.</a:t>
            </a:r>
            <a:endParaRPr kumimoji="0" lang="en-US" sz="1600" b="0" i="0" u="none" strike="noStrike" kern="0" cap="none" spc="0" normalizeH="0" baseline="0" noProof="0" dirty="0" smtClean="0">
              <a:ln>
                <a:noFill/>
              </a:ln>
              <a:solidFill>
                <a:srgbClr val="000000"/>
              </a:solidFill>
              <a:effectLst/>
              <a:uLnTx/>
              <a:uFillTx/>
              <a:latin typeface="Bahnschrift" panose="020B0502040204020203" charset="0"/>
              <a:cs typeface="Bahnschrift" panose="020B0502040204020203" charset="0"/>
              <a:sym typeface="Arial" panose="020B0604020202020204"/>
            </a:endParaRPr>
          </a:p>
          <a:p>
            <a:pPr lvl="0">
              <a:buClr>
                <a:srgbClr val="000000"/>
              </a:buClr>
            </a:pPr>
            <a:endParaRPr lang="en-US" sz="1600" b="1" kern="0" dirty="0">
              <a:solidFill>
                <a:srgbClr val="000000"/>
              </a:solidFill>
              <a:latin typeface="Bahnschrift" panose="020B0502040204020203" charset="0"/>
              <a:ea typeface="Calibri" panose="020F0502020204030204"/>
              <a:cs typeface="Bahnschrift" panose="020B0502040204020203" charset="0"/>
              <a:sym typeface="Calibri" panose="020F0502020204030204"/>
            </a:endParaRPr>
          </a:p>
          <a:p>
            <a:pPr lvl="0">
              <a:buClr>
                <a:srgbClr val="000000"/>
              </a:buClr>
            </a:pPr>
            <a:r>
              <a:rPr lang="en-US" sz="1600" b="1" kern="0" dirty="0">
                <a:solidFill>
                  <a:srgbClr val="000000"/>
                </a:solidFill>
                <a:latin typeface="Bahnschrift" panose="020B0502040204020203" charset="0"/>
                <a:ea typeface="Calibri" panose="020F0502020204030204"/>
                <a:cs typeface="Bahnschrift" panose="020B0502040204020203" charset="0"/>
                <a:sym typeface="Calibri" panose="020F0502020204030204"/>
              </a:rPr>
              <a:t>Future Aspects:</a:t>
            </a:r>
            <a:endParaRPr kumimoji="0" lang="en-US" sz="1600" b="1" i="0" u="none" strike="noStrike" kern="0" cap="none" spc="0" normalizeH="0" baseline="0" noProof="0" dirty="0" smtClean="0">
              <a:ln>
                <a:noFill/>
              </a:ln>
              <a:solidFill>
                <a:srgbClr val="000000"/>
              </a:solidFill>
              <a:effectLst/>
              <a:uLnTx/>
              <a:uFillTx/>
              <a:latin typeface="Bahnschrift" panose="020B0502040204020203" charset="0"/>
              <a:cs typeface="Bahnschrift" panose="020B0502040204020203" charset="0"/>
              <a:sym typeface="Arial" panose="020B0604020202020204"/>
            </a:endParaRPr>
          </a:p>
          <a:p>
            <a:pPr lvl="0">
              <a:buClr>
                <a:srgbClr val="000000"/>
              </a:buClr>
            </a:pPr>
            <a:r>
              <a:rPr lang="en-US" sz="1600" kern="0" dirty="0">
                <a:solidFill>
                  <a:srgbClr val="000000"/>
                </a:solidFill>
                <a:latin typeface="Bahnschrift" panose="020B0502040204020203" charset="0"/>
                <a:ea typeface="Calibri" panose="020F0502020204030204"/>
                <a:cs typeface="Bahnschrift" panose="020B0502040204020203" charset="0"/>
                <a:sym typeface="Calibri" panose="020F0502020204030204"/>
              </a:rPr>
              <a:t>The future holds exciting prospects for brain tumor detection. Real-time MRI analysis during surgeries or interventions, personalized medicine based on individual patient data, and multi-modal imaging data integration are emerging trends. Collaboration between medical and computer science professionals will continue to drive innovation, ensuring improved patient care and outcomes. However, addressing challenges like false positives and ensuring ethical data use will be central to future developments.</a:t>
            </a:r>
            <a:endParaRPr kumimoji="0" lang="en-US" sz="1600" b="0" i="0" u="none" strike="noStrike" kern="0" cap="none" spc="0" normalizeH="0" baseline="0" noProof="0" dirty="0">
              <a:ln>
                <a:noFill/>
              </a:ln>
              <a:solidFill>
                <a:srgbClr val="000000"/>
              </a:solidFill>
              <a:effectLst/>
              <a:uLnTx/>
              <a:uFillTx/>
              <a:latin typeface="Bahnschrift" panose="020B0502040204020203" charset="0"/>
              <a:ea typeface="Calibri" panose="020F0502020204030204"/>
              <a:cs typeface="Bahnschrift" panose="020B0502040204020203" charset="0"/>
              <a:sym typeface="Calibri" panose="020F05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96097" y="1253532"/>
            <a:ext cx="5802923" cy="461665"/>
          </a:xfrm>
          <a:prstGeom prst="rect">
            <a:avLst/>
          </a:prstGeom>
        </p:spPr>
        <p:txBody>
          <a:bodyPr wrap="square">
            <a:spAutoFit/>
          </a:bodyPr>
          <a:lstStyle/>
          <a:p>
            <a:pPr algn="ctr"/>
            <a:r>
              <a:rPr lang="en-IN" sz="2400" dirty="0" smtClean="0">
                <a:latin typeface="Times New Roman" panose="02020603050405020304" pitchFamily="18" charset="0"/>
                <a:cs typeface="Times New Roman" panose="02020603050405020304" pitchFamily="18" charset="0"/>
              </a:rPr>
              <a:t>3.PROBLEM STATEMENT </a:t>
            </a:r>
            <a:endParaRPr lang="en-IN" sz="2400" dirty="0">
              <a:latin typeface="Times New Roman" panose="02020603050405020304" pitchFamily="18" charset="0"/>
              <a:cs typeface="Times New Roman" panose="02020603050405020304" pitchFamily="18" charset="0"/>
            </a:endParaRPr>
          </a:p>
        </p:txBody>
      </p:sp>
      <p:sp>
        <p:nvSpPr>
          <p:cNvPr id="3" name="Rectangle 2"/>
          <p:cNvSpPr/>
          <p:nvPr/>
        </p:nvSpPr>
        <p:spPr>
          <a:xfrm>
            <a:off x="526415" y="2004695"/>
            <a:ext cx="10944225" cy="1476375"/>
          </a:xfrm>
          <a:prstGeom prst="rect">
            <a:avLst/>
          </a:prstGeom>
        </p:spPr>
        <p:txBody>
          <a:bodyPr wrap="square">
            <a:spAutoFit/>
          </a:bodyPr>
          <a:lstStyle/>
          <a:p>
            <a:pPr lvl="0"/>
            <a:r>
              <a:rPr lang="en-US" dirty="0">
                <a:ea typeface="Calibri" panose="020F0502020204030204"/>
                <a:cs typeface="Calibri" panose="020F0502020204030204"/>
                <a:sym typeface="Calibri" panose="020F0502020204030204"/>
              </a:rPr>
              <a:t>The early and accurate detection of brain tumors is a critical medical challenge. Manual interpretation of MRI images for brain tumor diagnosis is time-consuming and prone to human error. Automating this process using computer vision and machine learning techniques can enhance diagnostic accuracy and expedite timely interventions</a:t>
            </a:r>
            <a:r>
              <a:rPr lang="en-US" dirty="0">
                <a:solidFill>
                  <a:srgbClr val="92CCDC"/>
                </a:solidFill>
                <a:ea typeface="Calibri" panose="020F0502020204030204"/>
                <a:cs typeface="Calibri" panose="020F0502020204030204"/>
                <a:sym typeface="Calibri" panose="020F0502020204030204"/>
              </a:rPr>
              <a:t>.</a:t>
            </a:r>
            <a:endParaRPr lang="en-US" dirty="0"/>
          </a:p>
          <a:p>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3577" y="193431"/>
            <a:ext cx="10937631" cy="6585585"/>
          </a:xfrm>
          <a:prstGeom prst="rect">
            <a:avLst/>
          </a:prstGeom>
        </p:spPr>
        <p:txBody>
          <a:bodyPr wrap="square">
            <a:spAutoFit/>
          </a:bodyPr>
          <a:lstStyle/>
          <a:p>
            <a:pPr algn="ctr"/>
            <a:r>
              <a:rPr lang="en-US" sz="2000" b="1" dirty="0" smtClean="0">
                <a:latin typeface="Times New Roman" panose="02020603050405020304" pitchFamily="18" charset="0"/>
                <a:cs typeface="Times New Roman" panose="02020603050405020304" pitchFamily="18" charset="0"/>
              </a:rPr>
              <a:t>Literature Survey</a:t>
            </a:r>
            <a:endParaRPr lang="en-US" sz="2000" b="1" dirty="0" smtClean="0">
              <a:latin typeface="Times New Roman" panose="02020603050405020304" pitchFamily="18" charset="0"/>
              <a:cs typeface="Times New Roman" panose="02020603050405020304" pitchFamily="18" charset="0"/>
            </a:endParaRPr>
          </a:p>
          <a:p>
            <a:pPr algn="ctr"/>
            <a:endParaRPr lang="en-US" b="1" dirty="0" smtClean="0">
              <a:latin typeface="Times New Roman" panose="02020603050405020304" pitchFamily="18" charset="0"/>
              <a:cs typeface="Times New Roman" panose="02020603050405020304" pitchFamily="18" charset="0"/>
            </a:endParaRPr>
          </a:p>
          <a:p>
            <a:r>
              <a:rPr lang="en-US" sz="1600" dirty="0" smtClean="0"/>
              <a:t>literature survey on brain tumor detection using MRI images reveal several key findings:</a:t>
            </a:r>
            <a:endParaRPr lang="en-US" sz="1600" dirty="0" smtClean="0"/>
          </a:p>
          <a:p>
            <a:r>
              <a:rPr lang="en-US" sz="1600" dirty="0" smtClean="0"/>
              <a:t>1.Image Preprocessing:</a:t>
            </a:r>
            <a:endParaRPr lang="en-US" sz="1600" dirty="0" smtClean="0"/>
          </a:p>
          <a:p>
            <a:r>
              <a:rPr lang="en-US" sz="1600" dirty="0" smtClean="0"/>
              <a:t>steps for </a:t>
            </a:r>
            <a:r>
              <a:rPr lang="en-US" sz="1600" dirty="0" err="1" smtClean="0"/>
              <a:t>image</a:t>
            </a:r>
            <a:r>
              <a:rPr lang="en-US" sz="1600" dirty="0" smtClean="0"/>
              <a:t> processing: how to apply all these techniques in </a:t>
            </a:r>
            <a:r>
              <a:rPr lang="en-US" sz="1600" dirty="0" err="1" smtClean="0"/>
              <a:t>detction</a:t>
            </a:r>
            <a:r>
              <a:rPr lang="en-US" sz="1600" dirty="0" smtClean="0"/>
              <a:t> MRI images.</a:t>
            </a:r>
            <a:endParaRPr lang="en-US" sz="1600" dirty="0" smtClean="0"/>
          </a:p>
          <a:p>
            <a:r>
              <a:rPr lang="en-US" sz="1600" dirty="0" smtClean="0"/>
              <a:t>			1.noise reduction</a:t>
            </a:r>
            <a:endParaRPr lang="en-US" sz="1600" dirty="0" smtClean="0"/>
          </a:p>
          <a:p>
            <a:r>
              <a:rPr lang="en-US" sz="1600" dirty="0" smtClean="0"/>
              <a:t>			2.contrast enhancement</a:t>
            </a:r>
            <a:endParaRPr lang="en-US" sz="1600" dirty="0" smtClean="0"/>
          </a:p>
          <a:p>
            <a:r>
              <a:rPr lang="en-US" sz="1600" dirty="0" smtClean="0"/>
              <a:t>			3. Image registration</a:t>
            </a:r>
            <a:endParaRPr lang="en-US" sz="1600" dirty="0" smtClean="0"/>
          </a:p>
          <a:p>
            <a:r>
              <a:rPr lang="en-US" sz="1600" dirty="0" smtClean="0"/>
              <a:t>how to apply all these techniques in detection MRI images.</a:t>
            </a:r>
            <a:endParaRPr lang="en-US" sz="1600" dirty="0" smtClean="0"/>
          </a:p>
          <a:p>
            <a:r>
              <a:rPr lang="en-US" sz="1600" dirty="0" smtClean="0"/>
              <a:t>2. study of different  types of algorithms like CNN,ANN and others, and how to apply them in the project model , which one could be best approach. In which case accuracy can come best, i.e., most accurate  one.</a:t>
            </a:r>
            <a:endParaRPr lang="en-US" sz="1600" dirty="0" smtClean="0"/>
          </a:p>
          <a:p>
            <a:endParaRPr lang="en-US" sz="1600" dirty="0" smtClean="0"/>
          </a:p>
          <a:p>
            <a:r>
              <a:rPr lang="en-US" sz="1600" dirty="0" smtClean="0"/>
              <a:t>3.Shift Towards Automation: There's a noticeable trend toward automating the detection process using machine learning and deep learning techniques, reducing reliance on manual interpretation.</a:t>
            </a:r>
            <a:endParaRPr lang="en-US" sz="1600" dirty="0" smtClean="0"/>
          </a:p>
          <a:p>
            <a:endParaRPr lang="en-US" sz="1600" dirty="0" smtClean="0"/>
          </a:p>
          <a:p>
            <a:r>
              <a:rPr lang="en-US" sz="1600" dirty="0" smtClean="0"/>
              <a:t>4.Advancements in Deep Learning: Deep learning models, particularly CNNs, have gained prominence for their exceptional performance in image classification and feature extraction.</a:t>
            </a:r>
            <a:endParaRPr lang="en-US" sz="1600" dirty="0" smtClean="0"/>
          </a:p>
          <a:p>
            <a:endParaRPr lang="en-US" sz="1600" dirty="0" smtClean="0"/>
          </a:p>
          <a:p>
            <a:r>
              <a:rPr lang="en-US" sz="1600" dirty="0" smtClean="0"/>
              <a:t>5.Challenges of False Positives: Many studies acknowledge the challenge of false positives in automated systems and the need for improved specificity.</a:t>
            </a:r>
            <a:endParaRPr lang="en-US" sz="1600" dirty="0" smtClean="0"/>
          </a:p>
          <a:p>
            <a:endParaRPr lang="en-US" sz="1600" dirty="0" smtClean="0"/>
          </a:p>
          <a:p>
            <a:r>
              <a:rPr lang="en-US" sz="1600" dirty="0" smtClean="0"/>
              <a:t>6.Need for Large Datasets: A recurring theme is the importance of large, diverse datasets for training models to ensure robust performance.</a:t>
            </a:r>
            <a:endParaRPr lang="en-US" sz="1600" dirty="0" smtClean="0"/>
          </a:p>
          <a:p>
            <a:endParaRPr lang="en-US" sz="1600" dirty="0" smtClean="0"/>
          </a:p>
          <a:p>
            <a:r>
              <a:rPr lang="en-US" sz="1600" dirty="0" smtClean="0"/>
              <a:t>7.Interdisciplinary Collaboration: Collaborative efforts between medical professionals and computer scientists are increasingly common, fostering innovation.</a:t>
            </a:r>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00115" y="1714140"/>
            <a:ext cx="10146323" cy="4524315"/>
          </a:xfrm>
          <a:prstGeom prst="rect">
            <a:avLst/>
          </a:prstGeom>
        </p:spPr>
        <p:txBody>
          <a:bodyPr wrap="square">
            <a:spAutoFit/>
          </a:bodyPr>
          <a:lstStyle/>
          <a:p>
            <a:r>
              <a:rPr lang="en-US" sz="1600" dirty="0" smtClean="0">
                <a:latin typeface="Times New Roman" panose="02020603050405020304" pitchFamily="18" charset="0"/>
                <a:cs typeface="Times New Roman" panose="02020603050405020304" pitchFamily="18" charset="0"/>
              </a:rPr>
              <a:t>The primary objective of this research is to develop and evaluate a robust and efficient system for brain tumor detection using MRI images. Specifically, our goals include:</a:t>
            </a:r>
            <a:endParaRPr lang="en-US" sz="1600" dirty="0" smtClean="0">
              <a:latin typeface="Times New Roman" panose="02020603050405020304" pitchFamily="18" charset="0"/>
              <a:cs typeface="Times New Roman" panose="02020603050405020304" pitchFamily="18" charset="0"/>
            </a:endParaRPr>
          </a:p>
          <a:p>
            <a:endParaRPr lang="en-US" sz="1600" dirty="0" smtClean="0">
              <a:latin typeface="Times New Roman" panose="02020603050405020304" pitchFamily="18" charset="0"/>
              <a:cs typeface="Times New Roman" panose="02020603050405020304" pitchFamily="18" charset="0"/>
            </a:endParaRPr>
          </a:p>
          <a:p>
            <a:pPr marL="342900" indent="-342900">
              <a:buAutoNum type="arabicPeriod"/>
            </a:pPr>
            <a:r>
              <a:rPr lang="en-US" sz="1600" dirty="0" smtClean="0">
                <a:latin typeface="Times New Roman" panose="02020603050405020304" pitchFamily="18" charset="0"/>
                <a:cs typeface="Times New Roman" panose="02020603050405020304" pitchFamily="18" charset="0"/>
              </a:rPr>
              <a:t>Enhancing Early Detection: Develop methods to identify brain tumors at an early stage, facilitating prompt medical intervention and improving patient prognosis.</a:t>
            </a:r>
            <a:endParaRPr lang="en-US" sz="1600" dirty="0" smtClean="0">
              <a:latin typeface="Times New Roman" panose="02020603050405020304" pitchFamily="18" charset="0"/>
              <a:cs typeface="Times New Roman" panose="02020603050405020304" pitchFamily="18" charset="0"/>
            </a:endParaRPr>
          </a:p>
          <a:p>
            <a:pPr marL="342900" indent="-342900">
              <a:buAutoNum type="arabicPeriod"/>
            </a:pPr>
            <a:endParaRPr lang="en-US"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2. Leveraging Technology: Utilize computer vision, machine learning, and deep learning techniques to automate the detection </a:t>
            </a:r>
            <a:r>
              <a:rPr lang="en-US" sz="1600" dirty="0" err="1" smtClean="0">
                <a:latin typeface="Times New Roman" panose="02020603050405020304" pitchFamily="18" charset="0"/>
                <a:cs typeface="Times New Roman" panose="02020603050405020304" pitchFamily="18" charset="0"/>
              </a:rPr>
              <a:t>process,reducing</a:t>
            </a:r>
            <a:r>
              <a:rPr lang="en-US" sz="1600" dirty="0" smtClean="0">
                <a:latin typeface="Times New Roman" panose="02020603050405020304" pitchFamily="18" charset="0"/>
                <a:cs typeface="Times New Roman" panose="02020603050405020304" pitchFamily="18" charset="0"/>
              </a:rPr>
              <a:t> the reliance on manual interpretation.</a:t>
            </a:r>
            <a:endParaRPr lang="en-US" sz="1600" dirty="0" smtClean="0">
              <a:latin typeface="Times New Roman" panose="02020603050405020304" pitchFamily="18" charset="0"/>
              <a:cs typeface="Times New Roman" panose="02020603050405020304" pitchFamily="18" charset="0"/>
            </a:endParaRPr>
          </a:p>
          <a:p>
            <a:endParaRPr lang="en-US"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3. Improving Accuracy: Achieve high accuracy in classifying brain tumor images, minimizing false positives and false negatives</a:t>
            </a:r>
            <a:endParaRPr lang="en-US" sz="1600" dirty="0" smtClean="0">
              <a:latin typeface="Times New Roman" panose="02020603050405020304" pitchFamily="18" charset="0"/>
              <a:cs typeface="Times New Roman" panose="02020603050405020304" pitchFamily="18" charset="0"/>
            </a:endParaRPr>
          </a:p>
          <a:p>
            <a:endParaRPr lang="en-US"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4. Streamlining Workflow: Create an efficient and user-friendly tool that can be integrated into clinical practice, optimizing the workflow</a:t>
            </a:r>
            <a:endParaRPr lang="en-US"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of healthcare professionals.</a:t>
            </a:r>
            <a:endParaRPr lang="en-US" sz="1600" dirty="0" smtClean="0">
              <a:latin typeface="Times New Roman" panose="02020603050405020304" pitchFamily="18" charset="0"/>
              <a:cs typeface="Times New Roman" panose="02020603050405020304" pitchFamily="18" charset="0"/>
            </a:endParaRPr>
          </a:p>
          <a:p>
            <a:endParaRPr lang="en-US"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5. Enhancing Patient Care: Ultimately, contribute to improved patient care and outcomes by providing a reliable, noninvasive, and cost-effective method for brain tumor detection.</a:t>
            </a:r>
            <a:endParaRPr lang="en-US" sz="1600" dirty="0">
              <a:latin typeface="Times New Roman" panose="02020603050405020304" pitchFamily="18" charset="0"/>
              <a:cs typeface="Times New Roman" panose="02020603050405020304" pitchFamily="18" charset="0"/>
            </a:endParaRPr>
          </a:p>
        </p:txBody>
      </p:sp>
      <p:sp>
        <p:nvSpPr>
          <p:cNvPr id="3" name="Rectangle 2"/>
          <p:cNvSpPr/>
          <p:nvPr/>
        </p:nvSpPr>
        <p:spPr>
          <a:xfrm>
            <a:off x="4929727" y="753061"/>
            <a:ext cx="2646878" cy="523220"/>
          </a:xfrm>
          <a:prstGeom prst="rect">
            <a:avLst/>
          </a:prstGeom>
        </p:spPr>
        <p:txBody>
          <a:bodyPr wrap="none">
            <a:spAutoFit/>
          </a:bodyPr>
          <a:lstStyle/>
          <a:p>
            <a:pPr algn="ctr"/>
            <a:r>
              <a:rPr lang="en-IN" sz="2800" b="1" dirty="0" smtClean="0">
                <a:latin typeface="Times New Roman" panose="02020603050405020304" pitchFamily="18" charset="0"/>
                <a:cs typeface="Times New Roman" panose="02020603050405020304" pitchFamily="18" charset="0"/>
              </a:rPr>
              <a:t>5.OBJECTIVE:</a:t>
            </a:r>
            <a:endParaRPr lang="en-IN"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76874" y="466531"/>
            <a:ext cx="8901404" cy="523220"/>
          </a:xfrm>
          <a:prstGeom prst="rect">
            <a:avLst/>
          </a:prstGeom>
        </p:spPr>
        <p:txBody>
          <a:bodyPr wrap="square">
            <a:spAutoFit/>
          </a:bodyPr>
          <a:lstStyle/>
          <a:p>
            <a:pPr algn="ctr"/>
            <a:r>
              <a:rPr lang="en-IN" sz="2800" b="1" dirty="0" smtClean="0">
                <a:latin typeface="Times New Roman" panose="02020603050405020304" pitchFamily="18" charset="0"/>
                <a:cs typeface="Times New Roman" panose="02020603050405020304" pitchFamily="18" charset="0"/>
              </a:rPr>
              <a:t>Design:</a:t>
            </a:r>
            <a:endParaRPr lang="en-IN" sz="28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447926" y="1184987"/>
            <a:ext cx="5159300" cy="535577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72816" y="475861"/>
            <a:ext cx="7893697" cy="1200329"/>
          </a:xfrm>
          <a:prstGeom prst="rect">
            <a:avLst/>
          </a:prstGeom>
        </p:spPr>
        <p:txBody>
          <a:bodyPr wrap="square">
            <a:spAutoFit/>
          </a:bodyPr>
          <a:lstStyle/>
          <a:p>
            <a:r>
              <a:rPr lang="en-US" b="1" dirty="0" smtClean="0">
                <a:latin typeface="Times New Roman" panose="02020603050405020304" pitchFamily="18" charset="0"/>
                <a:cs typeface="Times New Roman" panose="02020603050405020304" pitchFamily="18" charset="0"/>
              </a:rPr>
              <a:t>1.Input MRI Image: </a:t>
            </a:r>
            <a:r>
              <a:rPr lang="en-US" dirty="0" smtClean="0">
                <a:latin typeface="Times New Roman" panose="02020603050405020304" pitchFamily="18" charset="0"/>
                <a:cs typeface="Times New Roman" panose="02020603050405020304" pitchFamily="18" charset="0"/>
              </a:rPr>
              <a:t>This is the initial step where the Magnetic Resonance Imaging (MRI) scan of the brain is provided as input data for further processing.</a:t>
            </a:r>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5" name="Rectangle 4"/>
          <p:cNvSpPr/>
          <p:nvPr/>
        </p:nvSpPr>
        <p:spPr>
          <a:xfrm>
            <a:off x="1772816" y="1184988"/>
            <a:ext cx="8061649" cy="5355312"/>
          </a:xfrm>
          <a:prstGeom prst="rect">
            <a:avLst/>
          </a:prstGeom>
        </p:spPr>
        <p:txBody>
          <a:bodyPr wrap="square">
            <a:spAutoFit/>
          </a:bodyPr>
          <a:lstStyle/>
          <a:p>
            <a:r>
              <a:rPr lang="en-US" b="1" dirty="0" smtClean="0">
                <a:latin typeface="Times New Roman" panose="02020603050405020304" pitchFamily="18" charset="0"/>
                <a:cs typeface="Times New Roman" panose="02020603050405020304" pitchFamily="18" charset="0"/>
              </a:rPr>
              <a:t>2.Preprocessing: </a:t>
            </a:r>
            <a:r>
              <a:rPr lang="en-US" dirty="0" smtClean="0">
                <a:latin typeface="Times New Roman" panose="02020603050405020304" pitchFamily="18" charset="0"/>
                <a:cs typeface="Times New Roman" panose="02020603050405020304" pitchFamily="18" charset="0"/>
              </a:rPr>
              <a:t>This stage involves various operations to prepare the MRI image for analysis.</a:t>
            </a:r>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Convert Image to Grayscale: Converting the image to grayscale to simplify processing.</a:t>
            </a:r>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err="1" smtClean="0">
                <a:latin typeface="Times New Roman" panose="02020603050405020304" pitchFamily="18" charset="0"/>
                <a:cs typeface="Times New Roman" panose="02020603050405020304" pitchFamily="18" charset="0"/>
              </a:rPr>
              <a:t>Denoising</a:t>
            </a:r>
            <a:r>
              <a:rPr lang="en-US" dirty="0" smtClean="0">
                <a:latin typeface="Times New Roman" panose="02020603050405020304" pitchFamily="18" charset="0"/>
                <a:cs typeface="Times New Roman" panose="02020603050405020304" pitchFamily="18" charset="0"/>
              </a:rPr>
              <a:t>: Removing noise or artifacts from the image.</a:t>
            </a:r>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Skull Stripping: Eliminating non-brain tissue or skull from the </a:t>
            </a:r>
            <a:r>
              <a:rPr lang="en-US" dirty="0" err="1" smtClean="0">
                <a:latin typeface="Times New Roman" panose="02020603050405020304" pitchFamily="18" charset="0"/>
                <a:cs typeface="Times New Roman" panose="02020603050405020304" pitchFamily="18" charset="0"/>
              </a:rPr>
              <a:t>image.Image</a:t>
            </a:r>
            <a:r>
              <a:rPr lang="en-US" dirty="0" smtClean="0">
                <a:latin typeface="Times New Roman" panose="02020603050405020304" pitchFamily="18" charset="0"/>
                <a:cs typeface="Times New Roman" panose="02020603050405020304" pitchFamily="18" charset="0"/>
              </a:rPr>
              <a:t> Enhancement: Improving image quality for better feature extraction</a:t>
            </a:r>
            <a:endParaRPr lang="en-US"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3.Feature Extraction: </a:t>
            </a:r>
            <a:r>
              <a:rPr lang="en-US" dirty="0" smtClean="0">
                <a:latin typeface="Times New Roman" panose="02020603050405020304" pitchFamily="18" charset="0"/>
                <a:cs typeface="Times New Roman" panose="02020603050405020304" pitchFamily="18" charset="0"/>
              </a:rPr>
              <a:t>Extracting relevant information or features from the preprocessed image.</a:t>
            </a:r>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Extract Features: Capturing specific aspects such as shape, texture, intensity, etc., of the brain structures.</a:t>
            </a:r>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Feature Selection: Choosing the most relevant features for classification..</a:t>
            </a:r>
            <a:endParaRPr lang="en-US" dirty="0" smtClean="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4</a:t>
            </a:r>
            <a:r>
              <a:rPr lang="en-US" b="1" dirty="0" smtClean="0">
                <a:latin typeface="Times New Roman" panose="02020603050405020304" pitchFamily="18" charset="0"/>
                <a:cs typeface="Times New Roman" panose="02020603050405020304" pitchFamily="18" charset="0"/>
              </a:rPr>
              <a:t>.Classification: </a:t>
            </a:r>
            <a:r>
              <a:rPr lang="en-US" dirty="0" smtClean="0">
                <a:latin typeface="Times New Roman" panose="02020603050405020304" pitchFamily="18" charset="0"/>
                <a:cs typeface="Times New Roman" panose="02020603050405020304" pitchFamily="18" charset="0"/>
              </a:rPr>
              <a:t>Using machine learning or statistical algorithms to categorize the features extracted into classes (tumor or non-tumor).</a:t>
            </a:r>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Choose Classification Algorithm</a:t>
            </a:r>
            <a:r>
              <a:rPr lang="en-US" b="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Selecting an appropriate algorithm (e.g., Support Vector Machines, Neural Networks) for classification.</a:t>
            </a:r>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Train Model with Extracted Features: Training the chosen model with the extracted features.</a:t>
            </a:r>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Test Model Performance</a:t>
            </a:r>
            <a:r>
              <a:rPr lang="en-US" b="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Evaluating the model's performance using testing data.</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4408805" y="130175"/>
            <a:ext cx="1549400" cy="368300"/>
          </a:xfrm>
          <a:prstGeom prst="rect">
            <a:avLst/>
          </a:prstGeom>
          <a:noFill/>
        </p:spPr>
        <p:txBody>
          <a:bodyPr wrap="none" rtlCol="0">
            <a:spAutoFit/>
          </a:bodyPr>
          <a:p>
            <a:r>
              <a:rPr lang="en-IN" altLang="en-US" b="1"/>
              <a:t>DESIGN cont..</a:t>
            </a:r>
            <a:r>
              <a:rPr lang="en-IN" altLang="en-US"/>
              <a:t>.</a:t>
            </a:r>
            <a:endParaRPr lang="en-IN"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14168</Words>
  <Application>WPS Presentation</Application>
  <PresentationFormat>Widescreen</PresentationFormat>
  <Paragraphs>239</Paragraphs>
  <Slides>15</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15</vt:i4>
      </vt:variant>
    </vt:vector>
  </HeadingPairs>
  <TitlesOfParts>
    <vt:vector size="28" baseType="lpstr">
      <vt:lpstr>Arial</vt:lpstr>
      <vt:lpstr>SimSun</vt:lpstr>
      <vt:lpstr>Wingdings</vt:lpstr>
      <vt:lpstr>Arial Rounded MT Bold</vt:lpstr>
      <vt:lpstr>Times New Roman</vt:lpstr>
      <vt:lpstr>Calibri</vt:lpstr>
      <vt:lpstr>Bahnschrift</vt:lpstr>
      <vt:lpstr>Arial</vt:lpstr>
      <vt:lpstr>Calibri Light</vt:lpstr>
      <vt:lpstr>Microsoft YaHei</vt:lpstr>
      <vt:lpstr>Arial Unicode MS</vt:lpstr>
      <vt:lpstr>Calibri</vt:lpstr>
      <vt:lpstr>Office Theme</vt:lpstr>
      <vt:lpstr>BRAIN TUMOR DETECTION USING MRI IMAGES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REFERENCES:</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 TUMOR DETECTION USING MRI IMAGES</dc:title>
  <dc:creator>HP</dc:creator>
  <cp:lastModifiedBy>Ananya saha</cp:lastModifiedBy>
  <cp:revision>19</cp:revision>
  <dcterms:created xsi:type="dcterms:W3CDTF">2023-12-03T10:56:00Z</dcterms:created>
  <dcterms:modified xsi:type="dcterms:W3CDTF">2023-12-12T01:25:32Z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E68B5E0BE66C4E738212870BC1A2782B</vt:lpwstr>
  </property>
  <property fmtid="{D5CDD505-2E9C-101B-9397-08002B2CF9AE}" pid="3" name="KSOProductBuildVer">
    <vt:lpwstr>1033-11.2.0.11225</vt:lpwstr>
  </property>
</Properties>
</file>