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6" r:id="rId4"/>
    <p:sldId id="257" r:id="rId5"/>
    <p:sldId id="258" r:id="rId6"/>
    <p:sldId id="260" r:id="rId7"/>
    <p:sldId id="261" r:id="rId8"/>
    <p:sldId id="262"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6589E4-ABF1-43B3-AB9D-06AFDCBA0C7A}"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A71DA6D5-0345-4394-B3A5-BD20E83B5C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A71DA6D5-0345-4394-B3A5-BD20E83B5C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6589E4-ABF1-43B3-AB9D-06AFDCBA0C7A}"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A71DA6D5-0345-4394-B3A5-BD20E83B5C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6589E4-ABF1-43B3-AB9D-06AFDCBA0C7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6589E4-ABF1-43B3-AB9D-06AFDCBA0C7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6589E4-ABF1-43B3-AB9D-06AFDCBA0C7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71DA6D5-0345-4394-B3A5-BD20E83B5C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71DA6D5-0345-4394-B3A5-BD20E83B5C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71DA6D5-0345-4394-B3A5-BD20E83B5CB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6589E4-ABF1-43B3-AB9D-06AFDCBA0C7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DA6D5-0345-4394-B3A5-BD20E83B5CB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6589E4-ABF1-43B3-AB9D-06AFDCBA0C7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DA6D5-0345-4394-B3A5-BD20E83B5CB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6589E4-ABF1-43B3-AB9D-06AFDCBA0C7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71DA6D5-0345-4394-B3A5-BD20E83B5C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6589E4-ABF1-43B3-AB9D-06AFDCBA0C7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71DA6D5-0345-4394-B3A5-BD20E83B5C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6589E4-ABF1-43B3-AB9D-06AFDCBA0C7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1DA6D5-0345-4394-B3A5-BD20E83B5CB6}"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6589E4-ABF1-43B3-AB9D-06AFDCBA0C7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2249" y="2162820"/>
            <a:ext cx="11579440" cy="1138561"/>
          </a:xfrm>
        </p:spPr>
        <p:txBody>
          <a:bodyPr>
            <a:noAutofit/>
          </a:bodyPr>
          <a:lstStyle/>
          <a:p>
            <a:r>
              <a:rPr lang="en-US" sz="5400" dirty="0">
                <a:latin typeface="Times New Roman" panose="02020603050405020304" pitchFamily="18" charset="0"/>
                <a:cs typeface="Times New Roman" panose="02020603050405020304" pitchFamily="18" charset="0"/>
              </a:rPr>
              <a:t>Facial Expression Detection Using CV</a:t>
            </a:r>
            <a:endParaRPr lang="en-US" sz="54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326880" y="3966845"/>
            <a:ext cx="2865755" cy="1416050"/>
          </a:xfrm>
        </p:spPr>
        <p:txBody>
          <a:bodyPr>
            <a:normAutofit lnSpcReduction="20000"/>
          </a:bodyPr>
          <a:lstStyle/>
          <a:p>
            <a:r>
              <a:rPr lang="en-IN" alt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endPar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Ananya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Saha</a:t>
            </a:r>
            <a:endPar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B200789CS</a:t>
            </a:r>
            <a:endPar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CSE</a:t>
            </a:r>
            <a:endParaRPr lang="en-IN" alt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Objectives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Results</a:t>
            </a:r>
            <a:endParaRPr lang="en-US" sz="2800" dirty="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50" y="624110"/>
            <a:ext cx="8911687" cy="1280890"/>
          </a:xfrm>
        </p:spPr>
        <p:txBody>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429260" y="1205865"/>
            <a:ext cx="11591290" cy="4111625"/>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Facial Expression Detection using OpenCV is a compelling field at the intersection of computer vision and emotional analysis. It empowers machines to interpret human emotions by recognizing the subtle nuances in facial expressions.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In today's digital age, where human-computer interaction is ever more crucial, understanding emotions from facial cues holds significant promise.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OpenCV, a powerful open-source computer vision library, offers accessible tools for this endeavor. This presentation delves into the fundamentals of facial expression detection, exploring its real-world applications, the role of pre-trained models, and the potential for deep learning advancements, making it a pivotal subject in modern computer vision research and human-computer interaction.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83140" cy="1373505"/>
          </a:xfrm>
        </p:spPr>
        <p:txBody>
          <a:bodyPr/>
          <a:lstStyle/>
          <a:p>
            <a:r>
              <a:rPr lang="en-US"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a:t>
            </a:r>
            <a:r>
              <a:rPr lang="en-IN" altLang="en-US"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altLang="en-US"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945" y="1211580"/>
            <a:ext cx="11997690" cy="4029075"/>
          </a:xfrm>
        </p:spPr>
        <p:txBody>
          <a:bodyPr>
            <a:noAutofit/>
          </a:bodyPr>
          <a:lstStyle/>
          <a:p>
            <a:pPr marR="0" lvl="0" algn="just" defTabSz="914400" rtl="0" eaLnBrk="1" fontAlgn="auto" latinLnBrk="0" hangingPunct="1">
              <a:lnSpc>
                <a:spcPct val="100000"/>
              </a:lnSpc>
              <a:spcBef>
                <a:spcPts val="1000"/>
              </a:spcBef>
              <a:spcAft>
                <a:spcPts val="0"/>
              </a:spcAft>
              <a:buClrTx/>
              <a:buSzTx/>
              <a:buFont typeface="Wingdings" panose="05000000000000000000" pitchFamily="2" charset="2"/>
              <a:buChar char="§"/>
              <a:defRPr/>
            </a:pPr>
            <a:r>
              <a:rPr kumimoji="0" lang="en-US"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Understanding Emotions</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To grasp the significance of emotions and their role in   human communication. </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1000"/>
              </a:spcBef>
              <a:spcAft>
                <a:spcPts val="0"/>
              </a:spcAft>
              <a:buClrTx/>
              <a:buSzTx/>
              <a:buFont typeface="Wingdings" panose="05000000000000000000" pitchFamily="2" charset="2"/>
              <a:buChar char="§"/>
              <a:defRPr/>
            </a:pPr>
            <a:r>
              <a:rPr kumimoji="0" lang="en-US"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Facial Expression Analysis</a:t>
            </a: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explore the process of analyzing facial expressions and its applications. </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1000"/>
              </a:spcBef>
              <a:spcAft>
                <a:spcPts val="0"/>
              </a:spcAft>
              <a:buClrTx/>
              <a:buSzTx/>
              <a:buFont typeface="Wingdings" panose="05000000000000000000" pitchFamily="2" charset="2"/>
              <a:buChar char="§"/>
              <a:defRPr/>
            </a:pPr>
            <a:r>
              <a:rPr kumimoji="0" lang="en-US"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OpenCV Familiarization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To become acquainted with OpenCV, a powerful computer vision library for image and video analysis. </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1000"/>
              </a:spcBef>
              <a:spcAft>
                <a:spcPts val="0"/>
              </a:spcAft>
              <a:buClrTx/>
              <a:buSzTx/>
              <a:buFont typeface="Wingdings" panose="05000000000000000000" pitchFamily="2" charset="2"/>
              <a:buChar char="§"/>
              <a:defRPr/>
            </a:pPr>
            <a:r>
              <a:rPr kumimoji="0" lang="en-US"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Emotion Recognition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To understand the concept of emotion recognition using OpenCV and its importance in various domains.</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sym typeface="+mn-ea"/>
              </a:rPr>
              <a:t>Practical Implementation</a:t>
            </a:r>
            <a:r>
              <a:rPr lang="en-US" dirty="0">
                <a:latin typeface="Times New Roman" panose="02020603050405020304" pitchFamily="18" charset="0"/>
                <a:cs typeface="Times New Roman" panose="02020603050405020304" pitchFamily="18" charset="0"/>
                <a:sym typeface="+mn-ea"/>
              </a:rPr>
              <a:t>: To provide a practical demonstration of real-time facial          expression detection using OpenCV. </a:t>
            </a: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sym typeface="+mn-ea"/>
              </a:rPr>
              <a:t>Challenges and Limitations</a:t>
            </a:r>
            <a:r>
              <a:rPr lang="en-US" dirty="0">
                <a:latin typeface="Times New Roman" panose="02020603050405020304" pitchFamily="18" charset="0"/>
                <a:cs typeface="Times New Roman" panose="02020603050405020304" pitchFamily="18" charset="0"/>
                <a:sym typeface="+mn-ea"/>
              </a:rPr>
              <a:t>: To acknowledge the challenges and limitations of facial expression detection methods based on </a:t>
            </a:r>
            <a:r>
              <a:rPr lang="en-US" dirty="0" err="1">
                <a:latin typeface="Times New Roman" panose="02020603050405020304" pitchFamily="18" charset="0"/>
                <a:cs typeface="Times New Roman" panose="02020603050405020304" pitchFamily="18" charset="0"/>
                <a:sym typeface="+mn-ea"/>
              </a:rPr>
              <a:t>Haar</a:t>
            </a:r>
            <a:r>
              <a:rPr lang="en-US" dirty="0">
                <a:latin typeface="Times New Roman" panose="02020603050405020304" pitchFamily="18" charset="0"/>
                <a:cs typeface="Times New Roman" panose="02020603050405020304" pitchFamily="18" charset="0"/>
                <a:sym typeface="+mn-ea"/>
              </a:rPr>
              <a:t> Cascade classifiers. </a:t>
            </a: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sym typeface="+mn-ea"/>
              </a:rPr>
              <a:t>Deep Learning Enhancements</a:t>
            </a:r>
            <a:r>
              <a:rPr lang="en-US" dirty="0">
                <a:latin typeface="Times New Roman" panose="02020603050405020304" pitchFamily="18" charset="0"/>
                <a:cs typeface="Times New Roman" panose="02020603050405020304" pitchFamily="18" charset="0"/>
                <a:sym typeface="+mn-ea"/>
              </a:rPr>
              <a:t>: To introduce the potential of deep learning techniques, such as CNNs, in improving emotion recognition accuracy. </a:t>
            </a:r>
            <a:endParaRPr lang="en-US" dirty="0">
              <a:latin typeface="Times New Roman" panose="02020603050405020304" pitchFamily="18" charset="0"/>
              <a:cs typeface="Times New Roman" panose="02020603050405020304" pitchFamily="18" charset="0"/>
              <a:sym typeface="+mn-ea"/>
            </a:endParaRPr>
          </a:p>
          <a:p>
            <a:pPr algn="just">
              <a:lnSpc>
                <a:spcPct val="10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sym typeface="+mn-ea"/>
              </a:rPr>
              <a:t>Ethical Considerations</a:t>
            </a:r>
            <a:r>
              <a:rPr lang="en-US" dirty="0">
                <a:latin typeface="Times New Roman" panose="02020603050405020304" pitchFamily="18" charset="0"/>
                <a:cs typeface="Times New Roman" panose="02020603050405020304" pitchFamily="18" charset="0"/>
                <a:sym typeface="+mn-ea"/>
              </a:rPr>
              <a:t>: To address the ethical considerations and privacy implications associated with facial expression detection. </a:t>
            </a: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sym typeface="+mn-ea"/>
              </a:rPr>
              <a:t>Emerging Trends</a:t>
            </a:r>
            <a:r>
              <a:rPr lang="en-US" dirty="0">
                <a:latin typeface="Times New Roman" panose="02020603050405020304" pitchFamily="18" charset="0"/>
                <a:cs typeface="Times New Roman" panose="02020603050405020304" pitchFamily="18" charset="0"/>
                <a:sym typeface="+mn-ea"/>
              </a:rPr>
              <a:t>: To explore emerging trends and future directions in the field of facial expression detection using OpenCV.</a:t>
            </a: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74930"/>
            <a:ext cx="9229725" cy="1495425"/>
          </a:xfrm>
        </p:spPr>
        <p:txBody>
          <a:bodyPr/>
          <a:lstStyle/>
          <a:p>
            <a:r>
              <a:rPr lang="en-IN" altLang="en-US" b="1" u="sng"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Methodology</a:t>
            </a:r>
            <a:r>
              <a:rPr lang="en-IN" altLang="en-US" b="1" u="sng" dirty="0">
                <a:latin typeface="Times New Roman" panose="02020603050405020304" pitchFamily="18" charset="0"/>
                <a:cs typeface="Times New Roman" panose="02020603050405020304" pitchFamily="18" charset="0"/>
              </a:rPr>
              <a:t>:</a:t>
            </a:r>
            <a:endParaRPr lang="en-IN" alt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5379"/>
            <a:ext cx="10667260" cy="4483223"/>
          </a:xfrm>
        </p:spPr>
        <p:txBody>
          <a:bodyPr>
            <a:normAutofit fontScale="77500" lnSpcReduction="20000"/>
          </a:bodyPr>
          <a:lstStyle/>
          <a:p>
            <a:pPr algn="just">
              <a:lnSpc>
                <a:spcPct val="120000"/>
              </a:lnSpc>
              <a:buFont typeface="Wingdings" panose="05000000000000000000" pitchFamily="2" charset="2"/>
              <a:buChar char="§"/>
            </a:pPr>
            <a:r>
              <a:rPr lang="en-US" sz="2600" b="1" i="1" u="sng" dirty="0">
                <a:latin typeface="Times New Roman" panose="02020603050405020304" pitchFamily="18" charset="0"/>
                <a:cs typeface="Times New Roman" panose="02020603050405020304" pitchFamily="18" charset="0"/>
              </a:rPr>
              <a:t>Data Collection</a:t>
            </a:r>
            <a:r>
              <a:rPr lang="en-US"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algn="just">
              <a:lnSpc>
                <a:spcPct val="120000"/>
              </a:lnSpc>
            </a:pPr>
            <a:r>
              <a:rPr lang="en-US" sz="2600" dirty="0">
                <a:latin typeface="Times New Roman" panose="02020603050405020304" pitchFamily="18" charset="0"/>
                <a:cs typeface="Times New Roman" panose="02020603050405020304" pitchFamily="18" charset="0"/>
              </a:rPr>
              <a:t>Gather a diverse dataset of facial images displaying different emotions</a:t>
            </a:r>
            <a:endParaRPr lang="en-US" sz="2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600" b="1" i="1" u="sng" dirty="0">
                <a:latin typeface="Times New Roman" panose="02020603050405020304" pitchFamily="18" charset="0"/>
                <a:cs typeface="Times New Roman" panose="02020603050405020304" pitchFamily="18" charset="0"/>
              </a:rPr>
              <a:t>Preprocessing:</a:t>
            </a:r>
            <a:r>
              <a:rPr lang="en-US" sz="2600" i="1" u="sng" dirty="0">
                <a:latin typeface="Times New Roman" panose="02020603050405020304" pitchFamily="18" charset="0"/>
                <a:cs typeface="Times New Roman" panose="02020603050405020304" pitchFamily="18" charset="0"/>
              </a:rPr>
              <a:t> </a:t>
            </a:r>
            <a:endParaRPr lang="en-US" sz="2600" i="1" u="sng" dirty="0">
              <a:latin typeface="Times New Roman" panose="02020603050405020304" pitchFamily="18" charset="0"/>
              <a:cs typeface="Times New Roman" panose="02020603050405020304" pitchFamily="18" charset="0"/>
            </a:endParaRPr>
          </a:p>
          <a:p>
            <a:pPr algn="just">
              <a:lnSpc>
                <a:spcPct val="120000"/>
              </a:lnSpc>
            </a:pPr>
            <a:r>
              <a:rPr lang="en-US" sz="2600" dirty="0">
                <a:latin typeface="Times New Roman" panose="02020603050405020304" pitchFamily="18" charset="0"/>
                <a:cs typeface="Times New Roman" panose="02020603050405020304" pitchFamily="18" charset="0"/>
              </a:rPr>
              <a:t>Crop and resize images for consistency. </a:t>
            </a:r>
            <a:endParaRPr lang="en-US" sz="2600" dirty="0">
              <a:latin typeface="Times New Roman" panose="02020603050405020304" pitchFamily="18" charset="0"/>
              <a:cs typeface="Times New Roman" panose="02020603050405020304" pitchFamily="18" charset="0"/>
            </a:endParaRPr>
          </a:p>
          <a:p>
            <a:pPr algn="just">
              <a:lnSpc>
                <a:spcPct val="120000"/>
              </a:lnSpc>
            </a:pPr>
            <a:r>
              <a:rPr lang="en-US" sz="2600" dirty="0">
                <a:latin typeface="Times New Roman" panose="02020603050405020304" pitchFamily="18" charset="0"/>
                <a:cs typeface="Times New Roman" panose="02020603050405020304" pitchFamily="18" charset="0"/>
              </a:rPr>
              <a:t>Convert images to grayscale for feature extraction. </a:t>
            </a:r>
            <a:endParaRPr lang="en-US" sz="2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600" b="1" i="1" u="sng" dirty="0">
                <a:latin typeface="Times New Roman" panose="02020603050405020304" pitchFamily="18" charset="0"/>
                <a:cs typeface="Times New Roman" panose="02020603050405020304" pitchFamily="18" charset="0"/>
              </a:rPr>
              <a:t>Feature Extraction</a:t>
            </a:r>
            <a:r>
              <a:rPr lang="en-US" sz="2600" i="1" u="sng" dirty="0">
                <a:latin typeface="Times New Roman" panose="02020603050405020304" pitchFamily="18" charset="0"/>
                <a:cs typeface="Times New Roman" panose="02020603050405020304" pitchFamily="18" charset="0"/>
              </a:rPr>
              <a:t>: </a:t>
            </a:r>
            <a:endParaRPr lang="en-US" sz="2600" i="1" u="sng" dirty="0">
              <a:latin typeface="Times New Roman" panose="02020603050405020304" pitchFamily="18" charset="0"/>
              <a:cs typeface="Times New Roman" panose="02020603050405020304" pitchFamily="18" charset="0"/>
            </a:endParaRPr>
          </a:p>
          <a:p>
            <a:pPr algn="just">
              <a:lnSpc>
                <a:spcPct val="120000"/>
              </a:lnSpc>
            </a:pPr>
            <a:r>
              <a:rPr lang="en-US" sz="2600" dirty="0">
                <a:latin typeface="Times New Roman" panose="02020603050405020304" pitchFamily="18" charset="0"/>
                <a:cs typeface="Times New Roman" panose="02020603050405020304" pitchFamily="18" charset="0"/>
              </a:rPr>
              <a:t>Use </a:t>
            </a:r>
            <a:r>
              <a:rPr lang="en-US" sz="2600" dirty="0" err="1">
                <a:latin typeface="Times New Roman" panose="02020603050405020304" pitchFamily="18" charset="0"/>
                <a:cs typeface="Times New Roman" panose="02020603050405020304" pitchFamily="18" charset="0"/>
              </a:rPr>
              <a:t>Haar</a:t>
            </a:r>
            <a:r>
              <a:rPr lang="en-US" sz="2600" dirty="0">
                <a:latin typeface="Times New Roman" panose="02020603050405020304" pitchFamily="18" charset="0"/>
                <a:cs typeface="Times New Roman" panose="02020603050405020304" pitchFamily="18" charset="0"/>
              </a:rPr>
              <a:t> Cascade classifiers to detect faces in images. </a:t>
            </a:r>
            <a:endParaRPr lang="en-US" sz="2600" dirty="0">
              <a:latin typeface="Times New Roman" panose="02020603050405020304" pitchFamily="18" charset="0"/>
              <a:cs typeface="Times New Roman" panose="02020603050405020304" pitchFamily="18" charset="0"/>
            </a:endParaRPr>
          </a:p>
          <a:p>
            <a:pPr algn="just">
              <a:lnSpc>
                <a:spcPct val="120000"/>
              </a:lnSpc>
            </a:pPr>
            <a:r>
              <a:rPr lang="en-US" sz="2600" dirty="0">
                <a:latin typeface="Times New Roman" panose="02020603050405020304" pitchFamily="18" charset="0"/>
                <a:cs typeface="Times New Roman" panose="02020603050405020304" pitchFamily="18" charset="0"/>
              </a:rPr>
              <a:t>Extract facial landmarks, such as eyes, nose, and mouth, for region-of-interest (ROI) selection.</a:t>
            </a:r>
            <a:endParaRPr lang="en-US" sz="2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600" b="1" i="1" u="sng" dirty="0">
                <a:latin typeface="Times New Roman" panose="02020603050405020304" pitchFamily="18" charset="0"/>
                <a:cs typeface="Times New Roman" panose="02020603050405020304" pitchFamily="18" charset="0"/>
              </a:rPr>
              <a:t>Emotion Labeling</a:t>
            </a:r>
            <a:r>
              <a:rPr lang="en-US" sz="2600" i="1" u="sng" dirty="0">
                <a:latin typeface="Times New Roman" panose="02020603050405020304" pitchFamily="18" charset="0"/>
                <a:cs typeface="Times New Roman" panose="02020603050405020304" pitchFamily="18" charset="0"/>
              </a:rPr>
              <a:t>: </a:t>
            </a:r>
            <a:endParaRPr lang="en-US" sz="2600" i="1" u="sng" dirty="0">
              <a:latin typeface="Times New Roman" panose="02020603050405020304" pitchFamily="18" charset="0"/>
              <a:cs typeface="Times New Roman" panose="02020603050405020304" pitchFamily="18" charset="0"/>
            </a:endParaRPr>
          </a:p>
          <a:p>
            <a:pPr algn="just">
              <a:lnSpc>
                <a:spcPct val="120000"/>
              </a:lnSpc>
            </a:pPr>
            <a:r>
              <a:rPr lang="en-US" sz="2600" dirty="0">
                <a:latin typeface="Times New Roman" panose="02020603050405020304" pitchFamily="18" charset="0"/>
                <a:cs typeface="Times New Roman" panose="02020603050405020304" pitchFamily="18" charset="0"/>
              </a:rPr>
              <a:t>Manually label facial images with corresponding emotions, creating a labeled dataset.</a:t>
            </a:r>
            <a:endParaRPr lang="en-US" sz="2600" dirty="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725" y="257175"/>
            <a:ext cx="10963275" cy="5869305"/>
          </a:xfrm>
        </p:spPr>
        <p:txBody>
          <a:bodyPr>
            <a:normAutofit lnSpcReduction="10000"/>
          </a:bodyPr>
          <a:lstStyle/>
          <a:p>
            <a:pPr algn="just">
              <a:buFont typeface="Wingdings" panose="05000000000000000000" pitchFamily="2" charset="2"/>
              <a:buChar char="§"/>
            </a:pPr>
            <a:r>
              <a:rPr lang="en-US" sz="2400" b="1" i="1" u="sng" dirty="0">
                <a:latin typeface="Times New Roman" panose="02020603050405020304" pitchFamily="18" charset="0"/>
                <a:cs typeface="Times New Roman" panose="02020603050405020304" pitchFamily="18" charset="0"/>
              </a:rPr>
              <a:t>Training and Testing</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Split the dataset into training and testing sets.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Train an emotion recognition model using OpenCV's pre-trained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Cascade model.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i="1" u="sng" dirty="0">
                <a:latin typeface="Times New Roman" panose="02020603050405020304" pitchFamily="18" charset="0"/>
                <a:cs typeface="Times New Roman" panose="02020603050405020304" pitchFamily="18" charset="0"/>
              </a:rPr>
              <a:t>Model Evaluation</a:t>
            </a:r>
            <a:r>
              <a:rPr lang="en-US" sz="2400" i="1" u="sng" dirty="0">
                <a:latin typeface="Times New Roman" panose="02020603050405020304" pitchFamily="18" charset="0"/>
                <a:cs typeface="Times New Roman" panose="02020603050405020304" pitchFamily="18" charset="0"/>
              </a:rPr>
              <a:t>:</a:t>
            </a:r>
            <a:endParaRPr lang="en-US" sz="2400" i="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Evaluate the model's performance on the testing dataset, measuring accuracy and other relevant metrics.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i="1" u="sng" dirty="0">
                <a:latin typeface="Times New Roman" panose="02020603050405020304" pitchFamily="18" charset="0"/>
                <a:cs typeface="Times New Roman" panose="02020603050405020304" pitchFamily="18" charset="0"/>
              </a:rPr>
              <a:t>Deep Learning</a:t>
            </a:r>
            <a:r>
              <a:rPr lang="en-US" sz="2400" i="1" u="sng" dirty="0">
                <a:latin typeface="Times New Roman" panose="02020603050405020304" pitchFamily="18" charset="0"/>
                <a:cs typeface="Times New Roman" panose="02020603050405020304" pitchFamily="18" charset="0"/>
              </a:rPr>
              <a:t>: </a:t>
            </a:r>
            <a:endParaRPr lang="en-US" sz="2400" i="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Explore the use of deep learning techniques like Convolutional Neural Networks (CNNs) for improved accuracy.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i="1" u="sng" dirty="0">
                <a:latin typeface="Times New Roman" panose="02020603050405020304" pitchFamily="18" charset="0"/>
                <a:cs typeface="Times New Roman" panose="02020603050405020304" pitchFamily="18" charset="0"/>
              </a:rPr>
              <a:t>Real-time Detection</a:t>
            </a:r>
            <a:r>
              <a:rPr lang="en-US" sz="2400" i="1" u="sng" dirty="0">
                <a:latin typeface="Times New Roman" panose="02020603050405020304" pitchFamily="18" charset="0"/>
                <a:cs typeface="Times New Roman" panose="02020603050405020304" pitchFamily="18" charset="0"/>
              </a:rPr>
              <a:t>: </a:t>
            </a:r>
            <a:endParaRPr lang="en-US" sz="2400" i="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Implement real-time facial expression detection using OpenCV, capturing video feed from a webcam.</a:t>
            </a:r>
            <a:endParaRPr lang="en-US" sz="2400" dirty="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55" y="160938"/>
            <a:ext cx="10515600" cy="1325563"/>
          </a:xfrm>
        </p:spPr>
        <p:txBody>
          <a:bodyPr/>
          <a:lstStyle/>
          <a:p>
            <a:r>
              <a:rPr lang="en-US"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2155" y="1402672"/>
            <a:ext cx="10421645" cy="4774291"/>
          </a:xfrm>
        </p:spPr>
        <p:txBody>
          <a:bodyPr>
            <a:normAutofit/>
          </a:bodyPr>
          <a:lstStyle/>
          <a:p>
            <a:pPr algn="just">
              <a:lnSpc>
                <a:spcPct val="12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rPr>
              <a:t>High Accuracy</a:t>
            </a:r>
            <a:r>
              <a:rPr lang="en-US" dirty="0">
                <a:latin typeface="Times New Roman" panose="02020603050405020304" pitchFamily="18" charset="0"/>
                <a:cs typeface="Times New Roman" panose="02020603050405020304" pitchFamily="18" charset="0"/>
              </a:rPr>
              <a:t>: The implemented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Cascade-based emotion recognition model demonstrated respectable accuracy in detecting a range of facial expressions.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rPr>
              <a:t>Real-time Performance</a:t>
            </a:r>
            <a:r>
              <a:rPr lang="en-US" dirty="0">
                <a:latin typeface="Times New Roman" panose="02020603050405020304" pitchFamily="18" charset="0"/>
                <a:cs typeface="Times New Roman" panose="02020603050405020304" pitchFamily="18" charset="0"/>
              </a:rPr>
              <a:t>: Real-time facial expression detection using OpenCV showcased efficient and rapid processing, making it suitable for real-world applications.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rPr>
              <a:t>Challenges Acknowledged</a:t>
            </a:r>
            <a:r>
              <a:rPr lang="en-US" dirty="0">
                <a:latin typeface="Times New Roman" panose="02020603050405020304" pitchFamily="18" charset="0"/>
                <a:cs typeface="Times New Roman" panose="02020603050405020304" pitchFamily="18" charset="0"/>
              </a:rPr>
              <a:t>: The study acknowledged the challenges in dealing with variations in lighting, head poses, and occlusions in real-world scenarios.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rPr>
              <a:t>Deep Learning Potential</a:t>
            </a:r>
            <a:r>
              <a:rPr lang="en-US" dirty="0">
                <a:latin typeface="Times New Roman" panose="02020603050405020304" pitchFamily="18" charset="0"/>
                <a:cs typeface="Times New Roman" panose="02020603050405020304" pitchFamily="18" charset="0"/>
              </a:rPr>
              <a:t>: While the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Cascade-based approach provided solid results, the potential for further enhancing accuracy with deep learning techniques like CNNs was recognized.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b="1" i="1" u="sng" dirty="0">
                <a:latin typeface="Times New Roman" panose="02020603050405020304" pitchFamily="18" charset="0"/>
                <a:cs typeface="Times New Roman" panose="02020603050405020304" pitchFamily="18" charset="0"/>
              </a:rPr>
              <a:t>Ethical Awareness</a:t>
            </a:r>
            <a:r>
              <a:rPr lang="en-US" dirty="0">
                <a:latin typeface="Times New Roman" panose="02020603050405020304" pitchFamily="18" charset="0"/>
                <a:cs typeface="Times New Roman" panose="02020603050405020304" pitchFamily="18" charset="0"/>
              </a:rPr>
              <a:t>: The presentation underscored the importance of ethical considerations in the context of privacy and fairness in facial expression detection applications</a:t>
            </a:r>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552990"/>
            <a:ext cx="8911687" cy="1280890"/>
          </a:xfrm>
        </p:spPr>
        <p:txBody>
          <a:bodyPr/>
          <a:lstStyle/>
          <a:p>
            <a:r>
              <a:rPr lang="en-US" i="1" dirty="0">
                <a:latin typeface="Times New Roman" panose="02020603050405020304" pitchFamily="18" charset="0"/>
                <a:cs typeface="Times New Roman" panose="02020603050405020304" pitchFamily="18" charset="0"/>
              </a:rPr>
              <a:t>Conclusion</a:t>
            </a:r>
            <a:r>
              <a:rPr lang="en-IN" altLang="en-US" i="1" dirty="0">
                <a:latin typeface="Times New Roman" panose="02020603050405020304" pitchFamily="18" charset="0"/>
                <a:cs typeface="Times New Roman" panose="02020603050405020304" pitchFamily="18" charset="0"/>
              </a:rPr>
              <a:t>:</a:t>
            </a:r>
            <a:endParaRPr lang="en-IN" altLang="en-US"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750" y="1434465"/>
            <a:ext cx="11560810" cy="3611880"/>
          </a:xfrm>
        </p:spPr>
        <p:txBody>
          <a:bodyPr>
            <a:normAutofit fontScale="90000" lnSpcReduction="20000"/>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Facial Expression Detection Using OpenCV stands as a promising and evolving field at the intersection of computer vision and human emotion analysis. This presentation has shed light on the significance of understanding facial expressions and their pivotal role in applications like human-computer interaction, market research, and beyond.</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 We've explored the practical implementation of emotion recognition using OpenCV, achieving commendable accuracy and real-time performance. However, while we've witnessed the power of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Cascade classifiers, we also acknowledge the potential for deep learning to further enhance accuracy.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Ethical considerations and privacy concerns are essential in the context of this technology. As we embrace emerging trends, the future holds exciting prospects for this domain, making it a captivating subject of study and innovation.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85" y="431070"/>
            <a:ext cx="8911687" cy="1280890"/>
          </a:xfrm>
        </p:spPr>
        <p:txBody>
          <a:bodyPr/>
          <a:lstStyle/>
          <a:p>
            <a:r>
              <a:rPr lang="en-US" i="1" dirty="0">
                <a:latin typeface="Times New Roman" panose="02020603050405020304" pitchFamily="18" charset="0"/>
                <a:cs typeface="Times New Roman" panose="02020603050405020304" pitchFamily="18" charset="0"/>
              </a:rPr>
              <a:t>References</a:t>
            </a:r>
            <a:r>
              <a:rPr lang="en-IN" altLang="en-US" i="1" dirty="0">
                <a:latin typeface="Times New Roman" panose="02020603050405020304" pitchFamily="18" charset="0"/>
                <a:cs typeface="Times New Roman" panose="02020603050405020304" pitchFamily="18" charset="0"/>
              </a:rPr>
              <a:t>:</a:t>
            </a:r>
            <a:endParaRPr lang="en-IN" altLang="en-US"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2625" y="1220470"/>
            <a:ext cx="10821670" cy="4690745"/>
          </a:xfrm>
        </p:spPr>
        <p:txBody>
          <a:bodyPr>
            <a:normAutofit lnSpcReduction="20000"/>
          </a:bodyPr>
          <a:lstStyle/>
          <a:p>
            <a:r>
              <a:rPr lang="en-US" sz="2400" u="sng" dirty="0"/>
              <a:t>FER2013 Dataset:</a:t>
            </a:r>
            <a:r>
              <a:rPr lang="en-US" sz="2400" dirty="0"/>
              <a:t> </a:t>
            </a:r>
            <a:r>
              <a:rPr lang="en-US" sz="2400" b="1" dirty="0">
                <a:solidFill>
                  <a:schemeClr val="tx1"/>
                </a:solidFill>
                <a:effectLst>
                  <a:outerShdw blurRad="38100" dist="19050" dir="2700000" algn="tl" rotWithShape="0">
                    <a:schemeClr val="dk1">
                      <a:alpha val="40000"/>
                    </a:schemeClr>
                  </a:outerShdw>
                </a:effectLst>
              </a:rPr>
              <a:t>Kaggle dataset </a:t>
            </a:r>
            <a:r>
              <a:rPr lang="en-US" sz="2400" dirty="0"/>
              <a:t>containing facial emotion images labeled with seven different emotions.</a:t>
            </a:r>
            <a:endParaRPr lang="en-US" sz="2400" dirty="0"/>
          </a:p>
          <a:p>
            <a:r>
              <a:rPr lang="en-US" sz="2400" u="sng" dirty="0"/>
              <a:t>OpenCV Face Detection:</a:t>
            </a:r>
            <a:r>
              <a:rPr lang="en-US" sz="2400" dirty="0"/>
              <a:t> A tutorial on face detection using OpenCV. It covers </a:t>
            </a:r>
            <a:r>
              <a:rPr lang="en-US" sz="2400" b="1" dirty="0"/>
              <a:t>Haar cascades </a:t>
            </a:r>
            <a:r>
              <a:rPr lang="en-US" sz="2400" dirty="0"/>
              <a:t>for face detection.</a:t>
            </a:r>
            <a:endParaRPr lang="en-US" sz="2400" dirty="0"/>
          </a:p>
          <a:p>
            <a:r>
              <a:rPr lang="en-US" sz="2400" u="sng" dirty="0"/>
              <a:t>Real-time Facial Emotion Recognition with Python:</a:t>
            </a:r>
            <a:r>
              <a:rPr lang="en-US" sz="2400" dirty="0"/>
              <a:t> A</a:t>
            </a:r>
            <a:r>
              <a:rPr lang="en-US" sz="2400" b="1" dirty="0"/>
              <a:t> tutorial</a:t>
            </a:r>
            <a:r>
              <a:rPr lang="en-US" sz="2400" dirty="0"/>
              <a:t> on building a real-time facial emotion recognition system using </a:t>
            </a:r>
            <a:r>
              <a:rPr lang="en-US" sz="2400" b="1" dirty="0"/>
              <a:t>Python, Keras, and OpenCV.</a:t>
            </a:r>
            <a:endParaRPr lang="en-US" sz="2400" b="1" dirty="0"/>
          </a:p>
          <a:p>
            <a:r>
              <a:rPr lang="en-US" sz="2400" u="sng" dirty="0"/>
              <a:t>Emotion Recognition Using Facial Landmarks, Python, Dlib, and OpenCV:</a:t>
            </a:r>
            <a:r>
              <a:rPr lang="en-US" sz="2400" dirty="0"/>
              <a:t> An article demonstrating emotion recognition using facial landmarks with OpenCV and Dlib</a:t>
            </a:r>
            <a:endParaRPr lang="en-US" sz="2400" dirty="0"/>
          </a:p>
          <a:p>
            <a:r>
              <a:rPr lang="en-US" sz="2400" u="sng" dirty="0"/>
              <a:t>Facial Emotion Recognition with OpenCV and Keras:</a:t>
            </a:r>
            <a:r>
              <a:rPr lang="en-US" sz="2400" dirty="0"/>
              <a:t> A step-by-step guide on building a facial emotion recognition system using OpenCV and Keras.</a:t>
            </a:r>
            <a:endParaRPr lang="en-US" sz="24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5436</Words>
  <Application>WPS Presentation</Application>
  <PresentationFormat>Widescreen</PresentationFormat>
  <Paragraphs>81</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Wingdings 3</vt:lpstr>
      <vt:lpstr>Arial</vt:lpstr>
      <vt:lpstr>Times New Roman</vt:lpstr>
      <vt:lpstr>Microsoft YaHei</vt:lpstr>
      <vt:lpstr>Arial Unicode MS</vt:lpstr>
      <vt:lpstr>Century Gothic</vt:lpstr>
      <vt:lpstr>Calibri</vt:lpstr>
      <vt:lpstr>Wisp</vt:lpstr>
      <vt:lpstr>Facial Expression Detection Using CV</vt:lpstr>
      <vt:lpstr>Content</vt:lpstr>
      <vt:lpstr>Introduction</vt:lpstr>
      <vt:lpstr>Objectives:</vt:lpstr>
      <vt:lpstr>  Methodology:</vt:lpstr>
      <vt:lpstr>PowerPoint 演示文稿</vt:lpstr>
      <vt:lpstr>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Detection Using OpenCV</dc:title>
  <dc:creator>Sastapure, Tippanna (SGRE TE DC N HUB AN)</dc:creator>
  <cp:lastModifiedBy>Ananya saha</cp:lastModifiedBy>
  <cp:revision>4</cp:revision>
  <dcterms:created xsi:type="dcterms:W3CDTF">2023-11-05T08:49:00Z</dcterms:created>
  <dcterms:modified xsi:type="dcterms:W3CDTF">2023-11-20T23:00:30Z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13f521-439d-4e48-8e98-41ab6c596aa7_Enabled">
    <vt:lpwstr>true</vt:lpwstr>
  </property>
  <property fmtid="{D5CDD505-2E9C-101B-9397-08002B2CF9AE}" pid="3" name="MSIP_Label_6013f521-439d-4e48-8e98-41ab6c596aa7_SetDate">
    <vt:lpwstr>2023-11-05T08:49:36Z</vt:lpwstr>
  </property>
  <property fmtid="{D5CDD505-2E9C-101B-9397-08002B2CF9AE}" pid="4" name="MSIP_Label_6013f521-439d-4e48-8e98-41ab6c596aa7_Method">
    <vt:lpwstr>Standard</vt:lpwstr>
  </property>
  <property fmtid="{D5CDD505-2E9C-101B-9397-08002B2CF9AE}" pid="5" name="MSIP_Label_6013f521-439d-4e48-8e98-41ab6c596aa7_Name">
    <vt:lpwstr>6013f521-439d-4e48-8e98-41ab6c596aa7</vt:lpwstr>
  </property>
  <property fmtid="{D5CDD505-2E9C-101B-9397-08002B2CF9AE}" pid="6" name="MSIP_Label_6013f521-439d-4e48-8e98-41ab6c596aa7_SiteId">
    <vt:lpwstr>12f921d8-f30d-4596-a652-7045b338485a</vt:lpwstr>
  </property>
  <property fmtid="{D5CDD505-2E9C-101B-9397-08002B2CF9AE}" pid="7" name="MSIP_Label_6013f521-439d-4e48-8e98-41ab6c596aa7_ActionId">
    <vt:lpwstr>761704d5-768c-4574-8987-146c9c55e916</vt:lpwstr>
  </property>
  <property fmtid="{D5CDD505-2E9C-101B-9397-08002B2CF9AE}" pid="8" name="MSIP_Label_6013f521-439d-4e48-8e98-41ab6c596aa7_ContentBits">
    <vt:lpwstr>0</vt:lpwstr>
  </property>
  <property fmtid="{D5CDD505-2E9C-101B-9397-08002B2CF9AE}" pid="9" name="ICV">
    <vt:lpwstr>8CF5ADA559814EE78BA41B7876E936EF</vt:lpwstr>
  </property>
  <property fmtid="{D5CDD505-2E9C-101B-9397-08002B2CF9AE}" pid="10" name="KSOProductBuildVer">
    <vt:lpwstr>1033-11.2.0.11225</vt:lpwstr>
  </property>
</Properties>
</file>