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8288000" cy="10287000"/>
  <p:notesSz cx="6858000" cy="9144000"/>
  <p:embeddedFontLst>
    <p:embeddedFont>
      <p:font typeface="Anton" pitchFamily="2" charset="0"/>
      <p:regular r:id="rId33"/>
    </p:embeddedFont>
    <p:embeddedFont>
      <p:font typeface="Arimo"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9655019-5685-4922-A981-181C47F2A09B}">
  <a:tblStyle styleId="{C9655019-5685-4922-A981-181C47F2A09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6" name="Google Shape;23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5" name="Google Shape;265;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3"/>
          <p:cNvSpPr txBox="1"/>
          <p:nvPr/>
        </p:nvSpPr>
        <p:spPr>
          <a:xfrm>
            <a:off x="2743200" y="1485900"/>
            <a:ext cx="12649200" cy="5170646"/>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3800" b="0" i="0" u="none" strike="noStrike" cap="none">
                <a:solidFill>
                  <a:schemeClr val="dk1"/>
                </a:solidFill>
                <a:latin typeface="Anton"/>
                <a:ea typeface="Anton"/>
                <a:cs typeface="Anton"/>
                <a:sym typeface="Anton"/>
              </a:rPr>
              <a:t>BRAIN TUMOR CLASSIFICATION </a:t>
            </a:r>
            <a:endParaRPr/>
          </a:p>
          <a:p>
            <a:pPr marL="0" marR="0" lvl="0" indent="0" algn="ctr" rtl="0">
              <a:spcBef>
                <a:spcPts val="0"/>
              </a:spcBef>
              <a:spcAft>
                <a:spcPts val="0"/>
              </a:spcAft>
              <a:buNone/>
            </a:pPr>
            <a:r>
              <a:rPr lang="en-US" sz="6000" b="0" i="0" u="none" strike="noStrike" cap="none">
                <a:solidFill>
                  <a:schemeClr val="dk1"/>
                </a:solidFill>
                <a:latin typeface="Anton"/>
                <a:ea typeface="Anton"/>
                <a:cs typeface="Anton"/>
                <a:sym typeface="Anton"/>
              </a:rPr>
              <a:t>USING FUZZY AND SVM</a:t>
            </a:r>
            <a:endParaRPr sz="6000" b="0" i="0" u="none" strike="noStrike" cap="none">
              <a:solidFill>
                <a:schemeClr val="dk1"/>
              </a:solidFill>
              <a:latin typeface="Anton"/>
              <a:ea typeface="Anton"/>
              <a:cs typeface="Anton"/>
              <a:sym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pic>
        <p:nvPicPr>
          <p:cNvPr id="159" name="Google Shape;159;p22"/>
          <p:cNvPicPr preferRelativeResize="0"/>
          <p:nvPr/>
        </p:nvPicPr>
        <p:blipFill rotWithShape="1">
          <a:blip r:embed="rId3">
            <a:alphaModFix/>
          </a:blip>
          <a:srcRect/>
          <a:stretch/>
        </p:blipFill>
        <p:spPr>
          <a:xfrm>
            <a:off x="565540" y="1313915"/>
            <a:ext cx="17156919" cy="76591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pic>
        <p:nvPicPr>
          <p:cNvPr id="164" name="Google Shape;164;p23"/>
          <p:cNvPicPr preferRelativeResize="0"/>
          <p:nvPr/>
        </p:nvPicPr>
        <p:blipFill rotWithShape="1">
          <a:blip r:embed="rId3">
            <a:alphaModFix/>
          </a:blip>
          <a:srcRect/>
          <a:stretch/>
        </p:blipFill>
        <p:spPr>
          <a:xfrm>
            <a:off x="990600" y="1943100"/>
            <a:ext cx="17136697" cy="64207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8"/>
        <p:cNvGrpSpPr/>
        <p:nvPr/>
      </p:nvGrpSpPr>
      <p:grpSpPr>
        <a:xfrm>
          <a:off x="0" y="0"/>
          <a:ext cx="0" cy="0"/>
          <a:chOff x="0" y="0"/>
          <a:chExt cx="0" cy="0"/>
        </a:xfrm>
      </p:grpSpPr>
      <p:pic>
        <p:nvPicPr>
          <p:cNvPr id="169" name="Google Shape;169;p24"/>
          <p:cNvPicPr preferRelativeResize="0"/>
          <p:nvPr/>
        </p:nvPicPr>
        <p:blipFill rotWithShape="1">
          <a:blip r:embed="rId3">
            <a:alphaModFix/>
          </a:blip>
          <a:srcRect/>
          <a:stretch/>
        </p:blipFill>
        <p:spPr>
          <a:xfrm>
            <a:off x="846566" y="1880732"/>
            <a:ext cx="17792731" cy="69965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4"/>
        <p:cNvGrpSpPr/>
        <p:nvPr/>
      </p:nvGrpSpPr>
      <p:grpSpPr>
        <a:xfrm>
          <a:off x="0" y="0"/>
          <a:ext cx="0" cy="0"/>
          <a:chOff x="0" y="0"/>
          <a:chExt cx="0" cy="0"/>
        </a:xfrm>
      </p:grpSpPr>
      <p:sp>
        <p:nvSpPr>
          <p:cNvPr id="175" name="Google Shape;175;p25"/>
          <p:cNvSpPr txBox="1"/>
          <p:nvPr/>
        </p:nvSpPr>
        <p:spPr>
          <a:xfrm>
            <a:off x="762000" y="800100"/>
            <a:ext cx="8655595" cy="1354025"/>
          </a:xfrm>
          <a:prstGeom prst="rect">
            <a:avLst/>
          </a:prstGeom>
          <a:noFill/>
          <a:ln>
            <a:noFill/>
          </a:ln>
        </p:spPr>
        <p:txBody>
          <a:bodyPr spcFirstLastPara="1" wrap="square" lIns="0" tIns="0" rIns="0" bIns="0" anchor="t" anchorCtr="0">
            <a:spAutoFit/>
          </a:bodyPr>
          <a:lstStyle/>
          <a:p>
            <a:pPr marL="0" marR="0" lvl="0" indent="0" algn="l" rtl="0">
              <a:lnSpc>
                <a:spcPct val="124988"/>
              </a:lnSpc>
              <a:spcBef>
                <a:spcPts val="0"/>
              </a:spcBef>
              <a:spcAft>
                <a:spcPts val="0"/>
              </a:spcAft>
              <a:buNone/>
            </a:pPr>
            <a:r>
              <a:rPr lang="en-US" sz="8800">
                <a:solidFill>
                  <a:schemeClr val="dk1"/>
                </a:solidFill>
                <a:latin typeface="Anton"/>
                <a:ea typeface="Anton"/>
                <a:cs typeface="Anton"/>
                <a:sym typeface="Anton"/>
              </a:rPr>
              <a:t>CODE OVERVIEW</a:t>
            </a:r>
            <a:endParaRPr sz="8800">
              <a:solidFill>
                <a:schemeClr val="dk1"/>
              </a:solidFill>
              <a:latin typeface="Anton"/>
              <a:ea typeface="Anton"/>
              <a:cs typeface="Anton"/>
              <a:sym typeface="Anton"/>
            </a:endParaRPr>
          </a:p>
        </p:txBody>
      </p:sp>
      <p:sp>
        <p:nvSpPr>
          <p:cNvPr id="176" name="Google Shape;176;p25"/>
          <p:cNvSpPr txBox="1"/>
          <p:nvPr/>
        </p:nvSpPr>
        <p:spPr>
          <a:xfrm>
            <a:off x="1447800" y="2552700"/>
            <a:ext cx="10134600" cy="8356134"/>
          </a:xfrm>
          <a:prstGeom prst="rect">
            <a:avLst/>
          </a:prstGeom>
          <a:noFill/>
          <a:ln>
            <a:noFill/>
          </a:ln>
        </p:spPr>
        <p:txBody>
          <a:bodyPr spcFirstLastPara="1" wrap="square" lIns="0" tIns="0" rIns="0" bIns="0" anchor="t" anchorCtr="0">
            <a:spAutoFit/>
          </a:bodyPr>
          <a:lstStyle/>
          <a:p>
            <a:pPr marL="0" marR="0" lvl="0" indent="0" algn="l" rtl="0">
              <a:lnSpc>
                <a:spcPct val="150000"/>
              </a:lnSpc>
              <a:spcBef>
                <a:spcPts val="0"/>
              </a:spcBef>
              <a:spcAft>
                <a:spcPts val="0"/>
              </a:spcAft>
              <a:buNone/>
            </a:pPr>
            <a:r>
              <a:rPr lang="en-US" sz="3600" b="1">
                <a:solidFill>
                  <a:schemeClr val="dk1"/>
                </a:solidFill>
                <a:latin typeface="Arial"/>
                <a:ea typeface="Arial"/>
                <a:cs typeface="Arial"/>
                <a:sym typeface="Arial"/>
              </a:rPr>
              <a:t>Libraries Used:</a:t>
            </a:r>
            <a:r>
              <a:rPr lang="en-US" sz="3600">
                <a:solidFill>
                  <a:schemeClr val="dk1"/>
                </a:solidFill>
                <a:latin typeface="Arial"/>
                <a:ea typeface="Arial"/>
                <a:cs typeface="Arial"/>
                <a:sym typeface="Arial"/>
              </a:rPr>
              <a:t> </a:t>
            </a:r>
            <a:endParaRPr/>
          </a:p>
          <a:p>
            <a:pPr marL="914400" marR="0" lvl="2" indent="-171450" algn="l" rtl="0">
              <a:lnSpc>
                <a:spcPct val="150000"/>
              </a:lnSpc>
              <a:spcBef>
                <a:spcPts val="0"/>
              </a:spcBef>
              <a:spcAft>
                <a:spcPts val="0"/>
              </a:spcAft>
              <a:buClr>
                <a:schemeClr val="dk1"/>
              </a:buClr>
              <a:buSzPts val="2700"/>
              <a:buFont typeface="Arimo"/>
              <a:buChar char="•"/>
            </a:pPr>
            <a:r>
              <a:rPr lang="en-US" sz="2700" b="0" i="0" u="none" strike="noStrike" cap="none">
                <a:solidFill>
                  <a:schemeClr val="dk1"/>
                </a:solidFill>
                <a:latin typeface="Arimo"/>
                <a:ea typeface="Arimo"/>
                <a:cs typeface="Arimo"/>
                <a:sym typeface="Arimo"/>
              </a:rPr>
              <a:t>OpenCV</a:t>
            </a:r>
            <a:r>
              <a:rPr lang="en-US" sz="2700" b="0" i="0" u="none" strike="noStrike" cap="none">
                <a:solidFill>
                  <a:schemeClr val="dk1"/>
                </a:solidFill>
                <a:latin typeface="Calibri"/>
                <a:ea typeface="Calibri"/>
                <a:cs typeface="Calibri"/>
                <a:sym typeface="Calibri"/>
              </a:rPr>
              <a:t>, </a:t>
            </a:r>
            <a:r>
              <a:rPr lang="en-US" sz="2700" b="0" i="0" u="none" strike="noStrike" cap="none">
                <a:solidFill>
                  <a:schemeClr val="dk1"/>
                </a:solidFill>
                <a:latin typeface="Arimo"/>
                <a:ea typeface="Arimo"/>
                <a:cs typeface="Arimo"/>
                <a:sym typeface="Arimo"/>
              </a:rPr>
              <a:t>NumPy</a:t>
            </a:r>
            <a:r>
              <a:rPr lang="en-US" sz="2700" b="0" i="0" u="none" strike="noStrike" cap="none">
                <a:solidFill>
                  <a:schemeClr val="dk1"/>
                </a:solidFill>
                <a:latin typeface="Calibri"/>
                <a:ea typeface="Calibri"/>
                <a:cs typeface="Calibri"/>
                <a:sym typeface="Calibri"/>
              </a:rPr>
              <a:t>, </a:t>
            </a:r>
            <a:r>
              <a:rPr lang="en-US" sz="2700" b="0" i="0" u="none" strike="noStrike" cap="none">
                <a:solidFill>
                  <a:schemeClr val="dk1"/>
                </a:solidFill>
                <a:latin typeface="Arimo"/>
                <a:ea typeface="Arimo"/>
                <a:cs typeface="Arimo"/>
                <a:sym typeface="Arimo"/>
              </a:rPr>
              <a:t>scikit-fuzzy</a:t>
            </a:r>
            <a:r>
              <a:rPr lang="en-US" sz="2700" b="0" i="0" u="none" strike="noStrike" cap="none">
                <a:solidFill>
                  <a:schemeClr val="dk1"/>
                </a:solidFill>
                <a:latin typeface="Calibri"/>
                <a:ea typeface="Calibri"/>
                <a:cs typeface="Calibri"/>
                <a:sym typeface="Calibri"/>
              </a:rPr>
              <a:t>, </a:t>
            </a:r>
            <a:r>
              <a:rPr lang="en-US" sz="2700" b="0" i="0" u="none" strike="noStrike" cap="none">
                <a:solidFill>
                  <a:schemeClr val="dk1"/>
                </a:solidFill>
                <a:latin typeface="Arimo"/>
                <a:ea typeface="Arimo"/>
                <a:cs typeface="Arimo"/>
                <a:sym typeface="Arimo"/>
              </a:rPr>
              <a:t>matplotlib</a:t>
            </a:r>
            <a:r>
              <a:rPr lang="en-US" sz="2700" b="0" i="0" u="none" strike="noStrike" cap="none">
                <a:solidFill>
                  <a:schemeClr val="dk1"/>
                </a:solidFill>
                <a:latin typeface="Calibri"/>
                <a:ea typeface="Calibri"/>
                <a:cs typeface="Calibri"/>
                <a:sym typeface="Calibri"/>
              </a:rPr>
              <a:t>, </a:t>
            </a:r>
            <a:r>
              <a:rPr lang="en-US" sz="2700" b="0" i="0" u="none" strike="noStrike" cap="none">
                <a:solidFill>
                  <a:schemeClr val="dk1"/>
                </a:solidFill>
                <a:latin typeface="Arimo"/>
                <a:ea typeface="Arimo"/>
                <a:cs typeface="Arimo"/>
                <a:sym typeface="Arimo"/>
              </a:rPr>
              <a:t>scikit-learn</a:t>
            </a:r>
            <a:endParaRPr/>
          </a:p>
          <a:p>
            <a:pPr marL="457200" marR="0" lvl="1" indent="0" algn="l" rtl="0">
              <a:lnSpc>
                <a:spcPct val="150000"/>
              </a:lnSpc>
              <a:spcBef>
                <a:spcPts val="0"/>
              </a:spcBef>
              <a:spcAft>
                <a:spcPts val="0"/>
              </a:spcAft>
              <a:buNone/>
            </a:pPr>
            <a:r>
              <a:rPr lang="en-US" sz="2700" b="0" i="0" u="none" strike="noStrike" cap="none">
                <a:solidFill>
                  <a:schemeClr val="dk1"/>
                </a:solidFill>
                <a:latin typeface="Calibri"/>
                <a:ea typeface="Calibri"/>
                <a:cs typeface="Calibri"/>
                <a:sym typeface="Calibri"/>
              </a:rPr>
              <a:t> </a:t>
            </a:r>
            <a:endParaRPr sz="27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3600" b="1">
                <a:solidFill>
                  <a:schemeClr val="dk1"/>
                </a:solidFill>
                <a:latin typeface="Arial"/>
                <a:ea typeface="Arial"/>
                <a:cs typeface="Arial"/>
                <a:sym typeface="Arial"/>
              </a:rPr>
              <a:t>Steps in Code Execution:</a:t>
            </a:r>
            <a:r>
              <a:rPr lang="en-US" sz="3600">
                <a:solidFill>
                  <a:schemeClr val="dk1"/>
                </a:solidFill>
                <a:latin typeface="Arial"/>
                <a:ea typeface="Arial"/>
                <a:cs typeface="Arial"/>
                <a:sym typeface="Arial"/>
              </a:rPr>
              <a:t> </a:t>
            </a:r>
            <a:endParaRPr/>
          </a:p>
          <a:p>
            <a:pPr marL="1485900" marR="0" lvl="2" indent="-57150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Load MRI dataset (Tumor/No Tumor) </a:t>
            </a:r>
            <a:endParaRPr/>
          </a:p>
          <a:p>
            <a:pPr marL="1485900" marR="0" lvl="2" indent="-57150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Apply Fuzzy Membership Functions </a:t>
            </a:r>
            <a:endParaRPr/>
          </a:p>
          <a:p>
            <a:pPr marL="1485900" marR="0" lvl="2" indent="-57150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Perform Defuzzification </a:t>
            </a:r>
            <a:endParaRPr/>
          </a:p>
          <a:p>
            <a:pPr marL="1485900" marR="0" lvl="2" indent="-57150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Flatten images for SVM classification </a:t>
            </a:r>
            <a:endParaRPr/>
          </a:p>
          <a:p>
            <a:pPr marL="1485900" marR="0" lvl="2" indent="-57150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Train &amp; Test SVM classifier </a:t>
            </a:r>
            <a:endParaRPr/>
          </a:p>
          <a:p>
            <a:pPr marL="1485900" marR="0" lvl="2" indent="-571500" algn="l" rtl="0">
              <a:lnSpc>
                <a:spcPct val="15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Display classification results</a:t>
            </a:r>
            <a:endParaRPr/>
          </a:p>
          <a:p>
            <a:pPr marL="0" marR="0" lvl="0" indent="0" algn="l" rtl="0">
              <a:lnSpc>
                <a:spcPct val="150000"/>
              </a:lnSpc>
              <a:spcBef>
                <a:spcPts val="0"/>
              </a:spcBef>
              <a:spcAft>
                <a:spcPts val="0"/>
              </a:spcAft>
              <a:buNone/>
            </a:pPr>
            <a:endParaRPr sz="3600">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3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0"/>
        <p:cNvGrpSpPr/>
        <p:nvPr/>
      </p:nvGrpSpPr>
      <p:grpSpPr>
        <a:xfrm>
          <a:off x="0" y="0"/>
          <a:ext cx="0" cy="0"/>
          <a:chOff x="0" y="0"/>
          <a:chExt cx="0" cy="0"/>
        </a:xfrm>
      </p:grpSpPr>
      <p:sp>
        <p:nvSpPr>
          <p:cNvPr id="181" name="Google Shape;181;p26"/>
          <p:cNvSpPr/>
          <p:nvPr/>
        </p:nvSpPr>
        <p:spPr>
          <a:xfrm>
            <a:off x="838200" y="800100"/>
            <a:ext cx="6096000"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RESULT</a:t>
            </a:r>
            <a:endParaRPr sz="8800">
              <a:solidFill>
                <a:schemeClr val="dk1"/>
              </a:solidFill>
              <a:latin typeface="Calibri"/>
              <a:ea typeface="Calibri"/>
              <a:cs typeface="Calibri"/>
              <a:sym typeface="Calibri"/>
            </a:endParaRPr>
          </a:p>
        </p:txBody>
      </p:sp>
      <p:pic>
        <p:nvPicPr>
          <p:cNvPr id="182" name="Google Shape;182;p26"/>
          <p:cNvPicPr preferRelativeResize="0"/>
          <p:nvPr/>
        </p:nvPicPr>
        <p:blipFill rotWithShape="1">
          <a:blip r:embed="rId3">
            <a:alphaModFix/>
          </a:blip>
          <a:srcRect/>
          <a:stretch/>
        </p:blipFill>
        <p:spPr>
          <a:xfrm>
            <a:off x="3657600" y="3238500"/>
            <a:ext cx="12618322" cy="4495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6"/>
        <p:cNvGrpSpPr/>
        <p:nvPr/>
      </p:nvGrpSpPr>
      <p:grpSpPr>
        <a:xfrm>
          <a:off x="0" y="0"/>
          <a:ext cx="0" cy="0"/>
          <a:chOff x="0" y="0"/>
          <a:chExt cx="0" cy="0"/>
        </a:xfrm>
      </p:grpSpPr>
      <p:pic>
        <p:nvPicPr>
          <p:cNvPr id="187" name="Google Shape;187;p27"/>
          <p:cNvPicPr preferRelativeResize="0"/>
          <p:nvPr/>
        </p:nvPicPr>
        <p:blipFill rotWithShape="1">
          <a:blip r:embed="rId3">
            <a:alphaModFix/>
          </a:blip>
          <a:srcRect/>
          <a:stretch/>
        </p:blipFill>
        <p:spPr>
          <a:xfrm>
            <a:off x="1905000" y="1333500"/>
            <a:ext cx="14800005" cy="7620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192" name="Google Shape;192;p28"/>
          <p:cNvSpPr/>
          <p:nvPr/>
        </p:nvSpPr>
        <p:spPr>
          <a:xfrm>
            <a:off x="914400" y="800100"/>
            <a:ext cx="9478877" cy="1590628"/>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41818"/>
              </a:lnSpc>
              <a:spcBef>
                <a:spcPts val="0"/>
              </a:spcBef>
              <a:spcAft>
                <a:spcPts val="0"/>
              </a:spcAft>
              <a:buNone/>
            </a:pPr>
            <a:r>
              <a:rPr lang="en-US" sz="8800">
                <a:solidFill>
                  <a:schemeClr val="dk1"/>
                </a:solidFill>
                <a:latin typeface="Anton"/>
                <a:ea typeface="Anton"/>
                <a:cs typeface="Anton"/>
                <a:sym typeface="Anton"/>
              </a:rPr>
              <a:t>ACCURACY VARIATIONS</a:t>
            </a:r>
            <a:endParaRPr sz="8800">
              <a:solidFill>
                <a:schemeClr val="dk1"/>
              </a:solidFill>
              <a:latin typeface="Anton"/>
              <a:ea typeface="Anton"/>
              <a:cs typeface="Anton"/>
              <a:sym typeface="Anton"/>
            </a:endParaRPr>
          </a:p>
        </p:txBody>
      </p:sp>
      <p:graphicFrame>
        <p:nvGraphicFramePr>
          <p:cNvPr id="193" name="Google Shape;193;p28"/>
          <p:cNvGraphicFramePr/>
          <p:nvPr/>
        </p:nvGraphicFramePr>
        <p:xfrm>
          <a:off x="3547872" y="3072387"/>
          <a:ext cx="3000000" cy="3000000"/>
        </p:xfrm>
        <a:graphic>
          <a:graphicData uri="http://schemas.openxmlformats.org/drawingml/2006/table">
            <a:tbl>
              <a:tblPr>
                <a:noFill/>
                <a:tableStyleId>{C9655019-5685-4922-A981-181C47F2A09B}</a:tableStyleId>
              </a:tblPr>
              <a:tblGrid>
                <a:gridCol w="5617475">
                  <a:extLst>
                    <a:ext uri="{9D8B030D-6E8A-4147-A177-3AD203B41FA5}">
                      <a16:colId xmlns:a16="http://schemas.microsoft.com/office/drawing/2014/main" val="20000"/>
                    </a:ext>
                  </a:extLst>
                </a:gridCol>
                <a:gridCol w="5617475">
                  <a:extLst>
                    <a:ext uri="{9D8B030D-6E8A-4147-A177-3AD203B41FA5}">
                      <a16:colId xmlns:a16="http://schemas.microsoft.com/office/drawing/2014/main" val="20001"/>
                    </a:ext>
                  </a:extLst>
                </a:gridCol>
              </a:tblGrid>
              <a:tr h="905475">
                <a:tc>
                  <a:txBody>
                    <a:bodyPr/>
                    <a:lstStyle/>
                    <a:p>
                      <a:pPr marL="0" marR="0" lvl="0" indent="0" algn="ctr" rtl="0">
                        <a:spcBef>
                          <a:spcPts val="0"/>
                        </a:spcBef>
                        <a:spcAft>
                          <a:spcPts val="0"/>
                        </a:spcAft>
                        <a:buNone/>
                      </a:pPr>
                      <a:r>
                        <a:rPr lang="en-US" sz="3200" b="1" u="none" strike="noStrike" cap="none"/>
                        <a:t>METHOD</a:t>
                      </a:r>
                      <a:endParaRPr sz="32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3200" b="1" u="none" strike="noStrike" cap="none"/>
                        <a:t>ACCURACY (%)</a:t>
                      </a:r>
                      <a:endParaRPr sz="3200" b="1"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905475">
                <a:tc>
                  <a:txBody>
                    <a:bodyPr/>
                    <a:lstStyle/>
                    <a:p>
                      <a:pPr marL="0" marR="0" lvl="0" indent="0" algn="l" rtl="0">
                        <a:spcBef>
                          <a:spcPts val="0"/>
                        </a:spcBef>
                        <a:spcAft>
                          <a:spcPts val="0"/>
                        </a:spcAft>
                        <a:buNone/>
                      </a:pPr>
                      <a:r>
                        <a:rPr lang="en-US" sz="3200" b="1" u="none" strike="noStrike" cap="none"/>
                        <a:t>COG</a:t>
                      </a:r>
                      <a:endParaRPr sz="32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3200" b="1" u="none" strike="noStrike" cap="none"/>
                        <a:t>95.65</a:t>
                      </a:r>
                      <a:endParaRPr sz="32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05475">
                <a:tc>
                  <a:txBody>
                    <a:bodyPr/>
                    <a:lstStyle/>
                    <a:p>
                      <a:pPr marL="0" marR="0" lvl="0" indent="0" algn="l" rtl="0">
                        <a:spcBef>
                          <a:spcPts val="0"/>
                        </a:spcBef>
                        <a:spcAft>
                          <a:spcPts val="0"/>
                        </a:spcAft>
                        <a:buNone/>
                      </a:pPr>
                      <a:r>
                        <a:rPr lang="en-US" sz="3200" b="0" u="none" strike="noStrike" cap="none"/>
                        <a:t>MOM</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3200" u="none" strike="noStrike" cap="none"/>
                        <a:t>91.80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02500">
                <a:tc>
                  <a:txBody>
                    <a:bodyPr/>
                    <a:lstStyle/>
                    <a:p>
                      <a:pPr marL="0" marR="0" lvl="0" indent="0" algn="l" rtl="0">
                        <a:spcBef>
                          <a:spcPts val="0"/>
                        </a:spcBef>
                        <a:spcAft>
                          <a:spcPts val="0"/>
                        </a:spcAft>
                        <a:buNone/>
                      </a:pPr>
                      <a:r>
                        <a:rPr lang="en-US" sz="3200" b="0" u="none" strike="noStrike" cap="none"/>
                        <a:t>LOM</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3200" u="none" strike="noStrike" cap="none"/>
                        <a:t>92.10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905475">
                <a:tc>
                  <a:txBody>
                    <a:bodyPr/>
                    <a:lstStyle/>
                    <a:p>
                      <a:pPr marL="0" marR="0" lvl="0" indent="0" algn="l" rtl="0">
                        <a:spcBef>
                          <a:spcPts val="0"/>
                        </a:spcBef>
                        <a:spcAft>
                          <a:spcPts val="0"/>
                        </a:spcAft>
                        <a:buNone/>
                      </a:pPr>
                      <a:r>
                        <a:rPr lang="en-US" sz="3200" b="0" u="none" strike="noStrike" cap="none"/>
                        <a:t>FOM</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3200" u="none" strike="noStrike" cap="none"/>
                        <a:t>91.70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905475">
                <a:tc>
                  <a:txBody>
                    <a:bodyPr/>
                    <a:lstStyle/>
                    <a:p>
                      <a:pPr marL="0" marR="0" lvl="0" indent="0" algn="l" rtl="0">
                        <a:spcBef>
                          <a:spcPts val="0"/>
                        </a:spcBef>
                        <a:spcAft>
                          <a:spcPts val="0"/>
                        </a:spcAft>
                        <a:buNone/>
                      </a:pPr>
                      <a:r>
                        <a:rPr lang="en-US" sz="3200" b="0" u="none" strike="noStrike" cap="none"/>
                        <a:t>WEIGHTED AVG</a:t>
                      </a:r>
                      <a:endParaRPr sz="3200" b="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3200" u="none" strike="noStrike" cap="none"/>
                        <a:t>92.30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905475">
                <a:tc>
                  <a:txBody>
                    <a:bodyPr/>
                    <a:lstStyle/>
                    <a:p>
                      <a:pPr marL="0" marR="0" lvl="0" indent="0" algn="l" rtl="0">
                        <a:spcBef>
                          <a:spcPts val="0"/>
                        </a:spcBef>
                        <a:spcAft>
                          <a:spcPts val="0"/>
                        </a:spcAft>
                        <a:buNone/>
                      </a:pPr>
                      <a:r>
                        <a:rPr lang="en-US" sz="3200" b="0" u="none" strike="noStrike" cap="none"/>
                        <a:t>HEIGHT</a:t>
                      </a:r>
                      <a:endParaRPr sz="3200" b="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3200" u="none" strike="noStrike" cap="none"/>
                        <a:t>92.00</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29"/>
          <p:cNvSpPr/>
          <p:nvPr/>
        </p:nvSpPr>
        <p:spPr>
          <a:xfrm>
            <a:off x="762000" y="723900"/>
            <a:ext cx="4089581" cy="1590628"/>
          </a:xfrm>
          <a:prstGeom prst="rect">
            <a:avLst/>
          </a:prstGeom>
          <a:noFill/>
          <a:ln>
            <a:noFill/>
          </a:ln>
        </p:spPr>
        <p:txBody>
          <a:bodyPr spcFirstLastPara="1" wrap="square" lIns="91425" tIns="45700" rIns="91425" bIns="45700" anchor="t" anchorCtr="0">
            <a:noAutofit/>
          </a:bodyPr>
          <a:lstStyle/>
          <a:p>
            <a:pPr marL="0" marR="0" lvl="0" indent="0" algn="l" rtl="0">
              <a:lnSpc>
                <a:spcPct val="141818"/>
              </a:lnSpc>
              <a:spcBef>
                <a:spcPts val="0"/>
              </a:spcBef>
              <a:spcAft>
                <a:spcPts val="0"/>
              </a:spcAft>
              <a:buNone/>
            </a:pPr>
            <a:r>
              <a:rPr lang="en-US" sz="8800">
                <a:solidFill>
                  <a:schemeClr val="dk1"/>
                </a:solidFill>
                <a:latin typeface="Anton"/>
                <a:ea typeface="Anton"/>
                <a:cs typeface="Anton"/>
                <a:sym typeface="Anton"/>
              </a:rPr>
              <a:t>ANALYSIS</a:t>
            </a:r>
            <a:endParaRPr/>
          </a:p>
        </p:txBody>
      </p:sp>
      <p:sp>
        <p:nvSpPr>
          <p:cNvPr id="199" name="Google Shape;199;p29"/>
          <p:cNvSpPr/>
          <p:nvPr/>
        </p:nvSpPr>
        <p:spPr>
          <a:xfrm>
            <a:off x="1828800" y="2781300"/>
            <a:ext cx="15544800" cy="590931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3600" b="1">
                <a:solidFill>
                  <a:schemeClr val="dk1"/>
                </a:solidFill>
                <a:latin typeface="Calibri"/>
                <a:ea typeface="Calibri"/>
                <a:cs typeface="Calibri"/>
                <a:sym typeface="Calibri"/>
              </a:rPr>
              <a:t>COMPARISON:</a:t>
            </a:r>
            <a:endParaRPr sz="3600">
              <a:solidFill>
                <a:schemeClr val="dk1"/>
              </a:solidFill>
              <a:latin typeface="Calibri"/>
              <a:ea typeface="Calibri"/>
              <a:cs typeface="Calibri"/>
              <a:sym typeface="Calibri"/>
            </a:endParaRPr>
          </a:p>
          <a:p>
            <a:pPr marL="1371600" marR="0" lvl="3" indent="-228600" algn="l" rtl="0">
              <a:lnSpc>
                <a:spcPct val="150000"/>
              </a:lnSpc>
              <a:spcBef>
                <a:spcPts val="0"/>
              </a:spcBef>
              <a:spcAft>
                <a:spcPts val="0"/>
              </a:spcAft>
              <a:buClr>
                <a:schemeClr val="dk1"/>
              </a:buClr>
              <a:buSzPts val="3600"/>
              <a:buFont typeface="Calibri"/>
              <a:buChar char="•"/>
            </a:pPr>
            <a:r>
              <a:rPr lang="en-US" sz="3600" b="1" i="0" u="none" strike="noStrike" cap="none">
                <a:solidFill>
                  <a:schemeClr val="dk1"/>
                </a:solidFill>
                <a:latin typeface="Calibri"/>
                <a:ea typeface="Calibri"/>
                <a:cs typeface="Calibri"/>
                <a:sym typeface="Calibri"/>
              </a:rPr>
              <a:t>COG</a:t>
            </a:r>
            <a:r>
              <a:rPr lang="en-US" sz="3600" b="0" i="0" u="none" strike="noStrike" cap="none">
                <a:solidFill>
                  <a:schemeClr val="dk1"/>
                </a:solidFill>
                <a:latin typeface="Calibri"/>
                <a:ea typeface="Calibri"/>
                <a:cs typeface="Calibri"/>
                <a:sym typeface="Calibri"/>
              </a:rPr>
              <a:t>: Best feature preservation, highest accuracy. </a:t>
            </a:r>
            <a:endParaRPr/>
          </a:p>
          <a:p>
            <a:pPr marL="1371600" marR="0" lvl="3" indent="-228600" algn="l" rtl="0">
              <a:lnSpc>
                <a:spcPct val="150000"/>
              </a:lnSpc>
              <a:spcBef>
                <a:spcPts val="0"/>
              </a:spcBef>
              <a:spcAft>
                <a:spcPts val="0"/>
              </a:spcAft>
              <a:buClr>
                <a:schemeClr val="dk1"/>
              </a:buClr>
              <a:buSzPts val="3600"/>
              <a:buFont typeface="Calibri"/>
              <a:buChar char="•"/>
            </a:pPr>
            <a:r>
              <a:rPr lang="en-US" sz="3600" b="1" i="0" u="none" strike="noStrike" cap="none">
                <a:solidFill>
                  <a:schemeClr val="dk1"/>
                </a:solidFill>
                <a:latin typeface="Calibri"/>
                <a:ea typeface="Calibri"/>
                <a:cs typeface="Calibri"/>
                <a:sym typeface="Calibri"/>
              </a:rPr>
              <a:t>MoM, LoM, FoM</a:t>
            </a:r>
            <a:r>
              <a:rPr lang="en-US" sz="3600" b="0" i="0" u="none" strike="noStrike" cap="none">
                <a:solidFill>
                  <a:schemeClr val="dk1"/>
                </a:solidFill>
                <a:latin typeface="Calibri"/>
                <a:ea typeface="Calibri"/>
                <a:cs typeface="Calibri"/>
                <a:sym typeface="Calibri"/>
              </a:rPr>
              <a:t>: Less reliable, depend on peak values. </a:t>
            </a:r>
            <a:endParaRPr/>
          </a:p>
          <a:p>
            <a:pPr marL="1371600" marR="0" lvl="3" indent="-228600" algn="l" rtl="0">
              <a:lnSpc>
                <a:spcPct val="150000"/>
              </a:lnSpc>
              <a:spcBef>
                <a:spcPts val="0"/>
              </a:spcBef>
              <a:spcAft>
                <a:spcPts val="0"/>
              </a:spcAft>
              <a:buClr>
                <a:schemeClr val="dk1"/>
              </a:buClr>
              <a:buSzPts val="3600"/>
              <a:buFont typeface="Calibri"/>
              <a:buChar char="•"/>
            </a:pPr>
            <a:r>
              <a:rPr lang="en-US" sz="3600" b="1" i="0" u="none" strike="noStrike" cap="none">
                <a:solidFill>
                  <a:schemeClr val="dk1"/>
                </a:solidFill>
                <a:latin typeface="Calibri"/>
                <a:ea typeface="Calibri"/>
                <a:cs typeface="Calibri"/>
                <a:sym typeface="Calibri"/>
              </a:rPr>
              <a:t>Weighted Avg</a:t>
            </a:r>
            <a:r>
              <a:rPr lang="en-US" sz="3600" b="0" i="0" u="none" strike="noStrike" cap="none">
                <a:solidFill>
                  <a:schemeClr val="dk1"/>
                </a:solidFill>
                <a:latin typeface="Calibri"/>
                <a:ea typeface="Calibri"/>
                <a:cs typeface="Calibri"/>
                <a:sym typeface="Calibri"/>
              </a:rPr>
              <a:t>: Sensitive to outliers, causing misclassifications.</a:t>
            </a:r>
            <a:endParaRPr sz="36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3600" b="1">
                <a:solidFill>
                  <a:schemeClr val="dk1"/>
                </a:solidFill>
                <a:latin typeface="Calibri"/>
                <a:ea typeface="Calibri"/>
                <a:cs typeface="Calibri"/>
                <a:sym typeface="Calibri"/>
              </a:rPr>
              <a:t>COG ACHIEVES HIGHEST ACCURACY (~95.6%)</a:t>
            </a:r>
            <a:endParaRPr sz="3600">
              <a:solidFill>
                <a:schemeClr val="dk1"/>
              </a:solidFill>
              <a:latin typeface="Calibri"/>
              <a:ea typeface="Calibri"/>
              <a:cs typeface="Calibri"/>
              <a:sym typeface="Calibri"/>
            </a:endParaRPr>
          </a:p>
          <a:p>
            <a:pPr marL="1371600" marR="0" lvl="3" indent="-228600" algn="l" rtl="0">
              <a:lnSpc>
                <a:spcPct val="150000"/>
              </a:lnSpc>
              <a:spcBef>
                <a:spcPts val="0"/>
              </a:spcBef>
              <a:spcAft>
                <a:spcPts val="0"/>
              </a:spcAft>
              <a:buClr>
                <a:schemeClr val="dk1"/>
              </a:buClr>
              <a:buSzPts val="3600"/>
              <a:buFont typeface="Calibri"/>
              <a:buChar char="•"/>
            </a:pPr>
            <a:r>
              <a:rPr lang="en-US" sz="3600" b="0" i="0" u="none" strike="noStrike" cap="none">
                <a:solidFill>
                  <a:schemeClr val="dk1"/>
                </a:solidFill>
                <a:latin typeface="Calibri"/>
                <a:ea typeface="Calibri"/>
                <a:cs typeface="Calibri"/>
                <a:sym typeface="Calibri"/>
              </a:rPr>
              <a:t>Preserves tumor boundaries and textures, improving SVM classification. </a:t>
            </a:r>
            <a:endParaRPr/>
          </a:p>
          <a:p>
            <a:pPr marL="1371600" marR="0" lvl="3" indent="-228600" algn="l" rtl="0">
              <a:lnSpc>
                <a:spcPct val="150000"/>
              </a:lnSpc>
              <a:spcBef>
                <a:spcPts val="0"/>
              </a:spcBef>
              <a:spcAft>
                <a:spcPts val="0"/>
              </a:spcAft>
              <a:buClr>
                <a:schemeClr val="dk1"/>
              </a:buClr>
              <a:buSzPts val="3600"/>
              <a:buFont typeface="Calibri"/>
              <a:buChar char="•"/>
            </a:pPr>
            <a:r>
              <a:rPr lang="en-US" sz="3600" b="0" i="0" u="none" strike="noStrike" cap="none">
                <a:solidFill>
                  <a:schemeClr val="dk1"/>
                </a:solidFill>
                <a:latin typeface="Calibri"/>
                <a:ea typeface="Calibri"/>
                <a:cs typeface="Calibri"/>
                <a:sym typeface="Calibri"/>
              </a:rPr>
              <a:t>Handles noise better than MoM, LoM, FoM, and Weighted Average.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609600" y="571500"/>
            <a:ext cx="10058400"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FUZZY IMPLEMENTATION</a:t>
            </a:r>
            <a:endParaRPr sz="8800">
              <a:solidFill>
                <a:schemeClr val="dk1"/>
              </a:solidFill>
              <a:latin typeface="Anton"/>
              <a:ea typeface="Anton"/>
              <a:cs typeface="Anton"/>
              <a:sym typeface="Anton"/>
            </a:endParaRPr>
          </a:p>
        </p:txBody>
      </p:sp>
      <p:pic>
        <p:nvPicPr>
          <p:cNvPr id="205" name="Google Shape;205;p30"/>
          <p:cNvPicPr preferRelativeResize="0"/>
          <p:nvPr/>
        </p:nvPicPr>
        <p:blipFill rotWithShape="1">
          <a:blip r:embed="rId3">
            <a:alphaModFix/>
          </a:blip>
          <a:srcRect/>
          <a:stretch/>
        </p:blipFill>
        <p:spPr>
          <a:xfrm>
            <a:off x="3886200" y="2247900"/>
            <a:ext cx="11097482" cy="769941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pic>
        <p:nvPicPr>
          <p:cNvPr id="210" name="Google Shape;210;p31"/>
          <p:cNvPicPr preferRelativeResize="0"/>
          <p:nvPr/>
        </p:nvPicPr>
        <p:blipFill rotWithShape="1">
          <a:blip r:embed="rId3">
            <a:alphaModFix/>
          </a:blip>
          <a:srcRect/>
          <a:stretch/>
        </p:blipFill>
        <p:spPr>
          <a:xfrm>
            <a:off x="1713463" y="956678"/>
            <a:ext cx="14861074" cy="83736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3"/>
        <p:cNvGrpSpPr/>
        <p:nvPr/>
      </p:nvGrpSpPr>
      <p:grpSpPr>
        <a:xfrm>
          <a:off x="0" y="0"/>
          <a:ext cx="0" cy="0"/>
          <a:chOff x="0" y="0"/>
          <a:chExt cx="0" cy="0"/>
        </a:xfrm>
      </p:grpSpPr>
      <p:sp>
        <p:nvSpPr>
          <p:cNvPr id="94" name="Google Shape;94;p14"/>
          <p:cNvSpPr txBox="1"/>
          <p:nvPr/>
        </p:nvSpPr>
        <p:spPr>
          <a:xfrm>
            <a:off x="917568" y="647700"/>
            <a:ext cx="16230600" cy="1538691"/>
          </a:xfrm>
          <a:prstGeom prst="rect">
            <a:avLst/>
          </a:prstGeom>
          <a:noFill/>
          <a:ln>
            <a:noFill/>
          </a:ln>
        </p:spPr>
        <p:txBody>
          <a:bodyPr spcFirstLastPara="1" wrap="square" lIns="0" tIns="0" rIns="0" bIns="0" anchor="t" anchorCtr="0">
            <a:spAutoFit/>
          </a:bodyPr>
          <a:lstStyle/>
          <a:p>
            <a:pPr marL="0" marR="0" lvl="0" indent="0" algn="just" rtl="0">
              <a:lnSpc>
                <a:spcPct val="141818"/>
              </a:lnSpc>
              <a:spcBef>
                <a:spcPts val="0"/>
              </a:spcBef>
              <a:spcAft>
                <a:spcPts val="0"/>
              </a:spcAft>
              <a:buNone/>
            </a:pPr>
            <a:r>
              <a:rPr lang="en-US" sz="8800">
                <a:solidFill>
                  <a:schemeClr val="dk1"/>
                </a:solidFill>
                <a:latin typeface="Anton"/>
                <a:ea typeface="Anton"/>
                <a:cs typeface="Anton"/>
                <a:sym typeface="Anton"/>
              </a:rPr>
              <a:t>INTRODUCTION</a:t>
            </a:r>
            <a:endParaRPr/>
          </a:p>
        </p:txBody>
      </p:sp>
      <p:sp>
        <p:nvSpPr>
          <p:cNvPr id="95" name="Google Shape;95;p14"/>
          <p:cNvSpPr txBox="1"/>
          <p:nvPr/>
        </p:nvSpPr>
        <p:spPr>
          <a:xfrm>
            <a:off x="1045464" y="2857500"/>
            <a:ext cx="16081368" cy="563231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600" b="1">
                <a:solidFill>
                  <a:schemeClr val="dk1"/>
                </a:solidFill>
                <a:latin typeface="Calibri"/>
                <a:ea typeface="Calibri"/>
                <a:cs typeface="Calibri"/>
                <a:sym typeface="Calibri"/>
              </a:rPr>
              <a:t>What is Brain Tumor Classification?</a:t>
            </a:r>
            <a:endParaRPr/>
          </a:p>
          <a:p>
            <a:pPr marL="0" marR="0" lvl="0" indent="0" algn="just" rtl="0">
              <a:spcBef>
                <a:spcPts val="0"/>
              </a:spcBef>
              <a:spcAft>
                <a:spcPts val="0"/>
              </a:spcAft>
              <a:buNone/>
            </a:pPr>
            <a:r>
              <a:rPr lang="en-US" sz="3600">
                <a:solidFill>
                  <a:schemeClr val="dk1"/>
                </a:solidFill>
                <a:latin typeface="Calibri"/>
                <a:ea typeface="Calibri"/>
                <a:cs typeface="Calibri"/>
                <a:sym typeface="Calibri"/>
              </a:rPr>
              <a:t>Brain tumors are abnormal growths of cells in the brain that can be benign (non-cancerous) or malignant (cancerous). MRI scans are the primary tool for brain tumor diagnosis.</a:t>
            </a:r>
            <a:endParaRPr/>
          </a:p>
          <a:p>
            <a:pPr marL="0" marR="0" lvl="0" indent="0" algn="just" rtl="0">
              <a:spcBef>
                <a:spcPts val="0"/>
              </a:spcBef>
              <a:spcAft>
                <a:spcPts val="0"/>
              </a:spcAft>
              <a:buNone/>
            </a:pPr>
            <a:endParaRPr sz="3600">
              <a:solidFill>
                <a:schemeClr val="dk1"/>
              </a:solidFill>
              <a:latin typeface="Calibri"/>
              <a:ea typeface="Calibri"/>
              <a:cs typeface="Calibri"/>
              <a:sym typeface="Calibri"/>
            </a:endParaRPr>
          </a:p>
          <a:p>
            <a:pPr marL="0" marR="0" lvl="0" indent="0" algn="just" rtl="0">
              <a:spcBef>
                <a:spcPts val="0"/>
              </a:spcBef>
              <a:spcAft>
                <a:spcPts val="0"/>
              </a:spcAft>
              <a:buNone/>
            </a:pPr>
            <a:r>
              <a:rPr lang="en-US" sz="3600" b="1">
                <a:solidFill>
                  <a:schemeClr val="dk1"/>
                </a:solidFill>
                <a:latin typeface="Calibri"/>
                <a:ea typeface="Calibri"/>
                <a:cs typeface="Calibri"/>
                <a:sym typeface="Calibri"/>
              </a:rPr>
              <a:t>Challenges in Classification: </a:t>
            </a:r>
            <a:endParaRPr/>
          </a:p>
          <a:p>
            <a:pPr marL="1485900" marR="0" lvl="2" indent="-57150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Tumors vary in size, shape, and location, making detection difficult. </a:t>
            </a:r>
            <a:endParaRPr/>
          </a:p>
          <a:p>
            <a:pPr marL="1485900" marR="0" lvl="2" indent="-57150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Manual segmentation by radiologists is prone to human error and subjectivity. Automated tumor detection using AI-based methods improves diagnosis speed and reduce reliance on manual segmentation.</a:t>
            </a: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2"/>
          <p:cNvPicPr preferRelativeResize="0"/>
          <p:nvPr/>
        </p:nvPicPr>
        <p:blipFill rotWithShape="1">
          <a:blip r:embed="rId3">
            <a:alphaModFix/>
          </a:blip>
          <a:srcRect/>
          <a:stretch/>
        </p:blipFill>
        <p:spPr>
          <a:xfrm>
            <a:off x="3429000" y="800100"/>
            <a:ext cx="10128020" cy="7634896"/>
          </a:xfrm>
          <a:prstGeom prst="rect">
            <a:avLst/>
          </a:prstGeom>
          <a:noFill/>
          <a:ln>
            <a:noFill/>
          </a:ln>
        </p:spPr>
      </p:pic>
      <p:pic>
        <p:nvPicPr>
          <p:cNvPr id="216" name="Google Shape;216;p32"/>
          <p:cNvPicPr preferRelativeResize="0"/>
          <p:nvPr/>
        </p:nvPicPr>
        <p:blipFill rotWithShape="1">
          <a:blip r:embed="rId4">
            <a:alphaModFix/>
          </a:blip>
          <a:srcRect/>
          <a:stretch/>
        </p:blipFill>
        <p:spPr>
          <a:xfrm>
            <a:off x="3733800" y="8434996"/>
            <a:ext cx="9144000" cy="7227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p:nvPr/>
        </p:nvSpPr>
        <p:spPr>
          <a:xfrm>
            <a:off x="762000" y="647700"/>
            <a:ext cx="3139001"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RESULT</a:t>
            </a:r>
            <a:endParaRPr sz="8800">
              <a:solidFill>
                <a:schemeClr val="dk1"/>
              </a:solidFill>
              <a:latin typeface="Calibri"/>
              <a:ea typeface="Calibri"/>
              <a:cs typeface="Calibri"/>
              <a:sym typeface="Calibri"/>
            </a:endParaRPr>
          </a:p>
        </p:txBody>
      </p:sp>
      <p:pic>
        <p:nvPicPr>
          <p:cNvPr id="222" name="Google Shape;222;p33"/>
          <p:cNvPicPr preferRelativeResize="0"/>
          <p:nvPr/>
        </p:nvPicPr>
        <p:blipFill rotWithShape="1">
          <a:blip r:embed="rId3">
            <a:alphaModFix/>
          </a:blip>
          <a:srcRect/>
          <a:stretch/>
        </p:blipFill>
        <p:spPr>
          <a:xfrm>
            <a:off x="4724400" y="2400300"/>
            <a:ext cx="9434989" cy="588650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4"/>
          <p:cNvPicPr preferRelativeResize="0"/>
          <p:nvPr/>
        </p:nvPicPr>
        <p:blipFill rotWithShape="1">
          <a:blip r:embed="rId3">
            <a:alphaModFix/>
          </a:blip>
          <a:srcRect/>
          <a:stretch/>
        </p:blipFill>
        <p:spPr>
          <a:xfrm>
            <a:off x="398829" y="642309"/>
            <a:ext cx="17490341" cy="90023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p:nvPr/>
        </p:nvSpPr>
        <p:spPr>
          <a:xfrm>
            <a:off x="685800" y="800100"/>
            <a:ext cx="11887200"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INFERENCE</a:t>
            </a:r>
            <a:endParaRPr sz="8800">
              <a:solidFill>
                <a:schemeClr val="dk1"/>
              </a:solidFill>
              <a:latin typeface="Anton"/>
              <a:ea typeface="Anton"/>
              <a:cs typeface="Anton"/>
              <a:sym typeface="Anton"/>
            </a:endParaRPr>
          </a:p>
        </p:txBody>
      </p:sp>
      <p:sp>
        <p:nvSpPr>
          <p:cNvPr id="233" name="Google Shape;233;p35"/>
          <p:cNvSpPr/>
          <p:nvPr/>
        </p:nvSpPr>
        <p:spPr>
          <a:xfrm>
            <a:off x="2133600" y="3086100"/>
            <a:ext cx="14478000" cy="5536900"/>
          </a:xfrm>
          <a:prstGeom prst="rect">
            <a:avLst/>
          </a:prstGeom>
          <a:noFill/>
          <a:ln>
            <a:noFill/>
          </a:ln>
        </p:spPr>
        <p:txBody>
          <a:bodyPr spcFirstLastPara="1" wrap="square" lIns="91425" tIns="45700" rIns="91425" bIns="45700" anchor="t" anchorCtr="0">
            <a:noAutofit/>
          </a:bodyPr>
          <a:lstStyle/>
          <a:p>
            <a:pPr marL="571500" marR="0" lvl="0" indent="-571500" algn="just" rtl="0">
              <a:lnSpc>
                <a:spcPct val="150000"/>
              </a:lnSpc>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Fuzzification applied a sigmoid membership function to represent image uncertainty.</a:t>
            </a:r>
            <a:endParaRPr/>
          </a:p>
          <a:p>
            <a:pPr marL="571500" marR="0" lvl="0" indent="-571500" algn="just" rtl="0">
              <a:lnSpc>
                <a:spcPct val="150000"/>
              </a:lnSpc>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Defuzzification (Center of Gravity method) reconstructed the image with enhanced feature clarity.</a:t>
            </a:r>
            <a:endParaRPr/>
          </a:p>
          <a:p>
            <a:pPr marL="571500" marR="0" lvl="0" indent="-571500" algn="just" rtl="0">
              <a:lnSpc>
                <a:spcPct val="150000"/>
              </a:lnSpc>
              <a:spcBef>
                <a:spcPts val="0"/>
              </a:spcBef>
              <a:spcAft>
                <a:spcPts val="0"/>
              </a:spcAft>
              <a:buClr>
                <a:schemeClr val="dk1"/>
              </a:buClr>
              <a:buSzPts val="4000"/>
              <a:buFont typeface="Arial"/>
              <a:buChar char="•"/>
            </a:pPr>
            <a:r>
              <a:rPr lang="en-US" sz="4000">
                <a:solidFill>
                  <a:schemeClr val="dk1"/>
                </a:solidFill>
                <a:latin typeface="Calibri"/>
                <a:ea typeface="Calibri"/>
                <a:cs typeface="Calibri"/>
                <a:sym typeface="Calibri"/>
              </a:rPr>
              <a:t>The processed images may aid in better visualization and preprocessing for other classifiers.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p:nvPr/>
        </p:nvSpPr>
        <p:spPr>
          <a:xfrm>
            <a:off x="457200" y="495300"/>
            <a:ext cx="9560631"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SVM IMPLEMENTATION</a:t>
            </a:r>
            <a:endParaRPr sz="8800">
              <a:solidFill>
                <a:schemeClr val="dk1"/>
              </a:solidFill>
              <a:latin typeface="Anton"/>
              <a:ea typeface="Anton"/>
              <a:cs typeface="Anton"/>
              <a:sym typeface="Anton"/>
            </a:endParaRPr>
          </a:p>
        </p:txBody>
      </p:sp>
      <p:pic>
        <p:nvPicPr>
          <p:cNvPr id="239" name="Google Shape;239;p36"/>
          <p:cNvPicPr preferRelativeResize="0"/>
          <p:nvPr/>
        </p:nvPicPr>
        <p:blipFill rotWithShape="1">
          <a:blip r:embed="rId3">
            <a:alphaModFix/>
          </a:blip>
          <a:srcRect r="43670"/>
          <a:stretch/>
        </p:blipFill>
        <p:spPr>
          <a:xfrm>
            <a:off x="2362200" y="2247900"/>
            <a:ext cx="10439400" cy="741065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7"/>
          <p:cNvPicPr preferRelativeResize="0"/>
          <p:nvPr/>
        </p:nvPicPr>
        <p:blipFill rotWithShape="1">
          <a:blip r:embed="rId3">
            <a:alphaModFix/>
          </a:blip>
          <a:srcRect r="30832"/>
          <a:stretch/>
        </p:blipFill>
        <p:spPr>
          <a:xfrm>
            <a:off x="1463040" y="647700"/>
            <a:ext cx="12353318" cy="4572000"/>
          </a:xfrm>
          <a:prstGeom prst="rect">
            <a:avLst/>
          </a:prstGeom>
          <a:noFill/>
          <a:ln>
            <a:noFill/>
          </a:ln>
        </p:spPr>
      </p:pic>
      <p:pic>
        <p:nvPicPr>
          <p:cNvPr id="245" name="Google Shape;245;p37"/>
          <p:cNvPicPr preferRelativeResize="0"/>
          <p:nvPr/>
        </p:nvPicPr>
        <p:blipFill rotWithShape="1">
          <a:blip r:embed="rId4">
            <a:alphaModFix/>
          </a:blip>
          <a:srcRect r="39821"/>
          <a:stretch/>
        </p:blipFill>
        <p:spPr>
          <a:xfrm>
            <a:off x="1438656" y="5251704"/>
            <a:ext cx="9296400" cy="470780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p:nvPr/>
        </p:nvSpPr>
        <p:spPr>
          <a:xfrm>
            <a:off x="762000" y="647700"/>
            <a:ext cx="3139001"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RESULT</a:t>
            </a:r>
            <a:endParaRPr sz="8800">
              <a:solidFill>
                <a:schemeClr val="dk1"/>
              </a:solidFill>
              <a:latin typeface="Calibri"/>
              <a:ea typeface="Calibri"/>
              <a:cs typeface="Calibri"/>
              <a:sym typeface="Calibri"/>
            </a:endParaRPr>
          </a:p>
        </p:txBody>
      </p:sp>
      <p:pic>
        <p:nvPicPr>
          <p:cNvPr id="251" name="Google Shape;251;p38"/>
          <p:cNvPicPr preferRelativeResize="0"/>
          <p:nvPr/>
        </p:nvPicPr>
        <p:blipFill rotWithShape="1">
          <a:blip r:embed="rId3">
            <a:alphaModFix/>
          </a:blip>
          <a:srcRect/>
          <a:stretch/>
        </p:blipFill>
        <p:spPr>
          <a:xfrm>
            <a:off x="4953000" y="2552700"/>
            <a:ext cx="10158852" cy="650806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39"/>
          <p:cNvPicPr preferRelativeResize="0"/>
          <p:nvPr/>
        </p:nvPicPr>
        <p:blipFill rotWithShape="1">
          <a:blip r:embed="rId3">
            <a:alphaModFix/>
          </a:blip>
          <a:srcRect/>
          <a:stretch/>
        </p:blipFill>
        <p:spPr>
          <a:xfrm>
            <a:off x="990600" y="952500"/>
            <a:ext cx="16706983" cy="809244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0"/>
          <p:cNvSpPr/>
          <p:nvPr/>
        </p:nvSpPr>
        <p:spPr>
          <a:xfrm>
            <a:off x="838200" y="800100"/>
            <a:ext cx="4485523" cy="14465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8800">
                <a:solidFill>
                  <a:schemeClr val="dk1"/>
                </a:solidFill>
                <a:latin typeface="Anton"/>
                <a:ea typeface="Anton"/>
                <a:cs typeface="Anton"/>
                <a:sym typeface="Anton"/>
              </a:rPr>
              <a:t>INFERENCE</a:t>
            </a:r>
            <a:endParaRPr sz="8800">
              <a:solidFill>
                <a:schemeClr val="dk1"/>
              </a:solidFill>
              <a:latin typeface="Anton"/>
              <a:ea typeface="Anton"/>
              <a:cs typeface="Anton"/>
              <a:sym typeface="Anton"/>
            </a:endParaRPr>
          </a:p>
        </p:txBody>
      </p:sp>
      <p:sp>
        <p:nvSpPr>
          <p:cNvPr id="262" name="Google Shape;262;p40"/>
          <p:cNvSpPr/>
          <p:nvPr/>
        </p:nvSpPr>
        <p:spPr>
          <a:xfrm>
            <a:off x="2209800" y="3390900"/>
            <a:ext cx="14859000" cy="4992457"/>
          </a:xfrm>
          <a:prstGeom prst="rect">
            <a:avLst/>
          </a:prstGeom>
          <a:noFill/>
          <a:ln>
            <a:noFill/>
          </a:ln>
        </p:spPr>
        <p:txBody>
          <a:bodyPr spcFirstLastPara="1" wrap="square" lIns="91425" tIns="45700" rIns="91425" bIns="45700" anchor="t" anchorCtr="0">
            <a:noAutofit/>
          </a:bodyPr>
          <a:lstStyle/>
          <a:p>
            <a:pPr marL="571500" marR="0" lvl="0" indent="-571500" algn="just" rtl="0">
              <a:lnSpc>
                <a:spcPct val="15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SVM was trained on the original images and effectively classified tumor vs. non-tumor cases.</a:t>
            </a:r>
            <a:endParaRPr/>
          </a:p>
          <a:p>
            <a:pPr marL="571500" marR="0" lvl="0" indent="-571500" algn="just" rtl="0">
              <a:lnSpc>
                <a:spcPct val="15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Using an RBF kernel with optimized hyper parameters improved classification accuracy.</a:t>
            </a:r>
            <a:endParaRPr/>
          </a:p>
          <a:p>
            <a:pPr marL="571500" marR="0" lvl="0" indent="-571500" algn="just" rtl="0">
              <a:lnSpc>
                <a:spcPct val="150000"/>
              </a:lnSpc>
              <a:spcBef>
                <a:spcPts val="0"/>
              </a:spcBef>
              <a:spcAft>
                <a:spcPts val="0"/>
              </a:spcAft>
              <a:buClr>
                <a:schemeClr val="dk1"/>
              </a:buClr>
              <a:buSzPts val="3600"/>
              <a:buFont typeface="Arial"/>
              <a:buChar char="•"/>
            </a:pPr>
            <a:r>
              <a:rPr lang="en-US" sz="3600">
                <a:solidFill>
                  <a:schemeClr val="dk1"/>
                </a:solidFill>
                <a:latin typeface="Calibri"/>
                <a:ea typeface="Calibri"/>
                <a:cs typeface="Calibri"/>
                <a:sym typeface="Calibri"/>
              </a:rPr>
              <a:t>The model achieved an accuracy of XX%, with precision, recall, and F1-score indicating its effectiveness.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6"/>
        <p:cNvGrpSpPr/>
        <p:nvPr/>
      </p:nvGrpSpPr>
      <p:grpSpPr>
        <a:xfrm>
          <a:off x="0" y="0"/>
          <a:ext cx="0" cy="0"/>
          <a:chOff x="0" y="0"/>
          <a:chExt cx="0" cy="0"/>
        </a:xfrm>
      </p:grpSpPr>
      <p:sp>
        <p:nvSpPr>
          <p:cNvPr id="267" name="Google Shape;267;p41"/>
          <p:cNvSpPr/>
          <p:nvPr/>
        </p:nvSpPr>
        <p:spPr>
          <a:xfrm>
            <a:off x="1752600" y="1790700"/>
            <a:ext cx="12816226" cy="5898748"/>
          </a:xfrm>
          <a:custGeom>
            <a:avLst/>
            <a:gdLst/>
            <a:ahLst/>
            <a:cxnLst/>
            <a:rect l="l" t="t" r="r" b="b"/>
            <a:pathLst>
              <a:path w="4675394" h="2151880" extrusionOk="0">
                <a:moveTo>
                  <a:pt x="0" y="0"/>
                </a:moveTo>
                <a:lnTo>
                  <a:pt x="4675394" y="0"/>
                </a:lnTo>
                <a:lnTo>
                  <a:pt x="4675394" y="2151880"/>
                </a:lnTo>
                <a:lnTo>
                  <a:pt x="0" y="2151880"/>
                </a:lnTo>
                <a:close/>
              </a:path>
            </a:pathLst>
          </a:custGeom>
          <a:solidFill>
            <a:schemeClr val="lt1"/>
          </a:solidFill>
          <a:ln>
            <a:noFill/>
          </a:ln>
        </p:spPr>
      </p:sp>
      <p:sp>
        <p:nvSpPr>
          <p:cNvPr id="268" name="Google Shape;268;p41"/>
          <p:cNvSpPr txBox="1"/>
          <p:nvPr/>
        </p:nvSpPr>
        <p:spPr>
          <a:xfrm>
            <a:off x="990600" y="1046217"/>
            <a:ext cx="10769630" cy="978922"/>
          </a:xfrm>
          <a:prstGeom prst="rect">
            <a:avLst/>
          </a:prstGeom>
          <a:noFill/>
          <a:ln>
            <a:noFill/>
          </a:ln>
        </p:spPr>
        <p:txBody>
          <a:bodyPr spcFirstLastPara="1" wrap="square" lIns="0" tIns="0" rIns="0" bIns="0" anchor="t" anchorCtr="0">
            <a:spAutoFit/>
          </a:bodyPr>
          <a:lstStyle/>
          <a:p>
            <a:pPr marL="0" marR="0" lvl="0" indent="0" algn="l" rtl="0">
              <a:lnSpc>
                <a:spcPct val="81238"/>
              </a:lnSpc>
              <a:spcBef>
                <a:spcPts val="0"/>
              </a:spcBef>
              <a:spcAft>
                <a:spcPts val="0"/>
              </a:spcAft>
              <a:buNone/>
            </a:pPr>
            <a:r>
              <a:rPr lang="en-US" sz="8800">
                <a:solidFill>
                  <a:schemeClr val="dk1"/>
                </a:solidFill>
                <a:latin typeface="Anton"/>
                <a:ea typeface="Anton"/>
                <a:cs typeface="Anton"/>
                <a:sym typeface="Anton"/>
              </a:rPr>
              <a:t>REFERENCE</a:t>
            </a:r>
            <a:endParaRPr sz="8800">
              <a:solidFill>
                <a:schemeClr val="dk1"/>
              </a:solidFill>
              <a:latin typeface="Anton"/>
              <a:ea typeface="Anton"/>
              <a:cs typeface="Anton"/>
              <a:sym typeface="Anton"/>
            </a:endParaRPr>
          </a:p>
        </p:txBody>
      </p:sp>
      <p:sp>
        <p:nvSpPr>
          <p:cNvPr id="269" name="Google Shape;269;p41"/>
          <p:cNvSpPr txBox="1"/>
          <p:nvPr/>
        </p:nvSpPr>
        <p:spPr>
          <a:xfrm>
            <a:off x="2819400" y="3162300"/>
            <a:ext cx="13639800" cy="5025158"/>
          </a:xfrm>
          <a:prstGeom prst="rect">
            <a:avLst/>
          </a:prstGeom>
          <a:noFill/>
          <a:ln>
            <a:noFill/>
          </a:ln>
        </p:spPr>
        <p:txBody>
          <a:bodyPr spcFirstLastPara="1" wrap="square" lIns="0" tIns="0" rIns="0" bIns="0" anchor="t" anchorCtr="0">
            <a:spAutoFit/>
          </a:bodyPr>
          <a:lstStyle/>
          <a:p>
            <a:pPr marL="857250" marR="0" lvl="0" indent="-857250" algn="l" rtl="0">
              <a:spcBef>
                <a:spcPts val="0"/>
              </a:spcBef>
              <a:spcAft>
                <a:spcPts val="0"/>
              </a:spcAft>
              <a:buClr>
                <a:schemeClr val="dk1"/>
              </a:buClr>
              <a:buSzPts val="3600"/>
              <a:buFont typeface="Calibri"/>
              <a:buAutoNum type="romanUcPeriod"/>
            </a:pPr>
            <a:r>
              <a:rPr lang="en-US" sz="3600">
                <a:solidFill>
                  <a:schemeClr val="dk1"/>
                </a:solidFill>
                <a:latin typeface="Calibri"/>
                <a:ea typeface="Calibri"/>
                <a:cs typeface="Calibri"/>
                <a:sym typeface="Calibri"/>
              </a:rPr>
              <a:t> J. Ross Quinlan, 'Fuzzy Systems in Medical Imaging,' IEEE Transactions on Medical Imaging, 2023.</a:t>
            </a:r>
            <a:endParaRPr/>
          </a:p>
          <a:p>
            <a:pPr marL="857250" marR="0" lvl="0" indent="-857250" algn="l" rtl="0">
              <a:spcBef>
                <a:spcPts val="0"/>
              </a:spcBef>
              <a:spcAft>
                <a:spcPts val="0"/>
              </a:spcAft>
              <a:buClr>
                <a:schemeClr val="dk1"/>
              </a:buClr>
              <a:buSzPts val="3600"/>
              <a:buFont typeface="Calibri"/>
              <a:buAutoNum type="romanUcPeriod"/>
            </a:pPr>
            <a:r>
              <a:rPr lang="en-US" sz="3600">
                <a:solidFill>
                  <a:schemeClr val="dk1"/>
                </a:solidFill>
                <a:latin typeface="Calibri"/>
                <a:ea typeface="Calibri"/>
                <a:cs typeface="Calibri"/>
                <a:sym typeface="Calibri"/>
              </a:rPr>
              <a:t>D. Wu, 'Defuzzification Methods and Applications,' Fuzzy Sets and Systems, 2015.</a:t>
            </a:r>
            <a:endParaRPr/>
          </a:p>
          <a:p>
            <a:pPr marL="857250" marR="0" lvl="0" indent="-857250" algn="l" rtl="0">
              <a:spcBef>
                <a:spcPts val="0"/>
              </a:spcBef>
              <a:spcAft>
                <a:spcPts val="0"/>
              </a:spcAft>
              <a:buClr>
                <a:schemeClr val="dk1"/>
              </a:buClr>
              <a:buSzPts val="3600"/>
              <a:buFont typeface="Calibri"/>
              <a:buAutoNum type="romanUcPeriod"/>
            </a:pPr>
            <a:r>
              <a:rPr lang="en-US" sz="3600">
                <a:solidFill>
                  <a:schemeClr val="dk1"/>
                </a:solidFill>
                <a:latin typeface="Calibri"/>
                <a:ea typeface="Calibri"/>
                <a:cs typeface="Calibri"/>
                <a:sym typeface="Calibri"/>
              </a:rPr>
              <a:t>Y. Arora and S. K. Gupta, "Brain tumor classification using weighted least square twin support vector machine with fuzzy hyperplane," </a:t>
            </a:r>
            <a:r>
              <a:rPr lang="en-US" sz="3600" i="1">
                <a:solidFill>
                  <a:schemeClr val="dk1"/>
                </a:solidFill>
                <a:latin typeface="Calibri"/>
                <a:ea typeface="Calibri"/>
                <a:cs typeface="Calibri"/>
                <a:sym typeface="Calibri"/>
              </a:rPr>
              <a:t>Engineering Applications of Artificial Intelligence</a:t>
            </a:r>
            <a:r>
              <a:rPr lang="en-US" sz="3600">
                <a:solidFill>
                  <a:schemeClr val="dk1"/>
                </a:solidFill>
                <a:latin typeface="Calibri"/>
                <a:ea typeface="Calibri"/>
                <a:cs typeface="Calibri"/>
                <a:sym typeface="Calibri"/>
              </a:rPr>
              <a:t>, vol. 138, p. 109450, 2024.</a:t>
            </a:r>
            <a:endParaRPr sz="3600">
              <a:solidFill>
                <a:schemeClr val="dk1"/>
              </a:solidFill>
              <a:latin typeface="Calibri"/>
              <a:ea typeface="Calibri"/>
              <a:cs typeface="Calibri"/>
              <a:sym typeface="Calibri"/>
            </a:endParaRPr>
          </a:p>
          <a:p>
            <a:pPr marL="571500" marR="0" lvl="0" indent="-342900" algn="ctr" rtl="0">
              <a:lnSpc>
                <a:spcPct val="136111"/>
              </a:lnSpc>
              <a:spcBef>
                <a:spcPts val="0"/>
              </a:spcBef>
              <a:spcAft>
                <a:spcPts val="0"/>
              </a:spcAft>
              <a:buClr>
                <a:schemeClr val="dk1"/>
              </a:buClr>
              <a:buSzPts val="3600"/>
              <a:buFont typeface="Calibri"/>
              <a:buNone/>
            </a:pPr>
            <a:endParaRPr sz="3600" b="1">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9"/>
        <p:cNvGrpSpPr/>
        <p:nvPr/>
      </p:nvGrpSpPr>
      <p:grpSpPr>
        <a:xfrm>
          <a:off x="0" y="0"/>
          <a:ext cx="0" cy="0"/>
          <a:chOff x="0" y="0"/>
          <a:chExt cx="0" cy="0"/>
        </a:xfrm>
      </p:grpSpPr>
      <p:sp>
        <p:nvSpPr>
          <p:cNvPr id="100" name="Google Shape;100;p15"/>
          <p:cNvSpPr txBox="1"/>
          <p:nvPr/>
        </p:nvSpPr>
        <p:spPr>
          <a:xfrm>
            <a:off x="838200" y="647700"/>
            <a:ext cx="11579061" cy="1538691"/>
          </a:xfrm>
          <a:prstGeom prst="rect">
            <a:avLst/>
          </a:prstGeom>
          <a:noFill/>
          <a:ln>
            <a:noFill/>
          </a:ln>
        </p:spPr>
        <p:txBody>
          <a:bodyPr spcFirstLastPara="1" wrap="square" lIns="0" tIns="0" rIns="0" bIns="0" anchor="t" anchorCtr="0">
            <a:spAutoFit/>
          </a:bodyPr>
          <a:lstStyle/>
          <a:p>
            <a:pPr marL="0" marR="0" lvl="0" indent="0" algn="just" rtl="0">
              <a:lnSpc>
                <a:spcPct val="141818"/>
              </a:lnSpc>
              <a:spcBef>
                <a:spcPts val="0"/>
              </a:spcBef>
              <a:spcAft>
                <a:spcPts val="0"/>
              </a:spcAft>
              <a:buNone/>
            </a:pPr>
            <a:r>
              <a:rPr lang="en-US" sz="8800">
                <a:solidFill>
                  <a:schemeClr val="dk1"/>
                </a:solidFill>
                <a:latin typeface="Anton"/>
                <a:ea typeface="Anton"/>
                <a:cs typeface="Anton"/>
                <a:sym typeface="Anton"/>
              </a:rPr>
              <a:t>WHAT IS FUZZY?</a:t>
            </a:r>
            <a:endParaRPr sz="8800">
              <a:solidFill>
                <a:schemeClr val="dk1"/>
              </a:solidFill>
              <a:latin typeface="Anton"/>
              <a:ea typeface="Anton"/>
              <a:cs typeface="Anton"/>
              <a:sym typeface="Anton"/>
            </a:endParaRPr>
          </a:p>
        </p:txBody>
      </p:sp>
      <p:sp>
        <p:nvSpPr>
          <p:cNvPr id="101" name="Google Shape;101;p15"/>
          <p:cNvSpPr txBox="1"/>
          <p:nvPr/>
        </p:nvSpPr>
        <p:spPr>
          <a:xfrm>
            <a:off x="1295400" y="2933700"/>
            <a:ext cx="15849600" cy="5632311"/>
          </a:xfrm>
          <a:prstGeom prst="rect">
            <a:avLst/>
          </a:prstGeom>
          <a:noFill/>
          <a:ln>
            <a:noFill/>
          </a:ln>
        </p:spPr>
        <p:txBody>
          <a:bodyPr spcFirstLastPara="1" wrap="square" lIns="91425" tIns="45700" rIns="91425" bIns="45700" anchor="t" anchorCtr="0">
            <a:spAutoFit/>
          </a:bodyPr>
          <a:lstStyle/>
          <a:p>
            <a:pPr marL="571500" marR="0" lvl="0" indent="-571500" algn="just"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Fuzzy Logic is a mathematical approach that deals with imprecise, uncertain, and vague data. Unlike traditional binary logic (0 or 1), it allows partial truths (values between 0 and 1).</a:t>
            </a:r>
            <a:endParaRPr/>
          </a:p>
          <a:p>
            <a:pPr marL="0" marR="0" lvl="0" indent="0" algn="just" rtl="0">
              <a:spcBef>
                <a:spcPts val="0"/>
              </a:spcBef>
              <a:spcAft>
                <a:spcPts val="0"/>
              </a:spcAft>
              <a:buNone/>
            </a:pPr>
            <a:endParaRPr sz="3600">
              <a:solidFill>
                <a:schemeClr val="dk1"/>
              </a:solidFill>
              <a:latin typeface="Calibri"/>
              <a:ea typeface="Calibri"/>
              <a:cs typeface="Calibri"/>
              <a:sym typeface="Calibri"/>
            </a:endParaRPr>
          </a:p>
          <a:p>
            <a:pPr marL="0" marR="0" lvl="0" indent="0" algn="just" rtl="0">
              <a:spcBef>
                <a:spcPts val="0"/>
              </a:spcBef>
              <a:spcAft>
                <a:spcPts val="0"/>
              </a:spcAft>
              <a:buNone/>
            </a:pPr>
            <a:r>
              <a:rPr lang="en-US" sz="3600" b="1">
                <a:solidFill>
                  <a:schemeClr val="dk1"/>
                </a:solidFill>
                <a:latin typeface="Calibri"/>
                <a:ea typeface="Calibri"/>
                <a:cs typeface="Calibri"/>
                <a:sym typeface="Calibri"/>
              </a:rPr>
              <a:t>How it Works in Image Processing:</a:t>
            </a:r>
            <a:endParaRPr/>
          </a:p>
          <a:p>
            <a:pPr marL="1485900" marR="0" lvl="2" indent="-57150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Assigns a membership value between 0 and 1 based on pixel intensity.</a:t>
            </a:r>
            <a:endParaRPr/>
          </a:p>
          <a:p>
            <a:pPr marL="1485900" marR="0" lvl="2" indent="-57150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Helps in handling uncertainty in MRI scans where tumor boundaries are not always clear.</a:t>
            </a:r>
            <a:endParaRPr/>
          </a:p>
          <a:p>
            <a:pPr marL="1485900" marR="0" lvl="2" indent="-57150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Enhances feature extraction by making smooth transitions between different regions.</a:t>
            </a: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42"/>
          <p:cNvSpPr txBox="1"/>
          <p:nvPr/>
        </p:nvSpPr>
        <p:spPr>
          <a:xfrm>
            <a:off x="5181600" y="3009900"/>
            <a:ext cx="8847150" cy="3056286"/>
          </a:xfrm>
          <a:prstGeom prst="rect">
            <a:avLst/>
          </a:prstGeom>
          <a:noFill/>
          <a:ln>
            <a:noFill/>
          </a:ln>
        </p:spPr>
        <p:txBody>
          <a:bodyPr spcFirstLastPara="1" wrap="square" lIns="0" tIns="0" rIns="0" bIns="0" anchor="t" anchorCtr="0">
            <a:spAutoFit/>
          </a:bodyPr>
          <a:lstStyle/>
          <a:p>
            <a:pPr marL="0" marR="0" lvl="0" indent="0" algn="l" rtl="0">
              <a:lnSpc>
                <a:spcPct val="179587"/>
              </a:lnSpc>
              <a:spcBef>
                <a:spcPts val="0"/>
              </a:spcBef>
              <a:spcAft>
                <a:spcPts val="0"/>
              </a:spcAft>
              <a:buNone/>
            </a:pPr>
            <a:r>
              <a:rPr lang="en-US" sz="14800">
                <a:solidFill>
                  <a:schemeClr val="dk1"/>
                </a:solidFill>
                <a:latin typeface="Anton"/>
                <a:ea typeface="Anton"/>
                <a:cs typeface="Anton"/>
                <a:sym typeface="Anton"/>
              </a:rPr>
              <a:t>THANK YOU</a:t>
            </a:r>
            <a:endParaRPr sz="14800">
              <a:solidFill>
                <a:schemeClr val="dk1"/>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6"/>
          <p:cNvSpPr txBox="1"/>
          <p:nvPr/>
        </p:nvSpPr>
        <p:spPr>
          <a:xfrm>
            <a:off x="762000" y="647700"/>
            <a:ext cx="11579061" cy="1538691"/>
          </a:xfrm>
          <a:prstGeom prst="rect">
            <a:avLst/>
          </a:prstGeom>
          <a:noFill/>
          <a:ln>
            <a:noFill/>
          </a:ln>
        </p:spPr>
        <p:txBody>
          <a:bodyPr spcFirstLastPara="1" wrap="square" lIns="0" tIns="0" rIns="0" bIns="0" anchor="t" anchorCtr="0">
            <a:spAutoFit/>
          </a:bodyPr>
          <a:lstStyle/>
          <a:p>
            <a:pPr marL="0" marR="0" lvl="0" indent="0" algn="just" rtl="0">
              <a:lnSpc>
                <a:spcPct val="141818"/>
              </a:lnSpc>
              <a:spcBef>
                <a:spcPts val="0"/>
              </a:spcBef>
              <a:spcAft>
                <a:spcPts val="0"/>
              </a:spcAft>
              <a:buNone/>
            </a:pPr>
            <a:r>
              <a:rPr lang="en-US" sz="8800">
                <a:solidFill>
                  <a:schemeClr val="dk1"/>
                </a:solidFill>
                <a:latin typeface="Anton"/>
                <a:ea typeface="Anton"/>
                <a:cs typeface="Anton"/>
                <a:sym typeface="Anton"/>
              </a:rPr>
              <a:t>WHAT IS SVM?</a:t>
            </a:r>
            <a:endParaRPr sz="8800">
              <a:solidFill>
                <a:schemeClr val="dk1"/>
              </a:solidFill>
              <a:latin typeface="Anton"/>
              <a:ea typeface="Anton"/>
              <a:cs typeface="Anton"/>
              <a:sym typeface="Anton"/>
            </a:endParaRPr>
          </a:p>
        </p:txBody>
      </p:sp>
      <p:sp>
        <p:nvSpPr>
          <p:cNvPr id="107" name="Google Shape;107;p16"/>
          <p:cNvSpPr txBox="1"/>
          <p:nvPr/>
        </p:nvSpPr>
        <p:spPr>
          <a:xfrm>
            <a:off x="1371600" y="3009900"/>
            <a:ext cx="16154400" cy="5632311"/>
          </a:xfrm>
          <a:prstGeom prst="rect">
            <a:avLst/>
          </a:prstGeom>
          <a:noFill/>
          <a:ln>
            <a:noFill/>
          </a:ln>
        </p:spPr>
        <p:txBody>
          <a:bodyPr spcFirstLastPara="1" wrap="square" lIns="91425" tIns="45700" rIns="91425" bIns="45700" anchor="t" anchorCtr="0">
            <a:spAutoFit/>
          </a:bodyPr>
          <a:lstStyle/>
          <a:p>
            <a:pPr marL="571500" marR="0" lvl="0" indent="-571500" algn="just"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SVM (Support Vector Machine) is a supervised learning algorithm used for classification and regression tasks. It works by finding the optimal hyperplane that best separates different classes in the dataset.</a:t>
            </a:r>
            <a:endParaRPr/>
          </a:p>
          <a:p>
            <a:pPr marL="0" marR="0" lvl="0" indent="0" algn="just" rtl="0">
              <a:spcBef>
                <a:spcPts val="0"/>
              </a:spcBef>
              <a:spcAft>
                <a:spcPts val="0"/>
              </a:spcAft>
              <a:buNone/>
            </a:pPr>
            <a:endParaRPr sz="3600">
              <a:solidFill>
                <a:schemeClr val="dk1"/>
              </a:solidFill>
              <a:latin typeface="Calibri"/>
              <a:ea typeface="Calibri"/>
              <a:cs typeface="Calibri"/>
              <a:sym typeface="Calibri"/>
            </a:endParaRPr>
          </a:p>
          <a:p>
            <a:pPr marL="0" marR="0" lvl="0" indent="0" algn="just" rtl="0">
              <a:spcBef>
                <a:spcPts val="0"/>
              </a:spcBef>
              <a:spcAft>
                <a:spcPts val="0"/>
              </a:spcAft>
              <a:buNone/>
            </a:pPr>
            <a:r>
              <a:rPr lang="en-US" sz="3600" b="1">
                <a:solidFill>
                  <a:schemeClr val="dk1"/>
                </a:solidFill>
                <a:latin typeface="Calibri"/>
                <a:ea typeface="Calibri"/>
                <a:cs typeface="Calibri"/>
                <a:sym typeface="Calibri"/>
              </a:rPr>
              <a:t>How it Works:</a:t>
            </a:r>
            <a:endParaRPr/>
          </a:p>
          <a:p>
            <a:pPr marL="1200150" marR="0" lvl="1" indent="-74295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  Maps data points in a high-dimensional space.</a:t>
            </a:r>
            <a:endParaRPr/>
          </a:p>
          <a:p>
            <a:pPr marL="1200150" marR="0" lvl="1" indent="-74295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  Finds the best decision boundary (hyperplane) that maximizes the margin between two classes.</a:t>
            </a:r>
            <a:endParaRPr/>
          </a:p>
          <a:p>
            <a:pPr marL="1200150" marR="0" lvl="1" indent="-74295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  Uses support vectors (critical data points) to define the boundary.</a:t>
            </a:r>
            <a:endParaRPr/>
          </a:p>
          <a:p>
            <a:pPr marL="1200150" marR="0" lvl="1" indent="-742950" algn="just"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  Works well even with small datasets and high-dimensional features.</a:t>
            </a:r>
            <a:endParaRPr sz="36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7"/>
          <p:cNvSpPr txBox="1"/>
          <p:nvPr/>
        </p:nvSpPr>
        <p:spPr>
          <a:xfrm>
            <a:off x="762000" y="723900"/>
            <a:ext cx="14744700" cy="1333698"/>
          </a:xfrm>
          <a:prstGeom prst="rect">
            <a:avLst/>
          </a:prstGeom>
          <a:noFill/>
          <a:ln>
            <a:noFill/>
          </a:ln>
        </p:spPr>
        <p:txBody>
          <a:bodyPr spcFirstLastPara="1" wrap="square" lIns="0" tIns="0" rIns="0" bIns="0" anchor="t" anchorCtr="0">
            <a:spAutoFit/>
          </a:bodyPr>
          <a:lstStyle/>
          <a:p>
            <a:pPr marL="0" marR="0" lvl="0" indent="0" algn="l" rtl="0">
              <a:lnSpc>
                <a:spcPct val="118170"/>
              </a:lnSpc>
              <a:spcBef>
                <a:spcPts val="0"/>
              </a:spcBef>
              <a:spcAft>
                <a:spcPts val="0"/>
              </a:spcAft>
              <a:buNone/>
            </a:pPr>
            <a:r>
              <a:rPr lang="en-US" sz="8800">
                <a:solidFill>
                  <a:schemeClr val="dk1"/>
                </a:solidFill>
                <a:latin typeface="Anton"/>
                <a:ea typeface="Anton"/>
                <a:cs typeface="Anton"/>
                <a:sym typeface="Anton"/>
              </a:rPr>
              <a:t>WHY FUZZY AND SVM?</a:t>
            </a:r>
            <a:endParaRPr sz="8800">
              <a:solidFill>
                <a:schemeClr val="dk1"/>
              </a:solidFill>
              <a:latin typeface="Anton"/>
              <a:ea typeface="Anton"/>
              <a:cs typeface="Anton"/>
              <a:sym typeface="Anton"/>
            </a:endParaRPr>
          </a:p>
        </p:txBody>
      </p:sp>
      <p:sp>
        <p:nvSpPr>
          <p:cNvPr id="113" name="Google Shape;113;p17"/>
          <p:cNvSpPr txBox="1"/>
          <p:nvPr/>
        </p:nvSpPr>
        <p:spPr>
          <a:xfrm>
            <a:off x="1600200" y="3086100"/>
            <a:ext cx="15697200" cy="5539978"/>
          </a:xfrm>
          <a:prstGeom prst="rect">
            <a:avLst/>
          </a:prstGeom>
          <a:noFill/>
          <a:ln>
            <a:noFill/>
          </a:ln>
        </p:spPr>
        <p:txBody>
          <a:bodyPr spcFirstLastPara="1" wrap="square" lIns="0" tIns="0" rIns="0" bIns="0" anchor="t" anchorCtr="0">
            <a:spAutoFit/>
          </a:bodyPr>
          <a:lstStyle/>
          <a:p>
            <a:pPr marL="457200" marR="0" lvl="0" indent="-457200" algn="just"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Medical images contain uncertain and overlapping regions, which traditional methods struggle with. Fuzzy logic helps enhance ambiguous boundaries in images, making tumors more distinguishable. Defuzzification converts fuzzy values back to meaningful crisp values, improving classification performance. </a:t>
            </a:r>
            <a:endParaRPr/>
          </a:p>
          <a:p>
            <a:pPr marL="457200" marR="0" lvl="0" indent="-228600" algn="just" rtl="0">
              <a:spcBef>
                <a:spcPts val="0"/>
              </a:spcBef>
              <a:spcAft>
                <a:spcPts val="0"/>
              </a:spcAft>
              <a:buClr>
                <a:schemeClr val="dk1"/>
              </a:buClr>
              <a:buSzPts val="3600"/>
              <a:buFont typeface="Noto Sans Symbols"/>
              <a:buNone/>
            </a:pPr>
            <a:endParaRPr sz="3600">
              <a:solidFill>
                <a:schemeClr val="dk1"/>
              </a:solidFill>
              <a:latin typeface="Calibri"/>
              <a:ea typeface="Calibri"/>
              <a:cs typeface="Calibri"/>
              <a:sym typeface="Calibri"/>
            </a:endParaRPr>
          </a:p>
          <a:p>
            <a:pPr marL="457200" marR="0" lvl="0" indent="-457200" algn="just" rtl="0">
              <a:spcBef>
                <a:spcPts val="0"/>
              </a:spcBef>
              <a:spcAft>
                <a:spcPts val="0"/>
              </a:spcAft>
              <a:buClr>
                <a:schemeClr val="dk1"/>
              </a:buClr>
              <a:buSzPts val="3600"/>
              <a:buFont typeface="Noto Sans Symbols"/>
              <a:buChar char="⮚"/>
            </a:pPr>
            <a:r>
              <a:rPr lang="en-US" sz="3600">
                <a:solidFill>
                  <a:schemeClr val="dk1"/>
                </a:solidFill>
                <a:latin typeface="Calibri"/>
                <a:ea typeface="Calibri"/>
                <a:cs typeface="Calibri"/>
                <a:sym typeface="Calibri"/>
              </a:rPr>
              <a:t>Finds an optimal decision boundary between tumor and non-tumor regions. Works efficiently with high-dimensional medical image data. Handles small datasets well, making it ideal for medical applications. Reduces computational cost compared to deep learning methods.</a:t>
            </a:r>
            <a:endParaRPr/>
          </a:p>
          <a:p>
            <a:pPr marL="457200" marR="0" lvl="0" indent="-228600" algn="just" rtl="0">
              <a:spcBef>
                <a:spcPts val="0"/>
              </a:spcBef>
              <a:spcAft>
                <a:spcPts val="0"/>
              </a:spcAft>
              <a:buClr>
                <a:schemeClr val="dk1"/>
              </a:buClr>
              <a:buSzPts val="3600"/>
              <a:buFont typeface="Noto Sans Symbols"/>
              <a:buNone/>
            </a:pPr>
            <a:endParaRPr sz="36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8"/>
          <p:cNvSpPr txBox="1"/>
          <p:nvPr/>
        </p:nvSpPr>
        <p:spPr>
          <a:xfrm>
            <a:off x="838200" y="800100"/>
            <a:ext cx="14744700" cy="1333698"/>
          </a:xfrm>
          <a:prstGeom prst="rect">
            <a:avLst/>
          </a:prstGeom>
          <a:noFill/>
          <a:ln>
            <a:noFill/>
          </a:ln>
        </p:spPr>
        <p:txBody>
          <a:bodyPr spcFirstLastPara="1" wrap="square" lIns="0" tIns="0" rIns="0" bIns="0" anchor="t" anchorCtr="0">
            <a:spAutoFit/>
          </a:bodyPr>
          <a:lstStyle/>
          <a:p>
            <a:pPr marL="0" marR="0" lvl="0" indent="0" algn="l" rtl="0">
              <a:lnSpc>
                <a:spcPct val="118170"/>
              </a:lnSpc>
              <a:spcBef>
                <a:spcPts val="0"/>
              </a:spcBef>
              <a:spcAft>
                <a:spcPts val="0"/>
              </a:spcAft>
              <a:buNone/>
            </a:pPr>
            <a:r>
              <a:rPr lang="en-US" sz="8800">
                <a:solidFill>
                  <a:schemeClr val="dk1"/>
                </a:solidFill>
                <a:latin typeface="Anton"/>
                <a:ea typeface="Anton"/>
                <a:cs typeface="Anton"/>
                <a:sym typeface="Anton"/>
              </a:rPr>
              <a:t>ADVANTAGES OF FUZZY + SVM</a:t>
            </a:r>
            <a:endParaRPr sz="8800">
              <a:solidFill>
                <a:schemeClr val="dk1"/>
              </a:solidFill>
              <a:latin typeface="Anton"/>
              <a:ea typeface="Anton"/>
              <a:cs typeface="Anton"/>
              <a:sym typeface="Anton"/>
            </a:endParaRPr>
          </a:p>
        </p:txBody>
      </p:sp>
      <p:sp>
        <p:nvSpPr>
          <p:cNvPr id="119" name="Google Shape;119;p18"/>
          <p:cNvSpPr txBox="1"/>
          <p:nvPr/>
        </p:nvSpPr>
        <p:spPr>
          <a:xfrm>
            <a:off x="2286000" y="3162300"/>
            <a:ext cx="15697200" cy="4154984"/>
          </a:xfrm>
          <a:prstGeom prst="rect">
            <a:avLst/>
          </a:prstGeom>
          <a:noFill/>
          <a:ln>
            <a:noFill/>
          </a:ln>
        </p:spPr>
        <p:txBody>
          <a:bodyPr spcFirstLastPara="1" wrap="square" lIns="0" tIns="0" rIns="0" bIns="0" anchor="t" anchorCtr="0">
            <a:spAutoFit/>
          </a:bodyPr>
          <a:lstStyle/>
          <a:p>
            <a:pPr marL="1485900" marR="0" lvl="2" indent="-571500" algn="just" rtl="0">
              <a:lnSpc>
                <a:spcPct val="150000"/>
              </a:lnSpc>
              <a:spcBef>
                <a:spcPts val="0"/>
              </a:spcBef>
              <a:spcAft>
                <a:spcPts val="0"/>
              </a:spcAft>
              <a:buClr>
                <a:schemeClr val="dk1"/>
              </a:buClr>
              <a:buSzPts val="3600"/>
              <a:buFont typeface="Calibri"/>
              <a:buAutoNum type="romanUcPeriod"/>
            </a:pPr>
            <a:r>
              <a:rPr lang="en-US" sz="3600" b="1" i="0" u="none" strike="noStrike" cap="none">
                <a:solidFill>
                  <a:schemeClr val="dk1"/>
                </a:solidFill>
                <a:latin typeface="Calibri"/>
                <a:ea typeface="Calibri"/>
                <a:cs typeface="Calibri"/>
                <a:sym typeface="Calibri"/>
              </a:rPr>
              <a:t>Fuzzy Logic: </a:t>
            </a:r>
            <a:r>
              <a:rPr lang="en-US" sz="3600" b="0" i="0" u="none" strike="noStrike" cap="none">
                <a:solidFill>
                  <a:schemeClr val="dk1"/>
                </a:solidFill>
                <a:latin typeface="Calibri"/>
                <a:ea typeface="Calibri"/>
                <a:cs typeface="Calibri"/>
                <a:sym typeface="Calibri"/>
              </a:rPr>
              <a:t>Enhances contrast, extracts relevant region.</a:t>
            </a:r>
            <a:endParaRPr/>
          </a:p>
          <a:p>
            <a:pPr marL="1485900" marR="0" lvl="2" indent="-571500" algn="just" rtl="0">
              <a:lnSpc>
                <a:spcPct val="150000"/>
              </a:lnSpc>
              <a:spcBef>
                <a:spcPts val="0"/>
              </a:spcBef>
              <a:spcAft>
                <a:spcPts val="0"/>
              </a:spcAft>
              <a:buClr>
                <a:schemeClr val="dk1"/>
              </a:buClr>
              <a:buSzPts val="3600"/>
              <a:buFont typeface="Calibri"/>
              <a:buAutoNum type="romanUcPeriod"/>
            </a:pPr>
            <a:r>
              <a:rPr lang="en-US" sz="3600" b="1" i="0" u="none" strike="noStrike" cap="none">
                <a:solidFill>
                  <a:schemeClr val="dk1"/>
                </a:solidFill>
                <a:latin typeface="Calibri"/>
                <a:ea typeface="Calibri"/>
                <a:cs typeface="Calibri"/>
                <a:sym typeface="Calibri"/>
              </a:rPr>
              <a:t>Defuzzification:</a:t>
            </a:r>
            <a:r>
              <a:rPr lang="en-US" sz="3600" b="0" i="0" u="none" strike="noStrike" cap="none">
                <a:solidFill>
                  <a:schemeClr val="dk1"/>
                </a:solidFill>
                <a:latin typeface="Calibri"/>
                <a:ea typeface="Calibri"/>
                <a:cs typeface="Calibri"/>
                <a:sym typeface="Calibri"/>
              </a:rPr>
              <a:t> Converts back to meaningful data</a:t>
            </a:r>
            <a:endParaRPr/>
          </a:p>
          <a:p>
            <a:pPr marL="1485900" marR="0" lvl="2" indent="-571500" algn="just" rtl="0">
              <a:lnSpc>
                <a:spcPct val="150000"/>
              </a:lnSpc>
              <a:spcBef>
                <a:spcPts val="0"/>
              </a:spcBef>
              <a:spcAft>
                <a:spcPts val="0"/>
              </a:spcAft>
              <a:buClr>
                <a:schemeClr val="dk1"/>
              </a:buClr>
              <a:buSzPts val="3600"/>
              <a:buFont typeface="Calibri"/>
              <a:buAutoNum type="romanUcPeriod"/>
            </a:pPr>
            <a:r>
              <a:rPr lang="en-US" sz="3600" b="1" i="0" u="none" strike="noStrike" cap="none">
                <a:solidFill>
                  <a:schemeClr val="dk1"/>
                </a:solidFill>
                <a:latin typeface="Calibri"/>
                <a:ea typeface="Calibri"/>
                <a:cs typeface="Calibri"/>
                <a:sym typeface="Calibri"/>
              </a:rPr>
              <a:t>SVM:</a:t>
            </a:r>
            <a:r>
              <a:rPr lang="en-US" sz="3600" b="0" i="0" u="none" strike="noStrike" cap="none">
                <a:solidFill>
                  <a:schemeClr val="dk1"/>
                </a:solidFill>
                <a:latin typeface="Calibri"/>
                <a:ea typeface="Calibri"/>
                <a:cs typeface="Calibri"/>
                <a:sym typeface="Calibri"/>
              </a:rPr>
              <a:t> Robust tumor classification.</a:t>
            </a:r>
            <a:endParaRPr/>
          </a:p>
          <a:p>
            <a:pPr marL="1485900" marR="0" lvl="2" indent="-571500" algn="just" rtl="0">
              <a:lnSpc>
                <a:spcPct val="150000"/>
              </a:lnSpc>
              <a:spcBef>
                <a:spcPts val="0"/>
              </a:spcBef>
              <a:spcAft>
                <a:spcPts val="0"/>
              </a:spcAft>
              <a:buClr>
                <a:schemeClr val="dk1"/>
              </a:buClr>
              <a:buSzPts val="3600"/>
              <a:buFont typeface="Calibri"/>
              <a:buAutoNum type="romanUcPeriod"/>
            </a:pPr>
            <a:r>
              <a:rPr lang="en-US" sz="3600" b="1" i="0" u="none" strike="noStrike" cap="none">
                <a:solidFill>
                  <a:schemeClr val="dk1"/>
                </a:solidFill>
                <a:latin typeface="Calibri"/>
                <a:ea typeface="Calibri"/>
                <a:cs typeface="Calibri"/>
                <a:sym typeface="Calibri"/>
              </a:rPr>
              <a:t>Combining Both:</a:t>
            </a:r>
            <a:r>
              <a:rPr lang="en-US" sz="3600" b="0" i="0" u="none" strike="noStrike" cap="none">
                <a:solidFill>
                  <a:schemeClr val="dk1"/>
                </a:solidFill>
                <a:latin typeface="Calibri"/>
                <a:ea typeface="Calibri"/>
                <a:cs typeface="Calibri"/>
                <a:sym typeface="Calibri"/>
              </a:rPr>
              <a:t> Increases accuracy &amp; generalization</a:t>
            </a:r>
            <a:endParaRPr/>
          </a:p>
          <a:p>
            <a:pPr marL="0" marR="0" lvl="0" indent="0" algn="just" rtl="0">
              <a:lnSpc>
                <a:spcPct val="150000"/>
              </a:lnSpc>
              <a:spcBef>
                <a:spcPts val="0"/>
              </a:spcBef>
              <a:spcAft>
                <a:spcPts val="0"/>
              </a:spcAft>
              <a:buNone/>
            </a:pPr>
            <a:endParaRPr sz="36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9"/>
          <p:cNvSpPr txBox="1"/>
          <p:nvPr/>
        </p:nvSpPr>
        <p:spPr>
          <a:xfrm>
            <a:off x="762000" y="647700"/>
            <a:ext cx="11579061" cy="1538691"/>
          </a:xfrm>
          <a:prstGeom prst="rect">
            <a:avLst/>
          </a:prstGeom>
          <a:noFill/>
          <a:ln>
            <a:noFill/>
          </a:ln>
        </p:spPr>
        <p:txBody>
          <a:bodyPr spcFirstLastPara="1" wrap="square" lIns="0" tIns="0" rIns="0" bIns="0" anchor="t" anchorCtr="0">
            <a:spAutoFit/>
          </a:bodyPr>
          <a:lstStyle/>
          <a:p>
            <a:pPr marL="0" marR="0" lvl="0" indent="0" algn="just" rtl="0">
              <a:lnSpc>
                <a:spcPct val="141818"/>
              </a:lnSpc>
              <a:spcBef>
                <a:spcPts val="0"/>
              </a:spcBef>
              <a:spcAft>
                <a:spcPts val="0"/>
              </a:spcAft>
              <a:buNone/>
            </a:pPr>
            <a:r>
              <a:rPr lang="en-US" sz="8800">
                <a:solidFill>
                  <a:schemeClr val="dk1"/>
                </a:solidFill>
                <a:latin typeface="Anton"/>
                <a:ea typeface="Anton"/>
                <a:cs typeface="Anton"/>
                <a:sym typeface="Anton"/>
              </a:rPr>
              <a:t>DEFUZZIFICATION</a:t>
            </a:r>
            <a:endParaRPr sz="8800">
              <a:solidFill>
                <a:schemeClr val="dk1"/>
              </a:solidFill>
              <a:latin typeface="Anton"/>
              <a:ea typeface="Anton"/>
              <a:cs typeface="Anton"/>
              <a:sym typeface="Anton"/>
            </a:endParaRPr>
          </a:p>
        </p:txBody>
      </p:sp>
      <p:sp>
        <p:nvSpPr>
          <p:cNvPr id="125" name="Google Shape;125;p19"/>
          <p:cNvSpPr txBox="1"/>
          <p:nvPr/>
        </p:nvSpPr>
        <p:spPr>
          <a:xfrm>
            <a:off x="1295400" y="2552700"/>
            <a:ext cx="16383000" cy="69689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chemeClr val="dk1"/>
                </a:solidFill>
                <a:latin typeface="Calibri"/>
                <a:ea typeface="Calibri"/>
                <a:cs typeface="Calibri"/>
                <a:sym typeface="Calibri"/>
              </a:rPr>
              <a:t>Why Defuzzification?</a:t>
            </a:r>
            <a:r>
              <a:rPr lang="en-US" sz="3600">
                <a:solidFill>
                  <a:schemeClr val="dk1"/>
                </a:solidFill>
                <a:latin typeface="Calibri"/>
                <a:ea typeface="Calibri"/>
                <a:cs typeface="Calibri"/>
                <a:sym typeface="Calibri"/>
              </a:rPr>
              <a:t> </a:t>
            </a:r>
            <a:endParaRPr/>
          </a:p>
          <a:p>
            <a:pPr marL="457200" marR="0" lvl="1" indent="0" algn="l" rtl="0">
              <a:spcBef>
                <a:spcPts val="0"/>
              </a:spcBef>
              <a:spcAft>
                <a:spcPts val="0"/>
              </a:spcAft>
              <a:buNone/>
            </a:pPr>
            <a:r>
              <a:rPr lang="en-US" sz="3600" b="0" i="0" u="none" strike="noStrike" cap="none">
                <a:solidFill>
                  <a:schemeClr val="dk1"/>
                </a:solidFill>
                <a:latin typeface="Calibri"/>
                <a:ea typeface="Calibri"/>
                <a:cs typeface="Calibri"/>
                <a:sym typeface="Calibri"/>
              </a:rPr>
              <a:t>After applying fuzzy logic, the fuzzy values should be converted back to crisp values.</a:t>
            </a:r>
            <a:endParaRPr/>
          </a:p>
          <a:p>
            <a:pPr marL="457200" marR="0" lvl="1" indent="0" algn="l" rtl="0">
              <a:spcBef>
                <a:spcPts val="0"/>
              </a:spcBef>
              <a:spcAft>
                <a:spcPts val="0"/>
              </a:spcAft>
              <a:buNone/>
            </a:pPr>
            <a:r>
              <a:rPr lang="en-US" sz="3600" b="0" i="0" u="none" strike="noStrike" cap="none">
                <a:solidFill>
                  <a:schemeClr val="dk1"/>
                </a:solidFill>
                <a:latin typeface="Calibri"/>
                <a:ea typeface="Calibri"/>
                <a:cs typeface="Calibri"/>
                <a:sym typeface="Calibri"/>
              </a:rPr>
              <a:t>Defuzzification refines image intensity values, enhancing the classifier’s performance.</a:t>
            </a:r>
            <a:endParaRPr/>
          </a:p>
          <a:p>
            <a:pPr marL="457200" marR="0" lvl="1" indent="0" algn="l" rtl="0">
              <a:spcBef>
                <a:spcPts val="0"/>
              </a:spcBef>
              <a:spcAft>
                <a:spcPts val="0"/>
              </a:spcAft>
              <a:buNone/>
            </a:pPr>
            <a:endParaRPr sz="36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r>
              <a:rPr lang="en-US" sz="3600" b="1">
                <a:solidFill>
                  <a:schemeClr val="dk1"/>
                </a:solidFill>
                <a:latin typeface="Calibri"/>
                <a:ea typeface="Calibri"/>
                <a:cs typeface="Calibri"/>
                <a:sym typeface="Calibri"/>
              </a:rPr>
              <a:t>Types of Defuzzification Used:</a:t>
            </a:r>
            <a:r>
              <a:rPr lang="en-US" sz="3600">
                <a:solidFill>
                  <a:schemeClr val="dk1"/>
                </a:solidFill>
                <a:latin typeface="Calibri"/>
                <a:ea typeface="Calibri"/>
                <a:cs typeface="Calibri"/>
                <a:sym typeface="Calibri"/>
              </a:rPr>
              <a:t> </a:t>
            </a:r>
            <a:endParaRPr/>
          </a:p>
          <a:p>
            <a:pPr marL="1028700" marR="0" lvl="1" indent="-5715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Center of Gravity (COG)</a:t>
            </a:r>
            <a:endParaRPr/>
          </a:p>
          <a:p>
            <a:pPr marL="1028700" marR="0" lvl="1" indent="-5715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Mean of Maxima (MOM)</a:t>
            </a:r>
            <a:endParaRPr/>
          </a:p>
          <a:p>
            <a:pPr marL="1028700" marR="0" lvl="1" indent="-5715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Last of Maxima (LOM)</a:t>
            </a:r>
            <a:endParaRPr/>
          </a:p>
          <a:p>
            <a:pPr marL="1028700" marR="0" lvl="1" indent="-5715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First of Maxima (FOM)</a:t>
            </a:r>
            <a:endParaRPr/>
          </a:p>
          <a:p>
            <a:pPr marL="1028700" marR="0" lvl="1" indent="-5715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Weighted Average</a:t>
            </a:r>
            <a:endParaRPr/>
          </a:p>
          <a:p>
            <a:pPr marL="1028700" marR="0" lvl="1" indent="-571500" algn="l" rtl="0">
              <a:spcBef>
                <a:spcPts val="0"/>
              </a:spcBef>
              <a:spcAft>
                <a:spcPts val="0"/>
              </a:spcAft>
              <a:buClr>
                <a:schemeClr val="dk1"/>
              </a:buClr>
              <a:buSzPts val="3600"/>
              <a:buFont typeface="Arial"/>
              <a:buChar char="•"/>
            </a:pPr>
            <a:r>
              <a:rPr lang="en-US" sz="3600" b="0" i="0" u="none" strike="noStrike" cap="none">
                <a:solidFill>
                  <a:schemeClr val="dk1"/>
                </a:solidFill>
                <a:latin typeface="Calibri"/>
                <a:ea typeface="Calibri"/>
                <a:cs typeface="Calibri"/>
                <a:sym typeface="Calibri"/>
              </a:rPr>
              <a:t>Height Method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9"/>
        <p:cNvGrpSpPr/>
        <p:nvPr/>
      </p:nvGrpSpPr>
      <p:grpSpPr>
        <a:xfrm>
          <a:off x="0" y="0"/>
          <a:ext cx="0" cy="0"/>
          <a:chOff x="0" y="0"/>
          <a:chExt cx="0" cy="0"/>
        </a:xfrm>
      </p:grpSpPr>
      <p:sp>
        <p:nvSpPr>
          <p:cNvPr id="130" name="Google Shape;130;p20"/>
          <p:cNvSpPr txBox="1"/>
          <p:nvPr/>
        </p:nvSpPr>
        <p:spPr>
          <a:xfrm>
            <a:off x="-1752600" y="495300"/>
            <a:ext cx="11430251" cy="1719510"/>
          </a:xfrm>
          <a:prstGeom prst="rect">
            <a:avLst/>
          </a:prstGeom>
          <a:noFill/>
          <a:ln>
            <a:noFill/>
          </a:ln>
        </p:spPr>
        <p:txBody>
          <a:bodyPr spcFirstLastPara="1" wrap="square" lIns="0" tIns="0" rIns="0" bIns="0" anchor="t" anchorCtr="0">
            <a:spAutoFit/>
          </a:bodyPr>
          <a:lstStyle/>
          <a:p>
            <a:pPr marL="0" marR="0" lvl="0" indent="0" algn="ctr" rtl="0">
              <a:lnSpc>
                <a:spcPct val="168090"/>
              </a:lnSpc>
              <a:spcBef>
                <a:spcPts val="0"/>
              </a:spcBef>
              <a:spcAft>
                <a:spcPts val="0"/>
              </a:spcAft>
              <a:buNone/>
            </a:pPr>
            <a:r>
              <a:rPr lang="en-US" sz="8800">
                <a:solidFill>
                  <a:schemeClr val="dk1"/>
                </a:solidFill>
                <a:latin typeface="Anton"/>
                <a:ea typeface="Anton"/>
                <a:cs typeface="Anton"/>
                <a:sym typeface="Anton"/>
              </a:rPr>
              <a:t>METHODOOLGY</a:t>
            </a:r>
            <a:endParaRPr sz="9600">
              <a:solidFill>
                <a:schemeClr val="dk1"/>
              </a:solidFill>
              <a:latin typeface="Anton"/>
              <a:ea typeface="Anton"/>
              <a:cs typeface="Anton"/>
              <a:sym typeface="Anton"/>
            </a:endParaRPr>
          </a:p>
        </p:txBody>
      </p:sp>
      <p:grpSp>
        <p:nvGrpSpPr>
          <p:cNvPr id="131" name="Google Shape;131;p20"/>
          <p:cNvGrpSpPr/>
          <p:nvPr/>
        </p:nvGrpSpPr>
        <p:grpSpPr>
          <a:xfrm>
            <a:off x="1364418" y="3162300"/>
            <a:ext cx="15094781" cy="6038948"/>
            <a:chOff x="373818" y="0"/>
            <a:chExt cx="15094781" cy="6038948"/>
          </a:xfrm>
        </p:grpSpPr>
        <p:sp>
          <p:nvSpPr>
            <p:cNvPr id="132" name="Google Shape;132;p20"/>
            <p:cNvSpPr/>
            <p:nvPr/>
          </p:nvSpPr>
          <p:spPr>
            <a:xfrm>
              <a:off x="4594160" y="1220922"/>
              <a:ext cx="1010200" cy="91440"/>
            </a:xfrm>
            <a:custGeom>
              <a:avLst/>
              <a:gdLst/>
              <a:ahLst/>
              <a:cxnLst/>
              <a:rect l="l" t="t" r="r" b="b"/>
              <a:pathLst>
                <a:path w="120000" h="120000" extrusionOk="0">
                  <a:moveTo>
                    <a:pt x="0" y="60000"/>
                  </a:moveTo>
                  <a:lnTo>
                    <a:pt x="120000" y="60000"/>
                  </a:lnTo>
                </a:path>
              </a:pathLst>
            </a:custGeom>
            <a:noFill/>
            <a:ln w="25400" cap="flat" cmpd="sng">
              <a:solidFill>
                <a:srgbClr val="9B7D4C"/>
              </a:solidFill>
              <a:prstDash val="solid"/>
              <a:round/>
              <a:headEnd type="none" w="sm" len="sm"/>
              <a:tailEnd type="stealth" w="med" len="med"/>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txBox="1"/>
            <p:nvPr/>
          </p:nvSpPr>
          <p:spPr>
            <a:xfrm>
              <a:off x="5073240" y="1261787"/>
              <a:ext cx="52040" cy="97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600">
                <a:solidFill>
                  <a:schemeClr val="dk1"/>
                </a:solidFill>
                <a:latin typeface="Calibri"/>
                <a:ea typeface="Calibri"/>
                <a:cs typeface="Calibri"/>
                <a:sym typeface="Calibri"/>
              </a:endParaRPr>
            </a:p>
          </p:txBody>
        </p:sp>
        <p:sp>
          <p:nvSpPr>
            <p:cNvPr id="134" name="Google Shape;134;p20"/>
            <p:cNvSpPr/>
            <p:nvPr/>
          </p:nvSpPr>
          <p:spPr>
            <a:xfrm>
              <a:off x="373818" y="0"/>
              <a:ext cx="4222142" cy="2533285"/>
            </a:xfrm>
            <a:prstGeom prst="rect">
              <a:avLst/>
            </a:prstGeom>
            <a:solidFill>
              <a:srgbClr val="DDD9C3"/>
            </a:solidFill>
            <a:ln w="25400" cap="flat" cmpd="sng">
              <a:solidFill>
                <a:srgbClr val="9B7D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txBox="1"/>
            <p:nvPr/>
          </p:nvSpPr>
          <p:spPr>
            <a:xfrm>
              <a:off x="373818" y="0"/>
              <a:ext cx="4222142" cy="2533285"/>
            </a:xfrm>
            <a:prstGeom prst="rect">
              <a:avLst/>
            </a:prstGeom>
            <a:noFill/>
            <a:ln>
              <a:noFill/>
            </a:ln>
          </p:spPr>
          <p:txBody>
            <a:bodyPr spcFirstLastPara="1" wrap="square" lIns="284475" tIns="284475" rIns="284475" bIns="284475" anchor="ctr" anchorCtr="0">
              <a:noAutofit/>
            </a:bodyPr>
            <a:lstStyle/>
            <a:p>
              <a:pPr marL="0" marR="0" lvl="0" indent="0" algn="ctr" rtl="0">
                <a:lnSpc>
                  <a:spcPct val="90000"/>
                </a:lnSpc>
                <a:spcBef>
                  <a:spcPts val="0"/>
                </a:spcBef>
                <a:spcAft>
                  <a:spcPts val="0"/>
                </a:spcAft>
                <a:buNone/>
              </a:pPr>
              <a:r>
                <a:rPr lang="en-US" sz="4000">
                  <a:solidFill>
                    <a:schemeClr val="dk1"/>
                  </a:solidFill>
                  <a:latin typeface="Calibri"/>
                  <a:ea typeface="Calibri"/>
                  <a:cs typeface="Calibri"/>
                  <a:sym typeface="Calibri"/>
                </a:rPr>
                <a:t>PRE PROCESSING</a:t>
              </a:r>
              <a:endParaRPr sz="4000">
                <a:solidFill>
                  <a:schemeClr val="dk1"/>
                </a:solidFill>
                <a:latin typeface="Calibri"/>
                <a:ea typeface="Calibri"/>
                <a:cs typeface="Calibri"/>
                <a:sym typeface="Calibri"/>
              </a:endParaRPr>
            </a:p>
          </p:txBody>
        </p:sp>
        <p:sp>
          <p:nvSpPr>
            <p:cNvPr id="136" name="Google Shape;136;p20"/>
            <p:cNvSpPr/>
            <p:nvPr/>
          </p:nvSpPr>
          <p:spPr>
            <a:xfrm>
              <a:off x="9857103" y="1220922"/>
              <a:ext cx="953444" cy="91440"/>
            </a:xfrm>
            <a:custGeom>
              <a:avLst/>
              <a:gdLst/>
              <a:ahLst/>
              <a:cxnLst/>
              <a:rect l="l" t="t" r="r" b="b"/>
              <a:pathLst>
                <a:path w="120000" h="120000" extrusionOk="0">
                  <a:moveTo>
                    <a:pt x="0" y="60000"/>
                  </a:moveTo>
                  <a:lnTo>
                    <a:pt x="120000" y="60000"/>
                  </a:lnTo>
                </a:path>
              </a:pathLst>
            </a:custGeom>
            <a:noFill/>
            <a:ln w="25400" cap="flat" cmpd="sng">
              <a:solidFill>
                <a:srgbClr val="9B7D4C"/>
              </a:solidFill>
              <a:prstDash val="solid"/>
              <a:round/>
              <a:headEnd type="none" w="sm" len="sm"/>
              <a:tailEnd type="stealth" w="med" len="med"/>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txBox="1"/>
            <p:nvPr/>
          </p:nvSpPr>
          <p:spPr>
            <a:xfrm>
              <a:off x="10309224" y="1261787"/>
              <a:ext cx="49202" cy="97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600">
                <a:solidFill>
                  <a:schemeClr val="dk1"/>
                </a:solidFill>
                <a:latin typeface="Calibri"/>
                <a:ea typeface="Calibri"/>
                <a:cs typeface="Calibri"/>
                <a:sym typeface="Calibri"/>
              </a:endParaRPr>
            </a:p>
          </p:txBody>
        </p:sp>
        <p:sp>
          <p:nvSpPr>
            <p:cNvPr id="138" name="Google Shape;138;p20"/>
            <p:cNvSpPr/>
            <p:nvPr/>
          </p:nvSpPr>
          <p:spPr>
            <a:xfrm>
              <a:off x="5636760" y="0"/>
              <a:ext cx="4222142" cy="2533285"/>
            </a:xfrm>
            <a:prstGeom prst="rect">
              <a:avLst/>
            </a:prstGeom>
            <a:solidFill>
              <a:srgbClr val="DDD9C3"/>
            </a:solidFill>
            <a:ln w="25400" cap="flat" cmpd="sng">
              <a:solidFill>
                <a:srgbClr val="9B7D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txBox="1"/>
            <p:nvPr/>
          </p:nvSpPr>
          <p:spPr>
            <a:xfrm>
              <a:off x="5636760" y="0"/>
              <a:ext cx="4222142" cy="2533285"/>
            </a:xfrm>
            <a:prstGeom prst="rect">
              <a:avLst/>
            </a:prstGeom>
            <a:noFill/>
            <a:ln>
              <a:noFill/>
            </a:ln>
          </p:spPr>
          <p:txBody>
            <a:bodyPr spcFirstLastPara="1" wrap="square" lIns="284475" tIns="284475" rIns="284475" bIns="284475" anchor="ctr" anchorCtr="0">
              <a:noAutofit/>
            </a:bodyPr>
            <a:lstStyle/>
            <a:p>
              <a:pPr marL="0" marR="0" lvl="0" indent="0" algn="ctr" rtl="0">
                <a:lnSpc>
                  <a:spcPct val="90000"/>
                </a:lnSpc>
                <a:spcBef>
                  <a:spcPts val="0"/>
                </a:spcBef>
                <a:spcAft>
                  <a:spcPts val="0"/>
                </a:spcAft>
                <a:buNone/>
              </a:pPr>
              <a:r>
                <a:rPr lang="en-US" sz="4000">
                  <a:solidFill>
                    <a:schemeClr val="dk1"/>
                  </a:solidFill>
                  <a:latin typeface="Calibri"/>
                  <a:ea typeface="Calibri"/>
                  <a:cs typeface="Calibri"/>
                  <a:sym typeface="Calibri"/>
                </a:rPr>
                <a:t>FUZZIFICATION</a:t>
              </a:r>
              <a:endParaRPr sz="4000">
                <a:solidFill>
                  <a:schemeClr val="dk1"/>
                </a:solidFill>
                <a:latin typeface="Calibri"/>
                <a:ea typeface="Calibri"/>
                <a:cs typeface="Calibri"/>
                <a:sym typeface="Calibri"/>
              </a:endParaRPr>
            </a:p>
          </p:txBody>
        </p:sp>
        <p:sp>
          <p:nvSpPr>
            <p:cNvPr id="140" name="Google Shape;140;p20"/>
            <p:cNvSpPr/>
            <p:nvPr/>
          </p:nvSpPr>
          <p:spPr>
            <a:xfrm>
              <a:off x="5029025" y="2531485"/>
              <a:ext cx="8126748" cy="941778"/>
            </a:xfrm>
            <a:custGeom>
              <a:avLst/>
              <a:gdLst/>
              <a:ahLst/>
              <a:cxnLst/>
              <a:rect l="l" t="t" r="r" b="b"/>
              <a:pathLst>
                <a:path w="120000" h="120000" extrusionOk="0">
                  <a:moveTo>
                    <a:pt x="120000" y="0"/>
                  </a:moveTo>
                  <a:lnTo>
                    <a:pt x="120000" y="62179"/>
                  </a:lnTo>
                  <a:lnTo>
                    <a:pt x="0" y="62179"/>
                  </a:lnTo>
                  <a:lnTo>
                    <a:pt x="0" y="120000"/>
                  </a:lnTo>
                </a:path>
              </a:pathLst>
            </a:custGeom>
            <a:noFill/>
            <a:ln w="25400" cap="flat" cmpd="sng">
              <a:solidFill>
                <a:srgbClr val="9B7D4C"/>
              </a:solidFill>
              <a:prstDash val="solid"/>
              <a:round/>
              <a:headEnd type="none" w="sm" len="sm"/>
              <a:tailEnd type="stealth" w="med" len="med"/>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txBox="1"/>
            <p:nvPr/>
          </p:nvSpPr>
          <p:spPr>
            <a:xfrm>
              <a:off x="8887781" y="2997519"/>
              <a:ext cx="409235" cy="97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600">
                <a:solidFill>
                  <a:schemeClr val="dk1"/>
                </a:solidFill>
                <a:latin typeface="Calibri"/>
                <a:ea typeface="Calibri"/>
                <a:cs typeface="Calibri"/>
                <a:sym typeface="Calibri"/>
              </a:endParaRPr>
            </a:p>
          </p:txBody>
        </p:sp>
        <p:sp>
          <p:nvSpPr>
            <p:cNvPr id="142" name="Google Shape;142;p20"/>
            <p:cNvSpPr/>
            <p:nvPr/>
          </p:nvSpPr>
          <p:spPr>
            <a:xfrm>
              <a:off x="10842947" y="0"/>
              <a:ext cx="4625652" cy="2533285"/>
            </a:xfrm>
            <a:prstGeom prst="rect">
              <a:avLst/>
            </a:prstGeom>
            <a:solidFill>
              <a:srgbClr val="DDD9C3"/>
            </a:solidFill>
            <a:ln w="25400" cap="flat" cmpd="sng">
              <a:solidFill>
                <a:srgbClr val="9B7D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txBox="1"/>
            <p:nvPr/>
          </p:nvSpPr>
          <p:spPr>
            <a:xfrm>
              <a:off x="10842947" y="0"/>
              <a:ext cx="4625652" cy="2533285"/>
            </a:xfrm>
            <a:prstGeom prst="rect">
              <a:avLst/>
            </a:prstGeom>
            <a:noFill/>
            <a:ln>
              <a:noFill/>
            </a:ln>
          </p:spPr>
          <p:txBody>
            <a:bodyPr spcFirstLastPara="1" wrap="square" lIns="284475" tIns="284475" rIns="284475" bIns="284475" anchor="ctr" anchorCtr="0">
              <a:noAutofit/>
            </a:bodyPr>
            <a:lstStyle/>
            <a:p>
              <a:pPr marL="0" marR="0" lvl="0" indent="0" algn="ctr" rtl="0">
                <a:lnSpc>
                  <a:spcPct val="90000"/>
                </a:lnSpc>
                <a:spcBef>
                  <a:spcPts val="0"/>
                </a:spcBef>
                <a:spcAft>
                  <a:spcPts val="0"/>
                </a:spcAft>
                <a:buNone/>
              </a:pPr>
              <a:r>
                <a:rPr lang="en-US" sz="4000">
                  <a:solidFill>
                    <a:schemeClr val="dk1"/>
                  </a:solidFill>
                  <a:latin typeface="Calibri"/>
                  <a:ea typeface="Calibri"/>
                  <a:cs typeface="Calibri"/>
                  <a:sym typeface="Calibri"/>
                </a:rPr>
                <a:t>DEFUZZIFICATION</a:t>
              </a:r>
              <a:endParaRPr sz="4000">
                <a:solidFill>
                  <a:schemeClr val="dk1"/>
                </a:solidFill>
                <a:latin typeface="Calibri"/>
                <a:ea typeface="Calibri"/>
                <a:cs typeface="Calibri"/>
                <a:sym typeface="Calibri"/>
              </a:endParaRPr>
            </a:p>
          </p:txBody>
        </p:sp>
        <p:sp>
          <p:nvSpPr>
            <p:cNvPr id="144" name="Google Shape;144;p20"/>
            <p:cNvSpPr/>
            <p:nvPr/>
          </p:nvSpPr>
          <p:spPr>
            <a:xfrm>
              <a:off x="7138296" y="4726586"/>
              <a:ext cx="1086452" cy="91440"/>
            </a:xfrm>
            <a:custGeom>
              <a:avLst/>
              <a:gdLst/>
              <a:ahLst/>
              <a:cxnLst/>
              <a:rect l="l" t="t" r="r" b="b"/>
              <a:pathLst>
                <a:path w="120000" h="120000" extrusionOk="0">
                  <a:moveTo>
                    <a:pt x="0" y="60000"/>
                  </a:moveTo>
                  <a:lnTo>
                    <a:pt x="120000" y="60000"/>
                  </a:lnTo>
                </a:path>
              </a:pathLst>
            </a:custGeom>
            <a:noFill/>
            <a:ln w="25400" cap="flat" cmpd="sng">
              <a:solidFill>
                <a:srgbClr val="9B7D4C"/>
              </a:solidFill>
              <a:prstDash val="solid"/>
              <a:round/>
              <a:headEnd type="none" w="sm" len="sm"/>
              <a:tailEnd type="stealth" w="med" len="med"/>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txBox="1"/>
            <p:nvPr/>
          </p:nvSpPr>
          <p:spPr>
            <a:xfrm>
              <a:off x="7653596" y="4767450"/>
              <a:ext cx="55852" cy="971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None/>
              </a:pPr>
              <a:endParaRPr sz="600">
                <a:solidFill>
                  <a:schemeClr val="dk1"/>
                </a:solidFill>
                <a:latin typeface="Calibri"/>
                <a:ea typeface="Calibri"/>
                <a:cs typeface="Calibri"/>
                <a:sym typeface="Calibri"/>
              </a:endParaRPr>
            </a:p>
          </p:txBody>
        </p:sp>
        <p:sp>
          <p:nvSpPr>
            <p:cNvPr id="146" name="Google Shape;146;p20"/>
            <p:cNvSpPr/>
            <p:nvPr/>
          </p:nvSpPr>
          <p:spPr>
            <a:xfrm>
              <a:off x="2917954" y="3505663"/>
              <a:ext cx="4222142" cy="2533285"/>
            </a:xfrm>
            <a:prstGeom prst="rect">
              <a:avLst/>
            </a:prstGeom>
            <a:solidFill>
              <a:srgbClr val="DDD9C3"/>
            </a:solidFill>
            <a:ln w="25400" cap="flat" cmpd="sng">
              <a:solidFill>
                <a:srgbClr val="9B7D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txBox="1"/>
            <p:nvPr/>
          </p:nvSpPr>
          <p:spPr>
            <a:xfrm>
              <a:off x="2917954" y="3505663"/>
              <a:ext cx="4222142" cy="2533285"/>
            </a:xfrm>
            <a:prstGeom prst="rect">
              <a:avLst/>
            </a:prstGeom>
            <a:noFill/>
            <a:ln>
              <a:noFill/>
            </a:ln>
          </p:spPr>
          <p:txBody>
            <a:bodyPr spcFirstLastPara="1" wrap="square" lIns="284475" tIns="284475" rIns="284475" bIns="284475" anchor="ctr" anchorCtr="0">
              <a:noAutofit/>
            </a:bodyPr>
            <a:lstStyle/>
            <a:p>
              <a:pPr marL="0" marR="0" lvl="0" indent="0" algn="ctr" rtl="0">
                <a:lnSpc>
                  <a:spcPct val="90000"/>
                </a:lnSpc>
                <a:spcBef>
                  <a:spcPts val="0"/>
                </a:spcBef>
                <a:spcAft>
                  <a:spcPts val="0"/>
                </a:spcAft>
                <a:buNone/>
              </a:pPr>
              <a:r>
                <a:rPr lang="en-US" sz="4000">
                  <a:solidFill>
                    <a:schemeClr val="dk1"/>
                  </a:solidFill>
                  <a:latin typeface="Calibri"/>
                  <a:ea typeface="Calibri"/>
                  <a:cs typeface="Calibri"/>
                  <a:sym typeface="Calibri"/>
                </a:rPr>
                <a:t>SVM</a:t>
              </a:r>
              <a:endParaRPr/>
            </a:p>
            <a:p>
              <a:pPr marL="0" marR="0" lvl="0" indent="0" algn="ctr" rtl="0">
                <a:lnSpc>
                  <a:spcPct val="90000"/>
                </a:lnSpc>
                <a:spcBef>
                  <a:spcPts val="1400"/>
                </a:spcBef>
                <a:spcAft>
                  <a:spcPts val="0"/>
                </a:spcAft>
                <a:buNone/>
              </a:pPr>
              <a:r>
                <a:rPr lang="en-US" sz="4000">
                  <a:solidFill>
                    <a:schemeClr val="dk1"/>
                  </a:solidFill>
                  <a:latin typeface="Calibri"/>
                  <a:ea typeface="Calibri"/>
                  <a:cs typeface="Calibri"/>
                  <a:sym typeface="Calibri"/>
                </a:rPr>
                <a:t>CLASSIFICATION</a:t>
              </a:r>
              <a:endParaRPr sz="4000">
                <a:solidFill>
                  <a:schemeClr val="dk1"/>
                </a:solidFill>
                <a:latin typeface="Calibri"/>
                <a:ea typeface="Calibri"/>
                <a:cs typeface="Calibri"/>
                <a:sym typeface="Calibri"/>
              </a:endParaRPr>
            </a:p>
          </p:txBody>
        </p:sp>
        <p:sp>
          <p:nvSpPr>
            <p:cNvPr id="148" name="Google Shape;148;p20"/>
            <p:cNvSpPr/>
            <p:nvPr/>
          </p:nvSpPr>
          <p:spPr>
            <a:xfrm>
              <a:off x="8257148" y="3505663"/>
              <a:ext cx="4222142" cy="2533285"/>
            </a:xfrm>
            <a:prstGeom prst="rect">
              <a:avLst/>
            </a:prstGeom>
            <a:solidFill>
              <a:srgbClr val="DDD9C3"/>
            </a:solidFill>
            <a:ln w="25400" cap="flat" cmpd="sng">
              <a:solidFill>
                <a:srgbClr val="9B7D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txBox="1"/>
            <p:nvPr/>
          </p:nvSpPr>
          <p:spPr>
            <a:xfrm>
              <a:off x="8257148" y="3505663"/>
              <a:ext cx="4222142" cy="2533285"/>
            </a:xfrm>
            <a:prstGeom prst="rect">
              <a:avLst/>
            </a:prstGeom>
            <a:noFill/>
            <a:ln>
              <a:noFill/>
            </a:ln>
          </p:spPr>
          <p:txBody>
            <a:bodyPr spcFirstLastPara="1" wrap="square" lIns="284475" tIns="284475" rIns="284475" bIns="284475" anchor="ctr" anchorCtr="0">
              <a:noAutofit/>
            </a:bodyPr>
            <a:lstStyle/>
            <a:p>
              <a:pPr marL="0" marR="0" lvl="0" indent="0" algn="ctr" rtl="0">
                <a:lnSpc>
                  <a:spcPct val="90000"/>
                </a:lnSpc>
                <a:spcBef>
                  <a:spcPts val="0"/>
                </a:spcBef>
                <a:spcAft>
                  <a:spcPts val="0"/>
                </a:spcAft>
                <a:buNone/>
              </a:pPr>
              <a:r>
                <a:rPr lang="en-US" sz="4000">
                  <a:solidFill>
                    <a:schemeClr val="dk1"/>
                  </a:solidFill>
                  <a:latin typeface="Calibri"/>
                  <a:ea typeface="Calibri"/>
                  <a:cs typeface="Calibri"/>
                  <a:sym typeface="Calibri"/>
                </a:rPr>
                <a:t>PERFORMANCE EVALUATION</a:t>
              </a:r>
              <a:endParaRPr sz="4000">
                <a:solidFill>
                  <a:schemeClr val="dk1"/>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pic>
        <p:nvPicPr>
          <p:cNvPr id="154" name="Google Shape;154;p21"/>
          <p:cNvPicPr preferRelativeResize="0"/>
          <p:nvPr/>
        </p:nvPicPr>
        <p:blipFill rotWithShape="1">
          <a:blip r:embed="rId3">
            <a:alphaModFix/>
          </a:blip>
          <a:srcRect/>
          <a:stretch/>
        </p:blipFill>
        <p:spPr>
          <a:xfrm>
            <a:off x="1066800" y="876300"/>
            <a:ext cx="16852015" cy="82634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779</Words>
  <Application>Microsoft Office PowerPoint</Application>
  <PresentationFormat>Custom</PresentationFormat>
  <Paragraphs>105</Paragraphs>
  <Slides>30</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Anton</vt:lpstr>
      <vt:lpstr>Calibri</vt:lpstr>
      <vt:lpstr>Arimo</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Ananya Senthil Anand</cp:lastModifiedBy>
  <cp:revision>1</cp:revision>
  <dcterms:modified xsi:type="dcterms:W3CDTF">2025-06-13T19:02:21Z</dcterms:modified>
</cp:coreProperties>
</file>