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AF33E-0996-4C34-9031-17B8E28884EC}" type="doc">
      <dgm:prSet loTypeId="urn:microsoft.com/office/officeart/2005/8/layout/bProcess4" loCatId="process" qsTypeId="urn:microsoft.com/office/officeart/2005/8/quickstyle/simple1" qsCatId="simple" csTypeId="urn:microsoft.com/office/officeart/2005/8/colors/accent5_4" csCatId="accent5" phldr="1"/>
      <dgm:spPr/>
      <dgm:t>
        <a:bodyPr/>
        <a:lstStyle/>
        <a:p>
          <a:endParaRPr lang="en-IN"/>
        </a:p>
      </dgm:t>
    </dgm:pt>
    <dgm:pt modelId="{6CF42457-95E0-45BE-A9A0-815A997B277B}">
      <dgm:prSet phldrT="[Text]" custT="1"/>
      <dgm:spPr/>
      <dgm:t>
        <a:bodyPr/>
        <a:lstStyle/>
        <a:p>
          <a:r>
            <a:rPr lang="en-IN" sz="1600" b="1" dirty="0"/>
            <a:t>Load E-Waste Dataset</a:t>
          </a:r>
        </a:p>
        <a:p>
          <a:r>
            <a:rPr lang="en-IN" sz="1400" dirty="0"/>
            <a:t>IMG_SIZE: 256 × 256</a:t>
          </a:r>
        </a:p>
        <a:p>
          <a:r>
            <a:rPr lang="en-IN" sz="1400" dirty="0"/>
            <a:t> BATCH SIZE: 32</a:t>
          </a:r>
        </a:p>
        <a:p>
          <a:r>
            <a:rPr lang="en-IN" sz="1400" dirty="0"/>
            <a:t> NUM_CLASSES: 10</a:t>
          </a:r>
        </a:p>
      </dgm:t>
    </dgm:pt>
    <dgm:pt modelId="{2C7D298D-90F3-47B3-A225-9E1E619E60F5}" type="parTrans" cxnId="{CC71969B-4DF1-4CBD-9CCA-D5AF4CE3CA8E}">
      <dgm:prSet/>
      <dgm:spPr/>
      <dgm:t>
        <a:bodyPr/>
        <a:lstStyle/>
        <a:p>
          <a:endParaRPr lang="en-IN"/>
        </a:p>
      </dgm:t>
    </dgm:pt>
    <dgm:pt modelId="{A877F4D1-BBD0-454B-BBBF-B12EB9FC98B7}" type="sibTrans" cxnId="{CC71969B-4DF1-4CBD-9CCA-D5AF4CE3CA8E}">
      <dgm:prSet/>
      <dgm:spPr/>
      <dgm:t>
        <a:bodyPr/>
        <a:lstStyle/>
        <a:p>
          <a:endParaRPr lang="en-IN"/>
        </a:p>
      </dgm:t>
    </dgm:pt>
    <dgm:pt modelId="{D673CEE2-8CE6-4D07-8484-95DDC3C94895}">
      <dgm:prSet phldrT="[Text]" custT="1"/>
      <dgm:spPr/>
      <dgm:t>
        <a:bodyPr/>
        <a:lstStyle/>
        <a:p>
          <a:r>
            <a:rPr lang="en-IN" sz="1600" b="1" dirty="0"/>
            <a:t>Exploratory Data Analysis</a:t>
          </a:r>
        </a:p>
        <a:p>
          <a:r>
            <a:rPr lang="en-IN" sz="1400" dirty="0"/>
            <a:t>Class distribution plots</a:t>
          </a:r>
        </a:p>
        <a:p>
          <a:r>
            <a:rPr lang="en-US" sz="1400" dirty="0"/>
            <a:t>Sample image visualization (12 images shown)</a:t>
          </a:r>
          <a:endParaRPr lang="en-IN" sz="1400" dirty="0"/>
        </a:p>
      </dgm:t>
    </dgm:pt>
    <dgm:pt modelId="{72CF2E14-E55C-4F13-8C7A-63F60FDDE7BD}" type="parTrans" cxnId="{413654D1-49FB-4DC2-B7FE-35A75E8B0263}">
      <dgm:prSet/>
      <dgm:spPr/>
      <dgm:t>
        <a:bodyPr/>
        <a:lstStyle/>
        <a:p>
          <a:endParaRPr lang="en-IN"/>
        </a:p>
      </dgm:t>
    </dgm:pt>
    <dgm:pt modelId="{30236C16-5FD5-4521-97B3-DC6F6B572527}" type="sibTrans" cxnId="{413654D1-49FB-4DC2-B7FE-35A75E8B0263}">
      <dgm:prSet/>
      <dgm:spPr/>
      <dgm:t>
        <a:bodyPr/>
        <a:lstStyle/>
        <a:p>
          <a:endParaRPr lang="en-IN"/>
        </a:p>
      </dgm:t>
    </dgm:pt>
    <dgm:pt modelId="{BAB2DA2E-6A63-4A7E-8DCB-74D18BA909D4}">
      <dgm:prSet phldrT="[Text]" custT="1"/>
      <dgm:spPr/>
      <dgm:t>
        <a:bodyPr/>
        <a:lstStyle/>
        <a:p>
          <a:r>
            <a:rPr lang="en-IN" sz="1600" b="1" dirty="0"/>
            <a:t>Data Preprocessing</a:t>
          </a:r>
        </a:p>
        <a:p>
          <a:r>
            <a:rPr lang="en-US" sz="1200" dirty="0"/>
            <a:t> Dataset loading with </a:t>
          </a:r>
          <a:r>
            <a:rPr lang="en-US" sz="1200" dirty="0" err="1"/>
            <a:t>label_mode</a:t>
          </a:r>
          <a:r>
            <a:rPr lang="en-US" sz="1200" dirty="0"/>
            <a:t>='categorical</a:t>
          </a:r>
          <a:r>
            <a:rPr lang="en-US" sz="1000" dirty="0"/>
            <a:t>'</a:t>
          </a:r>
          <a:endParaRPr lang="en-IN" sz="1000" dirty="0"/>
        </a:p>
      </dgm:t>
    </dgm:pt>
    <dgm:pt modelId="{5A0647B8-9F17-43E2-A673-A40132DC847B}" type="parTrans" cxnId="{B83AE0EB-E1C0-4BCC-AD8A-AD2AD4B87592}">
      <dgm:prSet/>
      <dgm:spPr/>
      <dgm:t>
        <a:bodyPr/>
        <a:lstStyle/>
        <a:p>
          <a:endParaRPr lang="en-IN"/>
        </a:p>
      </dgm:t>
    </dgm:pt>
    <dgm:pt modelId="{73BAC3E1-B502-4E48-BFFA-0918F30B6054}" type="sibTrans" cxnId="{B83AE0EB-E1C0-4BCC-AD8A-AD2AD4B87592}">
      <dgm:prSet/>
      <dgm:spPr/>
      <dgm:t>
        <a:bodyPr/>
        <a:lstStyle/>
        <a:p>
          <a:endParaRPr lang="en-IN"/>
        </a:p>
      </dgm:t>
    </dgm:pt>
    <dgm:pt modelId="{FEB8B5FB-C120-4EB1-9E72-9F0E59D004E0}">
      <dgm:prSet phldrT="[Text]" custT="1"/>
      <dgm:spPr/>
      <dgm:t>
        <a:bodyPr/>
        <a:lstStyle/>
        <a:p>
          <a:r>
            <a:rPr lang="en-IN" sz="1400" b="1" dirty="0"/>
            <a:t>Data Augmentation</a:t>
          </a:r>
        </a:p>
        <a:p>
          <a:r>
            <a:rPr lang="en-IN" sz="1200" dirty="0"/>
            <a:t> </a:t>
          </a:r>
          <a:r>
            <a:rPr lang="en-IN" sz="1200" dirty="0" err="1"/>
            <a:t>RandomFlip</a:t>
          </a:r>
          <a:r>
            <a:rPr lang="en-IN" sz="1200" dirty="0"/>
            <a:t>: horizontal</a:t>
          </a:r>
        </a:p>
        <a:p>
          <a:r>
            <a:rPr lang="en-IN" sz="1200" dirty="0"/>
            <a:t> </a:t>
          </a:r>
          <a:r>
            <a:rPr lang="en-IN" sz="1200" dirty="0" err="1"/>
            <a:t>RandomRotation</a:t>
          </a:r>
          <a:r>
            <a:rPr lang="en-IN" sz="1200" dirty="0"/>
            <a:t>: 0.1</a:t>
          </a:r>
        </a:p>
        <a:p>
          <a:r>
            <a:rPr lang="en-IN" sz="1200" dirty="0"/>
            <a:t> </a:t>
          </a:r>
          <a:r>
            <a:rPr lang="en-IN" sz="1200" dirty="0" err="1"/>
            <a:t>RandomZoom</a:t>
          </a:r>
          <a:r>
            <a:rPr lang="en-IN" sz="1200" dirty="0"/>
            <a:t>: 0.2</a:t>
          </a:r>
        </a:p>
        <a:p>
          <a:r>
            <a:rPr lang="en-IN" sz="1200" dirty="0"/>
            <a:t> </a:t>
          </a:r>
          <a:r>
            <a:rPr lang="en-IN" sz="1200" dirty="0" err="1"/>
            <a:t>RandomContrast</a:t>
          </a:r>
          <a:r>
            <a:rPr lang="en-IN" sz="1200" dirty="0"/>
            <a:t>: 0.3</a:t>
          </a:r>
        </a:p>
        <a:p>
          <a:r>
            <a:rPr lang="en-IN" sz="1200" dirty="0"/>
            <a:t> </a:t>
          </a:r>
          <a:r>
            <a:rPr lang="en-IN" sz="1200" dirty="0" err="1"/>
            <a:t>RandomBrightness</a:t>
          </a:r>
          <a:r>
            <a:rPr lang="en-IN" sz="1200" dirty="0"/>
            <a:t>: 0.2</a:t>
          </a:r>
        </a:p>
        <a:p>
          <a:r>
            <a:rPr lang="en-IN" sz="1200" dirty="0"/>
            <a:t> </a:t>
          </a:r>
          <a:r>
            <a:rPr lang="en-IN" sz="1200" dirty="0" err="1"/>
            <a:t>RandomTranslation</a:t>
          </a:r>
          <a:r>
            <a:rPr lang="en-IN" sz="1200" dirty="0"/>
            <a:t>: (0.1, 0.1)</a:t>
          </a:r>
        </a:p>
      </dgm:t>
    </dgm:pt>
    <dgm:pt modelId="{A9512D4D-04ED-4FAA-B7AC-E6CFFA77A8F3}" type="parTrans" cxnId="{B13B4132-43A5-4663-9335-4C631736DFA5}">
      <dgm:prSet/>
      <dgm:spPr/>
      <dgm:t>
        <a:bodyPr/>
        <a:lstStyle/>
        <a:p>
          <a:endParaRPr lang="en-IN"/>
        </a:p>
      </dgm:t>
    </dgm:pt>
    <dgm:pt modelId="{E21FC2A8-3946-42CB-ACFB-F2D0263ACA68}" type="sibTrans" cxnId="{B13B4132-43A5-4663-9335-4C631736DFA5}">
      <dgm:prSet/>
      <dgm:spPr/>
      <dgm:t>
        <a:bodyPr/>
        <a:lstStyle/>
        <a:p>
          <a:endParaRPr lang="en-IN"/>
        </a:p>
      </dgm:t>
    </dgm:pt>
    <dgm:pt modelId="{C6D76A22-2123-442C-AB55-72E7B4E555F6}">
      <dgm:prSet phldrT="[Text]" custT="1"/>
      <dgm:spPr/>
      <dgm:t>
        <a:bodyPr/>
        <a:lstStyle/>
        <a:p>
          <a:r>
            <a:rPr lang="en-US" sz="1100" b="1" dirty="0"/>
            <a:t>Model Building (MobileNetV3Large + Custom Head)</a:t>
          </a:r>
          <a:endParaRPr lang="en-IN" sz="1100" b="1" dirty="0"/>
        </a:p>
        <a:p>
          <a:r>
            <a:rPr lang="en-IN" sz="1050" dirty="0"/>
            <a:t> Pretrained weights: '</a:t>
          </a:r>
          <a:r>
            <a:rPr lang="en-IN" sz="1050" dirty="0" err="1"/>
            <a:t>imagenet</a:t>
          </a:r>
          <a:r>
            <a:rPr lang="en-IN" sz="1050" dirty="0"/>
            <a:t>'</a:t>
          </a:r>
        </a:p>
        <a:p>
          <a:r>
            <a:rPr lang="en-IN" sz="1050" dirty="0"/>
            <a:t> Layers Unfrozen: Last 80</a:t>
          </a:r>
        </a:p>
        <a:p>
          <a:r>
            <a:rPr lang="en-IN" sz="1050" dirty="0"/>
            <a:t> GlobalAveragePooling2D</a:t>
          </a:r>
        </a:p>
        <a:p>
          <a:r>
            <a:rPr lang="en-IN" sz="1050" dirty="0"/>
            <a:t> Dropout: 0.3</a:t>
          </a:r>
        </a:p>
        <a:p>
          <a:r>
            <a:rPr lang="en-US" sz="1050" dirty="0"/>
            <a:t> Output: Dense layer with </a:t>
          </a:r>
          <a:r>
            <a:rPr lang="en-US" sz="1050" dirty="0" err="1"/>
            <a:t>softmax</a:t>
          </a:r>
          <a:r>
            <a:rPr lang="en-US" sz="1050" dirty="0"/>
            <a:t> (10 units)</a:t>
          </a:r>
          <a:endParaRPr lang="en-IN" sz="1050" dirty="0"/>
        </a:p>
      </dgm:t>
    </dgm:pt>
    <dgm:pt modelId="{5D6BD83F-4594-4AEF-93BD-769FD1B607DF}" type="parTrans" cxnId="{D3A5C3BB-D57D-4DEA-B119-2C5923508FCC}">
      <dgm:prSet/>
      <dgm:spPr/>
      <dgm:t>
        <a:bodyPr/>
        <a:lstStyle/>
        <a:p>
          <a:endParaRPr lang="en-IN"/>
        </a:p>
      </dgm:t>
    </dgm:pt>
    <dgm:pt modelId="{1C477590-D380-461E-9DF8-511C590B7AA0}" type="sibTrans" cxnId="{D3A5C3BB-D57D-4DEA-B119-2C5923508FCC}">
      <dgm:prSet/>
      <dgm:spPr/>
      <dgm:t>
        <a:bodyPr/>
        <a:lstStyle/>
        <a:p>
          <a:endParaRPr lang="en-IN"/>
        </a:p>
      </dgm:t>
    </dgm:pt>
    <dgm:pt modelId="{71F0E8BA-26EC-495A-9B3E-638DF384F91A}">
      <dgm:prSet phldrT="[Text]" custT="1"/>
      <dgm:spPr/>
      <dgm:t>
        <a:bodyPr/>
        <a:lstStyle/>
        <a:p>
          <a:r>
            <a:rPr lang="en-IN" sz="1400" b="1" dirty="0"/>
            <a:t>Model Compilation</a:t>
          </a:r>
        </a:p>
        <a:p>
          <a:r>
            <a:rPr lang="en-IN" sz="1200" dirty="0"/>
            <a:t>  Optimizer: Adam (</a:t>
          </a:r>
          <a:r>
            <a:rPr lang="en-IN" sz="1200" dirty="0" err="1"/>
            <a:t>lr</a:t>
          </a:r>
          <a:r>
            <a:rPr lang="en-IN" sz="1200" dirty="0"/>
            <a:t> = 1e-4)</a:t>
          </a:r>
        </a:p>
        <a:p>
          <a:r>
            <a:rPr lang="en-US" sz="1200" dirty="0"/>
            <a:t> Loss: </a:t>
          </a:r>
          <a:r>
            <a:rPr lang="en-US" sz="1200" dirty="0" err="1"/>
            <a:t>CategoricalCrossentropy</a:t>
          </a:r>
          <a:r>
            <a:rPr lang="en-US" sz="1200" dirty="0"/>
            <a:t> with </a:t>
          </a:r>
          <a:r>
            <a:rPr lang="en-US" sz="1200" dirty="0" err="1"/>
            <a:t>label_smoothing</a:t>
          </a:r>
          <a:r>
            <a:rPr lang="en-US" sz="1200" dirty="0"/>
            <a:t> = 0.1</a:t>
          </a:r>
          <a:endParaRPr lang="en-IN" sz="1200" dirty="0"/>
        </a:p>
        <a:p>
          <a:r>
            <a:rPr lang="en-IN" sz="1200" dirty="0"/>
            <a:t> Metrics: Accuracy</a:t>
          </a:r>
        </a:p>
      </dgm:t>
    </dgm:pt>
    <dgm:pt modelId="{BEAB893E-934F-4D12-8526-D18B64096E72}" type="parTrans" cxnId="{D29BC5F4-B1DF-430C-B8D3-272AAF8B8160}">
      <dgm:prSet/>
      <dgm:spPr/>
      <dgm:t>
        <a:bodyPr/>
        <a:lstStyle/>
        <a:p>
          <a:endParaRPr lang="en-IN"/>
        </a:p>
      </dgm:t>
    </dgm:pt>
    <dgm:pt modelId="{25B935BB-69DA-4DFD-A473-D25E4C55F252}" type="sibTrans" cxnId="{D29BC5F4-B1DF-430C-B8D3-272AAF8B8160}">
      <dgm:prSet/>
      <dgm:spPr/>
      <dgm:t>
        <a:bodyPr/>
        <a:lstStyle/>
        <a:p>
          <a:endParaRPr lang="en-IN"/>
        </a:p>
      </dgm:t>
    </dgm:pt>
    <dgm:pt modelId="{BC3723CD-CDCD-4A27-96E3-52B94164C57E}">
      <dgm:prSet phldrT="[Text]" custT="1"/>
      <dgm:spPr/>
      <dgm:t>
        <a:bodyPr/>
        <a:lstStyle/>
        <a:p>
          <a:r>
            <a:rPr lang="en-IN" sz="1600" b="1" dirty="0"/>
            <a:t>Model Training</a:t>
          </a:r>
        </a:p>
        <a:p>
          <a:r>
            <a:rPr lang="en-IN" sz="1400" dirty="0"/>
            <a:t> Epochs: 20</a:t>
          </a:r>
        </a:p>
        <a:p>
          <a:r>
            <a:rPr lang="en-US" sz="1400" dirty="0"/>
            <a:t> </a:t>
          </a:r>
          <a:r>
            <a:rPr lang="en-US" sz="1400" dirty="0" err="1"/>
            <a:t>EarlyStopping</a:t>
          </a:r>
          <a:r>
            <a:rPr lang="en-US" sz="1400" dirty="0"/>
            <a:t>: patience = 3, monitor = </a:t>
          </a:r>
          <a:r>
            <a:rPr lang="en-US" sz="1400" dirty="0" err="1"/>
            <a:t>val_loss</a:t>
          </a:r>
          <a:endParaRPr lang="en-IN" sz="1400" dirty="0"/>
        </a:p>
        <a:p>
          <a:r>
            <a:rPr lang="fr-FR" sz="1400" dirty="0"/>
            <a:t> Train on: </a:t>
          </a:r>
          <a:r>
            <a:rPr lang="fr-FR" sz="1400" dirty="0" err="1"/>
            <a:t>ds_train</a:t>
          </a:r>
          <a:r>
            <a:rPr lang="fr-FR" sz="1400" dirty="0"/>
            <a:t>, </a:t>
          </a:r>
          <a:r>
            <a:rPr lang="fr-FR" sz="1400" dirty="0" err="1"/>
            <a:t>Validate</a:t>
          </a:r>
          <a:r>
            <a:rPr lang="fr-FR" sz="1400" dirty="0"/>
            <a:t> on: </a:t>
          </a:r>
          <a:r>
            <a:rPr lang="fr-FR" sz="1400" dirty="0" err="1"/>
            <a:t>ds_val</a:t>
          </a:r>
          <a:endParaRPr lang="en-IN" sz="1400" dirty="0"/>
        </a:p>
      </dgm:t>
    </dgm:pt>
    <dgm:pt modelId="{F62B50AC-2D45-429D-8DFE-75D29796DAEF}" type="parTrans" cxnId="{7C850E42-C13A-4BCA-BAE3-211E3A760C24}">
      <dgm:prSet/>
      <dgm:spPr/>
      <dgm:t>
        <a:bodyPr/>
        <a:lstStyle/>
        <a:p>
          <a:endParaRPr lang="en-IN"/>
        </a:p>
      </dgm:t>
    </dgm:pt>
    <dgm:pt modelId="{90091970-1B3D-4A75-B921-A4BD00389BD3}" type="sibTrans" cxnId="{7C850E42-C13A-4BCA-BAE3-211E3A760C24}">
      <dgm:prSet/>
      <dgm:spPr/>
      <dgm:t>
        <a:bodyPr/>
        <a:lstStyle/>
        <a:p>
          <a:endParaRPr lang="en-IN"/>
        </a:p>
      </dgm:t>
    </dgm:pt>
    <dgm:pt modelId="{DBC31575-6488-49E5-A060-A59F95015E44}">
      <dgm:prSet phldrT="[Text]" custT="1"/>
      <dgm:spPr/>
      <dgm:t>
        <a:bodyPr/>
        <a:lstStyle/>
        <a:p>
          <a:r>
            <a:rPr lang="en-IN" sz="1600" b="1" dirty="0"/>
            <a:t>Model Evaluation</a:t>
          </a:r>
        </a:p>
        <a:p>
          <a:r>
            <a:rPr lang="en-IN" sz="1400" dirty="0"/>
            <a:t> Test Accuracy and Loss</a:t>
          </a:r>
        </a:p>
        <a:p>
          <a:r>
            <a:rPr lang="en-IN" sz="1400" dirty="0"/>
            <a:t> Classification Report</a:t>
          </a:r>
        </a:p>
        <a:p>
          <a:r>
            <a:rPr lang="en-IN" sz="1400" dirty="0"/>
            <a:t> Confusion Matrix (Seaborn Heatmap)</a:t>
          </a:r>
        </a:p>
      </dgm:t>
    </dgm:pt>
    <dgm:pt modelId="{9598FFAC-F08B-457B-9E60-45BDB211AC2B}" type="parTrans" cxnId="{8A953F26-D7A8-4F21-B0CA-A91F03E0848F}">
      <dgm:prSet/>
      <dgm:spPr/>
      <dgm:t>
        <a:bodyPr/>
        <a:lstStyle/>
        <a:p>
          <a:endParaRPr lang="en-IN"/>
        </a:p>
      </dgm:t>
    </dgm:pt>
    <dgm:pt modelId="{9C04ECE1-6456-43DA-9625-4DDEED7E3C9E}" type="sibTrans" cxnId="{8A953F26-D7A8-4F21-B0CA-A91F03E0848F}">
      <dgm:prSet/>
      <dgm:spPr/>
      <dgm:t>
        <a:bodyPr/>
        <a:lstStyle/>
        <a:p>
          <a:endParaRPr lang="en-IN"/>
        </a:p>
      </dgm:t>
    </dgm:pt>
    <dgm:pt modelId="{40E66DDB-9B4B-48C9-B5DB-44124BD70000}">
      <dgm:prSet phldrT="[Text]" custT="1"/>
      <dgm:spPr/>
      <dgm:t>
        <a:bodyPr/>
        <a:lstStyle/>
        <a:p>
          <a:r>
            <a:rPr lang="en-IN" sz="1600" b="1" dirty="0"/>
            <a:t>Model Deployment (</a:t>
          </a:r>
          <a:r>
            <a:rPr lang="en-IN" sz="1600" b="1" dirty="0" err="1"/>
            <a:t>Gradio</a:t>
          </a:r>
          <a:r>
            <a:rPr lang="en-IN" sz="1600" b="1" dirty="0"/>
            <a:t>)</a:t>
          </a:r>
        </a:p>
        <a:p>
          <a:r>
            <a:rPr lang="en-US" sz="1400" dirty="0"/>
            <a:t> Input: Upload Image (type='</a:t>
          </a:r>
          <a:r>
            <a:rPr lang="en-US" sz="1400" dirty="0" err="1"/>
            <a:t>pil</a:t>
          </a:r>
          <a:r>
            <a:rPr lang="en-US" sz="1400" dirty="0"/>
            <a:t>')</a:t>
          </a:r>
          <a:endParaRPr lang="en-IN" sz="1400" dirty="0"/>
        </a:p>
        <a:p>
          <a:r>
            <a:rPr lang="en-US" sz="1400" dirty="0"/>
            <a:t> Output: Markdown (Class Name + Confidence + Sorting Instructions)</a:t>
          </a:r>
          <a:endParaRPr lang="en-IN" sz="1400" dirty="0"/>
        </a:p>
      </dgm:t>
    </dgm:pt>
    <dgm:pt modelId="{ED007A9C-BD32-4CC1-88CF-EABA568D3653}" type="parTrans" cxnId="{7757B99D-1CFA-47E5-9A0E-142433DECE08}">
      <dgm:prSet/>
      <dgm:spPr/>
      <dgm:t>
        <a:bodyPr/>
        <a:lstStyle/>
        <a:p>
          <a:endParaRPr lang="en-IN"/>
        </a:p>
      </dgm:t>
    </dgm:pt>
    <dgm:pt modelId="{A9B46C41-2E63-4697-A23A-B2CBBF8B61CD}" type="sibTrans" cxnId="{7757B99D-1CFA-47E5-9A0E-142433DECE08}">
      <dgm:prSet/>
      <dgm:spPr/>
      <dgm:t>
        <a:bodyPr/>
        <a:lstStyle/>
        <a:p>
          <a:endParaRPr lang="en-IN"/>
        </a:p>
      </dgm:t>
    </dgm:pt>
    <dgm:pt modelId="{59ABCB05-3ABA-4AC3-AB45-088A62895EE3}" type="pres">
      <dgm:prSet presAssocID="{441AF33E-0996-4C34-9031-17B8E28884EC}" presName="Name0" presStyleCnt="0">
        <dgm:presLayoutVars>
          <dgm:dir/>
          <dgm:resizeHandles/>
        </dgm:presLayoutVars>
      </dgm:prSet>
      <dgm:spPr/>
    </dgm:pt>
    <dgm:pt modelId="{0CC7BC93-AEA8-40DB-8ACF-B5736A928D18}" type="pres">
      <dgm:prSet presAssocID="{6CF42457-95E0-45BE-A9A0-815A997B277B}" presName="compNode" presStyleCnt="0"/>
      <dgm:spPr/>
    </dgm:pt>
    <dgm:pt modelId="{5149C0AC-7CE6-43E2-A37A-9D22B887E264}" type="pres">
      <dgm:prSet presAssocID="{6CF42457-95E0-45BE-A9A0-815A997B277B}" presName="dummyConnPt" presStyleCnt="0"/>
      <dgm:spPr/>
    </dgm:pt>
    <dgm:pt modelId="{2AF45356-5BDE-4E8E-9E1A-26CBB7DEF7AB}" type="pres">
      <dgm:prSet presAssocID="{6CF42457-95E0-45BE-A9A0-815A997B277B}" presName="node" presStyleLbl="node1" presStyleIdx="0" presStyleCnt="9">
        <dgm:presLayoutVars>
          <dgm:bulletEnabled val="1"/>
        </dgm:presLayoutVars>
      </dgm:prSet>
      <dgm:spPr/>
    </dgm:pt>
    <dgm:pt modelId="{072D40F4-0C67-41BD-BC24-5942E6D7F824}" type="pres">
      <dgm:prSet presAssocID="{A877F4D1-BBD0-454B-BBBF-B12EB9FC98B7}" presName="sibTrans" presStyleLbl="bgSibTrans2D1" presStyleIdx="0" presStyleCnt="8"/>
      <dgm:spPr/>
    </dgm:pt>
    <dgm:pt modelId="{8D9F9917-B1B5-4636-87D1-0A7CAE885858}" type="pres">
      <dgm:prSet presAssocID="{D673CEE2-8CE6-4D07-8484-95DDC3C94895}" presName="compNode" presStyleCnt="0"/>
      <dgm:spPr/>
    </dgm:pt>
    <dgm:pt modelId="{198FBC02-A082-41F3-8DB3-8D9DBD72AE1A}" type="pres">
      <dgm:prSet presAssocID="{D673CEE2-8CE6-4D07-8484-95DDC3C94895}" presName="dummyConnPt" presStyleCnt="0"/>
      <dgm:spPr/>
    </dgm:pt>
    <dgm:pt modelId="{3636946E-9EC2-4710-B356-0D2FE12B2DB4}" type="pres">
      <dgm:prSet presAssocID="{D673CEE2-8CE6-4D07-8484-95DDC3C94895}" presName="node" presStyleLbl="node1" presStyleIdx="1" presStyleCnt="9">
        <dgm:presLayoutVars>
          <dgm:bulletEnabled val="1"/>
        </dgm:presLayoutVars>
      </dgm:prSet>
      <dgm:spPr/>
    </dgm:pt>
    <dgm:pt modelId="{E4546730-34B7-4D7E-B338-B158ED3A9969}" type="pres">
      <dgm:prSet presAssocID="{30236C16-5FD5-4521-97B3-DC6F6B572527}" presName="sibTrans" presStyleLbl="bgSibTrans2D1" presStyleIdx="1" presStyleCnt="8"/>
      <dgm:spPr/>
    </dgm:pt>
    <dgm:pt modelId="{1BEF8E0E-1924-47ED-AA22-CAB87E89CF80}" type="pres">
      <dgm:prSet presAssocID="{BAB2DA2E-6A63-4A7E-8DCB-74D18BA909D4}" presName="compNode" presStyleCnt="0"/>
      <dgm:spPr/>
    </dgm:pt>
    <dgm:pt modelId="{3C749B84-9878-4C7B-B6BD-0CE14255E7F1}" type="pres">
      <dgm:prSet presAssocID="{BAB2DA2E-6A63-4A7E-8DCB-74D18BA909D4}" presName="dummyConnPt" presStyleCnt="0"/>
      <dgm:spPr/>
    </dgm:pt>
    <dgm:pt modelId="{A53C89DD-DF2B-4689-8A76-DF7A811081BC}" type="pres">
      <dgm:prSet presAssocID="{BAB2DA2E-6A63-4A7E-8DCB-74D18BA909D4}" presName="node" presStyleLbl="node1" presStyleIdx="2" presStyleCnt="9">
        <dgm:presLayoutVars>
          <dgm:bulletEnabled val="1"/>
        </dgm:presLayoutVars>
      </dgm:prSet>
      <dgm:spPr/>
    </dgm:pt>
    <dgm:pt modelId="{F2A35BDD-046B-40BF-BF38-88C418B3FA1A}" type="pres">
      <dgm:prSet presAssocID="{73BAC3E1-B502-4E48-BFFA-0918F30B6054}" presName="sibTrans" presStyleLbl="bgSibTrans2D1" presStyleIdx="2" presStyleCnt="8"/>
      <dgm:spPr/>
    </dgm:pt>
    <dgm:pt modelId="{4E293D4C-E4CE-486A-A2EF-7DBEE946B9B7}" type="pres">
      <dgm:prSet presAssocID="{FEB8B5FB-C120-4EB1-9E72-9F0E59D004E0}" presName="compNode" presStyleCnt="0"/>
      <dgm:spPr/>
    </dgm:pt>
    <dgm:pt modelId="{C595C101-A35F-482D-92E5-B82AD8A52283}" type="pres">
      <dgm:prSet presAssocID="{FEB8B5FB-C120-4EB1-9E72-9F0E59D004E0}" presName="dummyConnPt" presStyleCnt="0"/>
      <dgm:spPr/>
    </dgm:pt>
    <dgm:pt modelId="{C69D237B-0D5B-4833-9EC7-C856D9E4F521}" type="pres">
      <dgm:prSet presAssocID="{FEB8B5FB-C120-4EB1-9E72-9F0E59D004E0}" presName="node" presStyleLbl="node1" presStyleIdx="3" presStyleCnt="9">
        <dgm:presLayoutVars>
          <dgm:bulletEnabled val="1"/>
        </dgm:presLayoutVars>
      </dgm:prSet>
      <dgm:spPr/>
    </dgm:pt>
    <dgm:pt modelId="{7DA81EEE-9549-4F3A-A6AA-6EF8DD01C4F8}" type="pres">
      <dgm:prSet presAssocID="{E21FC2A8-3946-42CB-ACFB-F2D0263ACA68}" presName="sibTrans" presStyleLbl="bgSibTrans2D1" presStyleIdx="3" presStyleCnt="8"/>
      <dgm:spPr/>
    </dgm:pt>
    <dgm:pt modelId="{03F58F7D-0B1C-4C43-A084-1133D839ECEE}" type="pres">
      <dgm:prSet presAssocID="{C6D76A22-2123-442C-AB55-72E7B4E555F6}" presName="compNode" presStyleCnt="0"/>
      <dgm:spPr/>
    </dgm:pt>
    <dgm:pt modelId="{2E210851-743A-4B1C-992F-7FBEE74A3367}" type="pres">
      <dgm:prSet presAssocID="{C6D76A22-2123-442C-AB55-72E7B4E555F6}" presName="dummyConnPt" presStyleCnt="0"/>
      <dgm:spPr/>
    </dgm:pt>
    <dgm:pt modelId="{896E7A63-65BA-448B-956E-AE3E601B7D6C}" type="pres">
      <dgm:prSet presAssocID="{C6D76A22-2123-442C-AB55-72E7B4E555F6}" presName="node" presStyleLbl="node1" presStyleIdx="4" presStyleCnt="9">
        <dgm:presLayoutVars>
          <dgm:bulletEnabled val="1"/>
        </dgm:presLayoutVars>
      </dgm:prSet>
      <dgm:spPr/>
    </dgm:pt>
    <dgm:pt modelId="{5DE70DAE-49FC-4FA0-9386-615AF98FEF50}" type="pres">
      <dgm:prSet presAssocID="{1C477590-D380-461E-9DF8-511C590B7AA0}" presName="sibTrans" presStyleLbl="bgSibTrans2D1" presStyleIdx="4" presStyleCnt="8"/>
      <dgm:spPr/>
    </dgm:pt>
    <dgm:pt modelId="{3787E344-CFEA-40D3-98BD-4A3B989C7D0D}" type="pres">
      <dgm:prSet presAssocID="{71F0E8BA-26EC-495A-9B3E-638DF384F91A}" presName="compNode" presStyleCnt="0"/>
      <dgm:spPr/>
    </dgm:pt>
    <dgm:pt modelId="{A3AB47BA-1E2E-4549-A8D9-2D02322E8485}" type="pres">
      <dgm:prSet presAssocID="{71F0E8BA-26EC-495A-9B3E-638DF384F91A}" presName="dummyConnPt" presStyleCnt="0"/>
      <dgm:spPr/>
    </dgm:pt>
    <dgm:pt modelId="{6B309DB5-5B9A-4C8B-B5FA-49A3A61A2294}" type="pres">
      <dgm:prSet presAssocID="{71F0E8BA-26EC-495A-9B3E-638DF384F91A}" presName="node" presStyleLbl="node1" presStyleIdx="5" presStyleCnt="9">
        <dgm:presLayoutVars>
          <dgm:bulletEnabled val="1"/>
        </dgm:presLayoutVars>
      </dgm:prSet>
      <dgm:spPr/>
    </dgm:pt>
    <dgm:pt modelId="{342D71C4-C96E-4A04-8A19-18B1A7BE981D}" type="pres">
      <dgm:prSet presAssocID="{25B935BB-69DA-4DFD-A473-D25E4C55F252}" presName="sibTrans" presStyleLbl="bgSibTrans2D1" presStyleIdx="5" presStyleCnt="8"/>
      <dgm:spPr/>
    </dgm:pt>
    <dgm:pt modelId="{1CE3D540-5768-4604-A6A7-9B9B9A7EAC27}" type="pres">
      <dgm:prSet presAssocID="{BC3723CD-CDCD-4A27-96E3-52B94164C57E}" presName="compNode" presStyleCnt="0"/>
      <dgm:spPr/>
    </dgm:pt>
    <dgm:pt modelId="{9EF79C97-FAB2-4BEF-A431-60477A35CBF0}" type="pres">
      <dgm:prSet presAssocID="{BC3723CD-CDCD-4A27-96E3-52B94164C57E}" presName="dummyConnPt" presStyleCnt="0"/>
      <dgm:spPr/>
    </dgm:pt>
    <dgm:pt modelId="{1D90C462-E9A8-490A-BE3D-1CCA43FFDA47}" type="pres">
      <dgm:prSet presAssocID="{BC3723CD-CDCD-4A27-96E3-52B94164C57E}" presName="node" presStyleLbl="node1" presStyleIdx="6" presStyleCnt="9">
        <dgm:presLayoutVars>
          <dgm:bulletEnabled val="1"/>
        </dgm:presLayoutVars>
      </dgm:prSet>
      <dgm:spPr/>
    </dgm:pt>
    <dgm:pt modelId="{59E73B51-04E8-4936-ABAD-2AFCDC23E909}" type="pres">
      <dgm:prSet presAssocID="{90091970-1B3D-4A75-B921-A4BD00389BD3}" presName="sibTrans" presStyleLbl="bgSibTrans2D1" presStyleIdx="6" presStyleCnt="8"/>
      <dgm:spPr/>
    </dgm:pt>
    <dgm:pt modelId="{9BF615EC-60D6-4EE2-949B-7792AA6DE8CD}" type="pres">
      <dgm:prSet presAssocID="{DBC31575-6488-49E5-A060-A59F95015E44}" presName="compNode" presStyleCnt="0"/>
      <dgm:spPr/>
    </dgm:pt>
    <dgm:pt modelId="{9A664C13-A1F9-44B5-A2A0-5B5226DE4B63}" type="pres">
      <dgm:prSet presAssocID="{DBC31575-6488-49E5-A060-A59F95015E44}" presName="dummyConnPt" presStyleCnt="0"/>
      <dgm:spPr/>
    </dgm:pt>
    <dgm:pt modelId="{8E9EFE30-35AE-4A69-9C14-A6C3294C9003}" type="pres">
      <dgm:prSet presAssocID="{DBC31575-6488-49E5-A060-A59F95015E44}" presName="node" presStyleLbl="node1" presStyleIdx="7" presStyleCnt="9">
        <dgm:presLayoutVars>
          <dgm:bulletEnabled val="1"/>
        </dgm:presLayoutVars>
      </dgm:prSet>
      <dgm:spPr/>
    </dgm:pt>
    <dgm:pt modelId="{B8053E7D-DF4C-4B64-BF26-EAF3745E84D4}" type="pres">
      <dgm:prSet presAssocID="{9C04ECE1-6456-43DA-9625-4DDEED7E3C9E}" presName="sibTrans" presStyleLbl="bgSibTrans2D1" presStyleIdx="7" presStyleCnt="8"/>
      <dgm:spPr/>
    </dgm:pt>
    <dgm:pt modelId="{E8FAE77C-37FE-47A8-8789-15C29D568AC3}" type="pres">
      <dgm:prSet presAssocID="{40E66DDB-9B4B-48C9-B5DB-44124BD70000}" presName="compNode" presStyleCnt="0"/>
      <dgm:spPr/>
    </dgm:pt>
    <dgm:pt modelId="{B7BC25A6-3805-4E27-8219-DD4B3DFEA014}" type="pres">
      <dgm:prSet presAssocID="{40E66DDB-9B4B-48C9-B5DB-44124BD70000}" presName="dummyConnPt" presStyleCnt="0"/>
      <dgm:spPr/>
    </dgm:pt>
    <dgm:pt modelId="{AA7C69ED-028C-4461-889F-4A9805E659D3}" type="pres">
      <dgm:prSet presAssocID="{40E66DDB-9B4B-48C9-B5DB-44124BD70000}" presName="node" presStyleLbl="node1" presStyleIdx="8" presStyleCnt="9">
        <dgm:presLayoutVars>
          <dgm:bulletEnabled val="1"/>
        </dgm:presLayoutVars>
      </dgm:prSet>
      <dgm:spPr/>
    </dgm:pt>
  </dgm:ptLst>
  <dgm:cxnLst>
    <dgm:cxn modelId="{4F041814-82A1-4D65-AC12-5BDF8556C5F4}" type="presOf" srcId="{E21FC2A8-3946-42CB-ACFB-F2D0263ACA68}" destId="{7DA81EEE-9549-4F3A-A6AA-6EF8DD01C4F8}" srcOrd="0" destOrd="0" presId="urn:microsoft.com/office/officeart/2005/8/layout/bProcess4"/>
    <dgm:cxn modelId="{6DA7E915-5180-4C5A-9736-03DAED7B7A31}" type="presOf" srcId="{30236C16-5FD5-4521-97B3-DC6F6B572527}" destId="{E4546730-34B7-4D7E-B338-B158ED3A9969}" srcOrd="0" destOrd="0" presId="urn:microsoft.com/office/officeart/2005/8/layout/bProcess4"/>
    <dgm:cxn modelId="{7E73BF1D-4B4B-47BE-8E7B-FA834A16A87A}" type="presOf" srcId="{FEB8B5FB-C120-4EB1-9E72-9F0E59D004E0}" destId="{C69D237B-0D5B-4833-9EC7-C856D9E4F521}" srcOrd="0" destOrd="0" presId="urn:microsoft.com/office/officeart/2005/8/layout/bProcess4"/>
    <dgm:cxn modelId="{8A953F26-D7A8-4F21-B0CA-A91F03E0848F}" srcId="{441AF33E-0996-4C34-9031-17B8E28884EC}" destId="{DBC31575-6488-49E5-A060-A59F95015E44}" srcOrd="7" destOrd="0" parTransId="{9598FFAC-F08B-457B-9E60-45BDB211AC2B}" sibTransId="{9C04ECE1-6456-43DA-9625-4DDEED7E3C9E}"/>
    <dgm:cxn modelId="{BFD7D72A-D5D2-4826-820E-B791691E0970}" type="presOf" srcId="{A877F4D1-BBD0-454B-BBBF-B12EB9FC98B7}" destId="{072D40F4-0C67-41BD-BC24-5942E6D7F824}" srcOrd="0" destOrd="0" presId="urn:microsoft.com/office/officeart/2005/8/layout/bProcess4"/>
    <dgm:cxn modelId="{B13B4132-43A5-4663-9335-4C631736DFA5}" srcId="{441AF33E-0996-4C34-9031-17B8E28884EC}" destId="{FEB8B5FB-C120-4EB1-9E72-9F0E59D004E0}" srcOrd="3" destOrd="0" parTransId="{A9512D4D-04ED-4FAA-B7AC-E6CFFA77A8F3}" sibTransId="{E21FC2A8-3946-42CB-ACFB-F2D0263ACA68}"/>
    <dgm:cxn modelId="{7C850E42-C13A-4BCA-BAE3-211E3A760C24}" srcId="{441AF33E-0996-4C34-9031-17B8E28884EC}" destId="{BC3723CD-CDCD-4A27-96E3-52B94164C57E}" srcOrd="6" destOrd="0" parTransId="{F62B50AC-2D45-429D-8DFE-75D29796DAEF}" sibTransId="{90091970-1B3D-4A75-B921-A4BD00389BD3}"/>
    <dgm:cxn modelId="{0ACA6262-7A4F-4831-9920-4A43898D773B}" type="presOf" srcId="{25B935BB-69DA-4DFD-A473-D25E4C55F252}" destId="{342D71C4-C96E-4A04-8A19-18B1A7BE981D}" srcOrd="0" destOrd="0" presId="urn:microsoft.com/office/officeart/2005/8/layout/bProcess4"/>
    <dgm:cxn modelId="{4A80EE64-0523-4A19-9590-05A5C03B281A}" type="presOf" srcId="{BAB2DA2E-6A63-4A7E-8DCB-74D18BA909D4}" destId="{A53C89DD-DF2B-4689-8A76-DF7A811081BC}" srcOrd="0" destOrd="0" presId="urn:microsoft.com/office/officeart/2005/8/layout/bProcess4"/>
    <dgm:cxn modelId="{224ABE4C-6C74-4198-BDFE-0CC9CA77E099}" type="presOf" srcId="{6CF42457-95E0-45BE-A9A0-815A997B277B}" destId="{2AF45356-5BDE-4E8E-9E1A-26CBB7DEF7AB}" srcOrd="0" destOrd="0" presId="urn:microsoft.com/office/officeart/2005/8/layout/bProcess4"/>
    <dgm:cxn modelId="{5A26C876-4C3F-4D5D-A708-0A9651581FAC}" type="presOf" srcId="{71F0E8BA-26EC-495A-9B3E-638DF384F91A}" destId="{6B309DB5-5B9A-4C8B-B5FA-49A3A61A2294}" srcOrd="0" destOrd="0" presId="urn:microsoft.com/office/officeart/2005/8/layout/bProcess4"/>
    <dgm:cxn modelId="{1FFE0683-1F53-4546-ADF3-0927FE269FAF}" type="presOf" srcId="{C6D76A22-2123-442C-AB55-72E7B4E555F6}" destId="{896E7A63-65BA-448B-956E-AE3E601B7D6C}" srcOrd="0" destOrd="0" presId="urn:microsoft.com/office/officeart/2005/8/layout/bProcess4"/>
    <dgm:cxn modelId="{3F84DD88-2731-43F2-9028-1AC96F11FD30}" type="presOf" srcId="{40E66DDB-9B4B-48C9-B5DB-44124BD70000}" destId="{AA7C69ED-028C-4461-889F-4A9805E659D3}" srcOrd="0" destOrd="0" presId="urn:microsoft.com/office/officeart/2005/8/layout/bProcess4"/>
    <dgm:cxn modelId="{42771E8C-EA5B-436F-9F24-DBB0DBBA2CDE}" type="presOf" srcId="{9C04ECE1-6456-43DA-9625-4DDEED7E3C9E}" destId="{B8053E7D-DF4C-4B64-BF26-EAF3745E84D4}" srcOrd="0" destOrd="0" presId="urn:microsoft.com/office/officeart/2005/8/layout/bProcess4"/>
    <dgm:cxn modelId="{81C1F78C-9077-4B15-878A-19728D7CC134}" type="presOf" srcId="{441AF33E-0996-4C34-9031-17B8E28884EC}" destId="{59ABCB05-3ABA-4AC3-AB45-088A62895EE3}" srcOrd="0" destOrd="0" presId="urn:microsoft.com/office/officeart/2005/8/layout/bProcess4"/>
    <dgm:cxn modelId="{9D835D9B-8BE9-4D3B-BAE4-BBC00C635F18}" type="presOf" srcId="{BC3723CD-CDCD-4A27-96E3-52B94164C57E}" destId="{1D90C462-E9A8-490A-BE3D-1CCA43FFDA47}" srcOrd="0" destOrd="0" presId="urn:microsoft.com/office/officeart/2005/8/layout/bProcess4"/>
    <dgm:cxn modelId="{CC71969B-4DF1-4CBD-9CCA-D5AF4CE3CA8E}" srcId="{441AF33E-0996-4C34-9031-17B8E28884EC}" destId="{6CF42457-95E0-45BE-A9A0-815A997B277B}" srcOrd="0" destOrd="0" parTransId="{2C7D298D-90F3-47B3-A225-9E1E619E60F5}" sibTransId="{A877F4D1-BBD0-454B-BBBF-B12EB9FC98B7}"/>
    <dgm:cxn modelId="{7757B99D-1CFA-47E5-9A0E-142433DECE08}" srcId="{441AF33E-0996-4C34-9031-17B8E28884EC}" destId="{40E66DDB-9B4B-48C9-B5DB-44124BD70000}" srcOrd="8" destOrd="0" parTransId="{ED007A9C-BD32-4CC1-88CF-EABA568D3653}" sibTransId="{A9B46C41-2E63-4697-A23A-B2CBBF8B61CD}"/>
    <dgm:cxn modelId="{7A58FFAA-F2D0-4E4A-882D-B407D2C65F75}" type="presOf" srcId="{1C477590-D380-461E-9DF8-511C590B7AA0}" destId="{5DE70DAE-49FC-4FA0-9386-615AF98FEF50}" srcOrd="0" destOrd="0" presId="urn:microsoft.com/office/officeart/2005/8/layout/bProcess4"/>
    <dgm:cxn modelId="{D3A5C3BB-D57D-4DEA-B119-2C5923508FCC}" srcId="{441AF33E-0996-4C34-9031-17B8E28884EC}" destId="{C6D76A22-2123-442C-AB55-72E7B4E555F6}" srcOrd="4" destOrd="0" parTransId="{5D6BD83F-4594-4AEF-93BD-769FD1B607DF}" sibTransId="{1C477590-D380-461E-9DF8-511C590B7AA0}"/>
    <dgm:cxn modelId="{E2C4F7C0-ADB2-48D1-B4C1-2A94EA96E25A}" type="presOf" srcId="{90091970-1B3D-4A75-B921-A4BD00389BD3}" destId="{59E73B51-04E8-4936-ABAD-2AFCDC23E909}" srcOrd="0" destOrd="0" presId="urn:microsoft.com/office/officeart/2005/8/layout/bProcess4"/>
    <dgm:cxn modelId="{41359CC9-E0FF-450C-BBCB-FE2AD6611DAE}" type="presOf" srcId="{DBC31575-6488-49E5-A060-A59F95015E44}" destId="{8E9EFE30-35AE-4A69-9C14-A6C3294C9003}" srcOrd="0" destOrd="0" presId="urn:microsoft.com/office/officeart/2005/8/layout/bProcess4"/>
    <dgm:cxn modelId="{0D5639CB-5827-403E-8A5C-D1CC73C18805}" type="presOf" srcId="{D673CEE2-8CE6-4D07-8484-95DDC3C94895}" destId="{3636946E-9EC2-4710-B356-0D2FE12B2DB4}" srcOrd="0" destOrd="0" presId="urn:microsoft.com/office/officeart/2005/8/layout/bProcess4"/>
    <dgm:cxn modelId="{413654D1-49FB-4DC2-B7FE-35A75E8B0263}" srcId="{441AF33E-0996-4C34-9031-17B8E28884EC}" destId="{D673CEE2-8CE6-4D07-8484-95DDC3C94895}" srcOrd="1" destOrd="0" parTransId="{72CF2E14-E55C-4F13-8C7A-63F60FDDE7BD}" sibTransId="{30236C16-5FD5-4521-97B3-DC6F6B572527}"/>
    <dgm:cxn modelId="{B83AE0EB-E1C0-4BCC-AD8A-AD2AD4B87592}" srcId="{441AF33E-0996-4C34-9031-17B8E28884EC}" destId="{BAB2DA2E-6A63-4A7E-8DCB-74D18BA909D4}" srcOrd="2" destOrd="0" parTransId="{5A0647B8-9F17-43E2-A673-A40132DC847B}" sibTransId="{73BAC3E1-B502-4E48-BFFA-0918F30B6054}"/>
    <dgm:cxn modelId="{579C85F3-F49D-463D-BB52-7F2A7CB17EF7}" type="presOf" srcId="{73BAC3E1-B502-4E48-BFFA-0918F30B6054}" destId="{F2A35BDD-046B-40BF-BF38-88C418B3FA1A}" srcOrd="0" destOrd="0" presId="urn:microsoft.com/office/officeart/2005/8/layout/bProcess4"/>
    <dgm:cxn modelId="{D29BC5F4-B1DF-430C-B8D3-272AAF8B8160}" srcId="{441AF33E-0996-4C34-9031-17B8E28884EC}" destId="{71F0E8BA-26EC-495A-9B3E-638DF384F91A}" srcOrd="5" destOrd="0" parTransId="{BEAB893E-934F-4D12-8526-D18B64096E72}" sibTransId="{25B935BB-69DA-4DFD-A473-D25E4C55F252}"/>
    <dgm:cxn modelId="{BA12276A-A249-450D-85D8-DE8634E8CACD}" type="presParOf" srcId="{59ABCB05-3ABA-4AC3-AB45-088A62895EE3}" destId="{0CC7BC93-AEA8-40DB-8ACF-B5736A928D18}" srcOrd="0" destOrd="0" presId="urn:microsoft.com/office/officeart/2005/8/layout/bProcess4"/>
    <dgm:cxn modelId="{8E8AD824-1A71-40E7-A13F-19E8775D2428}" type="presParOf" srcId="{0CC7BC93-AEA8-40DB-8ACF-B5736A928D18}" destId="{5149C0AC-7CE6-43E2-A37A-9D22B887E264}" srcOrd="0" destOrd="0" presId="urn:microsoft.com/office/officeart/2005/8/layout/bProcess4"/>
    <dgm:cxn modelId="{7EAD8937-778E-4BAA-904C-3420CF2E8025}" type="presParOf" srcId="{0CC7BC93-AEA8-40DB-8ACF-B5736A928D18}" destId="{2AF45356-5BDE-4E8E-9E1A-26CBB7DEF7AB}" srcOrd="1" destOrd="0" presId="urn:microsoft.com/office/officeart/2005/8/layout/bProcess4"/>
    <dgm:cxn modelId="{56447040-4CCF-46B1-B191-1CA1916D06D9}" type="presParOf" srcId="{59ABCB05-3ABA-4AC3-AB45-088A62895EE3}" destId="{072D40F4-0C67-41BD-BC24-5942E6D7F824}" srcOrd="1" destOrd="0" presId="urn:microsoft.com/office/officeart/2005/8/layout/bProcess4"/>
    <dgm:cxn modelId="{080D25CB-8B59-4FC8-8E6B-5079385B2629}" type="presParOf" srcId="{59ABCB05-3ABA-4AC3-AB45-088A62895EE3}" destId="{8D9F9917-B1B5-4636-87D1-0A7CAE885858}" srcOrd="2" destOrd="0" presId="urn:microsoft.com/office/officeart/2005/8/layout/bProcess4"/>
    <dgm:cxn modelId="{FB6BE38E-C973-4219-90DA-A4A14A93258C}" type="presParOf" srcId="{8D9F9917-B1B5-4636-87D1-0A7CAE885858}" destId="{198FBC02-A082-41F3-8DB3-8D9DBD72AE1A}" srcOrd="0" destOrd="0" presId="urn:microsoft.com/office/officeart/2005/8/layout/bProcess4"/>
    <dgm:cxn modelId="{FFEA1573-C360-4E4F-8DA1-5088A7BC0F27}" type="presParOf" srcId="{8D9F9917-B1B5-4636-87D1-0A7CAE885858}" destId="{3636946E-9EC2-4710-B356-0D2FE12B2DB4}" srcOrd="1" destOrd="0" presId="urn:microsoft.com/office/officeart/2005/8/layout/bProcess4"/>
    <dgm:cxn modelId="{344A2CD0-89E0-4CD5-8791-A44C6988B0B1}" type="presParOf" srcId="{59ABCB05-3ABA-4AC3-AB45-088A62895EE3}" destId="{E4546730-34B7-4D7E-B338-B158ED3A9969}" srcOrd="3" destOrd="0" presId="urn:microsoft.com/office/officeart/2005/8/layout/bProcess4"/>
    <dgm:cxn modelId="{6AA787A8-9E3E-414B-9CD8-C1795104729E}" type="presParOf" srcId="{59ABCB05-3ABA-4AC3-AB45-088A62895EE3}" destId="{1BEF8E0E-1924-47ED-AA22-CAB87E89CF80}" srcOrd="4" destOrd="0" presId="urn:microsoft.com/office/officeart/2005/8/layout/bProcess4"/>
    <dgm:cxn modelId="{B792CD82-F75B-4C4F-8223-FA4884BD581E}" type="presParOf" srcId="{1BEF8E0E-1924-47ED-AA22-CAB87E89CF80}" destId="{3C749B84-9878-4C7B-B6BD-0CE14255E7F1}" srcOrd="0" destOrd="0" presId="urn:microsoft.com/office/officeart/2005/8/layout/bProcess4"/>
    <dgm:cxn modelId="{1D0AF723-F51B-4256-872E-1342CB9BA204}" type="presParOf" srcId="{1BEF8E0E-1924-47ED-AA22-CAB87E89CF80}" destId="{A53C89DD-DF2B-4689-8A76-DF7A811081BC}" srcOrd="1" destOrd="0" presId="urn:microsoft.com/office/officeart/2005/8/layout/bProcess4"/>
    <dgm:cxn modelId="{A7D491E6-4E1C-47EF-B2AD-72750FF41105}" type="presParOf" srcId="{59ABCB05-3ABA-4AC3-AB45-088A62895EE3}" destId="{F2A35BDD-046B-40BF-BF38-88C418B3FA1A}" srcOrd="5" destOrd="0" presId="urn:microsoft.com/office/officeart/2005/8/layout/bProcess4"/>
    <dgm:cxn modelId="{2B48DE70-D032-41C0-B62D-5C11B390C053}" type="presParOf" srcId="{59ABCB05-3ABA-4AC3-AB45-088A62895EE3}" destId="{4E293D4C-E4CE-486A-A2EF-7DBEE946B9B7}" srcOrd="6" destOrd="0" presId="urn:microsoft.com/office/officeart/2005/8/layout/bProcess4"/>
    <dgm:cxn modelId="{A76ADFF8-B17A-4288-993A-48FAEC065330}" type="presParOf" srcId="{4E293D4C-E4CE-486A-A2EF-7DBEE946B9B7}" destId="{C595C101-A35F-482D-92E5-B82AD8A52283}" srcOrd="0" destOrd="0" presId="urn:microsoft.com/office/officeart/2005/8/layout/bProcess4"/>
    <dgm:cxn modelId="{A9EA491D-B7E4-4C0F-A52E-8549AB3BC2D9}" type="presParOf" srcId="{4E293D4C-E4CE-486A-A2EF-7DBEE946B9B7}" destId="{C69D237B-0D5B-4833-9EC7-C856D9E4F521}" srcOrd="1" destOrd="0" presId="urn:microsoft.com/office/officeart/2005/8/layout/bProcess4"/>
    <dgm:cxn modelId="{417ED802-42A3-472B-A38D-F48BD20C5E53}" type="presParOf" srcId="{59ABCB05-3ABA-4AC3-AB45-088A62895EE3}" destId="{7DA81EEE-9549-4F3A-A6AA-6EF8DD01C4F8}" srcOrd="7" destOrd="0" presId="urn:microsoft.com/office/officeart/2005/8/layout/bProcess4"/>
    <dgm:cxn modelId="{EAC31E6C-4091-43EA-BEDC-1F8E22DAE2A7}" type="presParOf" srcId="{59ABCB05-3ABA-4AC3-AB45-088A62895EE3}" destId="{03F58F7D-0B1C-4C43-A084-1133D839ECEE}" srcOrd="8" destOrd="0" presId="urn:microsoft.com/office/officeart/2005/8/layout/bProcess4"/>
    <dgm:cxn modelId="{B166961F-574B-45CD-A541-4845BAA36B30}" type="presParOf" srcId="{03F58F7D-0B1C-4C43-A084-1133D839ECEE}" destId="{2E210851-743A-4B1C-992F-7FBEE74A3367}" srcOrd="0" destOrd="0" presId="urn:microsoft.com/office/officeart/2005/8/layout/bProcess4"/>
    <dgm:cxn modelId="{7F3FA95D-DB43-4726-BCB2-5165047E76A5}" type="presParOf" srcId="{03F58F7D-0B1C-4C43-A084-1133D839ECEE}" destId="{896E7A63-65BA-448B-956E-AE3E601B7D6C}" srcOrd="1" destOrd="0" presId="urn:microsoft.com/office/officeart/2005/8/layout/bProcess4"/>
    <dgm:cxn modelId="{D32E8AD6-C337-46ED-85C7-8675CDDFAC32}" type="presParOf" srcId="{59ABCB05-3ABA-4AC3-AB45-088A62895EE3}" destId="{5DE70DAE-49FC-4FA0-9386-615AF98FEF50}" srcOrd="9" destOrd="0" presId="urn:microsoft.com/office/officeart/2005/8/layout/bProcess4"/>
    <dgm:cxn modelId="{170DB677-43D4-44DA-B86A-08EE3050FE4E}" type="presParOf" srcId="{59ABCB05-3ABA-4AC3-AB45-088A62895EE3}" destId="{3787E344-CFEA-40D3-98BD-4A3B989C7D0D}" srcOrd="10" destOrd="0" presId="urn:microsoft.com/office/officeart/2005/8/layout/bProcess4"/>
    <dgm:cxn modelId="{82D02D44-77D4-4433-AE1A-58D3DE5D2182}" type="presParOf" srcId="{3787E344-CFEA-40D3-98BD-4A3B989C7D0D}" destId="{A3AB47BA-1E2E-4549-A8D9-2D02322E8485}" srcOrd="0" destOrd="0" presId="urn:microsoft.com/office/officeart/2005/8/layout/bProcess4"/>
    <dgm:cxn modelId="{A365C14F-A9EA-422C-B099-22607A451154}" type="presParOf" srcId="{3787E344-CFEA-40D3-98BD-4A3B989C7D0D}" destId="{6B309DB5-5B9A-4C8B-B5FA-49A3A61A2294}" srcOrd="1" destOrd="0" presId="urn:microsoft.com/office/officeart/2005/8/layout/bProcess4"/>
    <dgm:cxn modelId="{64DDC8C4-D90B-4256-91C5-48EADDD0E886}" type="presParOf" srcId="{59ABCB05-3ABA-4AC3-AB45-088A62895EE3}" destId="{342D71C4-C96E-4A04-8A19-18B1A7BE981D}" srcOrd="11" destOrd="0" presId="urn:microsoft.com/office/officeart/2005/8/layout/bProcess4"/>
    <dgm:cxn modelId="{35E964C3-64F5-495A-8AD9-682EFD662293}" type="presParOf" srcId="{59ABCB05-3ABA-4AC3-AB45-088A62895EE3}" destId="{1CE3D540-5768-4604-A6A7-9B9B9A7EAC27}" srcOrd="12" destOrd="0" presId="urn:microsoft.com/office/officeart/2005/8/layout/bProcess4"/>
    <dgm:cxn modelId="{C3368F8F-155E-4A03-B3B8-CA17BD3FA20F}" type="presParOf" srcId="{1CE3D540-5768-4604-A6A7-9B9B9A7EAC27}" destId="{9EF79C97-FAB2-4BEF-A431-60477A35CBF0}" srcOrd="0" destOrd="0" presId="urn:microsoft.com/office/officeart/2005/8/layout/bProcess4"/>
    <dgm:cxn modelId="{E66FDF43-F0AC-411E-8B38-4F514F609346}" type="presParOf" srcId="{1CE3D540-5768-4604-A6A7-9B9B9A7EAC27}" destId="{1D90C462-E9A8-490A-BE3D-1CCA43FFDA47}" srcOrd="1" destOrd="0" presId="urn:microsoft.com/office/officeart/2005/8/layout/bProcess4"/>
    <dgm:cxn modelId="{E0B74D51-F634-4B70-A778-3EDBABE70815}" type="presParOf" srcId="{59ABCB05-3ABA-4AC3-AB45-088A62895EE3}" destId="{59E73B51-04E8-4936-ABAD-2AFCDC23E909}" srcOrd="13" destOrd="0" presId="urn:microsoft.com/office/officeart/2005/8/layout/bProcess4"/>
    <dgm:cxn modelId="{BC014A35-EBC8-4C74-BAB0-C01F847CCB91}" type="presParOf" srcId="{59ABCB05-3ABA-4AC3-AB45-088A62895EE3}" destId="{9BF615EC-60D6-4EE2-949B-7792AA6DE8CD}" srcOrd="14" destOrd="0" presId="urn:microsoft.com/office/officeart/2005/8/layout/bProcess4"/>
    <dgm:cxn modelId="{C18EB253-66A3-4EEA-94EC-96E8CD2F0253}" type="presParOf" srcId="{9BF615EC-60D6-4EE2-949B-7792AA6DE8CD}" destId="{9A664C13-A1F9-44B5-A2A0-5B5226DE4B63}" srcOrd="0" destOrd="0" presId="urn:microsoft.com/office/officeart/2005/8/layout/bProcess4"/>
    <dgm:cxn modelId="{617D3A03-EC72-4EB2-B284-F6AD0A6CED42}" type="presParOf" srcId="{9BF615EC-60D6-4EE2-949B-7792AA6DE8CD}" destId="{8E9EFE30-35AE-4A69-9C14-A6C3294C9003}" srcOrd="1" destOrd="0" presId="urn:microsoft.com/office/officeart/2005/8/layout/bProcess4"/>
    <dgm:cxn modelId="{E654BD9D-2A10-4F82-99B4-1AEFB8E9736B}" type="presParOf" srcId="{59ABCB05-3ABA-4AC3-AB45-088A62895EE3}" destId="{B8053E7D-DF4C-4B64-BF26-EAF3745E84D4}" srcOrd="15" destOrd="0" presId="urn:microsoft.com/office/officeart/2005/8/layout/bProcess4"/>
    <dgm:cxn modelId="{EE280B5F-41A1-4F90-A49D-5BF0A00DBF99}" type="presParOf" srcId="{59ABCB05-3ABA-4AC3-AB45-088A62895EE3}" destId="{E8FAE77C-37FE-47A8-8789-15C29D568AC3}" srcOrd="16" destOrd="0" presId="urn:microsoft.com/office/officeart/2005/8/layout/bProcess4"/>
    <dgm:cxn modelId="{BAC14F54-3A6C-4246-A1C4-0746C58AB16E}" type="presParOf" srcId="{E8FAE77C-37FE-47A8-8789-15C29D568AC3}" destId="{B7BC25A6-3805-4E27-8219-DD4B3DFEA014}" srcOrd="0" destOrd="0" presId="urn:microsoft.com/office/officeart/2005/8/layout/bProcess4"/>
    <dgm:cxn modelId="{07258E0C-9E81-4F2D-850F-F02365E53C65}" type="presParOf" srcId="{E8FAE77C-37FE-47A8-8789-15C29D568AC3}" destId="{AA7C69ED-028C-4461-889F-4A9805E659D3}"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001E81-2974-4CF9-B87B-FC11F1B6952F}" type="doc">
      <dgm:prSet loTypeId="urn:microsoft.com/office/officeart/2005/8/layout/bProcess4" loCatId="process" qsTypeId="urn:microsoft.com/office/officeart/2005/8/quickstyle/simple1" qsCatId="simple" csTypeId="urn:microsoft.com/office/officeart/2005/8/colors/accent2_4" csCatId="accent2" phldr="1"/>
      <dgm:spPr/>
      <dgm:t>
        <a:bodyPr/>
        <a:lstStyle/>
        <a:p>
          <a:endParaRPr lang="en-IN"/>
        </a:p>
      </dgm:t>
    </dgm:pt>
    <dgm:pt modelId="{76FA4CB4-75B4-41AA-A840-0AA4A9B19B10}">
      <dgm:prSet phldrT="[Text]" custT="1"/>
      <dgm:spPr/>
      <dgm:t>
        <a:bodyPr/>
        <a:lstStyle/>
        <a:p>
          <a:pPr>
            <a:buFont typeface="Arial" panose="020B0604020202020204" pitchFamily="34" charset="0"/>
            <a:buChar char="•"/>
          </a:pPr>
          <a:r>
            <a:rPr lang="en-IN" sz="800" b="1" dirty="0"/>
            <a:t>Model Architecture &amp; Design</a:t>
          </a:r>
        </a:p>
        <a:p>
          <a:pPr>
            <a:buFont typeface="Arial" panose="020B0604020202020204" pitchFamily="34" charset="0"/>
            <a:buChar char="•"/>
          </a:pPr>
          <a:r>
            <a:rPr lang="en-US" sz="800" b="1" dirty="0"/>
            <a:t>Base Model</a:t>
          </a:r>
          <a:r>
            <a:rPr lang="en-US" sz="800" dirty="0"/>
            <a:t>: MobileNetV3Large (pretrained on ImageNet)</a:t>
          </a:r>
        </a:p>
        <a:p>
          <a:pPr>
            <a:buFont typeface="Arial" panose="020B0604020202020204" pitchFamily="34" charset="0"/>
            <a:buChar char="•"/>
          </a:pPr>
          <a:r>
            <a:rPr lang="en-US" sz="800" dirty="0"/>
            <a:t>Chosen for being lightweight, fast, and mobile-friendly.</a:t>
          </a:r>
        </a:p>
        <a:p>
          <a:pPr>
            <a:buFont typeface="Arial" panose="020B0604020202020204" pitchFamily="34" charset="0"/>
            <a:buChar char="•"/>
          </a:pPr>
          <a:r>
            <a:rPr lang="en-IN" sz="800" b="1" dirty="0"/>
            <a:t>Custom Classifier Head</a:t>
          </a:r>
          <a:r>
            <a:rPr lang="en-IN" sz="800" dirty="0"/>
            <a:t>:</a:t>
          </a:r>
        </a:p>
        <a:p>
          <a:pPr>
            <a:buFont typeface="Arial" panose="020B0604020202020204" pitchFamily="34" charset="0"/>
            <a:buChar char="•"/>
          </a:pPr>
          <a:r>
            <a:rPr lang="en-US" sz="800" dirty="0"/>
            <a:t>Global Average Pooling → Dropout (0.3) → Dense layer with </a:t>
          </a:r>
          <a:r>
            <a:rPr lang="en-US" sz="800" dirty="0" err="1"/>
            <a:t>softmax</a:t>
          </a:r>
          <a:r>
            <a:rPr lang="en-US" sz="800" dirty="0"/>
            <a:t> for 10 e-waste classes.</a:t>
          </a:r>
        </a:p>
        <a:p>
          <a:pPr>
            <a:buFont typeface="Arial" panose="020B0604020202020204" pitchFamily="34" charset="0"/>
            <a:buChar char="•"/>
          </a:pPr>
          <a:r>
            <a:rPr lang="en-IN" sz="800" b="1" dirty="0"/>
            <a:t>Partial Fine-Tuning</a:t>
          </a:r>
          <a:r>
            <a:rPr lang="en-IN" sz="800" dirty="0"/>
            <a:t>:</a:t>
          </a:r>
        </a:p>
        <a:p>
          <a:pPr>
            <a:buFont typeface="Arial" panose="020B0604020202020204" pitchFamily="34" charset="0"/>
            <a:buChar char="•"/>
          </a:pPr>
          <a:r>
            <a:rPr lang="en-US" sz="800" dirty="0"/>
            <a:t>Froze all layers except the </a:t>
          </a:r>
          <a:r>
            <a:rPr lang="en-US" sz="800" b="1" dirty="0"/>
            <a:t>last 80</a:t>
          </a:r>
          <a:r>
            <a:rPr lang="en-US" sz="800" dirty="0"/>
            <a:t> layers.</a:t>
          </a:r>
        </a:p>
        <a:p>
          <a:pPr>
            <a:buFont typeface="Arial" panose="020B0604020202020204" pitchFamily="34" charset="0"/>
            <a:buChar char="•"/>
          </a:pPr>
          <a:r>
            <a:rPr lang="en-US" sz="800" dirty="0"/>
            <a:t>Balances generalization (frozen layers) with specialization</a:t>
          </a:r>
          <a:endParaRPr lang="en-IN" sz="800" dirty="0"/>
        </a:p>
      </dgm:t>
    </dgm:pt>
    <dgm:pt modelId="{DE964F1D-CF37-4159-95A8-B118FAF38BC1}" type="parTrans" cxnId="{573F561B-1C70-4B61-B001-D635E041A90C}">
      <dgm:prSet/>
      <dgm:spPr/>
      <dgm:t>
        <a:bodyPr/>
        <a:lstStyle/>
        <a:p>
          <a:endParaRPr lang="en-IN"/>
        </a:p>
      </dgm:t>
    </dgm:pt>
    <dgm:pt modelId="{30647922-C110-4C0A-964A-20AAC9664D39}" type="sibTrans" cxnId="{573F561B-1C70-4B61-B001-D635E041A90C}">
      <dgm:prSet/>
      <dgm:spPr/>
      <dgm:t>
        <a:bodyPr/>
        <a:lstStyle/>
        <a:p>
          <a:endParaRPr lang="en-IN"/>
        </a:p>
      </dgm:t>
    </dgm:pt>
    <dgm:pt modelId="{FA659038-858F-46B9-9C0C-FB33D05C93A8}">
      <dgm:prSet phldrT="[Text]" custT="1"/>
      <dgm:spPr/>
      <dgm:t>
        <a:bodyPr/>
        <a:lstStyle/>
        <a:p>
          <a:pPr>
            <a:buFont typeface="Arial" panose="020B0604020202020204" pitchFamily="34" charset="0"/>
            <a:buChar char="•"/>
          </a:pPr>
          <a:r>
            <a:rPr lang="en-IN" sz="1000" b="1" dirty="0"/>
            <a:t>Improved Image Input Configuration</a:t>
          </a:r>
        </a:p>
        <a:p>
          <a:pPr>
            <a:buFont typeface="Arial" panose="020B0604020202020204" pitchFamily="34" charset="0"/>
            <a:buChar char="•"/>
          </a:pPr>
          <a:r>
            <a:rPr lang="en-US" sz="1000" b="1" dirty="0"/>
            <a:t>Image Size</a:t>
          </a:r>
          <a:r>
            <a:rPr lang="en-US" sz="1000" dirty="0"/>
            <a:t>: Upgraded to </a:t>
          </a:r>
          <a:r>
            <a:rPr lang="en-US" sz="1000" b="1" dirty="0"/>
            <a:t>256x256</a:t>
          </a:r>
          <a:endParaRPr lang="en-US" sz="1000" dirty="0"/>
        </a:p>
        <a:p>
          <a:pPr>
            <a:buFont typeface="Arial" panose="020B0604020202020204" pitchFamily="34" charset="0"/>
            <a:buChar char="•"/>
          </a:pPr>
          <a:r>
            <a:rPr lang="en-US" sz="1000" dirty="0"/>
            <a:t>Preserves more visual details of complex e-waste items </a:t>
          </a:r>
        </a:p>
        <a:p>
          <a:pPr>
            <a:buFont typeface="Arial" panose="020B0604020202020204" pitchFamily="34" charset="0"/>
            <a:buChar char="•"/>
          </a:pPr>
          <a:r>
            <a:rPr lang="en-US" sz="1000" b="1" dirty="0"/>
            <a:t>Batch Size</a:t>
          </a:r>
          <a:r>
            <a:rPr lang="en-US" sz="1000" dirty="0"/>
            <a:t>: Set to 32</a:t>
          </a:r>
        </a:p>
        <a:p>
          <a:pPr>
            <a:buFont typeface="Arial" panose="020B0604020202020204" pitchFamily="34" charset="0"/>
            <a:buChar char="•"/>
          </a:pPr>
          <a:r>
            <a:rPr lang="en-US" sz="1000" dirty="0"/>
            <a:t>Balanced for performance and memory efficiency.</a:t>
          </a:r>
          <a:endParaRPr lang="en-IN" sz="1000" dirty="0"/>
        </a:p>
      </dgm:t>
    </dgm:pt>
    <dgm:pt modelId="{C6EB9FAD-A676-4E9C-9A6D-51F484B9F494}" type="parTrans" cxnId="{C295ED76-ECE7-48B5-A37C-E15A0D81ED9C}">
      <dgm:prSet/>
      <dgm:spPr/>
      <dgm:t>
        <a:bodyPr/>
        <a:lstStyle/>
        <a:p>
          <a:endParaRPr lang="en-IN"/>
        </a:p>
      </dgm:t>
    </dgm:pt>
    <dgm:pt modelId="{CBBDB500-81C7-42D1-BD09-09845BC7D740}" type="sibTrans" cxnId="{C295ED76-ECE7-48B5-A37C-E15A0D81ED9C}">
      <dgm:prSet/>
      <dgm:spPr/>
      <dgm:t>
        <a:bodyPr/>
        <a:lstStyle/>
        <a:p>
          <a:endParaRPr lang="en-IN"/>
        </a:p>
      </dgm:t>
    </dgm:pt>
    <dgm:pt modelId="{CE2735A2-9CFA-4D15-A655-98BCB441C4DD}">
      <dgm:prSet phldrT="[Text]" custT="1"/>
      <dgm:spPr/>
      <dgm:t>
        <a:bodyPr/>
        <a:lstStyle/>
        <a:p>
          <a:pPr>
            <a:buFont typeface="Arial" panose="020B0604020202020204" pitchFamily="34" charset="0"/>
            <a:buChar char="•"/>
          </a:pPr>
          <a:r>
            <a:rPr lang="en-IN" sz="800" b="1" dirty="0"/>
            <a:t>Powerful Data Augmentation</a:t>
          </a:r>
        </a:p>
        <a:p>
          <a:pPr>
            <a:buFont typeface="Arial" panose="020B0604020202020204" pitchFamily="34" charset="0"/>
            <a:buChar char="•"/>
          </a:pPr>
          <a:r>
            <a:rPr lang="en-US" sz="800" dirty="0"/>
            <a:t>Used a Sequential() pipeline to simulate real-world variability:</a:t>
          </a:r>
        </a:p>
        <a:p>
          <a:pPr>
            <a:buFont typeface="Arial" panose="020B0604020202020204" pitchFamily="34" charset="0"/>
            <a:buChar char="•"/>
          </a:pPr>
          <a:r>
            <a:rPr lang="en-IN" sz="800" dirty="0" err="1"/>
            <a:t>RandomFlip</a:t>
          </a:r>
          <a:r>
            <a:rPr lang="en-IN" sz="800" dirty="0"/>
            <a:t> (horizontal)</a:t>
          </a:r>
        </a:p>
        <a:p>
          <a:pPr>
            <a:buFont typeface="Arial" panose="020B0604020202020204" pitchFamily="34" charset="0"/>
            <a:buChar char="•"/>
          </a:pPr>
          <a:r>
            <a:rPr lang="en-IN" sz="800" dirty="0" err="1"/>
            <a:t>RandomRotation</a:t>
          </a:r>
          <a:r>
            <a:rPr lang="en-IN" sz="800" dirty="0"/>
            <a:t>(0.1)</a:t>
          </a:r>
        </a:p>
        <a:p>
          <a:pPr>
            <a:buFont typeface="Arial" panose="020B0604020202020204" pitchFamily="34" charset="0"/>
            <a:buChar char="•"/>
          </a:pPr>
          <a:r>
            <a:rPr lang="en-IN" sz="800" dirty="0" err="1"/>
            <a:t>RandomZoom</a:t>
          </a:r>
          <a:r>
            <a:rPr lang="en-IN" sz="800" dirty="0"/>
            <a:t>(0.2)</a:t>
          </a:r>
        </a:p>
        <a:p>
          <a:pPr>
            <a:buFont typeface="Arial" panose="020B0604020202020204" pitchFamily="34" charset="0"/>
            <a:buChar char="•"/>
          </a:pPr>
          <a:r>
            <a:rPr lang="en-IN" sz="800" dirty="0" err="1"/>
            <a:t>RandomContrast</a:t>
          </a:r>
          <a:r>
            <a:rPr lang="en-IN" sz="800" dirty="0"/>
            <a:t>(0.3)</a:t>
          </a:r>
        </a:p>
        <a:p>
          <a:pPr>
            <a:buFont typeface="Arial" panose="020B0604020202020204" pitchFamily="34" charset="0"/>
            <a:buChar char="•"/>
          </a:pPr>
          <a:r>
            <a:rPr lang="en-IN" sz="800" dirty="0" err="1"/>
            <a:t>RandomBrightness</a:t>
          </a:r>
          <a:r>
            <a:rPr lang="en-IN" sz="800" dirty="0"/>
            <a:t>(0.2)</a:t>
          </a:r>
        </a:p>
        <a:p>
          <a:pPr>
            <a:buFont typeface="Arial" panose="020B0604020202020204" pitchFamily="34" charset="0"/>
            <a:buChar char="•"/>
          </a:pPr>
          <a:r>
            <a:rPr lang="en-IN" sz="800" dirty="0" err="1"/>
            <a:t>RandomTranslation</a:t>
          </a:r>
          <a:r>
            <a:rPr lang="en-IN" sz="800" dirty="0"/>
            <a:t>(0.1, 0.1)</a:t>
          </a:r>
        </a:p>
        <a:p>
          <a:pPr>
            <a:buFont typeface="Arial" panose="020B0604020202020204" pitchFamily="34" charset="0"/>
            <a:buChar char="•"/>
          </a:pPr>
          <a:r>
            <a:rPr lang="en-US" sz="800" dirty="0"/>
            <a:t>Reduces overfitting, increases generalization across unseen e-waste images.</a:t>
          </a:r>
          <a:endParaRPr lang="en-IN" sz="800" dirty="0"/>
        </a:p>
      </dgm:t>
    </dgm:pt>
    <dgm:pt modelId="{6E8C7527-A0F1-4920-A4FF-090688A4B04C}" type="parTrans" cxnId="{6A47B5F3-106E-490C-9256-D2BE3B6BF494}">
      <dgm:prSet/>
      <dgm:spPr/>
      <dgm:t>
        <a:bodyPr/>
        <a:lstStyle/>
        <a:p>
          <a:endParaRPr lang="en-IN"/>
        </a:p>
      </dgm:t>
    </dgm:pt>
    <dgm:pt modelId="{189E1011-A8B8-4F67-B8C3-E44A194D7FCF}" type="sibTrans" cxnId="{6A47B5F3-106E-490C-9256-D2BE3B6BF494}">
      <dgm:prSet/>
      <dgm:spPr/>
      <dgm:t>
        <a:bodyPr/>
        <a:lstStyle/>
        <a:p>
          <a:endParaRPr lang="en-IN"/>
        </a:p>
      </dgm:t>
    </dgm:pt>
    <dgm:pt modelId="{4A87FE91-C171-4D86-AA1B-A36B8F4C8B7B}">
      <dgm:prSet phldrT="[Text]" custT="1"/>
      <dgm:spPr/>
      <dgm:t>
        <a:bodyPr/>
        <a:lstStyle/>
        <a:p>
          <a:pPr>
            <a:buFont typeface="Arial" panose="020B0604020202020204" pitchFamily="34" charset="0"/>
            <a:buChar char="•"/>
          </a:pPr>
          <a:r>
            <a:rPr lang="en-IN" sz="800" b="1" dirty="0"/>
            <a:t>Smart Training Setup</a:t>
          </a:r>
        </a:p>
        <a:p>
          <a:pPr>
            <a:buFont typeface="Arial" panose="020B0604020202020204" pitchFamily="34" charset="0"/>
            <a:buChar char="•"/>
          </a:pPr>
          <a:r>
            <a:rPr lang="en-US" sz="800" b="1" dirty="0"/>
            <a:t>Loss Function</a:t>
          </a:r>
          <a:r>
            <a:rPr lang="en-US" sz="800" dirty="0"/>
            <a:t>: </a:t>
          </a:r>
          <a:r>
            <a:rPr lang="en-US" sz="800" dirty="0" err="1"/>
            <a:t>CategoricalCrossentropy</a:t>
          </a:r>
          <a:r>
            <a:rPr lang="en-US" sz="800" dirty="0"/>
            <a:t> with </a:t>
          </a:r>
          <a:r>
            <a:rPr lang="en-US" sz="800" b="1" dirty="0"/>
            <a:t>label smoothing (0.1)</a:t>
          </a:r>
          <a:endParaRPr lang="en-US" sz="800" dirty="0"/>
        </a:p>
        <a:p>
          <a:pPr>
            <a:buFont typeface="Arial" panose="020B0604020202020204" pitchFamily="34" charset="0"/>
            <a:buChar char="•"/>
          </a:pPr>
          <a:r>
            <a:rPr lang="en-US" sz="800" dirty="0"/>
            <a:t>Makes the model less overconfident and more stable.</a:t>
          </a:r>
        </a:p>
        <a:p>
          <a:pPr>
            <a:buFont typeface="Arial" panose="020B0604020202020204" pitchFamily="34" charset="0"/>
            <a:buChar char="•"/>
          </a:pPr>
          <a:r>
            <a:rPr lang="en-US" sz="800" b="1" dirty="0"/>
            <a:t>Optimizer</a:t>
          </a:r>
          <a:r>
            <a:rPr lang="en-US" sz="800" dirty="0"/>
            <a:t>: Adam with learning rate 1e-4</a:t>
          </a:r>
        </a:p>
        <a:p>
          <a:pPr>
            <a:buFont typeface="Arial" panose="020B0604020202020204" pitchFamily="34" charset="0"/>
            <a:buChar char="•"/>
          </a:pPr>
          <a:r>
            <a:rPr lang="en-US" sz="800" dirty="0"/>
            <a:t>Adaptive learning without manual tuning.</a:t>
          </a:r>
        </a:p>
        <a:p>
          <a:pPr>
            <a:buFont typeface="Arial" panose="020B0604020202020204" pitchFamily="34" charset="0"/>
            <a:buChar char="•"/>
          </a:pPr>
          <a:r>
            <a:rPr lang="en-IN" sz="800" b="1" dirty="0" err="1"/>
            <a:t>EarlyStopping</a:t>
          </a:r>
          <a:r>
            <a:rPr lang="en-IN" sz="800" dirty="0"/>
            <a:t>:</a:t>
          </a:r>
        </a:p>
        <a:p>
          <a:pPr>
            <a:buFont typeface="Arial" panose="020B0604020202020204" pitchFamily="34" charset="0"/>
            <a:buChar char="•"/>
          </a:pPr>
          <a:r>
            <a:rPr lang="en-US" sz="800" dirty="0"/>
            <a:t>Monitors </a:t>
          </a:r>
          <a:r>
            <a:rPr lang="en-US" sz="800" dirty="0" err="1"/>
            <a:t>val_loss</a:t>
          </a:r>
          <a:r>
            <a:rPr lang="en-US" sz="800" dirty="0"/>
            <a:t>, stops training if no improvement for 3 epochs.</a:t>
          </a:r>
        </a:p>
        <a:p>
          <a:pPr>
            <a:buFont typeface="Arial" panose="020B0604020202020204" pitchFamily="34" charset="0"/>
            <a:buChar char="•"/>
          </a:pPr>
          <a:r>
            <a:rPr lang="en-US" sz="800" dirty="0"/>
            <a:t>Restores the best weights automatically.</a:t>
          </a:r>
        </a:p>
        <a:p>
          <a:pPr>
            <a:buFont typeface="Arial" panose="020B0604020202020204" pitchFamily="34" charset="0"/>
            <a:buChar char="•"/>
          </a:pPr>
          <a:r>
            <a:rPr lang="en-US" sz="800" b="1" dirty="0"/>
            <a:t>Epochs</a:t>
          </a:r>
          <a:r>
            <a:rPr lang="en-US" sz="800" dirty="0"/>
            <a:t>: Trained up to 20 epochs</a:t>
          </a:r>
          <a:endParaRPr lang="en-IN" sz="800" dirty="0"/>
        </a:p>
      </dgm:t>
    </dgm:pt>
    <dgm:pt modelId="{69A4C3F8-7589-4021-845D-C89252C9AE24}" type="parTrans" cxnId="{D15EDC4A-BDF8-4DA1-A73A-EEA101CD4726}">
      <dgm:prSet/>
      <dgm:spPr/>
      <dgm:t>
        <a:bodyPr/>
        <a:lstStyle/>
        <a:p>
          <a:endParaRPr lang="en-IN"/>
        </a:p>
      </dgm:t>
    </dgm:pt>
    <dgm:pt modelId="{5908A60E-1857-4A2C-8BAB-D8702AC29B1B}" type="sibTrans" cxnId="{D15EDC4A-BDF8-4DA1-A73A-EEA101CD4726}">
      <dgm:prSet/>
      <dgm:spPr/>
      <dgm:t>
        <a:bodyPr/>
        <a:lstStyle/>
        <a:p>
          <a:endParaRPr lang="en-IN"/>
        </a:p>
      </dgm:t>
    </dgm:pt>
    <dgm:pt modelId="{78BEAA12-392D-41D1-B800-5265D36B6438}">
      <dgm:prSet phldrT="[Text]" custT="1"/>
      <dgm:spPr/>
      <dgm:t>
        <a:bodyPr/>
        <a:lstStyle/>
        <a:p>
          <a:pPr>
            <a:buFont typeface="Arial" panose="020B0604020202020204" pitchFamily="34" charset="0"/>
            <a:buChar char="•"/>
          </a:pPr>
          <a:r>
            <a:rPr lang="en-IN" sz="900" b="1" dirty="0"/>
            <a:t>Performance Monitoring &amp; Visualization</a:t>
          </a:r>
        </a:p>
        <a:p>
          <a:pPr>
            <a:buFont typeface="Arial" panose="020B0604020202020204" pitchFamily="34" charset="0"/>
            <a:buChar char="•"/>
          </a:pPr>
          <a:r>
            <a:rPr lang="en-IN" sz="900" dirty="0"/>
            <a:t>Plotted:</a:t>
          </a:r>
        </a:p>
        <a:p>
          <a:pPr>
            <a:buFont typeface="Arial" panose="020B0604020202020204" pitchFamily="34" charset="0"/>
            <a:buChar char="•"/>
          </a:pPr>
          <a:r>
            <a:rPr lang="en-IN" sz="900" dirty="0"/>
            <a:t>Training vs Validation </a:t>
          </a:r>
          <a:r>
            <a:rPr lang="en-IN" sz="900" b="1" dirty="0"/>
            <a:t>Accuracy</a:t>
          </a:r>
          <a:endParaRPr lang="en-IN" sz="900" dirty="0"/>
        </a:p>
        <a:p>
          <a:pPr>
            <a:buFont typeface="Arial" panose="020B0604020202020204" pitchFamily="34" charset="0"/>
            <a:buChar char="•"/>
          </a:pPr>
          <a:r>
            <a:rPr lang="en-IN" sz="900" dirty="0"/>
            <a:t>Training vs Validation </a:t>
          </a:r>
          <a:r>
            <a:rPr lang="en-IN" sz="900" b="1" dirty="0"/>
            <a:t>Loss</a:t>
          </a:r>
          <a:endParaRPr lang="en-IN" sz="900" dirty="0"/>
        </a:p>
        <a:p>
          <a:pPr>
            <a:buFont typeface="Arial" panose="020B0604020202020204" pitchFamily="34" charset="0"/>
            <a:buChar char="•"/>
          </a:pPr>
          <a:r>
            <a:rPr lang="en-US" sz="900" dirty="0"/>
            <a:t>Gives insight into overfitting/underfitting in real-time.</a:t>
          </a:r>
        </a:p>
        <a:p>
          <a:pPr>
            <a:buFont typeface="Arial" panose="020B0604020202020204" pitchFamily="34" charset="0"/>
            <a:buChar char="•"/>
          </a:pPr>
          <a:r>
            <a:rPr lang="en-IN" sz="900" dirty="0"/>
            <a:t>Evaluated test performance:</a:t>
          </a:r>
        </a:p>
        <a:p>
          <a:pPr>
            <a:buFont typeface="Arial" panose="020B0604020202020204" pitchFamily="34" charset="0"/>
            <a:buChar char="•"/>
          </a:pPr>
          <a:r>
            <a:rPr lang="en-US" sz="900" b="1" dirty="0"/>
            <a:t>Accuracy</a:t>
          </a:r>
          <a:r>
            <a:rPr lang="en-US" sz="900" dirty="0"/>
            <a:t> and </a:t>
          </a:r>
          <a:r>
            <a:rPr lang="en-US" sz="900" b="1" dirty="0"/>
            <a:t>Loss</a:t>
          </a:r>
          <a:r>
            <a:rPr lang="en-US" sz="900" dirty="0"/>
            <a:t> reported on the test set.</a:t>
          </a:r>
        </a:p>
        <a:p>
          <a:pPr>
            <a:buFont typeface="Arial" panose="020B0604020202020204" pitchFamily="34" charset="0"/>
            <a:buChar char="•"/>
          </a:pPr>
          <a:r>
            <a:rPr lang="en-US" sz="900" dirty="0"/>
            <a:t>Used </a:t>
          </a:r>
          <a:r>
            <a:rPr lang="en-US" sz="900" b="1" dirty="0"/>
            <a:t>Confusion Matrix</a:t>
          </a:r>
          <a:r>
            <a:rPr lang="en-US" sz="900" dirty="0"/>
            <a:t> and </a:t>
          </a:r>
          <a:r>
            <a:rPr lang="en-US" sz="900" b="1" dirty="0"/>
            <a:t>Classification Report</a:t>
          </a:r>
          <a:r>
            <a:rPr lang="en-US" sz="900" dirty="0"/>
            <a:t> (Precision, Recall, F1-score).</a:t>
          </a:r>
          <a:endParaRPr lang="en-IN" sz="900" dirty="0"/>
        </a:p>
      </dgm:t>
    </dgm:pt>
    <dgm:pt modelId="{53F99BD2-154F-4A8C-85CC-71A2654DF278}" type="parTrans" cxnId="{836F868D-2DCC-4A7E-A526-340362FA4822}">
      <dgm:prSet/>
      <dgm:spPr/>
      <dgm:t>
        <a:bodyPr/>
        <a:lstStyle/>
        <a:p>
          <a:endParaRPr lang="en-IN"/>
        </a:p>
      </dgm:t>
    </dgm:pt>
    <dgm:pt modelId="{B1CA1DD4-E09C-41DF-8D5E-DE276D854FEB}" type="sibTrans" cxnId="{836F868D-2DCC-4A7E-A526-340362FA4822}">
      <dgm:prSet/>
      <dgm:spPr/>
      <dgm:t>
        <a:bodyPr/>
        <a:lstStyle/>
        <a:p>
          <a:endParaRPr lang="en-IN"/>
        </a:p>
      </dgm:t>
    </dgm:pt>
    <dgm:pt modelId="{6FFF8AEC-7A82-4833-A67D-A5D21EA9B497}">
      <dgm:prSet phldrT="[Text]" custT="1"/>
      <dgm:spPr/>
      <dgm:t>
        <a:bodyPr/>
        <a:lstStyle/>
        <a:p>
          <a:pPr>
            <a:buFont typeface="Arial" panose="020B0604020202020204" pitchFamily="34" charset="0"/>
            <a:buChar char="•"/>
          </a:pPr>
          <a:r>
            <a:rPr lang="en-IN" sz="1050" b="1" dirty="0"/>
            <a:t>Label Encoding &amp; Dataset Setup</a:t>
          </a:r>
        </a:p>
        <a:p>
          <a:pPr>
            <a:buFont typeface="Arial" panose="020B0604020202020204" pitchFamily="34" charset="0"/>
            <a:buChar char="•"/>
          </a:pPr>
          <a:r>
            <a:rPr lang="en-US" sz="1050" dirty="0"/>
            <a:t>All datasets loaded using </a:t>
          </a:r>
          <a:r>
            <a:rPr lang="en-US" sz="1050" dirty="0" err="1"/>
            <a:t>image_dataset_from_directory</a:t>
          </a:r>
          <a:endParaRPr lang="en-US" sz="1050" dirty="0"/>
        </a:p>
        <a:p>
          <a:pPr>
            <a:buFont typeface="Arial" panose="020B0604020202020204" pitchFamily="34" charset="0"/>
            <a:buChar char="•"/>
          </a:pPr>
          <a:r>
            <a:rPr lang="en-US" sz="1050" dirty="0"/>
            <a:t>Labels encoded as </a:t>
          </a:r>
          <a:r>
            <a:rPr lang="en-US" sz="1050" b="1" dirty="0"/>
            <a:t>categorical </a:t>
          </a:r>
          <a:r>
            <a:rPr lang="en-US" sz="1050" dirty="0"/>
            <a:t>for compatibility with </a:t>
          </a:r>
          <a:r>
            <a:rPr lang="en-US" sz="1050" dirty="0" err="1"/>
            <a:t>softmax</a:t>
          </a:r>
          <a:r>
            <a:rPr lang="en-US" sz="1050" dirty="0"/>
            <a:t> outputs.</a:t>
          </a:r>
        </a:p>
        <a:p>
          <a:pPr>
            <a:buFont typeface="Arial" panose="020B0604020202020204" pitchFamily="34" charset="0"/>
            <a:buChar char="•"/>
          </a:pPr>
          <a:r>
            <a:rPr lang="en-US" sz="1050" dirty="0"/>
            <a:t>Ensures consistency across training, validation, and test sets.</a:t>
          </a:r>
          <a:endParaRPr lang="en-IN" sz="1050" dirty="0"/>
        </a:p>
      </dgm:t>
    </dgm:pt>
    <dgm:pt modelId="{DFC8E210-59EB-43C9-9E97-A0F5A904B46F}" type="parTrans" cxnId="{680095AF-241F-4CD0-9CE4-5E4F157C24F9}">
      <dgm:prSet/>
      <dgm:spPr/>
      <dgm:t>
        <a:bodyPr/>
        <a:lstStyle/>
        <a:p>
          <a:endParaRPr lang="en-IN"/>
        </a:p>
      </dgm:t>
    </dgm:pt>
    <dgm:pt modelId="{FC7D94C0-3F41-451E-A37E-04FB4D7AB018}" type="sibTrans" cxnId="{680095AF-241F-4CD0-9CE4-5E4F157C24F9}">
      <dgm:prSet/>
      <dgm:spPr/>
      <dgm:t>
        <a:bodyPr/>
        <a:lstStyle/>
        <a:p>
          <a:endParaRPr lang="en-IN"/>
        </a:p>
      </dgm:t>
    </dgm:pt>
    <dgm:pt modelId="{C42A27FF-C695-4B90-ACD9-FF8B902EF6AC}">
      <dgm:prSet phldrT="[Text]"/>
      <dgm:spPr/>
      <dgm:t>
        <a:bodyPr/>
        <a:lstStyle/>
        <a:p>
          <a:pPr>
            <a:buFont typeface="Arial" panose="020B0604020202020204" pitchFamily="34" charset="0"/>
            <a:buChar char="•"/>
          </a:pPr>
          <a:r>
            <a:rPr lang="en-IN" b="1" dirty="0" err="1"/>
            <a:t>Gradio</a:t>
          </a:r>
          <a:r>
            <a:rPr lang="en-IN" b="1" dirty="0"/>
            <a:t> Web App Deployment</a:t>
          </a:r>
        </a:p>
        <a:p>
          <a:pPr>
            <a:buFont typeface="Arial" panose="020B0604020202020204" pitchFamily="34" charset="0"/>
            <a:buChar char="•"/>
          </a:pPr>
          <a:r>
            <a:rPr lang="en-US" dirty="0"/>
            <a:t>Built a clean, interactive </a:t>
          </a:r>
          <a:r>
            <a:rPr lang="en-US" dirty="0" err="1"/>
            <a:t>Gradio</a:t>
          </a:r>
          <a:r>
            <a:rPr lang="en-US" dirty="0"/>
            <a:t> interface with:</a:t>
          </a:r>
        </a:p>
        <a:p>
          <a:pPr>
            <a:buFont typeface="Arial" panose="020B0604020202020204" pitchFamily="34" charset="0"/>
            <a:buChar char="•"/>
          </a:pPr>
          <a:r>
            <a:rPr lang="en-IN" dirty="0"/>
            <a:t>Image uploader</a:t>
          </a:r>
        </a:p>
        <a:p>
          <a:pPr>
            <a:buFont typeface="Arial" panose="020B0604020202020204" pitchFamily="34" charset="0"/>
            <a:buChar char="•"/>
          </a:pPr>
          <a:r>
            <a:rPr lang="en-IN" dirty="0"/>
            <a:t>"Classify Item" button</a:t>
          </a:r>
        </a:p>
        <a:p>
          <a:pPr>
            <a:buFont typeface="Arial" panose="020B0604020202020204" pitchFamily="34" charset="0"/>
            <a:buChar char="•"/>
          </a:pPr>
          <a:r>
            <a:rPr lang="en-IN" dirty="0"/>
            <a:t>Markdown output area</a:t>
          </a:r>
        </a:p>
        <a:p>
          <a:pPr>
            <a:buFont typeface="Arial" panose="020B0604020202020204" pitchFamily="34" charset="0"/>
            <a:buChar char="•"/>
          </a:pPr>
          <a:r>
            <a:rPr lang="en-US" b="1" dirty="0"/>
            <a:t>Live classification with confidence score</a:t>
          </a:r>
          <a:endParaRPr lang="en-US" dirty="0"/>
        </a:p>
        <a:p>
          <a:pPr>
            <a:buFont typeface="Arial" panose="020B0604020202020204" pitchFamily="34" charset="0"/>
            <a:buChar char="•"/>
          </a:pPr>
          <a:r>
            <a:rPr lang="en-US" dirty="0"/>
            <a:t>Predicts one of 10 classes.</a:t>
          </a:r>
        </a:p>
        <a:p>
          <a:pPr>
            <a:buFont typeface="Arial" panose="020B0604020202020204" pitchFamily="34" charset="0"/>
            <a:buChar char="•"/>
          </a:pPr>
          <a:r>
            <a:rPr lang="en-US" dirty="0"/>
            <a:t>Displays top class name and confidence.</a:t>
          </a:r>
          <a:endParaRPr lang="en-IN" dirty="0"/>
        </a:p>
      </dgm:t>
    </dgm:pt>
    <dgm:pt modelId="{78821DDE-4DE5-4498-AEC4-289F5ED4F801}" type="parTrans" cxnId="{AF42B7B3-E8AA-44B1-B038-66C669C2A67E}">
      <dgm:prSet/>
      <dgm:spPr/>
      <dgm:t>
        <a:bodyPr/>
        <a:lstStyle/>
        <a:p>
          <a:endParaRPr lang="en-IN"/>
        </a:p>
      </dgm:t>
    </dgm:pt>
    <dgm:pt modelId="{E80DC872-D3F8-4596-8C24-C86F69E9D576}" type="sibTrans" cxnId="{AF42B7B3-E8AA-44B1-B038-66C669C2A67E}">
      <dgm:prSet/>
      <dgm:spPr/>
      <dgm:t>
        <a:bodyPr/>
        <a:lstStyle/>
        <a:p>
          <a:endParaRPr lang="en-IN"/>
        </a:p>
      </dgm:t>
    </dgm:pt>
    <dgm:pt modelId="{36AA38B1-4E40-47E4-B7E3-3FDBC3A33745}">
      <dgm:prSet phldrT="[Text]" custT="1"/>
      <dgm:spPr/>
      <dgm:t>
        <a:bodyPr/>
        <a:lstStyle/>
        <a:p>
          <a:pPr>
            <a:buFont typeface="Arial" panose="020B0604020202020204" pitchFamily="34" charset="0"/>
            <a:buChar char="•"/>
          </a:pPr>
          <a:r>
            <a:rPr lang="en-IN" sz="1050" b="1" dirty="0"/>
            <a:t>Integrated Real-World Sorting Tips</a:t>
          </a:r>
        </a:p>
        <a:p>
          <a:pPr>
            <a:buFont typeface="Arial" panose="020B0604020202020204" pitchFamily="34" charset="0"/>
            <a:buChar char="•"/>
          </a:pPr>
          <a:r>
            <a:rPr lang="en-US" sz="1050" dirty="0"/>
            <a:t>Added a </a:t>
          </a:r>
          <a:r>
            <a:rPr lang="en-US" sz="1050" b="1" dirty="0"/>
            <a:t>sorting guide dictionary</a:t>
          </a:r>
          <a:r>
            <a:rPr lang="en-US" sz="1050" dirty="0"/>
            <a:t> with disposal tips for each e-waste class.</a:t>
          </a:r>
          <a:endParaRPr lang="en-IN" sz="1050" dirty="0"/>
        </a:p>
      </dgm:t>
    </dgm:pt>
    <dgm:pt modelId="{2149804E-F2C1-4785-99DC-28B168DFC6A8}" type="parTrans" cxnId="{859AA28D-4759-45E2-BB52-2BE94139845A}">
      <dgm:prSet/>
      <dgm:spPr/>
      <dgm:t>
        <a:bodyPr/>
        <a:lstStyle/>
        <a:p>
          <a:endParaRPr lang="en-IN"/>
        </a:p>
      </dgm:t>
    </dgm:pt>
    <dgm:pt modelId="{43823F9E-A0E7-41A6-9AF8-A2075B04E80F}" type="sibTrans" cxnId="{859AA28D-4759-45E2-BB52-2BE94139845A}">
      <dgm:prSet/>
      <dgm:spPr/>
      <dgm:t>
        <a:bodyPr/>
        <a:lstStyle/>
        <a:p>
          <a:endParaRPr lang="en-IN"/>
        </a:p>
      </dgm:t>
    </dgm:pt>
    <dgm:pt modelId="{2631CAB4-5D0A-4194-B173-87DA1F82A8F9}">
      <dgm:prSet phldrT="[Text]" custT="1"/>
      <dgm:spPr/>
      <dgm:t>
        <a:bodyPr/>
        <a:lstStyle/>
        <a:p>
          <a:pPr>
            <a:buFont typeface="Arial" panose="020B0604020202020204" pitchFamily="34" charset="0"/>
            <a:buChar char="•"/>
          </a:pPr>
          <a:r>
            <a:rPr lang="en-IN" sz="1000" b="1" dirty="0"/>
            <a:t>Real-World Readiness</a:t>
          </a:r>
        </a:p>
        <a:p>
          <a:pPr>
            <a:buFont typeface="Arial" panose="020B0604020202020204" pitchFamily="34" charset="0"/>
            <a:buChar char="•"/>
          </a:pPr>
          <a:r>
            <a:rPr lang="en-US" sz="1000" dirty="0"/>
            <a:t>The model and UI are:</a:t>
          </a:r>
        </a:p>
        <a:p>
          <a:pPr>
            <a:buFont typeface="Arial" panose="020B0604020202020204" pitchFamily="34" charset="0"/>
            <a:buChar char="•"/>
          </a:pPr>
          <a:r>
            <a:rPr lang="en-US" sz="1000" b="1" dirty="0"/>
            <a:t>Lightweight</a:t>
          </a:r>
          <a:r>
            <a:rPr lang="en-US" sz="1000" dirty="0"/>
            <a:t> (can run on modest hardware)</a:t>
          </a:r>
        </a:p>
        <a:p>
          <a:pPr>
            <a:buFont typeface="Arial" panose="020B0604020202020204" pitchFamily="34" charset="0"/>
            <a:buChar char="•"/>
          </a:pPr>
          <a:r>
            <a:rPr lang="en-IN" sz="1000" b="1" dirty="0"/>
            <a:t>Fast</a:t>
          </a:r>
          <a:r>
            <a:rPr lang="en-IN" sz="1000" dirty="0"/>
            <a:t> (due to MobileNetV3)</a:t>
          </a:r>
        </a:p>
        <a:p>
          <a:pPr>
            <a:buFont typeface="Arial" panose="020B0604020202020204" pitchFamily="34" charset="0"/>
            <a:buChar char="•"/>
          </a:pPr>
          <a:r>
            <a:rPr lang="en-IN" sz="1000" b="1" dirty="0"/>
            <a:t>Deployable</a:t>
          </a:r>
          <a:r>
            <a:rPr lang="en-IN" sz="1000" dirty="0"/>
            <a:t> (via </a:t>
          </a:r>
          <a:r>
            <a:rPr lang="en-IN" sz="1000" dirty="0" err="1"/>
            <a:t>Gradio</a:t>
          </a:r>
          <a:r>
            <a:rPr lang="en-IN" sz="1000" dirty="0"/>
            <a:t>)</a:t>
          </a:r>
        </a:p>
        <a:p>
          <a:pPr>
            <a:buFont typeface="Arial" panose="020B0604020202020204" pitchFamily="34" charset="0"/>
            <a:buChar char="•"/>
          </a:pPr>
          <a:r>
            <a:rPr lang="en-US" sz="1000" b="1" dirty="0"/>
            <a:t>Scalable</a:t>
          </a:r>
          <a:r>
            <a:rPr lang="en-US" sz="1000" dirty="0"/>
            <a:t> (ready to be extended with more classes or used in awareness campaigns)</a:t>
          </a:r>
          <a:endParaRPr lang="en-IN" sz="1000" dirty="0"/>
        </a:p>
      </dgm:t>
    </dgm:pt>
    <dgm:pt modelId="{BA7C5A44-698A-4212-A261-2A97306A9CD8}" type="parTrans" cxnId="{BB0DC765-2C56-4857-9131-1C48EED8372A}">
      <dgm:prSet/>
      <dgm:spPr/>
      <dgm:t>
        <a:bodyPr/>
        <a:lstStyle/>
        <a:p>
          <a:endParaRPr lang="en-IN"/>
        </a:p>
      </dgm:t>
    </dgm:pt>
    <dgm:pt modelId="{89670B30-ECD0-4E4D-A830-E4261516472C}" type="sibTrans" cxnId="{BB0DC765-2C56-4857-9131-1C48EED8372A}">
      <dgm:prSet/>
      <dgm:spPr/>
      <dgm:t>
        <a:bodyPr/>
        <a:lstStyle/>
        <a:p>
          <a:endParaRPr lang="en-IN"/>
        </a:p>
      </dgm:t>
    </dgm:pt>
    <dgm:pt modelId="{11651F3A-C9E7-4BD5-A5D9-08776B4F2AD4}" type="pres">
      <dgm:prSet presAssocID="{2E001E81-2974-4CF9-B87B-FC11F1B6952F}" presName="Name0" presStyleCnt="0">
        <dgm:presLayoutVars>
          <dgm:dir/>
          <dgm:resizeHandles/>
        </dgm:presLayoutVars>
      </dgm:prSet>
      <dgm:spPr/>
    </dgm:pt>
    <dgm:pt modelId="{998AA57D-1DE2-43CC-833E-60E9B5FAC3A8}" type="pres">
      <dgm:prSet presAssocID="{76FA4CB4-75B4-41AA-A840-0AA4A9B19B10}" presName="compNode" presStyleCnt="0"/>
      <dgm:spPr/>
    </dgm:pt>
    <dgm:pt modelId="{3C637F2F-7158-4013-8C92-884437CD974B}" type="pres">
      <dgm:prSet presAssocID="{76FA4CB4-75B4-41AA-A840-0AA4A9B19B10}" presName="dummyConnPt" presStyleCnt="0"/>
      <dgm:spPr/>
    </dgm:pt>
    <dgm:pt modelId="{38714BB2-4B41-43C6-8DE6-DA4DC35CE653}" type="pres">
      <dgm:prSet presAssocID="{76FA4CB4-75B4-41AA-A840-0AA4A9B19B10}" presName="node" presStyleLbl="node1" presStyleIdx="0" presStyleCnt="9">
        <dgm:presLayoutVars>
          <dgm:bulletEnabled val="1"/>
        </dgm:presLayoutVars>
      </dgm:prSet>
      <dgm:spPr/>
    </dgm:pt>
    <dgm:pt modelId="{FCA4AA2F-8AE6-4ADC-9542-C6A5E8021F50}" type="pres">
      <dgm:prSet presAssocID="{30647922-C110-4C0A-964A-20AAC9664D39}" presName="sibTrans" presStyleLbl="bgSibTrans2D1" presStyleIdx="0" presStyleCnt="8"/>
      <dgm:spPr/>
    </dgm:pt>
    <dgm:pt modelId="{48682CD6-DD46-4604-B2E7-4F0C0650F4B6}" type="pres">
      <dgm:prSet presAssocID="{FA659038-858F-46B9-9C0C-FB33D05C93A8}" presName="compNode" presStyleCnt="0"/>
      <dgm:spPr/>
    </dgm:pt>
    <dgm:pt modelId="{1276CFA2-46FB-41CD-837B-7204F8CE05DA}" type="pres">
      <dgm:prSet presAssocID="{FA659038-858F-46B9-9C0C-FB33D05C93A8}" presName="dummyConnPt" presStyleCnt="0"/>
      <dgm:spPr/>
    </dgm:pt>
    <dgm:pt modelId="{51AA0E31-9861-4E39-A284-386389CCE4B2}" type="pres">
      <dgm:prSet presAssocID="{FA659038-858F-46B9-9C0C-FB33D05C93A8}" presName="node" presStyleLbl="node1" presStyleIdx="1" presStyleCnt="9">
        <dgm:presLayoutVars>
          <dgm:bulletEnabled val="1"/>
        </dgm:presLayoutVars>
      </dgm:prSet>
      <dgm:spPr/>
    </dgm:pt>
    <dgm:pt modelId="{C360D11C-19C2-44D2-AC98-9C7605123EDC}" type="pres">
      <dgm:prSet presAssocID="{CBBDB500-81C7-42D1-BD09-09845BC7D740}" presName="sibTrans" presStyleLbl="bgSibTrans2D1" presStyleIdx="1" presStyleCnt="8"/>
      <dgm:spPr/>
    </dgm:pt>
    <dgm:pt modelId="{20FA969E-1B67-4A3F-B04F-EBE764AE90FA}" type="pres">
      <dgm:prSet presAssocID="{CE2735A2-9CFA-4D15-A655-98BCB441C4DD}" presName="compNode" presStyleCnt="0"/>
      <dgm:spPr/>
    </dgm:pt>
    <dgm:pt modelId="{B1C361DA-678F-4E3A-9A5D-0E5CD32171BE}" type="pres">
      <dgm:prSet presAssocID="{CE2735A2-9CFA-4D15-A655-98BCB441C4DD}" presName="dummyConnPt" presStyleCnt="0"/>
      <dgm:spPr/>
    </dgm:pt>
    <dgm:pt modelId="{A02DE68A-6FD7-488C-BF7F-C2AD59A11142}" type="pres">
      <dgm:prSet presAssocID="{CE2735A2-9CFA-4D15-A655-98BCB441C4DD}" presName="node" presStyleLbl="node1" presStyleIdx="2" presStyleCnt="9">
        <dgm:presLayoutVars>
          <dgm:bulletEnabled val="1"/>
        </dgm:presLayoutVars>
      </dgm:prSet>
      <dgm:spPr/>
    </dgm:pt>
    <dgm:pt modelId="{9BDC9DA8-49CD-40BE-B72C-B74973B85D1C}" type="pres">
      <dgm:prSet presAssocID="{189E1011-A8B8-4F67-B8C3-E44A194D7FCF}" presName="sibTrans" presStyleLbl="bgSibTrans2D1" presStyleIdx="2" presStyleCnt="8"/>
      <dgm:spPr/>
    </dgm:pt>
    <dgm:pt modelId="{01978F95-EC7A-4403-808C-53FAC4147A39}" type="pres">
      <dgm:prSet presAssocID="{4A87FE91-C171-4D86-AA1B-A36B8F4C8B7B}" presName="compNode" presStyleCnt="0"/>
      <dgm:spPr/>
    </dgm:pt>
    <dgm:pt modelId="{305A5657-1AC1-42EE-85F7-C8231F53A313}" type="pres">
      <dgm:prSet presAssocID="{4A87FE91-C171-4D86-AA1B-A36B8F4C8B7B}" presName="dummyConnPt" presStyleCnt="0"/>
      <dgm:spPr/>
    </dgm:pt>
    <dgm:pt modelId="{200720D0-0E0B-45DC-A900-B6AA4531FD6E}" type="pres">
      <dgm:prSet presAssocID="{4A87FE91-C171-4D86-AA1B-A36B8F4C8B7B}" presName="node" presStyleLbl="node1" presStyleIdx="3" presStyleCnt="9">
        <dgm:presLayoutVars>
          <dgm:bulletEnabled val="1"/>
        </dgm:presLayoutVars>
      </dgm:prSet>
      <dgm:spPr/>
    </dgm:pt>
    <dgm:pt modelId="{5EB1DE6A-553B-446A-AAED-9D9BEA811F58}" type="pres">
      <dgm:prSet presAssocID="{5908A60E-1857-4A2C-8BAB-D8702AC29B1B}" presName="sibTrans" presStyleLbl="bgSibTrans2D1" presStyleIdx="3" presStyleCnt="8"/>
      <dgm:spPr/>
    </dgm:pt>
    <dgm:pt modelId="{DEB94FCC-7356-44DF-828F-BD9C00333C60}" type="pres">
      <dgm:prSet presAssocID="{78BEAA12-392D-41D1-B800-5265D36B6438}" presName="compNode" presStyleCnt="0"/>
      <dgm:spPr/>
    </dgm:pt>
    <dgm:pt modelId="{1CC4CFBF-26A3-403F-8E91-1C11400E171A}" type="pres">
      <dgm:prSet presAssocID="{78BEAA12-392D-41D1-B800-5265D36B6438}" presName="dummyConnPt" presStyleCnt="0"/>
      <dgm:spPr/>
    </dgm:pt>
    <dgm:pt modelId="{3A651DFF-706B-4724-87F6-CC9C68E7CDE1}" type="pres">
      <dgm:prSet presAssocID="{78BEAA12-392D-41D1-B800-5265D36B6438}" presName="node" presStyleLbl="node1" presStyleIdx="4" presStyleCnt="9">
        <dgm:presLayoutVars>
          <dgm:bulletEnabled val="1"/>
        </dgm:presLayoutVars>
      </dgm:prSet>
      <dgm:spPr/>
    </dgm:pt>
    <dgm:pt modelId="{760FBEE2-35FA-4FD5-80B0-8F5DF3B116F8}" type="pres">
      <dgm:prSet presAssocID="{B1CA1DD4-E09C-41DF-8D5E-DE276D854FEB}" presName="sibTrans" presStyleLbl="bgSibTrans2D1" presStyleIdx="4" presStyleCnt="8"/>
      <dgm:spPr/>
    </dgm:pt>
    <dgm:pt modelId="{F8DF0781-5853-4BA1-9DF7-78D860DE4393}" type="pres">
      <dgm:prSet presAssocID="{6FFF8AEC-7A82-4833-A67D-A5D21EA9B497}" presName="compNode" presStyleCnt="0"/>
      <dgm:spPr/>
    </dgm:pt>
    <dgm:pt modelId="{F07E1FE4-86B1-4BCD-8609-55D214F3276F}" type="pres">
      <dgm:prSet presAssocID="{6FFF8AEC-7A82-4833-A67D-A5D21EA9B497}" presName="dummyConnPt" presStyleCnt="0"/>
      <dgm:spPr/>
    </dgm:pt>
    <dgm:pt modelId="{0C5017AB-E7AF-4A5E-B79C-277D634D6504}" type="pres">
      <dgm:prSet presAssocID="{6FFF8AEC-7A82-4833-A67D-A5D21EA9B497}" presName="node" presStyleLbl="node1" presStyleIdx="5" presStyleCnt="9">
        <dgm:presLayoutVars>
          <dgm:bulletEnabled val="1"/>
        </dgm:presLayoutVars>
      </dgm:prSet>
      <dgm:spPr/>
    </dgm:pt>
    <dgm:pt modelId="{62285488-158A-4AC4-B38F-A9F0BB32F17E}" type="pres">
      <dgm:prSet presAssocID="{FC7D94C0-3F41-451E-A37E-04FB4D7AB018}" presName="sibTrans" presStyleLbl="bgSibTrans2D1" presStyleIdx="5" presStyleCnt="8"/>
      <dgm:spPr/>
    </dgm:pt>
    <dgm:pt modelId="{4D6B2BCC-854B-425A-A3F9-E22FBC244900}" type="pres">
      <dgm:prSet presAssocID="{C42A27FF-C695-4B90-ACD9-FF8B902EF6AC}" presName="compNode" presStyleCnt="0"/>
      <dgm:spPr/>
    </dgm:pt>
    <dgm:pt modelId="{51EBDF18-45AB-4A2E-A315-C005700AA4DF}" type="pres">
      <dgm:prSet presAssocID="{C42A27FF-C695-4B90-ACD9-FF8B902EF6AC}" presName="dummyConnPt" presStyleCnt="0"/>
      <dgm:spPr/>
    </dgm:pt>
    <dgm:pt modelId="{27748A7B-C8B6-4141-B1DE-9A713FACACA9}" type="pres">
      <dgm:prSet presAssocID="{C42A27FF-C695-4B90-ACD9-FF8B902EF6AC}" presName="node" presStyleLbl="node1" presStyleIdx="6" presStyleCnt="9">
        <dgm:presLayoutVars>
          <dgm:bulletEnabled val="1"/>
        </dgm:presLayoutVars>
      </dgm:prSet>
      <dgm:spPr/>
    </dgm:pt>
    <dgm:pt modelId="{F14C0596-EE25-4C96-BB2E-B399185AFD24}" type="pres">
      <dgm:prSet presAssocID="{E80DC872-D3F8-4596-8C24-C86F69E9D576}" presName="sibTrans" presStyleLbl="bgSibTrans2D1" presStyleIdx="6" presStyleCnt="8"/>
      <dgm:spPr/>
    </dgm:pt>
    <dgm:pt modelId="{917B7DF0-E675-4E50-BA41-3DACF94FF8B4}" type="pres">
      <dgm:prSet presAssocID="{36AA38B1-4E40-47E4-B7E3-3FDBC3A33745}" presName="compNode" presStyleCnt="0"/>
      <dgm:spPr/>
    </dgm:pt>
    <dgm:pt modelId="{4EE077C7-7033-4156-9B70-4F402334E9C6}" type="pres">
      <dgm:prSet presAssocID="{36AA38B1-4E40-47E4-B7E3-3FDBC3A33745}" presName="dummyConnPt" presStyleCnt="0"/>
      <dgm:spPr/>
    </dgm:pt>
    <dgm:pt modelId="{40339F04-97CC-4CD0-AFE2-696C417DCBF0}" type="pres">
      <dgm:prSet presAssocID="{36AA38B1-4E40-47E4-B7E3-3FDBC3A33745}" presName="node" presStyleLbl="node1" presStyleIdx="7" presStyleCnt="9">
        <dgm:presLayoutVars>
          <dgm:bulletEnabled val="1"/>
        </dgm:presLayoutVars>
      </dgm:prSet>
      <dgm:spPr/>
    </dgm:pt>
    <dgm:pt modelId="{9621ED96-D942-4556-AC21-0C4AC11DA905}" type="pres">
      <dgm:prSet presAssocID="{43823F9E-A0E7-41A6-9AF8-A2075B04E80F}" presName="sibTrans" presStyleLbl="bgSibTrans2D1" presStyleIdx="7" presStyleCnt="8"/>
      <dgm:spPr/>
    </dgm:pt>
    <dgm:pt modelId="{3F493874-5DE8-4DDC-BB48-7CF47F8BC224}" type="pres">
      <dgm:prSet presAssocID="{2631CAB4-5D0A-4194-B173-87DA1F82A8F9}" presName="compNode" presStyleCnt="0"/>
      <dgm:spPr/>
    </dgm:pt>
    <dgm:pt modelId="{02DAF66C-D214-4260-A304-7842836F06A2}" type="pres">
      <dgm:prSet presAssocID="{2631CAB4-5D0A-4194-B173-87DA1F82A8F9}" presName="dummyConnPt" presStyleCnt="0"/>
      <dgm:spPr/>
    </dgm:pt>
    <dgm:pt modelId="{6CC04796-3D05-4CD3-B9E7-86B04322AC03}" type="pres">
      <dgm:prSet presAssocID="{2631CAB4-5D0A-4194-B173-87DA1F82A8F9}" presName="node" presStyleLbl="node1" presStyleIdx="8" presStyleCnt="9">
        <dgm:presLayoutVars>
          <dgm:bulletEnabled val="1"/>
        </dgm:presLayoutVars>
      </dgm:prSet>
      <dgm:spPr/>
    </dgm:pt>
  </dgm:ptLst>
  <dgm:cxnLst>
    <dgm:cxn modelId="{AD2FB604-BEF5-406D-8D9C-5408A61FE7BD}" type="presOf" srcId="{2631CAB4-5D0A-4194-B173-87DA1F82A8F9}" destId="{6CC04796-3D05-4CD3-B9E7-86B04322AC03}" srcOrd="0" destOrd="0" presId="urn:microsoft.com/office/officeart/2005/8/layout/bProcess4"/>
    <dgm:cxn modelId="{A44CDA08-4AE5-4206-A128-7AA0A5A918ED}" type="presOf" srcId="{43823F9E-A0E7-41A6-9AF8-A2075B04E80F}" destId="{9621ED96-D942-4556-AC21-0C4AC11DA905}" srcOrd="0" destOrd="0" presId="urn:microsoft.com/office/officeart/2005/8/layout/bProcess4"/>
    <dgm:cxn modelId="{8C5B210D-A46B-4ADD-9EBA-5940EE249C0B}" type="presOf" srcId="{6FFF8AEC-7A82-4833-A67D-A5D21EA9B497}" destId="{0C5017AB-E7AF-4A5E-B79C-277D634D6504}" srcOrd="0" destOrd="0" presId="urn:microsoft.com/office/officeart/2005/8/layout/bProcess4"/>
    <dgm:cxn modelId="{85F27E0F-EEDB-49A7-ADF6-0597F40DAC7D}" type="presOf" srcId="{CE2735A2-9CFA-4D15-A655-98BCB441C4DD}" destId="{A02DE68A-6FD7-488C-BF7F-C2AD59A11142}" srcOrd="0" destOrd="0" presId="urn:microsoft.com/office/officeart/2005/8/layout/bProcess4"/>
    <dgm:cxn modelId="{DD2C9012-50ED-40AA-93A5-222FF7158AA3}" type="presOf" srcId="{CBBDB500-81C7-42D1-BD09-09845BC7D740}" destId="{C360D11C-19C2-44D2-AC98-9C7605123EDC}" srcOrd="0" destOrd="0" presId="urn:microsoft.com/office/officeart/2005/8/layout/bProcess4"/>
    <dgm:cxn modelId="{573F561B-1C70-4B61-B001-D635E041A90C}" srcId="{2E001E81-2974-4CF9-B87B-FC11F1B6952F}" destId="{76FA4CB4-75B4-41AA-A840-0AA4A9B19B10}" srcOrd="0" destOrd="0" parTransId="{DE964F1D-CF37-4159-95A8-B118FAF38BC1}" sibTransId="{30647922-C110-4C0A-964A-20AAC9664D39}"/>
    <dgm:cxn modelId="{46D78036-E33F-44B0-AA03-4D273391EE26}" type="presOf" srcId="{FA659038-858F-46B9-9C0C-FB33D05C93A8}" destId="{51AA0E31-9861-4E39-A284-386389CCE4B2}" srcOrd="0" destOrd="0" presId="urn:microsoft.com/office/officeart/2005/8/layout/bProcess4"/>
    <dgm:cxn modelId="{1092463D-32B5-4D6E-BA66-9B7A6D2EB348}" type="presOf" srcId="{4A87FE91-C171-4D86-AA1B-A36B8F4C8B7B}" destId="{200720D0-0E0B-45DC-A900-B6AA4531FD6E}" srcOrd="0" destOrd="0" presId="urn:microsoft.com/office/officeart/2005/8/layout/bProcess4"/>
    <dgm:cxn modelId="{CFC96861-FB54-40EB-8246-2F691D826645}" type="presOf" srcId="{76FA4CB4-75B4-41AA-A840-0AA4A9B19B10}" destId="{38714BB2-4B41-43C6-8DE6-DA4DC35CE653}" srcOrd="0" destOrd="0" presId="urn:microsoft.com/office/officeart/2005/8/layout/bProcess4"/>
    <dgm:cxn modelId="{BB0DC765-2C56-4857-9131-1C48EED8372A}" srcId="{2E001E81-2974-4CF9-B87B-FC11F1B6952F}" destId="{2631CAB4-5D0A-4194-B173-87DA1F82A8F9}" srcOrd="8" destOrd="0" parTransId="{BA7C5A44-698A-4212-A261-2A97306A9CD8}" sibTransId="{89670B30-ECD0-4E4D-A830-E4261516472C}"/>
    <dgm:cxn modelId="{D15EDC4A-BDF8-4DA1-A73A-EEA101CD4726}" srcId="{2E001E81-2974-4CF9-B87B-FC11F1B6952F}" destId="{4A87FE91-C171-4D86-AA1B-A36B8F4C8B7B}" srcOrd="3" destOrd="0" parTransId="{69A4C3F8-7589-4021-845D-C89252C9AE24}" sibTransId="{5908A60E-1857-4A2C-8BAB-D8702AC29B1B}"/>
    <dgm:cxn modelId="{E9B55F4C-B9B3-4D22-8C10-7DC220D2FBA3}" type="presOf" srcId="{36AA38B1-4E40-47E4-B7E3-3FDBC3A33745}" destId="{40339F04-97CC-4CD0-AFE2-696C417DCBF0}" srcOrd="0" destOrd="0" presId="urn:microsoft.com/office/officeart/2005/8/layout/bProcess4"/>
    <dgm:cxn modelId="{E6680571-8949-4DFA-9CEC-BFC2B867022D}" type="presOf" srcId="{C42A27FF-C695-4B90-ACD9-FF8B902EF6AC}" destId="{27748A7B-C8B6-4141-B1DE-9A713FACACA9}" srcOrd="0" destOrd="0" presId="urn:microsoft.com/office/officeart/2005/8/layout/bProcess4"/>
    <dgm:cxn modelId="{C295ED76-ECE7-48B5-A37C-E15A0D81ED9C}" srcId="{2E001E81-2974-4CF9-B87B-FC11F1B6952F}" destId="{FA659038-858F-46B9-9C0C-FB33D05C93A8}" srcOrd="1" destOrd="0" parTransId="{C6EB9FAD-A676-4E9C-9A6D-51F484B9F494}" sibTransId="{CBBDB500-81C7-42D1-BD09-09845BC7D740}"/>
    <dgm:cxn modelId="{B6CF577F-C73F-43FD-A22E-EF947D82CE87}" type="presOf" srcId="{189E1011-A8B8-4F67-B8C3-E44A194D7FCF}" destId="{9BDC9DA8-49CD-40BE-B72C-B74973B85D1C}" srcOrd="0" destOrd="0" presId="urn:microsoft.com/office/officeart/2005/8/layout/bProcess4"/>
    <dgm:cxn modelId="{836F868D-2DCC-4A7E-A526-340362FA4822}" srcId="{2E001E81-2974-4CF9-B87B-FC11F1B6952F}" destId="{78BEAA12-392D-41D1-B800-5265D36B6438}" srcOrd="4" destOrd="0" parTransId="{53F99BD2-154F-4A8C-85CC-71A2654DF278}" sibTransId="{B1CA1DD4-E09C-41DF-8D5E-DE276D854FEB}"/>
    <dgm:cxn modelId="{859AA28D-4759-45E2-BB52-2BE94139845A}" srcId="{2E001E81-2974-4CF9-B87B-FC11F1B6952F}" destId="{36AA38B1-4E40-47E4-B7E3-3FDBC3A33745}" srcOrd="7" destOrd="0" parTransId="{2149804E-F2C1-4785-99DC-28B168DFC6A8}" sibTransId="{43823F9E-A0E7-41A6-9AF8-A2075B04E80F}"/>
    <dgm:cxn modelId="{26852E9D-3F8D-4F2E-8555-90FE6A66FF28}" type="presOf" srcId="{78BEAA12-392D-41D1-B800-5265D36B6438}" destId="{3A651DFF-706B-4724-87F6-CC9C68E7CDE1}" srcOrd="0" destOrd="0" presId="urn:microsoft.com/office/officeart/2005/8/layout/bProcess4"/>
    <dgm:cxn modelId="{463E91A4-FFAA-43D4-83BE-3F572A8DAA81}" type="presOf" srcId="{2E001E81-2974-4CF9-B87B-FC11F1B6952F}" destId="{11651F3A-C9E7-4BD5-A5D9-08776B4F2AD4}" srcOrd="0" destOrd="0" presId="urn:microsoft.com/office/officeart/2005/8/layout/bProcess4"/>
    <dgm:cxn modelId="{BF1710A5-FB8B-4179-920B-B3FFE3C7CFD6}" type="presOf" srcId="{30647922-C110-4C0A-964A-20AAC9664D39}" destId="{FCA4AA2F-8AE6-4ADC-9542-C6A5E8021F50}" srcOrd="0" destOrd="0" presId="urn:microsoft.com/office/officeart/2005/8/layout/bProcess4"/>
    <dgm:cxn modelId="{1DFBCDA5-0236-4697-A403-AC809F05BF75}" type="presOf" srcId="{B1CA1DD4-E09C-41DF-8D5E-DE276D854FEB}" destId="{760FBEE2-35FA-4FD5-80B0-8F5DF3B116F8}" srcOrd="0" destOrd="0" presId="urn:microsoft.com/office/officeart/2005/8/layout/bProcess4"/>
    <dgm:cxn modelId="{680095AF-241F-4CD0-9CE4-5E4F157C24F9}" srcId="{2E001E81-2974-4CF9-B87B-FC11F1B6952F}" destId="{6FFF8AEC-7A82-4833-A67D-A5D21EA9B497}" srcOrd="5" destOrd="0" parTransId="{DFC8E210-59EB-43C9-9E97-A0F5A904B46F}" sibTransId="{FC7D94C0-3F41-451E-A37E-04FB4D7AB018}"/>
    <dgm:cxn modelId="{AF42B7B3-E8AA-44B1-B038-66C669C2A67E}" srcId="{2E001E81-2974-4CF9-B87B-FC11F1B6952F}" destId="{C42A27FF-C695-4B90-ACD9-FF8B902EF6AC}" srcOrd="6" destOrd="0" parTransId="{78821DDE-4DE5-4498-AEC4-289F5ED4F801}" sibTransId="{E80DC872-D3F8-4596-8C24-C86F69E9D576}"/>
    <dgm:cxn modelId="{DA5861C3-5CB2-4849-9A78-E2C6E4979D66}" type="presOf" srcId="{E80DC872-D3F8-4596-8C24-C86F69E9D576}" destId="{F14C0596-EE25-4C96-BB2E-B399185AFD24}" srcOrd="0" destOrd="0" presId="urn:microsoft.com/office/officeart/2005/8/layout/bProcess4"/>
    <dgm:cxn modelId="{D1F3C2E1-477D-4E26-B034-033BF6F6726A}" type="presOf" srcId="{5908A60E-1857-4A2C-8BAB-D8702AC29B1B}" destId="{5EB1DE6A-553B-446A-AAED-9D9BEA811F58}" srcOrd="0" destOrd="0" presId="urn:microsoft.com/office/officeart/2005/8/layout/bProcess4"/>
    <dgm:cxn modelId="{6249ADE9-04C8-4A78-B14C-8D41E33A9943}" type="presOf" srcId="{FC7D94C0-3F41-451E-A37E-04FB4D7AB018}" destId="{62285488-158A-4AC4-B38F-A9F0BB32F17E}" srcOrd="0" destOrd="0" presId="urn:microsoft.com/office/officeart/2005/8/layout/bProcess4"/>
    <dgm:cxn modelId="{6A47B5F3-106E-490C-9256-D2BE3B6BF494}" srcId="{2E001E81-2974-4CF9-B87B-FC11F1B6952F}" destId="{CE2735A2-9CFA-4D15-A655-98BCB441C4DD}" srcOrd="2" destOrd="0" parTransId="{6E8C7527-A0F1-4920-A4FF-090688A4B04C}" sibTransId="{189E1011-A8B8-4F67-B8C3-E44A194D7FCF}"/>
    <dgm:cxn modelId="{DE61DF8C-7A35-465F-A461-AC51C7085307}" type="presParOf" srcId="{11651F3A-C9E7-4BD5-A5D9-08776B4F2AD4}" destId="{998AA57D-1DE2-43CC-833E-60E9B5FAC3A8}" srcOrd="0" destOrd="0" presId="urn:microsoft.com/office/officeart/2005/8/layout/bProcess4"/>
    <dgm:cxn modelId="{FE306A40-89F8-4906-8BC8-3174DE8A5465}" type="presParOf" srcId="{998AA57D-1DE2-43CC-833E-60E9B5FAC3A8}" destId="{3C637F2F-7158-4013-8C92-884437CD974B}" srcOrd="0" destOrd="0" presId="urn:microsoft.com/office/officeart/2005/8/layout/bProcess4"/>
    <dgm:cxn modelId="{EEAD5321-2D1F-4384-8CB0-E6CBBB819602}" type="presParOf" srcId="{998AA57D-1DE2-43CC-833E-60E9B5FAC3A8}" destId="{38714BB2-4B41-43C6-8DE6-DA4DC35CE653}" srcOrd="1" destOrd="0" presId="urn:microsoft.com/office/officeart/2005/8/layout/bProcess4"/>
    <dgm:cxn modelId="{A362B2C4-FA95-4F36-9963-754289406BC2}" type="presParOf" srcId="{11651F3A-C9E7-4BD5-A5D9-08776B4F2AD4}" destId="{FCA4AA2F-8AE6-4ADC-9542-C6A5E8021F50}" srcOrd="1" destOrd="0" presId="urn:microsoft.com/office/officeart/2005/8/layout/bProcess4"/>
    <dgm:cxn modelId="{383803E7-8766-4140-A525-5706616A20FD}" type="presParOf" srcId="{11651F3A-C9E7-4BD5-A5D9-08776B4F2AD4}" destId="{48682CD6-DD46-4604-B2E7-4F0C0650F4B6}" srcOrd="2" destOrd="0" presId="urn:microsoft.com/office/officeart/2005/8/layout/bProcess4"/>
    <dgm:cxn modelId="{CC5EA5F8-72EE-43CD-BEE3-508887DD9DFC}" type="presParOf" srcId="{48682CD6-DD46-4604-B2E7-4F0C0650F4B6}" destId="{1276CFA2-46FB-41CD-837B-7204F8CE05DA}" srcOrd="0" destOrd="0" presId="urn:microsoft.com/office/officeart/2005/8/layout/bProcess4"/>
    <dgm:cxn modelId="{A695D4AA-4F93-44F6-B209-DA71A157F6C3}" type="presParOf" srcId="{48682CD6-DD46-4604-B2E7-4F0C0650F4B6}" destId="{51AA0E31-9861-4E39-A284-386389CCE4B2}" srcOrd="1" destOrd="0" presId="urn:microsoft.com/office/officeart/2005/8/layout/bProcess4"/>
    <dgm:cxn modelId="{99DFB22A-C241-459C-A20B-69AF3E3692D1}" type="presParOf" srcId="{11651F3A-C9E7-4BD5-A5D9-08776B4F2AD4}" destId="{C360D11C-19C2-44D2-AC98-9C7605123EDC}" srcOrd="3" destOrd="0" presId="urn:microsoft.com/office/officeart/2005/8/layout/bProcess4"/>
    <dgm:cxn modelId="{F9B30DE0-3C4C-4C61-9E7A-EB99C0227512}" type="presParOf" srcId="{11651F3A-C9E7-4BD5-A5D9-08776B4F2AD4}" destId="{20FA969E-1B67-4A3F-B04F-EBE764AE90FA}" srcOrd="4" destOrd="0" presId="urn:microsoft.com/office/officeart/2005/8/layout/bProcess4"/>
    <dgm:cxn modelId="{AD2B6969-37FC-4685-89D7-705578EEEC1D}" type="presParOf" srcId="{20FA969E-1B67-4A3F-B04F-EBE764AE90FA}" destId="{B1C361DA-678F-4E3A-9A5D-0E5CD32171BE}" srcOrd="0" destOrd="0" presId="urn:microsoft.com/office/officeart/2005/8/layout/bProcess4"/>
    <dgm:cxn modelId="{B43D761A-49D5-46DB-AA25-1AB0CEF4F880}" type="presParOf" srcId="{20FA969E-1B67-4A3F-B04F-EBE764AE90FA}" destId="{A02DE68A-6FD7-488C-BF7F-C2AD59A11142}" srcOrd="1" destOrd="0" presId="urn:microsoft.com/office/officeart/2005/8/layout/bProcess4"/>
    <dgm:cxn modelId="{977C9B66-A9D0-4BC6-9A4E-E246DF39CDD4}" type="presParOf" srcId="{11651F3A-C9E7-4BD5-A5D9-08776B4F2AD4}" destId="{9BDC9DA8-49CD-40BE-B72C-B74973B85D1C}" srcOrd="5" destOrd="0" presId="urn:microsoft.com/office/officeart/2005/8/layout/bProcess4"/>
    <dgm:cxn modelId="{1D7CBDDB-8B33-4B93-96D7-5004058A5149}" type="presParOf" srcId="{11651F3A-C9E7-4BD5-A5D9-08776B4F2AD4}" destId="{01978F95-EC7A-4403-808C-53FAC4147A39}" srcOrd="6" destOrd="0" presId="urn:microsoft.com/office/officeart/2005/8/layout/bProcess4"/>
    <dgm:cxn modelId="{0F6B3B52-5AD1-478B-B3D4-E2E58CD0B956}" type="presParOf" srcId="{01978F95-EC7A-4403-808C-53FAC4147A39}" destId="{305A5657-1AC1-42EE-85F7-C8231F53A313}" srcOrd="0" destOrd="0" presId="urn:microsoft.com/office/officeart/2005/8/layout/bProcess4"/>
    <dgm:cxn modelId="{723349E4-A80A-4163-B9EA-44746E1DB72C}" type="presParOf" srcId="{01978F95-EC7A-4403-808C-53FAC4147A39}" destId="{200720D0-0E0B-45DC-A900-B6AA4531FD6E}" srcOrd="1" destOrd="0" presId="urn:microsoft.com/office/officeart/2005/8/layout/bProcess4"/>
    <dgm:cxn modelId="{4ECF65CD-1A3F-45BB-917C-0F121435DC58}" type="presParOf" srcId="{11651F3A-C9E7-4BD5-A5D9-08776B4F2AD4}" destId="{5EB1DE6A-553B-446A-AAED-9D9BEA811F58}" srcOrd="7" destOrd="0" presId="urn:microsoft.com/office/officeart/2005/8/layout/bProcess4"/>
    <dgm:cxn modelId="{ADC12483-F39F-4C57-AF31-C599F38A8847}" type="presParOf" srcId="{11651F3A-C9E7-4BD5-A5D9-08776B4F2AD4}" destId="{DEB94FCC-7356-44DF-828F-BD9C00333C60}" srcOrd="8" destOrd="0" presId="urn:microsoft.com/office/officeart/2005/8/layout/bProcess4"/>
    <dgm:cxn modelId="{28A243E7-D38A-4104-9C94-21074AEBD7DD}" type="presParOf" srcId="{DEB94FCC-7356-44DF-828F-BD9C00333C60}" destId="{1CC4CFBF-26A3-403F-8E91-1C11400E171A}" srcOrd="0" destOrd="0" presId="urn:microsoft.com/office/officeart/2005/8/layout/bProcess4"/>
    <dgm:cxn modelId="{D307A4BB-AFED-4B49-9E91-D83854D7FF40}" type="presParOf" srcId="{DEB94FCC-7356-44DF-828F-BD9C00333C60}" destId="{3A651DFF-706B-4724-87F6-CC9C68E7CDE1}" srcOrd="1" destOrd="0" presId="urn:microsoft.com/office/officeart/2005/8/layout/bProcess4"/>
    <dgm:cxn modelId="{6BF07477-091C-4FE4-950B-2DE4FD856EAC}" type="presParOf" srcId="{11651F3A-C9E7-4BD5-A5D9-08776B4F2AD4}" destId="{760FBEE2-35FA-4FD5-80B0-8F5DF3B116F8}" srcOrd="9" destOrd="0" presId="urn:microsoft.com/office/officeart/2005/8/layout/bProcess4"/>
    <dgm:cxn modelId="{55CB4E89-FDE3-440B-963E-800FADA1C381}" type="presParOf" srcId="{11651F3A-C9E7-4BD5-A5D9-08776B4F2AD4}" destId="{F8DF0781-5853-4BA1-9DF7-78D860DE4393}" srcOrd="10" destOrd="0" presId="urn:microsoft.com/office/officeart/2005/8/layout/bProcess4"/>
    <dgm:cxn modelId="{95419434-6900-41F0-B31D-709F901EE1BE}" type="presParOf" srcId="{F8DF0781-5853-4BA1-9DF7-78D860DE4393}" destId="{F07E1FE4-86B1-4BCD-8609-55D214F3276F}" srcOrd="0" destOrd="0" presId="urn:microsoft.com/office/officeart/2005/8/layout/bProcess4"/>
    <dgm:cxn modelId="{175126A9-765C-4577-B987-BD7D92AF44F7}" type="presParOf" srcId="{F8DF0781-5853-4BA1-9DF7-78D860DE4393}" destId="{0C5017AB-E7AF-4A5E-B79C-277D634D6504}" srcOrd="1" destOrd="0" presId="urn:microsoft.com/office/officeart/2005/8/layout/bProcess4"/>
    <dgm:cxn modelId="{5C41CAB8-92A0-43F4-AF16-3EF85C361952}" type="presParOf" srcId="{11651F3A-C9E7-4BD5-A5D9-08776B4F2AD4}" destId="{62285488-158A-4AC4-B38F-A9F0BB32F17E}" srcOrd="11" destOrd="0" presId="urn:microsoft.com/office/officeart/2005/8/layout/bProcess4"/>
    <dgm:cxn modelId="{1AB977B3-4E6E-4A52-AEDA-9A0BE2ECBB13}" type="presParOf" srcId="{11651F3A-C9E7-4BD5-A5D9-08776B4F2AD4}" destId="{4D6B2BCC-854B-425A-A3F9-E22FBC244900}" srcOrd="12" destOrd="0" presId="urn:microsoft.com/office/officeart/2005/8/layout/bProcess4"/>
    <dgm:cxn modelId="{5A528C4D-CA2C-4907-9344-74FE7297A675}" type="presParOf" srcId="{4D6B2BCC-854B-425A-A3F9-E22FBC244900}" destId="{51EBDF18-45AB-4A2E-A315-C005700AA4DF}" srcOrd="0" destOrd="0" presId="urn:microsoft.com/office/officeart/2005/8/layout/bProcess4"/>
    <dgm:cxn modelId="{80254C52-642B-4186-B34A-F77C661E0376}" type="presParOf" srcId="{4D6B2BCC-854B-425A-A3F9-E22FBC244900}" destId="{27748A7B-C8B6-4141-B1DE-9A713FACACA9}" srcOrd="1" destOrd="0" presId="urn:microsoft.com/office/officeart/2005/8/layout/bProcess4"/>
    <dgm:cxn modelId="{C56A8BB6-0194-4967-8A4C-D4965FEB9B93}" type="presParOf" srcId="{11651F3A-C9E7-4BD5-A5D9-08776B4F2AD4}" destId="{F14C0596-EE25-4C96-BB2E-B399185AFD24}" srcOrd="13" destOrd="0" presId="urn:microsoft.com/office/officeart/2005/8/layout/bProcess4"/>
    <dgm:cxn modelId="{257C5DF1-22D4-4674-915C-D7845B65DF29}" type="presParOf" srcId="{11651F3A-C9E7-4BD5-A5D9-08776B4F2AD4}" destId="{917B7DF0-E675-4E50-BA41-3DACF94FF8B4}" srcOrd="14" destOrd="0" presId="urn:microsoft.com/office/officeart/2005/8/layout/bProcess4"/>
    <dgm:cxn modelId="{3B989F0E-088D-404B-88E9-2DCECE4CF7A6}" type="presParOf" srcId="{917B7DF0-E675-4E50-BA41-3DACF94FF8B4}" destId="{4EE077C7-7033-4156-9B70-4F402334E9C6}" srcOrd="0" destOrd="0" presId="urn:microsoft.com/office/officeart/2005/8/layout/bProcess4"/>
    <dgm:cxn modelId="{38CD2C88-AAA0-495A-AEFC-8E07EE960252}" type="presParOf" srcId="{917B7DF0-E675-4E50-BA41-3DACF94FF8B4}" destId="{40339F04-97CC-4CD0-AFE2-696C417DCBF0}" srcOrd="1" destOrd="0" presId="urn:microsoft.com/office/officeart/2005/8/layout/bProcess4"/>
    <dgm:cxn modelId="{4E4C43FA-9E80-4896-87A2-CCD107D506E6}" type="presParOf" srcId="{11651F3A-C9E7-4BD5-A5D9-08776B4F2AD4}" destId="{9621ED96-D942-4556-AC21-0C4AC11DA905}" srcOrd="15" destOrd="0" presId="urn:microsoft.com/office/officeart/2005/8/layout/bProcess4"/>
    <dgm:cxn modelId="{C79D0459-5D06-4000-B0A9-5C5F5172129C}" type="presParOf" srcId="{11651F3A-C9E7-4BD5-A5D9-08776B4F2AD4}" destId="{3F493874-5DE8-4DDC-BB48-7CF47F8BC224}" srcOrd="16" destOrd="0" presId="urn:microsoft.com/office/officeart/2005/8/layout/bProcess4"/>
    <dgm:cxn modelId="{8C0C93B0-89AA-4C3A-90C3-4C4BB9375EB4}" type="presParOf" srcId="{3F493874-5DE8-4DDC-BB48-7CF47F8BC224}" destId="{02DAF66C-D214-4260-A304-7842836F06A2}" srcOrd="0" destOrd="0" presId="urn:microsoft.com/office/officeart/2005/8/layout/bProcess4"/>
    <dgm:cxn modelId="{D08ADD98-0E6C-4442-87EC-E958FC45E397}" type="presParOf" srcId="{3F493874-5DE8-4DDC-BB48-7CF47F8BC224}" destId="{6CC04796-3D05-4CD3-B9E7-86B04322AC03}"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D40F4-0C67-41BD-BC24-5942E6D7F824}">
      <dsp:nvSpPr>
        <dsp:cNvPr id="0" name=""/>
        <dsp:cNvSpPr/>
      </dsp:nvSpPr>
      <dsp:spPr>
        <a:xfrm rot="5400000">
          <a:off x="-461996" y="1568562"/>
          <a:ext cx="2033787" cy="245233"/>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F45356-5BDE-4E8E-9E1A-26CBB7DEF7AB}">
      <dsp:nvSpPr>
        <dsp:cNvPr id="0" name=""/>
        <dsp:cNvSpPr/>
      </dsp:nvSpPr>
      <dsp:spPr>
        <a:xfrm>
          <a:off x="5020" y="269360"/>
          <a:ext cx="2724818" cy="1634891"/>
        </a:xfrm>
        <a:prstGeom prst="roundRect">
          <a:avLst>
            <a:gd name="adj" fmla="val 10000"/>
          </a:avLst>
        </a:prstGeom>
        <a:solidFill>
          <a:schemeClr val="accent5">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Load E-Waste Dataset</a:t>
          </a:r>
        </a:p>
        <a:p>
          <a:pPr marL="0" lvl="0" indent="0" algn="ctr" defTabSz="711200">
            <a:lnSpc>
              <a:spcPct val="90000"/>
            </a:lnSpc>
            <a:spcBef>
              <a:spcPct val="0"/>
            </a:spcBef>
            <a:spcAft>
              <a:spcPct val="35000"/>
            </a:spcAft>
            <a:buNone/>
          </a:pPr>
          <a:r>
            <a:rPr lang="en-IN" sz="1400" kern="1200" dirty="0"/>
            <a:t>IMG_SIZE: 256 × 256</a:t>
          </a:r>
        </a:p>
        <a:p>
          <a:pPr marL="0" lvl="0" indent="0" algn="ctr" defTabSz="711200">
            <a:lnSpc>
              <a:spcPct val="90000"/>
            </a:lnSpc>
            <a:spcBef>
              <a:spcPct val="0"/>
            </a:spcBef>
            <a:spcAft>
              <a:spcPct val="35000"/>
            </a:spcAft>
            <a:buNone/>
          </a:pPr>
          <a:r>
            <a:rPr lang="en-IN" sz="1400" kern="1200" dirty="0"/>
            <a:t> BATCH SIZE: 32</a:t>
          </a:r>
        </a:p>
        <a:p>
          <a:pPr marL="0" lvl="0" indent="0" algn="ctr" defTabSz="711200">
            <a:lnSpc>
              <a:spcPct val="90000"/>
            </a:lnSpc>
            <a:spcBef>
              <a:spcPct val="0"/>
            </a:spcBef>
            <a:spcAft>
              <a:spcPct val="35000"/>
            </a:spcAft>
            <a:buNone/>
          </a:pPr>
          <a:r>
            <a:rPr lang="en-IN" sz="1400" kern="1200" dirty="0"/>
            <a:t> NUM_CLASSES: 10</a:t>
          </a:r>
        </a:p>
      </dsp:txBody>
      <dsp:txXfrm>
        <a:off x="52904" y="317244"/>
        <a:ext cx="2629050" cy="1539123"/>
      </dsp:txXfrm>
    </dsp:sp>
    <dsp:sp modelId="{E4546730-34B7-4D7E-B338-B158ED3A9969}">
      <dsp:nvSpPr>
        <dsp:cNvPr id="0" name=""/>
        <dsp:cNvSpPr/>
      </dsp:nvSpPr>
      <dsp:spPr>
        <a:xfrm rot="5400000">
          <a:off x="-461996" y="3612176"/>
          <a:ext cx="2033787" cy="245233"/>
        </a:xfrm>
        <a:prstGeom prst="rect">
          <a:avLst/>
        </a:prstGeom>
        <a:solidFill>
          <a:schemeClr val="accent5">
            <a:shade val="90000"/>
            <a:hueOff val="79755"/>
            <a:satOff val="-18040"/>
            <a:lumOff val="1202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36946E-9EC2-4710-B356-0D2FE12B2DB4}">
      <dsp:nvSpPr>
        <dsp:cNvPr id="0" name=""/>
        <dsp:cNvSpPr/>
      </dsp:nvSpPr>
      <dsp:spPr>
        <a:xfrm>
          <a:off x="5020" y="2312974"/>
          <a:ext cx="2724818" cy="1634891"/>
        </a:xfrm>
        <a:prstGeom prst="roundRect">
          <a:avLst>
            <a:gd name="adj" fmla="val 10000"/>
          </a:avLst>
        </a:prstGeom>
        <a:solidFill>
          <a:schemeClr val="accent5">
            <a:shade val="50000"/>
            <a:hueOff val="66958"/>
            <a:satOff val="-15898"/>
            <a:lumOff val="117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Exploratory Data Analysis</a:t>
          </a:r>
        </a:p>
        <a:p>
          <a:pPr marL="0" lvl="0" indent="0" algn="ctr" defTabSz="711200">
            <a:lnSpc>
              <a:spcPct val="90000"/>
            </a:lnSpc>
            <a:spcBef>
              <a:spcPct val="0"/>
            </a:spcBef>
            <a:spcAft>
              <a:spcPct val="35000"/>
            </a:spcAft>
            <a:buNone/>
          </a:pPr>
          <a:r>
            <a:rPr lang="en-IN" sz="1400" kern="1200" dirty="0"/>
            <a:t>Class distribution plots</a:t>
          </a:r>
        </a:p>
        <a:p>
          <a:pPr marL="0" lvl="0" indent="0" algn="ctr" defTabSz="711200">
            <a:lnSpc>
              <a:spcPct val="90000"/>
            </a:lnSpc>
            <a:spcBef>
              <a:spcPct val="0"/>
            </a:spcBef>
            <a:spcAft>
              <a:spcPct val="35000"/>
            </a:spcAft>
            <a:buNone/>
          </a:pPr>
          <a:r>
            <a:rPr lang="en-US" sz="1400" kern="1200" dirty="0"/>
            <a:t>Sample image visualization (12 images shown)</a:t>
          </a:r>
          <a:endParaRPr lang="en-IN" sz="1400" kern="1200" dirty="0"/>
        </a:p>
      </dsp:txBody>
      <dsp:txXfrm>
        <a:off x="52904" y="2360858"/>
        <a:ext cx="2629050" cy="1539123"/>
      </dsp:txXfrm>
    </dsp:sp>
    <dsp:sp modelId="{F2A35BDD-046B-40BF-BF38-88C418B3FA1A}">
      <dsp:nvSpPr>
        <dsp:cNvPr id="0" name=""/>
        <dsp:cNvSpPr/>
      </dsp:nvSpPr>
      <dsp:spPr>
        <a:xfrm>
          <a:off x="559810" y="4633983"/>
          <a:ext cx="3614182" cy="245233"/>
        </a:xfrm>
        <a:prstGeom prst="rect">
          <a:avLst/>
        </a:prstGeom>
        <a:solidFill>
          <a:schemeClr val="accent5">
            <a:shade val="90000"/>
            <a:hueOff val="159510"/>
            <a:satOff val="-36079"/>
            <a:lumOff val="2403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3C89DD-DF2B-4689-8A76-DF7A811081BC}">
      <dsp:nvSpPr>
        <dsp:cNvPr id="0" name=""/>
        <dsp:cNvSpPr/>
      </dsp:nvSpPr>
      <dsp:spPr>
        <a:xfrm>
          <a:off x="5020" y="4356588"/>
          <a:ext cx="2724818" cy="1634891"/>
        </a:xfrm>
        <a:prstGeom prst="roundRect">
          <a:avLst>
            <a:gd name="adj" fmla="val 10000"/>
          </a:avLst>
        </a:prstGeom>
        <a:solidFill>
          <a:schemeClr val="accent5">
            <a:shade val="50000"/>
            <a:hueOff val="133916"/>
            <a:satOff val="-31797"/>
            <a:lumOff val="235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Data Preprocessing</a:t>
          </a:r>
        </a:p>
        <a:p>
          <a:pPr marL="0" lvl="0" indent="0" algn="ctr" defTabSz="711200">
            <a:lnSpc>
              <a:spcPct val="90000"/>
            </a:lnSpc>
            <a:spcBef>
              <a:spcPct val="0"/>
            </a:spcBef>
            <a:spcAft>
              <a:spcPct val="35000"/>
            </a:spcAft>
            <a:buNone/>
          </a:pPr>
          <a:r>
            <a:rPr lang="en-US" sz="1200" kern="1200" dirty="0"/>
            <a:t> Dataset loading with </a:t>
          </a:r>
          <a:r>
            <a:rPr lang="en-US" sz="1200" kern="1200" dirty="0" err="1"/>
            <a:t>label_mode</a:t>
          </a:r>
          <a:r>
            <a:rPr lang="en-US" sz="1200" kern="1200" dirty="0"/>
            <a:t>='categorical</a:t>
          </a:r>
          <a:r>
            <a:rPr lang="en-US" sz="1000" kern="1200" dirty="0"/>
            <a:t>'</a:t>
          </a:r>
          <a:endParaRPr lang="en-IN" sz="1000" kern="1200" dirty="0"/>
        </a:p>
      </dsp:txBody>
      <dsp:txXfrm>
        <a:off x="52904" y="4404472"/>
        <a:ext cx="2629050" cy="1539123"/>
      </dsp:txXfrm>
    </dsp:sp>
    <dsp:sp modelId="{7DA81EEE-9549-4F3A-A6AA-6EF8DD01C4F8}">
      <dsp:nvSpPr>
        <dsp:cNvPr id="0" name=""/>
        <dsp:cNvSpPr/>
      </dsp:nvSpPr>
      <dsp:spPr>
        <a:xfrm rot="16200000">
          <a:off x="3162012" y="3612176"/>
          <a:ext cx="2033787" cy="245233"/>
        </a:xfrm>
        <a:prstGeom prst="rect">
          <a:avLst/>
        </a:prstGeom>
        <a:solidFill>
          <a:schemeClr val="accent5">
            <a:shade val="90000"/>
            <a:hueOff val="239266"/>
            <a:satOff val="-54119"/>
            <a:lumOff val="3605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69D237B-0D5B-4833-9EC7-C856D9E4F521}">
      <dsp:nvSpPr>
        <dsp:cNvPr id="0" name=""/>
        <dsp:cNvSpPr/>
      </dsp:nvSpPr>
      <dsp:spPr>
        <a:xfrm>
          <a:off x="3629029" y="4356588"/>
          <a:ext cx="2724818" cy="1634891"/>
        </a:xfrm>
        <a:prstGeom prst="roundRect">
          <a:avLst>
            <a:gd name="adj" fmla="val 10000"/>
          </a:avLst>
        </a:prstGeom>
        <a:solidFill>
          <a:schemeClr val="accent5">
            <a:shade val="50000"/>
            <a:hueOff val="200875"/>
            <a:satOff val="-47695"/>
            <a:lumOff val="352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Data Augmentation</a:t>
          </a:r>
        </a:p>
        <a:p>
          <a:pPr marL="0" lvl="0" indent="0" algn="ctr" defTabSz="622300">
            <a:lnSpc>
              <a:spcPct val="90000"/>
            </a:lnSpc>
            <a:spcBef>
              <a:spcPct val="0"/>
            </a:spcBef>
            <a:spcAft>
              <a:spcPct val="35000"/>
            </a:spcAft>
            <a:buNone/>
          </a:pPr>
          <a:r>
            <a:rPr lang="en-IN" sz="1200" kern="1200" dirty="0"/>
            <a:t> </a:t>
          </a:r>
          <a:r>
            <a:rPr lang="en-IN" sz="1200" kern="1200" dirty="0" err="1"/>
            <a:t>RandomFlip</a:t>
          </a:r>
          <a:r>
            <a:rPr lang="en-IN" sz="1200" kern="1200" dirty="0"/>
            <a:t>: horizontal</a:t>
          </a:r>
        </a:p>
        <a:p>
          <a:pPr marL="0" lvl="0" indent="0" algn="ctr" defTabSz="622300">
            <a:lnSpc>
              <a:spcPct val="90000"/>
            </a:lnSpc>
            <a:spcBef>
              <a:spcPct val="0"/>
            </a:spcBef>
            <a:spcAft>
              <a:spcPct val="35000"/>
            </a:spcAft>
            <a:buNone/>
          </a:pPr>
          <a:r>
            <a:rPr lang="en-IN" sz="1200" kern="1200" dirty="0"/>
            <a:t> </a:t>
          </a:r>
          <a:r>
            <a:rPr lang="en-IN" sz="1200" kern="1200" dirty="0" err="1"/>
            <a:t>RandomRotation</a:t>
          </a:r>
          <a:r>
            <a:rPr lang="en-IN" sz="1200" kern="1200" dirty="0"/>
            <a:t>: 0.1</a:t>
          </a:r>
        </a:p>
        <a:p>
          <a:pPr marL="0" lvl="0" indent="0" algn="ctr" defTabSz="622300">
            <a:lnSpc>
              <a:spcPct val="90000"/>
            </a:lnSpc>
            <a:spcBef>
              <a:spcPct val="0"/>
            </a:spcBef>
            <a:spcAft>
              <a:spcPct val="35000"/>
            </a:spcAft>
            <a:buNone/>
          </a:pPr>
          <a:r>
            <a:rPr lang="en-IN" sz="1200" kern="1200" dirty="0"/>
            <a:t> </a:t>
          </a:r>
          <a:r>
            <a:rPr lang="en-IN" sz="1200" kern="1200" dirty="0" err="1"/>
            <a:t>RandomZoom</a:t>
          </a:r>
          <a:r>
            <a:rPr lang="en-IN" sz="1200" kern="1200" dirty="0"/>
            <a:t>: 0.2</a:t>
          </a:r>
        </a:p>
        <a:p>
          <a:pPr marL="0" lvl="0" indent="0" algn="ctr" defTabSz="622300">
            <a:lnSpc>
              <a:spcPct val="90000"/>
            </a:lnSpc>
            <a:spcBef>
              <a:spcPct val="0"/>
            </a:spcBef>
            <a:spcAft>
              <a:spcPct val="35000"/>
            </a:spcAft>
            <a:buNone/>
          </a:pPr>
          <a:r>
            <a:rPr lang="en-IN" sz="1200" kern="1200" dirty="0"/>
            <a:t> </a:t>
          </a:r>
          <a:r>
            <a:rPr lang="en-IN" sz="1200" kern="1200" dirty="0" err="1"/>
            <a:t>RandomContrast</a:t>
          </a:r>
          <a:r>
            <a:rPr lang="en-IN" sz="1200" kern="1200" dirty="0"/>
            <a:t>: 0.3</a:t>
          </a:r>
        </a:p>
        <a:p>
          <a:pPr marL="0" lvl="0" indent="0" algn="ctr" defTabSz="622300">
            <a:lnSpc>
              <a:spcPct val="90000"/>
            </a:lnSpc>
            <a:spcBef>
              <a:spcPct val="0"/>
            </a:spcBef>
            <a:spcAft>
              <a:spcPct val="35000"/>
            </a:spcAft>
            <a:buNone/>
          </a:pPr>
          <a:r>
            <a:rPr lang="en-IN" sz="1200" kern="1200" dirty="0"/>
            <a:t> </a:t>
          </a:r>
          <a:r>
            <a:rPr lang="en-IN" sz="1200" kern="1200" dirty="0" err="1"/>
            <a:t>RandomBrightness</a:t>
          </a:r>
          <a:r>
            <a:rPr lang="en-IN" sz="1200" kern="1200" dirty="0"/>
            <a:t>: 0.2</a:t>
          </a:r>
        </a:p>
        <a:p>
          <a:pPr marL="0" lvl="0" indent="0" algn="ctr" defTabSz="622300">
            <a:lnSpc>
              <a:spcPct val="90000"/>
            </a:lnSpc>
            <a:spcBef>
              <a:spcPct val="0"/>
            </a:spcBef>
            <a:spcAft>
              <a:spcPct val="35000"/>
            </a:spcAft>
            <a:buNone/>
          </a:pPr>
          <a:r>
            <a:rPr lang="en-IN" sz="1200" kern="1200" dirty="0"/>
            <a:t> </a:t>
          </a:r>
          <a:r>
            <a:rPr lang="en-IN" sz="1200" kern="1200" dirty="0" err="1"/>
            <a:t>RandomTranslation</a:t>
          </a:r>
          <a:r>
            <a:rPr lang="en-IN" sz="1200" kern="1200" dirty="0"/>
            <a:t>: (0.1, 0.1)</a:t>
          </a:r>
        </a:p>
      </dsp:txBody>
      <dsp:txXfrm>
        <a:off x="3676913" y="4404472"/>
        <a:ext cx="2629050" cy="1539123"/>
      </dsp:txXfrm>
    </dsp:sp>
    <dsp:sp modelId="{5DE70DAE-49FC-4FA0-9386-615AF98FEF50}">
      <dsp:nvSpPr>
        <dsp:cNvPr id="0" name=""/>
        <dsp:cNvSpPr/>
      </dsp:nvSpPr>
      <dsp:spPr>
        <a:xfrm rot="16200000">
          <a:off x="3162012" y="1568562"/>
          <a:ext cx="2033787" cy="245233"/>
        </a:xfrm>
        <a:prstGeom prst="rect">
          <a:avLst/>
        </a:prstGeom>
        <a:solidFill>
          <a:schemeClr val="accent5">
            <a:shade val="90000"/>
            <a:hueOff val="319021"/>
            <a:satOff val="-72158"/>
            <a:lumOff val="4807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6E7A63-65BA-448B-956E-AE3E601B7D6C}">
      <dsp:nvSpPr>
        <dsp:cNvPr id="0" name=""/>
        <dsp:cNvSpPr/>
      </dsp:nvSpPr>
      <dsp:spPr>
        <a:xfrm>
          <a:off x="3629029" y="2312974"/>
          <a:ext cx="2724818" cy="1634891"/>
        </a:xfrm>
        <a:prstGeom prst="roundRect">
          <a:avLst>
            <a:gd name="adj" fmla="val 10000"/>
          </a:avLst>
        </a:prstGeom>
        <a:solidFill>
          <a:schemeClr val="accent5">
            <a:shade val="50000"/>
            <a:hueOff val="267833"/>
            <a:satOff val="-63594"/>
            <a:lumOff val="470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Model Building (MobileNetV3Large + Custom Head)</a:t>
          </a:r>
          <a:endParaRPr lang="en-IN" sz="1100" b="1" kern="1200" dirty="0"/>
        </a:p>
        <a:p>
          <a:pPr marL="0" lvl="0" indent="0" algn="ctr" defTabSz="488950">
            <a:lnSpc>
              <a:spcPct val="90000"/>
            </a:lnSpc>
            <a:spcBef>
              <a:spcPct val="0"/>
            </a:spcBef>
            <a:spcAft>
              <a:spcPct val="35000"/>
            </a:spcAft>
            <a:buNone/>
          </a:pPr>
          <a:r>
            <a:rPr lang="en-IN" sz="1050" kern="1200" dirty="0"/>
            <a:t> Pretrained weights: '</a:t>
          </a:r>
          <a:r>
            <a:rPr lang="en-IN" sz="1050" kern="1200" dirty="0" err="1"/>
            <a:t>imagenet</a:t>
          </a:r>
          <a:r>
            <a:rPr lang="en-IN" sz="1050" kern="1200" dirty="0"/>
            <a:t>'</a:t>
          </a:r>
        </a:p>
        <a:p>
          <a:pPr marL="0" lvl="0" indent="0" algn="ctr" defTabSz="488950">
            <a:lnSpc>
              <a:spcPct val="90000"/>
            </a:lnSpc>
            <a:spcBef>
              <a:spcPct val="0"/>
            </a:spcBef>
            <a:spcAft>
              <a:spcPct val="35000"/>
            </a:spcAft>
            <a:buNone/>
          </a:pPr>
          <a:r>
            <a:rPr lang="en-IN" sz="1050" kern="1200" dirty="0"/>
            <a:t> Layers Unfrozen: Last 80</a:t>
          </a:r>
        </a:p>
        <a:p>
          <a:pPr marL="0" lvl="0" indent="0" algn="ctr" defTabSz="488950">
            <a:lnSpc>
              <a:spcPct val="90000"/>
            </a:lnSpc>
            <a:spcBef>
              <a:spcPct val="0"/>
            </a:spcBef>
            <a:spcAft>
              <a:spcPct val="35000"/>
            </a:spcAft>
            <a:buNone/>
          </a:pPr>
          <a:r>
            <a:rPr lang="en-IN" sz="1050" kern="1200" dirty="0"/>
            <a:t> GlobalAveragePooling2D</a:t>
          </a:r>
        </a:p>
        <a:p>
          <a:pPr marL="0" lvl="0" indent="0" algn="ctr" defTabSz="488950">
            <a:lnSpc>
              <a:spcPct val="90000"/>
            </a:lnSpc>
            <a:spcBef>
              <a:spcPct val="0"/>
            </a:spcBef>
            <a:spcAft>
              <a:spcPct val="35000"/>
            </a:spcAft>
            <a:buNone/>
          </a:pPr>
          <a:r>
            <a:rPr lang="en-IN" sz="1050" kern="1200" dirty="0"/>
            <a:t> Dropout: 0.3</a:t>
          </a:r>
        </a:p>
        <a:p>
          <a:pPr marL="0" lvl="0" indent="0" algn="ctr" defTabSz="488950">
            <a:lnSpc>
              <a:spcPct val="90000"/>
            </a:lnSpc>
            <a:spcBef>
              <a:spcPct val="0"/>
            </a:spcBef>
            <a:spcAft>
              <a:spcPct val="35000"/>
            </a:spcAft>
            <a:buNone/>
          </a:pPr>
          <a:r>
            <a:rPr lang="en-US" sz="1050" kern="1200" dirty="0"/>
            <a:t> Output: Dense layer with </a:t>
          </a:r>
          <a:r>
            <a:rPr lang="en-US" sz="1050" kern="1200" dirty="0" err="1"/>
            <a:t>softmax</a:t>
          </a:r>
          <a:r>
            <a:rPr lang="en-US" sz="1050" kern="1200" dirty="0"/>
            <a:t> (10 units)</a:t>
          </a:r>
          <a:endParaRPr lang="en-IN" sz="1050" kern="1200" dirty="0"/>
        </a:p>
      </dsp:txBody>
      <dsp:txXfrm>
        <a:off x="3676913" y="2360858"/>
        <a:ext cx="2629050" cy="1539123"/>
      </dsp:txXfrm>
    </dsp:sp>
    <dsp:sp modelId="{342D71C4-C96E-4A04-8A19-18B1A7BE981D}">
      <dsp:nvSpPr>
        <dsp:cNvPr id="0" name=""/>
        <dsp:cNvSpPr/>
      </dsp:nvSpPr>
      <dsp:spPr>
        <a:xfrm>
          <a:off x="4183819" y="546755"/>
          <a:ext cx="3614182" cy="245233"/>
        </a:xfrm>
        <a:prstGeom prst="rect">
          <a:avLst/>
        </a:prstGeom>
        <a:solidFill>
          <a:schemeClr val="accent5">
            <a:shade val="90000"/>
            <a:hueOff val="239266"/>
            <a:satOff val="-54119"/>
            <a:lumOff val="3605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B309DB5-5B9A-4C8B-B5FA-49A3A61A2294}">
      <dsp:nvSpPr>
        <dsp:cNvPr id="0" name=""/>
        <dsp:cNvSpPr/>
      </dsp:nvSpPr>
      <dsp:spPr>
        <a:xfrm>
          <a:off x="3629029" y="269360"/>
          <a:ext cx="2724818" cy="1634891"/>
        </a:xfrm>
        <a:prstGeom prst="roundRect">
          <a:avLst>
            <a:gd name="adj" fmla="val 10000"/>
          </a:avLst>
        </a:prstGeom>
        <a:solidFill>
          <a:schemeClr val="accent5">
            <a:shade val="50000"/>
            <a:hueOff val="267833"/>
            <a:satOff val="-63594"/>
            <a:lumOff val="470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Model Compilation</a:t>
          </a:r>
        </a:p>
        <a:p>
          <a:pPr marL="0" lvl="0" indent="0" algn="ctr" defTabSz="622300">
            <a:lnSpc>
              <a:spcPct val="90000"/>
            </a:lnSpc>
            <a:spcBef>
              <a:spcPct val="0"/>
            </a:spcBef>
            <a:spcAft>
              <a:spcPct val="35000"/>
            </a:spcAft>
            <a:buNone/>
          </a:pPr>
          <a:r>
            <a:rPr lang="en-IN" sz="1200" kern="1200" dirty="0"/>
            <a:t>  Optimizer: Adam (</a:t>
          </a:r>
          <a:r>
            <a:rPr lang="en-IN" sz="1200" kern="1200" dirty="0" err="1"/>
            <a:t>lr</a:t>
          </a:r>
          <a:r>
            <a:rPr lang="en-IN" sz="1200" kern="1200" dirty="0"/>
            <a:t> = 1e-4)</a:t>
          </a:r>
        </a:p>
        <a:p>
          <a:pPr marL="0" lvl="0" indent="0" algn="ctr" defTabSz="622300">
            <a:lnSpc>
              <a:spcPct val="90000"/>
            </a:lnSpc>
            <a:spcBef>
              <a:spcPct val="0"/>
            </a:spcBef>
            <a:spcAft>
              <a:spcPct val="35000"/>
            </a:spcAft>
            <a:buNone/>
          </a:pPr>
          <a:r>
            <a:rPr lang="en-US" sz="1200" kern="1200" dirty="0"/>
            <a:t> Loss: </a:t>
          </a:r>
          <a:r>
            <a:rPr lang="en-US" sz="1200" kern="1200" dirty="0" err="1"/>
            <a:t>CategoricalCrossentropy</a:t>
          </a:r>
          <a:r>
            <a:rPr lang="en-US" sz="1200" kern="1200" dirty="0"/>
            <a:t> with </a:t>
          </a:r>
          <a:r>
            <a:rPr lang="en-US" sz="1200" kern="1200" dirty="0" err="1"/>
            <a:t>label_smoothing</a:t>
          </a:r>
          <a:r>
            <a:rPr lang="en-US" sz="1200" kern="1200" dirty="0"/>
            <a:t> = 0.1</a:t>
          </a:r>
          <a:endParaRPr lang="en-IN" sz="1200" kern="1200" dirty="0"/>
        </a:p>
        <a:p>
          <a:pPr marL="0" lvl="0" indent="0" algn="ctr" defTabSz="622300">
            <a:lnSpc>
              <a:spcPct val="90000"/>
            </a:lnSpc>
            <a:spcBef>
              <a:spcPct val="0"/>
            </a:spcBef>
            <a:spcAft>
              <a:spcPct val="35000"/>
            </a:spcAft>
            <a:buNone/>
          </a:pPr>
          <a:r>
            <a:rPr lang="en-IN" sz="1200" kern="1200" dirty="0"/>
            <a:t> Metrics: Accuracy</a:t>
          </a:r>
        </a:p>
      </dsp:txBody>
      <dsp:txXfrm>
        <a:off x="3676913" y="317244"/>
        <a:ext cx="2629050" cy="1539123"/>
      </dsp:txXfrm>
    </dsp:sp>
    <dsp:sp modelId="{59E73B51-04E8-4936-ABAD-2AFCDC23E909}">
      <dsp:nvSpPr>
        <dsp:cNvPr id="0" name=""/>
        <dsp:cNvSpPr/>
      </dsp:nvSpPr>
      <dsp:spPr>
        <a:xfrm rot="5400000">
          <a:off x="6786021" y="1568562"/>
          <a:ext cx="2033787" cy="245233"/>
        </a:xfrm>
        <a:prstGeom prst="rect">
          <a:avLst/>
        </a:prstGeom>
        <a:solidFill>
          <a:schemeClr val="accent5">
            <a:shade val="90000"/>
            <a:hueOff val="159510"/>
            <a:satOff val="-36079"/>
            <a:lumOff val="2403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90C462-E9A8-490A-BE3D-1CCA43FFDA47}">
      <dsp:nvSpPr>
        <dsp:cNvPr id="0" name=""/>
        <dsp:cNvSpPr/>
      </dsp:nvSpPr>
      <dsp:spPr>
        <a:xfrm>
          <a:off x="7253038" y="269360"/>
          <a:ext cx="2724818" cy="1634891"/>
        </a:xfrm>
        <a:prstGeom prst="roundRect">
          <a:avLst>
            <a:gd name="adj" fmla="val 10000"/>
          </a:avLst>
        </a:prstGeom>
        <a:solidFill>
          <a:schemeClr val="accent5">
            <a:shade val="50000"/>
            <a:hueOff val="200875"/>
            <a:satOff val="-47695"/>
            <a:lumOff val="352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Model Training</a:t>
          </a:r>
        </a:p>
        <a:p>
          <a:pPr marL="0" lvl="0" indent="0" algn="ctr" defTabSz="711200">
            <a:lnSpc>
              <a:spcPct val="90000"/>
            </a:lnSpc>
            <a:spcBef>
              <a:spcPct val="0"/>
            </a:spcBef>
            <a:spcAft>
              <a:spcPct val="35000"/>
            </a:spcAft>
            <a:buNone/>
          </a:pPr>
          <a:r>
            <a:rPr lang="en-IN" sz="1400" kern="1200" dirty="0"/>
            <a:t> Epochs: 20</a:t>
          </a:r>
        </a:p>
        <a:p>
          <a:pPr marL="0" lvl="0" indent="0" algn="ctr" defTabSz="711200">
            <a:lnSpc>
              <a:spcPct val="90000"/>
            </a:lnSpc>
            <a:spcBef>
              <a:spcPct val="0"/>
            </a:spcBef>
            <a:spcAft>
              <a:spcPct val="35000"/>
            </a:spcAft>
            <a:buNone/>
          </a:pPr>
          <a:r>
            <a:rPr lang="en-US" sz="1400" kern="1200" dirty="0"/>
            <a:t> </a:t>
          </a:r>
          <a:r>
            <a:rPr lang="en-US" sz="1400" kern="1200" dirty="0" err="1"/>
            <a:t>EarlyStopping</a:t>
          </a:r>
          <a:r>
            <a:rPr lang="en-US" sz="1400" kern="1200" dirty="0"/>
            <a:t>: patience = 3, monitor = </a:t>
          </a:r>
          <a:r>
            <a:rPr lang="en-US" sz="1400" kern="1200" dirty="0" err="1"/>
            <a:t>val_loss</a:t>
          </a:r>
          <a:endParaRPr lang="en-IN" sz="1400" kern="1200" dirty="0"/>
        </a:p>
        <a:p>
          <a:pPr marL="0" lvl="0" indent="0" algn="ctr" defTabSz="711200">
            <a:lnSpc>
              <a:spcPct val="90000"/>
            </a:lnSpc>
            <a:spcBef>
              <a:spcPct val="0"/>
            </a:spcBef>
            <a:spcAft>
              <a:spcPct val="35000"/>
            </a:spcAft>
            <a:buNone/>
          </a:pPr>
          <a:r>
            <a:rPr lang="fr-FR" sz="1400" kern="1200" dirty="0"/>
            <a:t> Train on: </a:t>
          </a:r>
          <a:r>
            <a:rPr lang="fr-FR" sz="1400" kern="1200" dirty="0" err="1"/>
            <a:t>ds_train</a:t>
          </a:r>
          <a:r>
            <a:rPr lang="fr-FR" sz="1400" kern="1200" dirty="0"/>
            <a:t>, </a:t>
          </a:r>
          <a:r>
            <a:rPr lang="fr-FR" sz="1400" kern="1200" dirty="0" err="1"/>
            <a:t>Validate</a:t>
          </a:r>
          <a:r>
            <a:rPr lang="fr-FR" sz="1400" kern="1200" dirty="0"/>
            <a:t> on: </a:t>
          </a:r>
          <a:r>
            <a:rPr lang="fr-FR" sz="1400" kern="1200" dirty="0" err="1"/>
            <a:t>ds_val</a:t>
          </a:r>
          <a:endParaRPr lang="en-IN" sz="1400" kern="1200" dirty="0"/>
        </a:p>
      </dsp:txBody>
      <dsp:txXfrm>
        <a:off x="7300922" y="317244"/>
        <a:ext cx="2629050" cy="1539123"/>
      </dsp:txXfrm>
    </dsp:sp>
    <dsp:sp modelId="{B8053E7D-DF4C-4B64-BF26-EAF3745E84D4}">
      <dsp:nvSpPr>
        <dsp:cNvPr id="0" name=""/>
        <dsp:cNvSpPr/>
      </dsp:nvSpPr>
      <dsp:spPr>
        <a:xfrm rot="5400000">
          <a:off x="6786021" y="3612176"/>
          <a:ext cx="2033787" cy="245233"/>
        </a:xfrm>
        <a:prstGeom prst="rect">
          <a:avLst/>
        </a:prstGeom>
        <a:solidFill>
          <a:schemeClr val="accent5">
            <a:shade val="90000"/>
            <a:hueOff val="79755"/>
            <a:satOff val="-18040"/>
            <a:lumOff val="1202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9EFE30-35AE-4A69-9C14-A6C3294C9003}">
      <dsp:nvSpPr>
        <dsp:cNvPr id="0" name=""/>
        <dsp:cNvSpPr/>
      </dsp:nvSpPr>
      <dsp:spPr>
        <a:xfrm>
          <a:off x="7253038" y="2312974"/>
          <a:ext cx="2724818" cy="1634891"/>
        </a:xfrm>
        <a:prstGeom prst="roundRect">
          <a:avLst>
            <a:gd name="adj" fmla="val 10000"/>
          </a:avLst>
        </a:prstGeom>
        <a:solidFill>
          <a:schemeClr val="accent5">
            <a:shade val="50000"/>
            <a:hueOff val="133916"/>
            <a:satOff val="-31797"/>
            <a:lumOff val="235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Model Evaluation</a:t>
          </a:r>
        </a:p>
        <a:p>
          <a:pPr marL="0" lvl="0" indent="0" algn="ctr" defTabSz="711200">
            <a:lnSpc>
              <a:spcPct val="90000"/>
            </a:lnSpc>
            <a:spcBef>
              <a:spcPct val="0"/>
            </a:spcBef>
            <a:spcAft>
              <a:spcPct val="35000"/>
            </a:spcAft>
            <a:buNone/>
          </a:pPr>
          <a:r>
            <a:rPr lang="en-IN" sz="1400" kern="1200" dirty="0"/>
            <a:t> Test Accuracy and Loss</a:t>
          </a:r>
        </a:p>
        <a:p>
          <a:pPr marL="0" lvl="0" indent="0" algn="ctr" defTabSz="711200">
            <a:lnSpc>
              <a:spcPct val="90000"/>
            </a:lnSpc>
            <a:spcBef>
              <a:spcPct val="0"/>
            </a:spcBef>
            <a:spcAft>
              <a:spcPct val="35000"/>
            </a:spcAft>
            <a:buNone/>
          </a:pPr>
          <a:r>
            <a:rPr lang="en-IN" sz="1400" kern="1200" dirty="0"/>
            <a:t> Classification Report</a:t>
          </a:r>
        </a:p>
        <a:p>
          <a:pPr marL="0" lvl="0" indent="0" algn="ctr" defTabSz="711200">
            <a:lnSpc>
              <a:spcPct val="90000"/>
            </a:lnSpc>
            <a:spcBef>
              <a:spcPct val="0"/>
            </a:spcBef>
            <a:spcAft>
              <a:spcPct val="35000"/>
            </a:spcAft>
            <a:buNone/>
          </a:pPr>
          <a:r>
            <a:rPr lang="en-IN" sz="1400" kern="1200" dirty="0"/>
            <a:t> Confusion Matrix (Seaborn Heatmap)</a:t>
          </a:r>
        </a:p>
      </dsp:txBody>
      <dsp:txXfrm>
        <a:off x="7300922" y="2360858"/>
        <a:ext cx="2629050" cy="1539123"/>
      </dsp:txXfrm>
    </dsp:sp>
    <dsp:sp modelId="{AA7C69ED-028C-4461-889F-4A9805E659D3}">
      <dsp:nvSpPr>
        <dsp:cNvPr id="0" name=""/>
        <dsp:cNvSpPr/>
      </dsp:nvSpPr>
      <dsp:spPr>
        <a:xfrm>
          <a:off x="7253038" y="4356588"/>
          <a:ext cx="2724818" cy="1634891"/>
        </a:xfrm>
        <a:prstGeom prst="roundRect">
          <a:avLst>
            <a:gd name="adj" fmla="val 10000"/>
          </a:avLst>
        </a:prstGeom>
        <a:solidFill>
          <a:schemeClr val="accent5">
            <a:shade val="50000"/>
            <a:hueOff val="66958"/>
            <a:satOff val="-15898"/>
            <a:lumOff val="117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Model Deployment (</a:t>
          </a:r>
          <a:r>
            <a:rPr lang="en-IN" sz="1600" b="1" kern="1200" dirty="0" err="1"/>
            <a:t>Gradio</a:t>
          </a:r>
          <a:r>
            <a:rPr lang="en-IN" sz="1600" b="1" kern="1200" dirty="0"/>
            <a:t>)</a:t>
          </a:r>
        </a:p>
        <a:p>
          <a:pPr marL="0" lvl="0" indent="0" algn="ctr" defTabSz="711200">
            <a:lnSpc>
              <a:spcPct val="90000"/>
            </a:lnSpc>
            <a:spcBef>
              <a:spcPct val="0"/>
            </a:spcBef>
            <a:spcAft>
              <a:spcPct val="35000"/>
            </a:spcAft>
            <a:buNone/>
          </a:pPr>
          <a:r>
            <a:rPr lang="en-US" sz="1400" kern="1200" dirty="0"/>
            <a:t> Input: Upload Image (type='</a:t>
          </a:r>
          <a:r>
            <a:rPr lang="en-US" sz="1400" kern="1200" dirty="0" err="1"/>
            <a:t>pil</a:t>
          </a:r>
          <a:r>
            <a:rPr lang="en-US" sz="1400" kern="1200" dirty="0"/>
            <a:t>')</a:t>
          </a:r>
          <a:endParaRPr lang="en-IN" sz="1400" kern="1200" dirty="0"/>
        </a:p>
        <a:p>
          <a:pPr marL="0" lvl="0" indent="0" algn="ctr" defTabSz="711200">
            <a:lnSpc>
              <a:spcPct val="90000"/>
            </a:lnSpc>
            <a:spcBef>
              <a:spcPct val="0"/>
            </a:spcBef>
            <a:spcAft>
              <a:spcPct val="35000"/>
            </a:spcAft>
            <a:buNone/>
          </a:pPr>
          <a:r>
            <a:rPr lang="en-US" sz="1400" kern="1200" dirty="0"/>
            <a:t> Output: Markdown (Class Name + Confidence + Sorting Instructions)</a:t>
          </a:r>
          <a:endParaRPr lang="en-IN" sz="1400" kern="1200" dirty="0"/>
        </a:p>
      </dsp:txBody>
      <dsp:txXfrm>
        <a:off x="7300922" y="4404472"/>
        <a:ext cx="2629050" cy="15391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4AA2F-8AE6-4ADC-9542-C6A5E8021F50}">
      <dsp:nvSpPr>
        <dsp:cNvPr id="0" name=""/>
        <dsp:cNvSpPr/>
      </dsp:nvSpPr>
      <dsp:spPr>
        <a:xfrm rot="5400000">
          <a:off x="-465268" y="1697655"/>
          <a:ext cx="2047960" cy="246934"/>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714BB2-4B41-43C6-8DE6-DA4DC35CE653}">
      <dsp:nvSpPr>
        <dsp:cNvPr id="0" name=""/>
        <dsp:cNvSpPr/>
      </dsp:nvSpPr>
      <dsp:spPr>
        <a:xfrm>
          <a:off x="5055" y="389477"/>
          <a:ext cx="2743716" cy="1646229"/>
        </a:xfrm>
        <a:prstGeom prst="roundRect">
          <a:avLst>
            <a:gd name="adj" fmla="val 10000"/>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IN" sz="800" b="1" kern="1200" dirty="0"/>
            <a:t>Model Architecture &amp; Design</a:t>
          </a:r>
        </a:p>
        <a:p>
          <a:pPr marL="0" lvl="0" indent="0" algn="ctr" defTabSz="355600">
            <a:lnSpc>
              <a:spcPct val="90000"/>
            </a:lnSpc>
            <a:spcBef>
              <a:spcPct val="0"/>
            </a:spcBef>
            <a:spcAft>
              <a:spcPct val="35000"/>
            </a:spcAft>
            <a:buFont typeface="Arial" panose="020B0604020202020204" pitchFamily="34" charset="0"/>
            <a:buNone/>
          </a:pPr>
          <a:r>
            <a:rPr lang="en-US" sz="800" b="1" kern="1200" dirty="0"/>
            <a:t>Base Model</a:t>
          </a:r>
          <a:r>
            <a:rPr lang="en-US" sz="800" kern="1200" dirty="0"/>
            <a:t>: MobileNetV3Large (pretrained on ImageNet)</a:t>
          </a:r>
        </a:p>
        <a:p>
          <a:pPr marL="0" lvl="0" indent="0" algn="ctr" defTabSz="355600">
            <a:lnSpc>
              <a:spcPct val="90000"/>
            </a:lnSpc>
            <a:spcBef>
              <a:spcPct val="0"/>
            </a:spcBef>
            <a:spcAft>
              <a:spcPct val="35000"/>
            </a:spcAft>
            <a:buFont typeface="Arial" panose="020B0604020202020204" pitchFamily="34" charset="0"/>
            <a:buNone/>
          </a:pPr>
          <a:r>
            <a:rPr lang="en-US" sz="800" kern="1200" dirty="0"/>
            <a:t>Chosen for being lightweight, fast, and mobile-friendly.</a:t>
          </a:r>
        </a:p>
        <a:p>
          <a:pPr marL="0" lvl="0" indent="0" algn="ctr" defTabSz="355600">
            <a:lnSpc>
              <a:spcPct val="90000"/>
            </a:lnSpc>
            <a:spcBef>
              <a:spcPct val="0"/>
            </a:spcBef>
            <a:spcAft>
              <a:spcPct val="35000"/>
            </a:spcAft>
            <a:buFont typeface="Arial" panose="020B0604020202020204" pitchFamily="34" charset="0"/>
            <a:buNone/>
          </a:pPr>
          <a:r>
            <a:rPr lang="en-IN" sz="800" b="1" kern="1200" dirty="0"/>
            <a:t>Custom Classifier Head</a:t>
          </a:r>
          <a:r>
            <a:rPr lang="en-IN" sz="800" kern="1200" dirty="0"/>
            <a:t>:</a:t>
          </a:r>
        </a:p>
        <a:p>
          <a:pPr marL="0" lvl="0" indent="0" algn="ctr" defTabSz="355600">
            <a:lnSpc>
              <a:spcPct val="90000"/>
            </a:lnSpc>
            <a:spcBef>
              <a:spcPct val="0"/>
            </a:spcBef>
            <a:spcAft>
              <a:spcPct val="35000"/>
            </a:spcAft>
            <a:buFont typeface="Arial" panose="020B0604020202020204" pitchFamily="34" charset="0"/>
            <a:buNone/>
          </a:pPr>
          <a:r>
            <a:rPr lang="en-US" sz="800" kern="1200" dirty="0"/>
            <a:t>Global Average Pooling → Dropout (0.3) → Dense layer with </a:t>
          </a:r>
          <a:r>
            <a:rPr lang="en-US" sz="800" kern="1200" dirty="0" err="1"/>
            <a:t>softmax</a:t>
          </a:r>
          <a:r>
            <a:rPr lang="en-US" sz="800" kern="1200" dirty="0"/>
            <a:t> for 10 e-waste classes.</a:t>
          </a:r>
        </a:p>
        <a:p>
          <a:pPr marL="0" lvl="0" indent="0" algn="ctr" defTabSz="355600">
            <a:lnSpc>
              <a:spcPct val="90000"/>
            </a:lnSpc>
            <a:spcBef>
              <a:spcPct val="0"/>
            </a:spcBef>
            <a:spcAft>
              <a:spcPct val="35000"/>
            </a:spcAft>
            <a:buFont typeface="Arial" panose="020B0604020202020204" pitchFamily="34" charset="0"/>
            <a:buNone/>
          </a:pPr>
          <a:r>
            <a:rPr lang="en-IN" sz="800" b="1" kern="1200" dirty="0"/>
            <a:t>Partial Fine-Tuning</a:t>
          </a:r>
          <a:r>
            <a:rPr lang="en-IN" sz="800" kern="1200" dirty="0"/>
            <a:t>:</a:t>
          </a:r>
        </a:p>
        <a:p>
          <a:pPr marL="0" lvl="0" indent="0" algn="ctr" defTabSz="355600">
            <a:lnSpc>
              <a:spcPct val="90000"/>
            </a:lnSpc>
            <a:spcBef>
              <a:spcPct val="0"/>
            </a:spcBef>
            <a:spcAft>
              <a:spcPct val="35000"/>
            </a:spcAft>
            <a:buFont typeface="Arial" panose="020B0604020202020204" pitchFamily="34" charset="0"/>
            <a:buNone/>
          </a:pPr>
          <a:r>
            <a:rPr lang="en-US" sz="800" kern="1200" dirty="0"/>
            <a:t>Froze all layers except the </a:t>
          </a:r>
          <a:r>
            <a:rPr lang="en-US" sz="800" b="1" kern="1200" dirty="0"/>
            <a:t>last 80</a:t>
          </a:r>
          <a:r>
            <a:rPr lang="en-US" sz="800" kern="1200" dirty="0"/>
            <a:t> layers.</a:t>
          </a:r>
        </a:p>
        <a:p>
          <a:pPr marL="0" lvl="0" indent="0" algn="ctr" defTabSz="355600">
            <a:lnSpc>
              <a:spcPct val="90000"/>
            </a:lnSpc>
            <a:spcBef>
              <a:spcPct val="0"/>
            </a:spcBef>
            <a:spcAft>
              <a:spcPct val="35000"/>
            </a:spcAft>
            <a:buFont typeface="Arial" panose="020B0604020202020204" pitchFamily="34" charset="0"/>
            <a:buNone/>
          </a:pPr>
          <a:r>
            <a:rPr lang="en-US" sz="800" kern="1200" dirty="0"/>
            <a:t>Balances generalization (frozen layers) with specialization</a:t>
          </a:r>
          <a:endParaRPr lang="en-IN" sz="800" kern="1200" dirty="0"/>
        </a:p>
      </dsp:txBody>
      <dsp:txXfrm>
        <a:off x="53271" y="437693"/>
        <a:ext cx="2647284" cy="1549797"/>
      </dsp:txXfrm>
    </dsp:sp>
    <dsp:sp modelId="{C360D11C-19C2-44D2-AC98-9C7605123EDC}">
      <dsp:nvSpPr>
        <dsp:cNvPr id="0" name=""/>
        <dsp:cNvSpPr/>
      </dsp:nvSpPr>
      <dsp:spPr>
        <a:xfrm rot="5400000">
          <a:off x="-465268" y="3755442"/>
          <a:ext cx="2047960" cy="246934"/>
        </a:xfrm>
        <a:prstGeom prst="rect">
          <a:avLst/>
        </a:prstGeom>
        <a:solidFill>
          <a:schemeClr val="accent2">
            <a:shade val="90000"/>
            <a:hueOff val="0"/>
            <a:satOff val="0"/>
            <a:lumOff val="1547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AA0E31-9861-4E39-A284-386389CCE4B2}">
      <dsp:nvSpPr>
        <dsp:cNvPr id="0" name=""/>
        <dsp:cNvSpPr/>
      </dsp:nvSpPr>
      <dsp:spPr>
        <a:xfrm>
          <a:off x="5055" y="2447264"/>
          <a:ext cx="2743716" cy="1646229"/>
        </a:xfrm>
        <a:prstGeom prst="roundRect">
          <a:avLst>
            <a:gd name="adj" fmla="val 10000"/>
          </a:avLst>
        </a:prstGeom>
        <a:solidFill>
          <a:schemeClr val="accent2">
            <a:shade val="50000"/>
            <a:hueOff val="0"/>
            <a:satOff val="0"/>
            <a:lumOff val="153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IN" sz="1000" b="1" kern="1200" dirty="0"/>
            <a:t>Improved Image Input Configuration</a:t>
          </a:r>
        </a:p>
        <a:p>
          <a:pPr marL="0" lvl="0" indent="0" algn="ctr" defTabSz="444500">
            <a:lnSpc>
              <a:spcPct val="90000"/>
            </a:lnSpc>
            <a:spcBef>
              <a:spcPct val="0"/>
            </a:spcBef>
            <a:spcAft>
              <a:spcPct val="35000"/>
            </a:spcAft>
            <a:buFont typeface="Arial" panose="020B0604020202020204" pitchFamily="34" charset="0"/>
            <a:buNone/>
          </a:pPr>
          <a:r>
            <a:rPr lang="en-US" sz="1000" b="1" kern="1200" dirty="0"/>
            <a:t>Image Size</a:t>
          </a:r>
          <a:r>
            <a:rPr lang="en-US" sz="1000" kern="1200" dirty="0"/>
            <a:t>: Upgraded to </a:t>
          </a:r>
          <a:r>
            <a:rPr lang="en-US" sz="1000" b="1" kern="1200" dirty="0"/>
            <a:t>256x256</a:t>
          </a:r>
          <a:endParaRPr lang="en-US" sz="1000" kern="1200" dirty="0"/>
        </a:p>
        <a:p>
          <a:pPr marL="0" lvl="0" indent="0" algn="ctr" defTabSz="444500">
            <a:lnSpc>
              <a:spcPct val="90000"/>
            </a:lnSpc>
            <a:spcBef>
              <a:spcPct val="0"/>
            </a:spcBef>
            <a:spcAft>
              <a:spcPct val="35000"/>
            </a:spcAft>
            <a:buFont typeface="Arial" panose="020B0604020202020204" pitchFamily="34" charset="0"/>
            <a:buNone/>
          </a:pPr>
          <a:r>
            <a:rPr lang="en-US" sz="1000" kern="1200" dirty="0"/>
            <a:t>Preserves more visual details of complex e-waste items </a:t>
          </a:r>
        </a:p>
        <a:p>
          <a:pPr marL="0" lvl="0" indent="0" algn="ctr" defTabSz="444500">
            <a:lnSpc>
              <a:spcPct val="90000"/>
            </a:lnSpc>
            <a:spcBef>
              <a:spcPct val="0"/>
            </a:spcBef>
            <a:spcAft>
              <a:spcPct val="35000"/>
            </a:spcAft>
            <a:buFont typeface="Arial" panose="020B0604020202020204" pitchFamily="34" charset="0"/>
            <a:buNone/>
          </a:pPr>
          <a:r>
            <a:rPr lang="en-US" sz="1000" b="1" kern="1200" dirty="0"/>
            <a:t>Batch Size</a:t>
          </a:r>
          <a:r>
            <a:rPr lang="en-US" sz="1000" kern="1200" dirty="0"/>
            <a:t>: Set to 32</a:t>
          </a:r>
        </a:p>
        <a:p>
          <a:pPr marL="0" lvl="0" indent="0" algn="ctr" defTabSz="444500">
            <a:lnSpc>
              <a:spcPct val="90000"/>
            </a:lnSpc>
            <a:spcBef>
              <a:spcPct val="0"/>
            </a:spcBef>
            <a:spcAft>
              <a:spcPct val="35000"/>
            </a:spcAft>
            <a:buFont typeface="Arial" panose="020B0604020202020204" pitchFamily="34" charset="0"/>
            <a:buNone/>
          </a:pPr>
          <a:r>
            <a:rPr lang="en-US" sz="1000" kern="1200" dirty="0"/>
            <a:t>Balanced for performance and memory efficiency.</a:t>
          </a:r>
          <a:endParaRPr lang="en-IN" sz="1000" kern="1200" dirty="0"/>
        </a:p>
      </dsp:txBody>
      <dsp:txXfrm>
        <a:off x="53271" y="2495480"/>
        <a:ext cx="2647284" cy="1549797"/>
      </dsp:txXfrm>
    </dsp:sp>
    <dsp:sp modelId="{9BDC9DA8-49CD-40BE-B72C-B74973B85D1C}">
      <dsp:nvSpPr>
        <dsp:cNvPr id="0" name=""/>
        <dsp:cNvSpPr/>
      </dsp:nvSpPr>
      <dsp:spPr>
        <a:xfrm>
          <a:off x="563624" y="4784336"/>
          <a:ext cx="3639316" cy="246934"/>
        </a:xfrm>
        <a:prstGeom prst="rect">
          <a:avLst/>
        </a:prstGeom>
        <a:solidFill>
          <a:schemeClr val="accent2">
            <a:shade val="90000"/>
            <a:hueOff val="0"/>
            <a:satOff val="0"/>
            <a:lumOff val="3094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2DE68A-6FD7-488C-BF7F-C2AD59A11142}">
      <dsp:nvSpPr>
        <dsp:cNvPr id="0" name=""/>
        <dsp:cNvSpPr/>
      </dsp:nvSpPr>
      <dsp:spPr>
        <a:xfrm>
          <a:off x="5055" y="4505051"/>
          <a:ext cx="2743716" cy="1646229"/>
        </a:xfrm>
        <a:prstGeom prst="roundRect">
          <a:avLst>
            <a:gd name="adj" fmla="val 10000"/>
          </a:avLst>
        </a:prstGeom>
        <a:solidFill>
          <a:schemeClr val="accent2">
            <a:shade val="50000"/>
            <a:hueOff val="0"/>
            <a:satOff val="0"/>
            <a:lumOff val="306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IN" sz="800" b="1" kern="1200" dirty="0"/>
            <a:t>Powerful Data Augmentation</a:t>
          </a:r>
        </a:p>
        <a:p>
          <a:pPr marL="0" lvl="0" indent="0" algn="ctr" defTabSz="355600">
            <a:lnSpc>
              <a:spcPct val="90000"/>
            </a:lnSpc>
            <a:spcBef>
              <a:spcPct val="0"/>
            </a:spcBef>
            <a:spcAft>
              <a:spcPct val="35000"/>
            </a:spcAft>
            <a:buFont typeface="Arial" panose="020B0604020202020204" pitchFamily="34" charset="0"/>
            <a:buNone/>
          </a:pPr>
          <a:r>
            <a:rPr lang="en-US" sz="800" kern="1200" dirty="0"/>
            <a:t>Used a Sequential() pipeline to simulate real-world variability:</a:t>
          </a:r>
        </a:p>
        <a:p>
          <a:pPr marL="0" lvl="0" indent="0" algn="ctr" defTabSz="355600">
            <a:lnSpc>
              <a:spcPct val="90000"/>
            </a:lnSpc>
            <a:spcBef>
              <a:spcPct val="0"/>
            </a:spcBef>
            <a:spcAft>
              <a:spcPct val="35000"/>
            </a:spcAft>
            <a:buFont typeface="Arial" panose="020B0604020202020204" pitchFamily="34" charset="0"/>
            <a:buNone/>
          </a:pPr>
          <a:r>
            <a:rPr lang="en-IN" sz="800" kern="1200" dirty="0" err="1"/>
            <a:t>RandomFlip</a:t>
          </a:r>
          <a:r>
            <a:rPr lang="en-IN" sz="800" kern="1200" dirty="0"/>
            <a:t> (horizontal)</a:t>
          </a:r>
        </a:p>
        <a:p>
          <a:pPr marL="0" lvl="0" indent="0" algn="ctr" defTabSz="355600">
            <a:lnSpc>
              <a:spcPct val="90000"/>
            </a:lnSpc>
            <a:spcBef>
              <a:spcPct val="0"/>
            </a:spcBef>
            <a:spcAft>
              <a:spcPct val="35000"/>
            </a:spcAft>
            <a:buFont typeface="Arial" panose="020B0604020202020204" pitchFamily="34" charset="0"/>
            <a:buNone/>
          </a:pPr>
          <a:r>
            <a:rPr lang="en-IN" sz="800" kern="1200" dirty="0" err="1"/>
            <a:t>RandomRotation</a:t>
          </a:r>
          <a:r>
            <a:rPr lang="en-IN" sz="800" kern="1200" dirty="0"/>
            <a:t>(0.1)</a:t>
          </a:r>
        </a:p>
        <a:p>
          <a:pPr marL="0" lvl="0" indent="0" algn="ctr" defTabSz="355600">
            <a:lnSpc>
              <a:spcPct val="90000"/>
            </a:lnSpc>
            <a:spcBef>
              <a:spcPct val="0"/>
            </a:spcBef>
            <a:spcAft>
              <a:spcPct val="35000"/>
            </a:spcAft>
            <a:buFont typeface="Arial" panose="020B0604020202020204" pitchFamily="34" charset="0"/>
            <a:buNone/>
          </a:pPr>
          <a:r>
            <a:rPr lang="en-IN" sz="800" kern="1200" dirty="0" err="1"/>
            <a:t>RandomZoom</a:t>
          </a:r>
          <a:r>
            <a:rPr lang="en-IN" sz="800" kern="1200" dirty="0"/>
            <a:t>(0.2)</a:t>
          </a:r>
        </a:p>
        <a:p>
          <a:pPr marL="0" lvl="0" indent="0" algn="ctr" defTabSz="355600">
            <a:lnSpc>
              <a:spcPct val="90000"/>
            </a:lnSpc>
            <a:spcBef>
              <a:spcPct val="0"/>
            </a:spcBef>
            <a:spcAft>
              <a:spcPct val="35000"/>
            </a:spcAft>
            <a:buFont typeface="Arial" panose="020B0604020202020204" pitchFamily="34" charset="0"/>
            <a:buNone/>
          </a:pPr>
          <a:r>
            <a:rPr lang="en-IN" sz="800" kern="1200" dirty="0" err="1"/>
            <a:t>RandomContrast</a:t>
          </a:r>
          <a:r>
            <a:rPr lang="en-IN" sz="800" kern="1200" dirty="0"/>
            <a:t>(0.3)</a:t>
          </a:r>
        </a:p>
        <a:p>
          <a:pPr marL="0" lvl="0" indent="0" algn="ctr" defTabSz="355600">
            <a:lnSpc>
              <a:spcPct val="90000"/>
            </a:lnSpc>
            <a:spcBef>
              <a:spcPct val="0"/>
            </a:spcBef>
            <a:spcAft>
              <a:spcPct val="35000"/>
            </a:spcAft>
            <a:buFont typeface="Arial" panose="020B0604020202020204" pitchFamily="34" charset="0"/>
            <a:buNone/>
          </a:pPr>
          <a:r>
            <a:rPr lang="en-IN" sz="800" kern="1200" dirty="0" err="1"/>
            <a:t>RandomBrightness</a:t>
          </a:r>
          <a:r>
            <a:rPr lang="en-IN" sz="800" kern="1200" dirty="0"/>
            <a:t>(0.2)</a:t>
          </a:r>
        </a:p>
        <a:p>
          <a:pPr marL="0" lvl="0" indent="0" algn="ctr" defTabSz="355600">
            <a:lnSpc>
              <a:spcPct val="90000"/>
            </a:lnSpc>
            <a:spcBef>
              <a:spcPct val="0"/>
            </a:spcBef>
            <a:spcAft>
              <a:spcPct val="35000"/>
            </a:spcAft>
            <a:buFont typeface="Arial" panose="020B0604020202020204" pitchFamily="34" charset="0"/>
            <a:buNone/>
          </a:pPr>
          <a:r>
            <a:rPr lang="en-IN" sz="800" kern="1200" dirty="0" err="1"/>
            <a:t>RandomTranslation</a:t>
          </a:r>
          <a:r>
            <a:rPr lang="en-IN" sz="800" kern="1200" dirty="0"/>
            <a:t>(0.1, 0.1)</a:t>
          </a:r>
        </a:p>
        <a:p>
          <a:pPr marL="0" lvl="0" indent="0" algn="ctr" defTabSz="355600">
            <a:lnSpc>
              <a:spcPct val="90000"/>
            </a:lnSpc>
            <a:spcBef>
              <a:spcPct val="0"/>
            </a:spcBef>
            <a:spcAft>
              <a:spcPct val="35000"/>
            </a:spcAft>
            <a:buFont typeface="Arial" panose="020B0604020202020204" pitchFamily="34" charset="0"/>
            <a:buNone/>
          </a:pPr>
          <a:r>
            <a:rPr lang="en-US" sz="800" kern="1200" dirty="0"/>
            <a:t>Reduces overfitting, increases generalization across unseen e-waste images.</a:t>
          </a:r>
          <a:endParaRPr lang="en-IN" sz="800" kern="1200" dirty="0"/>
        </a:p>
      </dsp:txBody>
      <dsp:txXfrm>
        <a:off x="53271" y="4553267"/>
        <a:ext cx="2647284" cy="1549797"/>
      </dsp:txXfrm>
    </dsp:sp>
    <dsp:sp modelId="{5EB1DE6A-553B-446A-AAED-9D9BEA811F58}">
      <dsp:nvSpPr>
        <dsp:cNvPr id="0" name=""/>
        <dsp:cNvSpPr/>
      </dsp:nvSpPr>
      <dsp:spPr>
        <a:xfrm rot="16200000">
          <a:off x="3183873" y="3755442"/>
          <a:ext cx="2047960" cy="246934"/>
        </a:xfrm>
        <a:prstGeom prst="rect">
          <a:avLst/>
        </a:prstGeom>
        <a:solidFill>
          <a:schemeClr val="accent2">
            <a:shade val="90000"/>
            <a:hueOff val="0"/>
            <a:satOff val="0"/>
            <a:lumOff val="464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0720D0-0E0B-45DC-A900-B6AA4531FD6E}">
      <dsp:nvSpPr>
        <dsp:cNvPr id="0" name=""/>
        <dsp:cNvSpPr/>
      </dsp:nvSpPr>
      <dsp:spPr>
        <a:xfrm>
          <a:off x="3654197" y="4505051"/>
          <a:ext cx="2743716" cy="1646229"/>
        </a:xfrm>
        <a:prstGeom prst="roundRect">
          <a:avLst>
            <a:gd name="adj" fmla="val 10000"/>
          </a:avLst>
        </a:prstGeom>
        <a:solidFill>
          <a:schemeClr val="accent2">
            <a:shade val="50000"/>
            <a:hueOff val="0"/>
            <a:satOff val="0"/>
            <a:lumOff val="459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IN" sz="800" b="1" kern="1200" dirty="0"/>
            <a:t>Smart Training Setup</a:t>
          </a:r>
        </a:p>
        <a:p>
          <a:pPr marL="0" lvl="0" indent="0" algn="ctr" defTabSz="355600">
            <a:lnSpc>
              <a:spcPct val="90000"/>
            </a:lnSpc>
            <a:spcBef>
              <a:spcPct val="0"/>
            </a:spcBef>
            <a:spcAft>
              <a:spcPct val="35000"/>
            </a:spcAft>
            <a:buFont typeface="Arial" panose="020B0604020202020204" pitchFamily="34" charset="0"/>
            <a:buNone/>
          </a:pPr>
          <a:r>
            <a:rPr lang="en-US" sz="800" b="1" kern="1200" dirty="0"/>
            <a:t>Loss Function</a:t>
          </a:r>
          <a:r>
            <a:rPr lang="en-US" sz="800" kern="1200" dirty="0"/>
            <a:t>: </a:t>
          </a:r>
          <a:r>
            <a:rPr lang="en-US" sz="800" kern="1200" dirty="0" err="1"/>
            <a:t>CategoricalCrossentropy</a:t>
          </a:r>
          <a:r>
            <a:rPr lang="en-US" sz="800" kern="1200" dirty="0"/>
            <a:t> with </a:t>
          </a:r>
          <a:r>
            <a:rPr lang="en-US" sz="800" b="1" kern="1200" dirty="0"/>
            <a:t>label smoothing (0.1)</a:t>
          </a:r>
          <a:endParaRPr lang="en-US" sz="800" kern="1200" dirty="0"/>
        </a:p>
        <a:p>
          <a:pPr marL="0" lvl="0" indent="0" algn="ctr" defTabSz="355600">
            <a:lnSpc>
              <a:spcPct val="90000"/>
            </a:lnSpc>
            <a:spcBef>
              <a:spcPct val="0"/>
            </a:spcBef>
            <a:spcAft>
              <a:spcPct val="35000"/>
            </a:spcAft>
            <a:buFont typeface="Arial" panose="020B0604020202020204" pitchFamily="34" charset="0"/>
            <a:buNone/>
          </a:pPr>
          <a:r>
            <a:rPr lang="en-US" sz="800" kern="1200" dirty="0"/>
            <a:t>Makes the model less overconfident and more stable.</a:t>
          </a:r>
        </a:p>
        <a:p>
          <a:pPr marL="0" lvl="0" indent="0" algn="ctr" defTabSz="355600">
            <a:lnSpc>
              <a:spcPct val="90000"/>
            </a:lnSpc>
            <a:spcBef>
              <a:spcPct val="0"/>
            </a:spcBef>
            <a:spcAft>
              <a:spcPct val="35000"/>
            </a:spcAft>
            <a:buFont typeface="Arial" panose="020B0604020202020204" pitchFamily="34" charset="0"/>
            <a:buNone/>
          </a:pPr>
          <a:r>
            <a:rPr lang="en-US" sz="800" b="1" kern="1200" dirty="0"/>
            <a:t>Optimizer</a:t>
          </a:r>
          <a:r>
            <a:rPr lang="en-US" sz="800" kern="1200" dirty="0"/>
            <a:t>: Adam with learning rate 1e-4</a:t>
          </a:r>
        </a:p>
        <a:p>
          <a:pPr marL="0" lvl="0" indent="0" algn="ctr" defTabSz="355600">
            <a:lnSpc>
              <a:spcPct val="90000"/>
            </a:lnSpc>
            <a:spcBef>
              <a:spcPct val="0"/>
            </a:spcBef>
            <a:spcAft>
              <a:spcPct val="35000"/>
            </a:spcAft>
            <a:buFont typeface="Arial" panose="020B0604020202020204" pitchFamily="34" charset="0"/>
            <a:buNone/>
          </a:pPr>
          <a:r>
            <a:rPr lang="en-US" sz="800" kern="1200" dirty="0"/>
            <a:t>Adaptive learning without manual tuning.</a:t>
          </a:r>
        </a:p>
        <a:p>
          <a:pPr marL="0" lvl="0" indent="0" algn="ctr" defTabSz="355600">
            <a:lnSpc>
              <a:spcPct val="90000"/>
            </a:lnSpc>
            <a:spcBef>
              <a:spcPct val="0"/>
            </a:spcBef>
            <a:spcAft>
              <a:spcPct val="35000"/>
            </a:spcAft>
            <a:buFont typeface="Arial" panose="020B0604020202020204" pitchFamily="34" charset="0"/>
            <a:buNone/>
          </a:pPr>
          <a:r>
            <a:rPr lang="en-IN" sz="800" b="1" kern="1200" dirty="0" err="1"/>
            <a:t>EarlyStopping</a:t>
          </a:r>
          <a:r>
            <a:rPr lang="en-IN" sz="800" kern="1200" dirty="0"/>
            <a:t>:</a:t>
          </a:r>
        </a:p>
        <a:p>
          <a:pPr marL="0" lvl="0" indent="0" algn="ctr" defTabSz="355600">
            <a:lnSpc>
              <a:spcPct val="90000"/>
            </a:lnSpc>
            <a:spcBef>
              <a:spcPct val="0"/>
            </a:spcBef>
            <a:spcAft>
              <a:spcPct val="35000"/>
            </a:spcAft>
            <a:buFont typeface="Arial" panose="020B0604020202020204" pitchFamily="34" charset="0"/>
            <a:buNone/>
          </a:pPr>
          <a:r>
            <a:rPr lang="en-US" sz="800" kern="1200" dirty="0"/>
            <a:t>Monitors </a:t>
          </a:r>
          <a:r>
            <a:rPr lang="en-US" sz="800" kern="1200" dirty="0" err="1"/>
            <a:t>val_loss</a:t>
          </a:r>
          <a:r>
            <a:rPr lang="en-US" sz="800" kern="1200" dirty="0"/>
            <a:t>, stops training if no improvement for 3 epochs.</a:t>
          </a:r>
        </a:p>
        <a:p>
          <a:pPr marL="0" lvl="0" indent="0" algn="ctr" defTabSz="355600">
            <a:lnSpc>
              <a:spcPct val="90000"/>
            </a:lnSpc>
            <a:spcBef>
              <a:spcPct val="0"/>
            </a:spcBef>
            <a:spcAft>
              <a:spcPct val="35000"/>
            </a:spcAft>
            <a:buFont typeface="Arial" panose="020B0604020202020204" pitchFamily="34" charset="0"/>
            <a:buNone/>
          </a:pPr>
          <a:r>
            <a:rPr lang="en-US" sz="800" kern="1200" dirty="0"/>
            <a:t>Restores the best weights automatically.</a:t>
          </a:r>
        </a:p>
        <a:p>
          <a:pPr marL="0" lvl="0" indent="0" algn="ctr" defTabSz="355600">
            <a:lnSpc>
              <a:spcPct val="90000"/>
            </a:lnSpc>
            <a:spcBef>
              <a:spcPct val="0"/>
            </a:spcBef>
            <a:spcAft>
              <a:spcPct val="35000"/>
            </a:spcAft>
            <a:buFont typeface="Arial" panose="020B0604020202020204" pitchFamily="34" charset="0"/>
            <a:buNone/>
          </a:pPr>
          <a:r>
            <a:rPr lang="en-US" sz="800" b="1" kern="1200" dirty="0"/>
            <a:t>Epochs</a:t>
          </a:r>
          <a:r>
            <a:rPr lang="en-US" sz="800" kern="1200" dirty="0"/>
            <a:t>: Trained up to 20 epochs</a:t>
          </a:r>
          <a:endParaRPr lang="en-IN" sz="800" kern="1200" dirty="0"/>
        </a:p>
      </dsp:txBody>
      <dsp:txXfrm>
        <a:off x="3702413" y="4553267"/>
        <a:ext cx="2647284" cy="1549797"/>
      </dsp:txXfrm>
    </dsp:sp>
    <dsp:sp modelId="{760FBEE2-35FA-4FD5-80B0-8F5DF3B116F8}">
      <dsp:nvSpPr>
        <dsp:cNvPr id="0" name=""/>
        <dsp:cNvSpPr/>
      </dsp:nvSpPr>
      <dsp:spPr>
        <a:xfrm rot="16200000">
          <a:off x="3183873" y="1697655"/>
          <a:ext cx="2047960" cy="246934"/>
        </a:xfrm>
        <a:prstGeom prst="rect">
          <a:avLst/>
        </a:prstGeom>
        <a:solidFill>
          <a:schemeClr val="accent2">
            <a:shade val="90000"/>
            <a:hueOff val="0"/>
            <a:satOff val="0"/>
            <a:lumOff val="6188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651DFF-706B-4724-87F6-CC9C68E7CDE1}">
      <dsp:nvSpPr>
        <dsp:cNvPr id="0" name=""/>
        <dsp:cNvSpPr/>
      </dsp:nvSpPr>
      <dsp:spPr>
        <a:xfrm>
          <a:off x="3654197" y="2447264"/>
          <a:ext cx="2743716" cy="1646229"/>
        </a:xfrm>
        <a:prstGeom prst="roundRect">
          <a:avLst>
            <a:gd name="adj" fmla="val 10000"/>
          </a:avLst>
        </a:prstGeom>
        <a:solidFill>
          <a:schemeClr val="accent2">
            <a:shade val="50000"/>
            <a:hueOff val="0"/>
            <a:satOff val="0"/>
            <a:lumOff val="612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n-IN" sz="900" b="1" kern="1200" dirty="0"/>
            <a:t>Performance Monitoring &amp; Visualization</a:t>
          </a:r>
        </a:p>
        <a:p>
          <a:pPr marL="0" lvl="0" indent="0" algn="ctr" defTabSz="400050">
            <a:lnSpc>
              <a:spcPct val="90000"/>
            </a:lnSpc>
            <a:spcBef>
              <a:spcPct val="0"/>
            </a:spcBef>
            <a:spcAft>
              <a:spcPct val="35000"/>
            </a:spcAft>
            <a:buFont typeface="Arial" panose="020B0604020202020204" pitchFamily="34" charset="0"/>
            <a:buNone/>
          </a:pPr>
          <a:r>
            <a:rPr lang="en-IN" sz="900" kern="1200" dirty="0"/>
            <a:t>Plotted:</a:t>
          </a:r>
        </a:p>
        <a:p>
          <a:pPr marL="0" lvl="0" indent="0" algn="ctr" defTabSz="400050">
            <a:lnSpc>
              <a:spcPct val="90000"/>
            </a:lnSpc>
            <a:spcBef>
              <a:spcPct val="0"/>
            </a:spcBef>
            <a:spcAft>
              <a:spcPct val="35000"/>
            </a:spcAft>
            <a:buFont typeface="Arial" panose="020B0604020202020204" pitchFamily="34" charset="0"/>
            <a:buNone/>
          </a:pPr>
          <a:r>
            <a:rPr lang="en-IN" sz="900" kern="1200" dirty="0"/>
            <a:t>Training vs Validation </a:t>
          </a:r>
          <a:r>
            <a:rPr lang="en-IN" sz="900" b="1" kern="1200" dirty="0"/>
            <a:t>Accuracy</a:t>
          </a:r>
          <a:endParaRPr lang="en-IN" sz="900" kern="1200" dirty="0"/>
        </a:p>
        <a:p>
          <a:pPr marL="0" lvl="0" indent="0" algn="ctr" defTabSz="400050">
            <a:lnSpc>
              <a:spcPct val="90000"/>
            </a:lnSpc>
            <a:spcBef>
              <a:spcPct val="0"/>
            </a:spcBef>
            <a:spcAft>
              <a:spcPct val="35000"/>
            </a:spcAft>
            <a:buFont typeface="Arial" panose="020B0604020202020204" pitchFamily="34" charset="0"/>
            <a:buNone/>
          </a:pPr>
          <a:r>
            <a:rPr lang="en-IN" sz="900" kern="1200" dirty="0"/>
            <a:t>Training vs Validation </a:t>
          </a:r>
          <a:r>
            <a:rPr lang="en-IN" sz="900" b="1" kern="1200" dirty="0"/>
            <a:t>Loss</a:t>
          </a:r>
          <a:endParaRPr lang="en-IN" sz="900" kern="1200" dirty="0"/>
        </a:p>
        <a:p>
          <a:pPr marL="0" lvl="0" indent="0" algn="ctr" defTabSz="400050">
            <a:lnSpc>
              <a:spcPct val="90000"/>
            </a:lnSpc>
            <a:spcBef>
              <a:spcPct val="0"/>
            </a:spcBef>
            <a:spcAft>
              <a:spcPct val="35000"/>
            </a:spcAft>
            <a:buFont typeface="Arial" panose="020B0604020202020204" pitchFamily="34" charset="0"/>
            <a:buNone/>
          </a:pPr>
          <a:r>
            <a:rPr lang="en-US" sz="900" kern="1200" dirty="0"/>
            <a:t>Gives insight into overfitting/underfitting in real-time.</a:t>
          </a:r>
        </a:p>
        <a:p>
          <a:pPr marL="0" lvl="0" indent="0" algn="ctr" defTabSz="400050">
            <a:lnSpc>
              <a:spcPct val="90000"/>
            </a:lnSpc>
            <a:spcBef>
              <a:spcPct val="0"/>
            </a:spcBef>
            <a:spcAft>
              <a:spcPct val="35000"/>
            </a:spcAft>
            <a:buFont typeface="Arial" panose="020B0604020202020204" pitchFamily="34" charset="0"/>
            <a:buNone/>
          </a:pPr>
          <a:r>
            <a:rPr lang="en-IN" sz="900" kern="1200" dirty="0"/>
            <a:t>Evaluated test performance:</a:t>
          </a:r>
        </a:p>
        <a:p>
          <a:pPr marL="0" lvl="0" indent="0" algn="ctr" defTabSz="400050">
            <a:lnSpc>
              <a:spcPct val="90000"/>
            </a:lnSpc>
            <a:spcBef>
              <a:spcPct val="0"/>
            </a:spcBef>
            <a:spcAft>
              <a:spcPct val="35000"/>
            </a:spcAft>
            <a:buFont typeface="Arial" panose="020B0604020202020204" pitchFamily="34" charset="0"/>
            <a:buNone/>
          </a:pPr>
          <a:r>
            <a:rPr lang="en-US" sz="900" b="1" kern="1200" dirty="0"/>
            <a:t>Accuracy</a:t>
          </a:r>
          <a:r>
            <a:rPr lang="en-US" sz="900" kern="1200" dirty="0"/>
            <a:t> and </a:t>
          </a:r>
          <a:r>
            <a:rPr lang="en-US" sz="900" b="1" kern="1200" dirty="0"/>
            <a:t>Loss</a:t>
          </a:r>
          <a:r>
            <a:rPr lang="en-US" sz="900" kern="1200" dirty="0"/>
            <a:t> reported on the test set.</a:t>
          </a:r>
        </a:p>
        <a:p>
          <a:pPr marL="0" lvl="0" indent="0" algn="ctr" defTabSz="400050">
            <a:lnSpc>
              <a:spcPct val="90000"/>
            </a:lnSpc>
            <a:spcBef>
              <a:spcPct val="0"/>
            </a:spcBef>
            <a:spcAft>
              <a:spcPct val="35000"/>
            </a:spcAft>
            <a:buFont typeface="Arial" panose="020B0604020202020204" pitchFamily="34" charset="0"/>
            <a:buNone/>
          </a:pPr>
          <a:r>
            <a:rPr lang="en-US" sz="900" kern="1200" dirty="0"/>
            <a:t>Used </a:t>
          </a:r>
          <a:r>
            <a:rPr lang="en-US" sz="900" b="1" kern="1200" dirty="0"/>
            <a:t>Confusion Matrix</a:t>
          </a:r>
          <a:r>
            <a:rPr lang="en-US" sz="900" kern="1200" dirty="0"/>
            <a:t> and </a:t>
          </a:r>
          <a:r>
            <a:rPr lang="en-US" sz="900" b="1" kern="1200" dirty="0"/>
            <a:t>Classification Report</a:t>
          </a:r>
          <a:r>
            <a:rPr lang="en-US" sz="900" kern="1200" dirty="0"/>
            <a:t> (Precision, Recall, F1-score).</a:t>
          </a:r>
          <a:endParaRPr lang="en-IN" sz="900" kern="1200" dirty="0"/>
        </a:p>
      </dsp:txBody>
      <dsp:txXfrm>
        <a:off x="3702413" y="2495480"/>
        <a:ext cx="2647284" cy="1549797"/>
      </dsp:txXfrm>
    </dsp:sp>
    <dsp:sp modelId="{62285488-158A-4AC4-B38F-A9F0BB32F17E}">
      <dsp:nvSpPr>
        <dsp:cNvPr id="0" name=""/>
        <dsp:cNvSpPr/>
      </dsp:nvSpPr>
      <dsp:spPr>
        <a:xfrm>
          <a:off x="4212767" y="668762"/>
          <a:ext cx="3639316" cy="246934"/>
        </a:xfrm>
        <a:prstGeom prst="rect">
          <a:avLst/>
        </a:prstGeom>
        <a:solidFill>
          <a:schemeClr val="accent2">
            <a:shade val="90000"/>
            <a:hueOff val="0"/>
            <a:satOff val="0"/>
            <a:lumOff val="464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5017AB-E7AF-4A5E-B79C-277D634D6504}">
      <dsp:nvSpPr>
        <dsp:cNvPr id="0" name=""/>
        <dsp:cNvSpPr/>
      </dsp:nvSpPr>
      <dsp:spPr>
        <a:xfrm>
          <a:off x="3654197" y="389477"/>
          <a:ext cx="2743716" cy="1646229"/>
        </a:xfrm>
        <a:prstGeom prst="roundRect">
          <a:avLst>
            <a:gd name="adj" fmla="val 10000"/>
          </a:avLst>
        </a:prstGeom>
        <a:solidFill>
          <a:schemeClr val="accent2">
            <a:shade val="50000"/>
            <a:hueOff val="0"/>
            <a:satOff val="0"/>
            <a:lumOff val="612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Font typeface="Arial" panose="020B0604020202020204" pitchFamily="34" charset="0"/>
            <a:buNone/>
          </a:pPr>
          <a:r>
            <a:rPr lang="en-IN" sz="1050" b="1" kern="1200" dirty="0"/>
            <a:t>Label Encoding &amp; Dataset Setup</a:t>
          </a:r>
        </a:p>
        <a:p>
          <a:pPr marL="0" lvl="0" indent="0" algn="ctr" defTabSz="466725">
            <a:lnSpc>
              <a:spcPct val="90000"/>
            </a:lnSpc>
            <a:spcBef>
              <a:spcPct val="0"/>
            </a:spcBef>
            <a:spcAft>
              <a:spcPct val="35000"/>
            </a:spcAft>
            <a:buFont typeface="Arial" panose="020B0604020202020204" pitchFamily="34" charset="0"/>
            <a:buNone/>
          </a:pPr>
          <a:r>
            <a:rPr lang="en-US" sz="1050" kern="1200" dirty="0"/>
            <a:t>All datasets loaded using </a:t>
          </a:r>
          <a:r>
            <a:rPr lang="en-US" sz="1050" kern="1200" dirty="0" err="1"/>
            <a:t>image_dataset_from_directory</a:t>
          </a:r>
          <a:endParaRPr lang="en-US" sz="1050" kern="1200" dirty="0"/>
        </a:p>
        <a:p>
          <a:pPr marL="0" lvl="0" indent="0" algn="ctr" defTabSz="466725">
            <a:lnSpc>
              <a:spcPct val="90000"/>
            </a:lnSpc>
            <a:spcBef>
              <a:spcPct val="0"/>
            </a:spcBef>
            <a:spcAft>
              <a:spcPct val="35000"/>
            </a:spcAft>
            <a:buFont typeface="Arial" panose="020B0604020202020204" pitchFamily="34" charset="0"/>
            <a:buNone/>
          </a:pPr>
          <a:r>
            <a:rPr lang="en-US" sz="1050" kern="1200" dirty="0"/>
            <a:t>Labels encoded as </a:t>
          </a:r>
          <a:r>
            <a:rPr lang="en-US" sz="1050" b="1" kern="1200" dirty="0"/>
            <a:t>categorical </a:t>
          </a:r>
          <a:r>
            <a:rPr lang="en-US" sz="1050" kern="1200" dirty="0"/>
            <a:t>for compatibility with </a:t>
          </a:r>
          <a:r>
            <a:rPr lang="en-US" sz="1050" kern="1200" dirty="0" err="1"/>
            <a:t>softmax</a:t>
          </a:r>
          <a:r>
            <a:rPr lang="en-US" sz="1050" kern="1200" dirty="0"/>
            <a:t> outputs.</a:t>
          </a:r>
        </a:p>
        <a:p>
          <a:pPr marL="0" lvl="0" indent="0" algn="ctr" defTabSz="466725">
            <a:lnSpc>
              <a:spcPct val="90000"/>
            </a:lnSpc>
            <a:spcBef>
              <a:spcPct val="0"/>
            </a:spcBef>
            <a:spcAft>
              <a:spcPct val="35000"/>
            </a:spcAft>
            <a:buFont typeface="Arial" panose="020B0604020202020204" pitchFamily="34" charset="0"/>
            <a:buNone/>
          </a:pPr>
          <a:r>
            <a:rPr lang="en-US" sz="1050" kern="1200" dirty="0"/>
            <a:t>Ensures consistency across training, validation, and test sets.</a:t>
          </a:r>
          <a:endParaRPr lang="en-IN" sz="1050" kern="1200" dirty="0"/>
        </a:p>
      </dsp:txBody>
      <dsp:txXfrm>
        <a:off x="3702413" y="437693"/>
        <a:ext cx="2647284" cy="1549797"/>
      </dsp:txXfrm>
    </dsp:sp>
    <dsp:sp modelId="{F14C0596-EE25-4C96-BB2E-B399185AFD24}">
      <dsp:nvSpPr>
        <dsp:cNvPr id="0" name=""/>
        <dsp:cNvSpPr/>
      </dsp:nvSpPr>
      <dsp:spPr>
        <a:xfrm rot="5400000">
          <a:off x="6833016" y="1697655"/>
          <a:ext cx="2047960" cy="246934"/>
        </a:xfrm>
        <a:prstGeom prst="rect">
          <a:avLst/>
        </a:prstGeom>
        <a:solidFill>
          <a:schemeClr val="accent2">
            <a:shade val="90000"/>
            <a:hueOff val="0"/>
            <a:satOff val="0"/>
            <a:lumOff val="3094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748A7B-C8B6-4141-B1DE-9A713FACACA9}">
      <dsp:nvSpPr>
        <dsp:cNvPr id="0" name=""/>
        <dsp:cNvSpPr/>
      </dsp:nvSpPr>
      <dsp:spPr>
        <a:xfrm>
          <a:off x="7303340" y="389477"/>
          <a:ext cx="2743716" cy="1646229"/>
        </a:xfrm>
        <a:prstGeom prst="roundRect">
          <a:avLst>
            <a:gd name="adj" fmla="val 10000"/>
          </a:avLst>
        </a:prstGeom>
        <a:solidFill>
          <a:schemeClr val="accent2">
            <a:shade val="50000"/>
            <a:hueOff val="0"/>
            <a:satOff val="0"/>
            <a:lumOff val="459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n-IN" sz="900" b="1" kern="1200" dirty="0" err="1"/>
            <a:t>Gradio</a:t>
          </a:r>
          <a:r>
            <a:rPr lang="en-IN" sz="900" b="1" kern="1200" dirty="0"/>
            <a:t> Web App Deployment</a:t>
          </a:r>
        </a:p>
        <a:p>
          <a:pPr marL="0" lvl="0" indent="0" algn="ctr" defTabSz="400050">
            <a:lnSpc>
              <a:spcPct val="90000"/>
            </a:lnSpc>
            <a:spcBef>
              <a:spcPct val="0"/>
            </a:spcBef>
            <a:spcAft>
              <a:spcPct val="35000"/>
            </a:spcAft>
            <a:buFont typeface="Arial" panose="020B0604020202020204" pitchFamily="34" charset="0"/>
            <a:buNone/>
          </a:pPr>
          <a:r>
            <a:rPr lang="en-US" sz="900" kern="1200" dirty="0"/>
            <a:t>Built a clean, interactive </a:t>
          </a:r>
          <a:r>
            <a:rPr lang="en-US" sz="900" kern="1200" dirty="0" err="1"/>
            <a:t>Gradio</a:t>
          </a:r>
          <a:r>
            <a:rPr lang="en-US" sz="900" kern="1200" dirty="0"/>
            <a:t> interface with:</a:t>
          </a:r>
        </a:p>
        <a:p>
          <a:pPr marL="0" lvl="0" indent="0" algn="ctr" defTabSz="400050">
            <a:lnSpc>
              <a:spcPct val="90000"/>
            </a:lnSpc>
            <a:spcBef>
              <a:spcPct val="0"/>
            </a:spcBef>
            <a:spcAft>
              <a:spcPct val="35000"/>
            </a:spcAft>
            <a:buFont typeface="Arial" panose="020B0604020202020204" pitchFamily="34" charset="0"/>
            <a:buNone/>
          </a:pPr>
          <a:r>
            <a:rPr lang="en-IN" sz="900" kern="1200" dirty="0"/>
            <a:t>Image uploader</a:t>
          </a:r>
        </a:p>
        <a:p>
          <a:pPr marL="0" lvl="0" indent="0" algn="ctr" defTabSz="400050">
            <a:lnSpc>
              <a:spcPct val="90000"/>
            </a:lnSpc>
            <a:spcBef>
              <a:spcPct val="0"/>
            </a:spcBef>
            <a:spcAft>
              <a:spcPct val="35000"/>
            </a:spcAft>
            <a:buFont typeface="Arial" panose="020B0604020202020204" pitchFamily="34" charset="0"/>
            <a:buNone/>
          </a:pPr>
          <a:r>
            <a:rPr lang="en-IN" sz="900" kern="1200" dirty="0"/>
            <a:t>"Classify Item" button</a:t>
          </a:r>
        </a:p>
        <a:p>
          <a:pPr marL="0" lvl="0" indent="0" algn="ctr" defTabSz="400050">
            <a:lnSpc>
              <a:spcPct val="90000"/>
            </a:lnSpc>
            <a:spcBef>
              <a:spcPct val="0"/>
            </a:spcBef>
            <a:spcAft>
              <a:spcPct val="35000"/>
            </a:spcAft>
            <a:buFont typeface="Arial" panose="020B0604020202020204" pitchFamily="34" charset="0"/>
            <a:buNone/>
          </a:pPr>
          <a:r>
            <a:rPr lang="en-IN" sz="900" kern="1200" dirty="0"/>
            <a:t>Markdown output area</a:t>
          </a:r>
        </a:p>
        <a:p>
          <a:pPr marL="0" lvl="0" indent="0" algn="ctr" defTabSz="400050">
            <a:lnSpc>
              <a:spcPct val="90000"/>
            </a:lnSpc>
            <a:spcBef>
              <a:spcPct val="0"/>
            </a:spcBef>
            <a:spcAft>
              <a:spcPct val="35000"/>
            </a:spcAft>
            <a:buFont typeface="Arial" panose="020B0604020202020204" pitchFamily="34" charset="0"/>
            <a:buNone/>
          </a:pPr>
          <a:r>
            <a:rPr lang="en-US" sz="900" b="1" kern="1200" dirty="0"/>
            <a:t>Live classification with confidence score</a:t>
          </a:r>
          <a:endParaRPr lang="en-US" sz="900" kern="1200" dirty="0"/>
        </a:p>
        <a:p>
          <a:pPr marL="0" lvl="0" indent="0" algn="ctr" defTabSz="400050">
            <a:lnSpc>
              <a:spcPct val="90000"/>
            </a:lnSpc>
            <a:spcBef>
              <a:spcPct val="0"/>
            </a:spcBef>
            <a:spcAft>
              <a:spcPct val="35000"/>
            </a:spcAft>
            <a:buFont typeface="Arial" panose="020B0604020202020204" pitchFamily="34" charset="0"/>
            <a:buNone/>
          </a:pPr>
          <a:r>
            <a:rPr lang="en-US" sz="900" kern="1200" dirty="0"/>
            <a:t>Predicts one of 10 classes.</a:t>
          </a:r>
        </a:p>
        <a:p>
          <a:pPr marL="0" lvl="0" indent="0" algn="ctr" defTabSz="400050">
            <a:lnSpc>
              <a:spcPct val="90000"/>
            </a:lnSpc>
            <a:spcBef>
              <a:spcPct val="0"/>
            </a:spcBef>
            <a:spcAft>
              <a:spcPct val="35000"/>
            </a:spcAft>
            <a:buFont typeface="Arial" panose="020B0604020202020204" pitchFamily="34" charset="0"/>
            <a:buNone/>
          </a:pPr>
          <a:r>
            <a:rPr lang="en-US" sz="900" kern="1200" dirty="0"/>
            <a:t>Displays top class name and confidence.</a:t>
          </a:r>
          <a:endParaRPr lang="en-IN" sz="900" kern="1200" dirty="0"/>
        </a:p>
      </dsp:txBody>
      <dsp:txXfrm>
        <a:off x="7351556" y="437693"/>
        <a:ext cx="2647284" cy="1549797"/>
      </dsp:txXfrm>
    </dsp:sp>
    <dsp:sp modelId="{9621ED96-D942-4556-AC21-0C4AC11DA905}">
      <dsp:nvSpPr>
        <dsp:cNvPr id="0" name=""/>
        <dsp:cNvSpPr/>
      </dsp:nvSpPr>
      <dsp:spPr>
        <a:xfrm rot="5400000">
          <a:off x="6833016" y="3755442"/>
          <a:ext cx="2047960" cy="246934"/>
        </a:xfrm>
        <a:prstGeom prst="rect">
          <a:avLst/>
        </a:prstGeom>
        <a:solidFill>
          <a:schemeClr val="accent2">
            <a:shade val="90000"/>
            <a:hueOff val="0"/>
            <a:satOff val="0"/>
            <a:lumOff val="1547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339F04-97CC-4CD0-AFE2-696C417DCBF0}">
      <dsp:nvSpPr>
        <dsp:cNvPr id="0" name=""/>
        <dsp:cNvSpPr/>
      </dsp:nvSpPr>
      <dsp:spPr>
        <a:xfrm>
          <a:off x="7303340" y="2447264"/>
          <a:ext cx="2743716" cy="1646229"/>
        </a:xfrm>
        <a:prstGeom prst="roundRect">
          <a:avLst>
            <a:gd name="adj" fmla="val 10000"/>
          </a:avLst>
        </a:prstGeom>
        <a:solidFill>
          <a:schemeClr val="accent2">
            <a:shade val="50000"/>
            <a:hueOff val="0"/>
            <a:satOff val="0"/>
            <a:lumOff val="306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Font typeface="Arial" panose="020B0604020202020204" pitchFamily="34" charset="0"/>
            <a:buNone/>
          </a:pPr>
          <a:r>
            <a:rPr lang="en-IN" sz="1050" b="1" kern="1200" dirty="0"/>
            <a:t>Integrated Real-World Sorting Tips</a:t>
          </a:r>
        </a:p>
        <a:p>
          <a:pPr marL="0" lvl="0" indent="0" algn="ctr" defTabSz="466725">
            <a:lnSpc>
              <a:spcPct val="90000"/>
            </a:lnSpc>
            <a:spcBef>
              <a:spcPct val="0"/>
            </a:spcBef>
            <a:spcAft>
              <a:spcPct val="35000"/>
            </a:spcAft>
            <a:buFont typeface="Arial" panose="020B0604020202020204" pitchFamily="34" charset="0"/>
            <a:buNone/>
          </a:pPr>
          <a:r>
            <a:rPr lang="en-US" sz="1050" kern="1200" dirty="0"/>
            <a:t>Added a </a:t>
          </a:r>
          <a:r>
            <a:rPr lang="en-US" sz="1050" b="1" kern="1200" dirty="0"/>
            <a:t>sorting guide dictionary</a:t>
          </a:r>
          <a:r>
            <a:rPr lang="en-US" sz="1050" kern="1200" dirty="0"/>
            <a:t> with disposal tips for each e-waste class.</a:t>
          </a:r>
          <a:endParaRPr lang="en-IN" sz="1050" kern="1200" dirty="0"/>
        </a:p>
      </dsp:txBody>
      <dsp:txXfrm>
        <a:off x="7351556" y="2495480"/>
        <a:ext cx="2647284" cy="1549797"/>
      </dsp:txXfrm>
    </dsp:sp>
    <dsp:sp modelId="{6CC04796-3D05-4CD3-B9E7-86B04322AC03}">
      <dsp:nvSpPr>
        <dsp:cNvPr id="0" name=""/>
        <dsp:cNvSpPr/>
      </dsp:nvSpPr>
      <dsp:spPr>
        <a:xfrm>
          <a:off x="7303340" y="4505051"/>
          <a:ext cx="2743716" cy="1646229"/>
        </a:xfrm>
        <a:prstGeom prst="roundRect">
          <a:avLst>
            <a:gd name="adj" fmla="val 10000"/>
          </a:avLst>
        </a:prstGeom>
        <a:solidFill>
          <a:schemeClr val="accent2">
            <a:shade val="50000"/>
            <a:hueOff val="0"/>
            <a:satOff val="0"/>
            <a:lumOff val="153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IN" sz="1000" b="1" kern="1200" dirty="0"/>
            <a:t>Real-World Readiness</a:t>
          </a:r>
        </a:p>
        <a:p>
          <a:pPr marL="0" lvl="0" indent="0" algn="ctr" defTabSz="444500">
            <a:lnSpc>
              <a:spcPct val="90000"/>
            </a:lnSpc>
            <a:spcBef>
              <a:spcPct val="0"/>
            </a:spcBef>
            <a:spcAft>
              <a:spcPct val="35000"/>
            </a:spcAft>
            <a:buFont typeface="Arial" panose="020B0604020202020204" pitchFamily="34" charset="0"/>
            <a:buNone/>
          </a:pPr>
          <a:r>
            <a:rPr lang="en-US" sz="1000" kern="1200" dirty="0"/>
            <a:t>The model and UI are:</a:t>
          </a:r>
        </a:p>
        <a:p>
          <a:pPr marL="0" lvl="0" indent="0" algn="ctr" defTabSz="444500">
            <a:lnSpc>
              <a:spcPct val="90000"/>
            </a:lnSpc>
            <a:spcBef>
              <a:spcPct val="0"/>
            </a:spcBef>
            <a:spcAft>
              <a:spcPct val="35000"/>
            </a:spcAft>
            <a:buFont typeface="Arial" panose="020B0604020202020204" pitchFamily="34" charset="0"/>
            <a:buNone/>
          </a:pPr>
          <a:r>
            <a:rPr lang="en-US" sz="1000" b="1" kern="1200" dirty="0"/>
            <a:t>Lightweight</a:t>
          </a:r>
          <a:r>
            <a:rPr lang="en-US" sz="1000" kern="1200" dirty="0"/>
            <a:t> (can run on modest hardware)</a:t>
          </a:r>
        </a:p>
        <a:p>
          <a:pPr marL="0" lvl="0" indent="0" algn="ctr" defTabSz="444500">
            <a:lnSpc>
              <a:spcPct val="90000"/>
            </a:lnSpc>
            <a:spcBef>
              <a:spcPct val="0"/>
            </a:spcBef>
            <a:spcAft>
              <a:spcPct val="35000"/>
            </a:spcAft>
            <a:buFont typeface="Arial" panose="020B0604020202020204" pitchFamily="34" charset="0"/>
            <a:buNone/>
          </a:pPr>
          <a:r>
            <a:rPr lang="en-IN" sz="1000" b="1" kern="1200" dirty="0"/>
            <a:t>Fast</a:t>
          </a:r>
          <a:r>
            <a:rPr lang="en-IN" sz="1000" kern="1200" dirty="0"/>
            <a:t> (due to MobileNetV3)</a:t>
          </a:r>
        </a:p>
        <a:p>
          <a:pPr marL="0" lvl="0" indent="0" algn="ctr" defTabSz="444500">
            <a:lnSpc>
              <a:spcPct val="90000"/>
            </a:lnSpc>
            <a:spcBef>
              <a:spcPct val="0"/>
            </a:spcBef>
            <a:spcAft>
              <a:spcPct val="35000"/>
            </a:spcAft>
            <a:buFont typeface="Arial" panose="020B0604020202020204" pitchFamily="34" charset="0"/>
            <a:buNone/>
          </a:pPr>
          <a:r>
            <a:rPr lang="en-IN" sz="1000" b="1" kern="1200" dirty="0"/>
            <a:t>Deployable</a:t>
          </a:r>
          <a:r>
            <a:rPr lang="en-IN" sz="1000" kern="1200" dirty="0"/>
            <a:t> (via </a:t>
          </a:r>
          <a:r>
            <a:rPr lang="en-IN" sz="1000" kern="1200" dirty="0" err="1"/>
            <a:t>Gradio</a:t>
          </a:r>
          <a:r>
            <a:rPr lang="en-IN" sz="1000" kern="1200" dirty="0"/>
            <a:t>)</a:t>
          </a:r>
        </a:p>
        <a:p>
          <a:pPr marL="0" lvl="0" indent="0" algn="ctr" defTabSz="444500">
            <a:lnSpc>
              <a:spcPct val="90000"/>
            </a:lnSpc>
            <a:spcBef>
              <a:spcPct val="0"/>
            </a:spcBef>
            <a:spcAft>
              <a:spcPct val="35000"/>
            </a:spcAft>
            <a:buFont typeface="Arial" panose="020B0604020202020204" pitchFamily="34" charset="0"/>
            <a:buNone/>
          </a:pPr>
          <a:r>
            <a:rPr lang="en-US" sz="1000" b="1" kern="1200" dirty="0"/>
            <a:t>Scalable</a:t>
          </a:r>
          <a:r>
            <a:rPr lang="en-US" sz="1000" kern="1200" dirty="0"/>
            <a:t> (ready to be extended with more classes or used in awareness campaigns)</a:t>
          </a:r>
          <a:endParaRPr lang="en-IN" sz="1000" kern="1200" dirty="0"/>
        </a:p>
      </dsp:txBody>
      <dsp:txXfrm>
        <a:off x="7351556" y="4553267"/>
        <a:ext cx="2647284" cy="154979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775119" y="2682551"/>
            <a:ext cx="6870861" cy="2062103"/>
          </a:xfrm>
          <a:prstGeom prst="rect">
            <a:avLst/>
          </a:prstGeom>
          <a:noFill/>
        </p:spPr>
        <p:txBody>
          <a:bodyPr wrap="square" rtlCol="0">
            <a:spAutoFit/>
          </a:bodyPr>
          <a:lstStyle/>
          <a:p>
            <a:pPr algn="ctr"/>
            <a:r>
              <a:rPr lang="en-US" sz="3600" b="1" dirty="0">
                <a:solidFill>
                  <a:schemeClr val="bg1"/>
                </a:solidFill>
                <a:latin typeface="Calibri" panose="020F0502020204030204" pitchFamily="34" charset="0"/>
                <a:cs typeface="Times New Roman" panose="02020603050405020304" pitchFamily="18" charset="0"/>
              </a:rPr>
              <a:t>E WASTE GENERATION CLASSIFICATION</a:t>
            </a:r>
            <a:r>
              <a:rPr lang="en-IN" sz="3600" b="1" dirty="0">
                <a:solidFill>
                  <a:schemeClr val="bg1"/>
                </a:solidFill>
                <a:latin typeface="Calibri" panose="020F0502020204030204" pitchFamily="34" charset="0"/>
                <a:cs typeface="Times New Roman" panose="02020603050405020304" pitchFamily="18" charset="0"/>
              </a:rPr>
              <a:t> </a:t>
            </a:r>
          </a:p>
          <a:p>
            <a:pPr algn="ctr"/>
            <a:endParaRPr lang="en-IN" sz="3600" b="1" dirty="0">
              <a:solidFill>
                <a:schemeClr val="bg1"/>
              </a:solidFill>
              <a:latin typeface="Calibri" panose="020F0502020204030204" pitchFamily="34" charset="0"/>
              <a:cs typeface="Times New Roman" panose="02020603050405020304" pitchFamily="18" charset="0"/>
            </a:endParaRPr>
          </a:p>
          <a:p>
            <a:pPr algn="ctr"/>
            <a:r>
              <a:rPr lang="en-IN" sz="2000" b="1" dirty="0">
                <a:solidFill>
                  <a:schemeClr val="bg1"/>
                </a:solidFill>
                <a:latin typeface="Calibri" panose="020F0502020204030204" pitchFamily="34" charset="0"/>
                <a:cs typeface="Times New Roman" panose="02020603050405020304" pitchFamily="18" charset="0"/>
              </a:rPr>
              <a:t>ANANYA S ANAND</a:t>
            </a:r>
            <a:endParaRPr lang="en-US" sz="20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1" name="Rectangle 3">
            <a:extLst>
              <a:ext uri="{FF2B5EF4-FFF2-40B4-BE49-F238E27FC236}">
                <a16:creationId xmlns:a16="http://schemas.microsoft.com/office/drawing/2014/main" id="{920531B0-E7CA-8BD6-9402-66FF7AE2CE45}"/>
              </a:ext>
            </a:extLst>
          </p:cNvPr>
          <p:cNvSpPr>
            <a:spLocks noChangeArrowheads="1"/>
          </p:cNvSpPr>
          <p:nvPr/>
        </p:nvSpPr>
        <p:spPr bwMode="auto">
          <a:xfrm>
            <a:off x="191911" y="1442720"/>
            <a:ext cx="751952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 Preprocessing and Curation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Understand the directory-based dataset structure and prepare the dataset through resizing, normalization, and validation splits for efficient model training.</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Exploratory Data Analysis (EDA)</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Perform visual and statistical analysis of the dataset to assess class distribution and detect potential biases or class imbalance.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Image Augmentation and Enhancement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Apply image augmentation techniques (flip, zoom, contrast, translation) to increase model robustness and generalization.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Transfer Learning with MobileNetV3Large</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Utilize the MobileNetV3Large architecture as a lightweight feature extractor to fine-tune on the e-waste dataset, balancing performance and efficiency.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Model Training and Optimization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Train the deep learning model using label smoothing, dropout, and early stopping, and optimize for accuracy and loss on validation and test sets.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Performance Evaluation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Evaluate model results using confusion matrices and classification reports to assess per-class performance and identify weak predictions.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Interactive Deployment with </a:t>
            </a:r>
            <a:r>
              <a:rPr kumimoji="0" lang="en-US" altLang="en-US" sz="1400" b="1" i="0" u="none" strike="noStrike" cap="none" normalizeH="0" baseline="0" dirty="0" err="1">
                <a:ln>
                  <a:noFill/>
                </a:ln>
                <a:solidFill>
                  <a:schemeClr val="tx1"/>
                </a:solidFill>
                <a:effectLst/>
                <a:latin typeface="Arial" panose="020B0604020202020204" pitchFamily="34" charset="0"/>
              </a:rPr>
              <a:t>Gradio</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Develop an interactive </a:t>
            </a:r>
            <a:r>
              <a:rPr kumimoji="0" lang="en-US" altLang="en-US" sz="1400" b="0" i="0" u="none" strike="noStrike" cap="none" normalizeH="0" baseline="0" dirty="0" err="1">
                <a:ln>
                  <a:noFill/>
                </a:ln>
                <a:solidFill>
                  <a:schemeClr val="tx1"/>
                </a:solidFill>
                <a:effectLst/>
                <a:latin typeface="Arial" panose="020B0604020202020204" pitchFamily="34" charset="0"/>
              </a:rPr>
              <a:t>Gradio</a:t>
            </a:r>
            <a:r>
              <a:rPr kumimoji="0" lang="en-US" altLang="en-US" sz="1400" b="0" i="0" u="none" strike="noStrike" cap="none" normalizeH="0" baseline="0" dirty="0">
                <a:ln>
                  <a:noFill/>
                </a:ln>
                <a:solidFill>
                  <a:schemeClr val="tx1"/>
                </a:solidFill>
                <a:effectLst/>
                <a:latin typeface="Arial" panose="020B0604020202020204" pitchFamily="34" charset="0"/>
              </a:rPr>
              <a:t>-based interface for image upload, live classification, and display of customized disposal instructions based on predicted e-waste type.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Sustainable Tech Application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Demonstrate how AI can support sustainability goals by automating responsible e-waste sorting, with potential for real-world municipal integration.</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graphicFrame>
        <p:nvGraphicFramePr>
          <p:cNvPr id="2" name="Table 1">
            <a:extLst>
              <a:ext uri="{FF2B5EF4-FFF2-40B4-BE49-F238E27FC236}">
                <a16:creationId xmlns:a16="http://schemas.microsoft.com/office/drawing/2014/main" id="{77DB1DF8-07FB-3715-F8E2-5F197B5000C5}"/>
              </a:ext>
            </a:extLst>
          </p:cNvPr>
          <p:cNvGraphicFramePr>
            <a:graphicFrameLocks noGrp="1"/>
          </p:cNvGraphicFramePr>
          <p:nvPr>
            <p:extLst>
              <p:ext uri="{D42A27DB-BD31-4B8C-83A1-F6EECF244321}">
                <p14:modId xmlns:p14="http://schemas.microsoft.com/office/powerpoint/2010/main" val="3700213921"/>
              </p:ext>
            </p:extLst>
          </p:nvPr>
        </p:nvGraphicFramePr>
        <p:xfrm>
          <a:off x="716902" y="1827014"/>
          <a:ext cx="10515600" cy="3770061"/>
        </p:xfrm>
        <a:graphic>
          <a:graphicData uri="http://schemas.openxmlformats.org/drawingml/2006/table">
            <a:tbl>
              <a:tblPr/>
              <a:tblGrid>
                <a:gridCol w="5257800">
                  <a:extLst>
                    <a:ext uri="{9D8B030D-6E8A-4147-A177-3AD203B41FA5}">
                      <a16:colId xmlns:a16="http://schemas.microsoft.com/office/drawing/2014/main" val="1815161933"/>
                    </a:ext>
                  </a:extLst>
                </a:gridCol>
                <a:gridCol w="5257800">
                  <a:extLst>
                    <a:ext uri="{9D8B030D-6E8A-4147-A177-3AD203B41FA5}">
                      <a16:colId xmlns:a16="http://schemas.microsoft.com/office/drawing/2014/main" val="182639399"/>
                    </a:ext>
                  </a:extLst>
                </a:gridCol>
              </a:tblGrid>
              <a:tr h="0">
                <a:tc>
                  <a:txBody>
                    <a:bodyPr/>
                    <a:lstStyle/>
                    <a:p>
                      <a:r>
                        <a:rPr lang="en-IN" b="1" dirty="0"/>
                        <a:t>Category</a:t>
                      </a:r>
                      <a:endParaRPr lang="en-IN" dirty="0"/>
                    </a:p>
                  </a:txBody>
                  <a:tcPr anchor="ctr">
                    <a:lnL>
                      <a:noFill/>
                    </a:lnL>
                    <a:lnR>
                      <a:noFill/>
                    </a:lnR>
                    <a:lnT>
                      <a:noFill/>
                    </a:lnT>
                    <a:lnB>
                      <a:noFill/>
                    </a:lnB>
                    <a:solidFill>
                      <a:schemeClr val="bg1"/>
                    </a:solidFill>
                  </a:tcPr>
                </a:tc>
                <a:tc>
                  <a:txBody>
                    <a:bodyPr/>
                    <a:lstStyle/>
                    <a:p>
                      <a:r>
                        <a:rPr lang="en-IN" b="1"/>
                        <a:t>Tools / Technologies</a:t>
                      </a:r>
                      <a:endParaRPr lang="en-IN"/>
                    </a:p>
                  </a:txBody>
                  <a:tcPr anchor="ctr">
                    <a:lnL>
                      <a:noFill/>
                    </a:lnL>
                    <a:lnR>
                      <a:noFill/>
                    </a:lnR>
                    <a:lnT>
                      <a:noFill/>
                    </a:lnT>
                    <a:lnB>
                      <a:noFill/>
                    </a:lnB>
                    <a:solidFill>
                      <a:schemeClr val="bg1"/>
                    </a:solidFill>
                  </a:tcPr>
                </a:tc>
                <a:extLst>
                  <a:ext uri="{0D108BD9-81ED-4DB2-BD59-A6C34878D82A}">
                    <a16:rowId xmlns:a16="http://schemas.microsoft.com/office/drawing/2014/main" val="3285041046"/>
                  </a:ext>
                </a:extLst>
              </a:tr>
              <a:tr h="0">
                <a:tc>
                  <a:txBody>
                    <a:bodyPr/>
                    <a:lstStyle/>
                    <a:p>
                      <a:r>
                        <a:rPr lang="en-IN" b="1"/>
                        <a:t>Core Libraries</a:t>
                      </a:r>
                      <a:endParaRPr lang="en-IN"/>
                    </a:p>
                  </a:txBody>
                  <a:tcPr anchor="ctr">
                    <a:lnL>
                      <a:noFill/>
                    </a:lnL>
                    <a:lnR>
                      <a:noFill/>
                    </a:lnR>
                    <a:lnT>
                      <a:noFill/>
                    </a:lnT>
                    <a:lnB>
                      <a:noFill/>
                    </a:lnB>
                    <a:solidFill>
                      <a:schemeClr val="bg1"/>
                    </a:solidFill>
                  </a:tcPr>
                </a:tc>
                <a:tc>
                  <a:txBody>
                    <a:bodyPr/>
                    <a:lstStyle/>
                    <a:p>
                      <a:r>
                        <a:rPr lang="en-IN"/>
                        <a:t>TensorFlow, Keras, MobileNetV3Large, NumPy, PIL (Pillow), Scikit-learn</a:t>
                      </a:r>
                    </a:p>
                  </a:txBody>
                  <a:tcPr anchor="ctr">
                    <a:lnL>
                      <a:noFill/>
                    </a:lnL>
                    <a:lnR>
                      <a:noFill/>
                    </a:lnR>
                    <a:lnT>
                      <a:noFill/>
                    </a:lnT>
                    <a:lnB>
                      <a:noFill/>
                    </a:lnB>
                    <a:solidFill>
                      <a:schemeClr val="bg1"/>
                    </a:solidFill>
                  </a:tcPr>
                </a:tc>
                <a:extLst>
                  <a:ext uri="{0D108BD9-81ED-4DB2-BD59-A6C34878D82A}">
                    <a16:rowId xmlns:a16="http://schemas.microsoft.com/office/drawing/2014/main" val="2579393314"/>
                  </a:ext>
                </a:extLst>
              </a:tr>
              <a:tr h="0">
                <a:tc>
                  <a:txBody>
                    <a:bodyPr/>
                    <a:lstStyle/>
                    <a:p>
                      <a:r>
                        <a:rPr lang="en-IN" b="1"/>
                        <a:t>Visualization</a:t>
                      </a:r>
                      <a:endParaRPr lang="en-IN"/>
                    </a:p>
                  </a:txBody>
                  <a:tcPr anchor="ctr">
                    <a:lnL>
                      <a:noFill/>
                    </a:lnL>
                    <a:lnR>
                      <a:noFill/>
                    </a:lnR>
                    <a:lnT>
                      <a:noFill/>
                    </a:lnT>
                    <a:lnB>
                      <a:noFill/>
                    </a:lnB>
                    <a:solidFill>
                      <a:schemeClr val="bg1"/>
                    </a:solidFill>
                  </a:tcPr>
                </a:tc>
                <a:tc>
                  <a:txBody>
                    <a:bodyPr/>
                    <a:lstStyle/>
                    <a:p>
                      <a:r>
                        <a:rPr lang="en-IN" dirty="0"/>
                        <a:t>Matplotlib, Seaborn</a:t>
                      </a:r>
                    </a:p>
                  </a:txBody>
                  <a:tcPr anchor="ctr">
                    <a:lnL>
                      <a:noFill/>
                    </a:lnL>
                    <a:lnR>
                      <a:noFill/>
                    </a:lnR>
                    <a:lnT>
                      <a:noFill/>
                    </a:lnT>
                    <a:lnB>
                      <a:noFill/>
                    </a:lnB>
                    <a:solidFill>
                      <a:schemeClr val="bg1"/>
                    </a:solidFill>
                  </a:tcPr>
                </a:tc>
                <a:extLst>
                  <a:ext uri="{0D108BD9-81ED-4DB2-BD59-A6C34878D82A}">
                    <a16:rowId xmlns:a16="http://schemas.microsoft.com/office/drawing/2014/main" val="1823034453"/>
                  </a:ext>
                </a:extLst>
              </a:tr>
              <a:tr h="0">
                <a:tc>
                  <a:txBody>
                    <a:bodyPr/>
                    <a:lstStyle/>
                    <a:p>
                      <a:r>
                        <a:rPr lang="en-IN" b="1"/>
                        <a:t>Data Handling</a:t>
                      </a:r>
                      <a:endParaRPr lang="en-IN"/>
                    </a:p>
                  </a:txBody>
                  <a:tcPr anchor="ctr">
                    <a:lnL>
                      <a:noFill/>
                    </a:lnL>
                    <a:lnR>
                      <a:noFill/>
                    </a:lnR>
                    <a:lnT>
                      <a:noFill/>
                    </a:lnT>
                    <a:lnB>
                      <a:noFill/>
                    </a:lnB>
                    <a:solidFill>
                      <a:schemeClr val="bg1"/>
                    </a:solidFill>
                  </a:tcPr>
                </a:tc>
                <a:tc>
                  <a:txBody>
                    <a:bodyPr/>
                    <a:lstStyle/>
                    <a:p>
                      <a:r>
                        <a:rPr lang="pt-BR"/>
                        <a:t>zipfile, os, Google Colab (files.upload)</a:t>
                      </a:r>
                    </a:p>
                  </a:txBody>
                  <a:tcPr anchor="ctr">
                    <a:lnL>
                      <a:noFill/>
                    </a:lnL>
                    <a:lnR>
                      <a:noFill/>
                    </a:lnR>
                    <a:lnT>
                      <a:noFill/>
                    </a:lnT>
                    <a:lnB>
                      <a:noFill/>
                    </a:lnB>
                    <a:solidFill>
                      <a:schemeClr val="bg1"/>
                    </a:solidFill>
                  </a:tcPr>
                </a:tc>
                <a:extLst>
                  <a:ext uri="{0D108BD9-81ED-4DB2-BD59-A6C34878D82A}">
                    <a16:rowId xmlns:a16="http://schemas.microsoft.com/office/drawing/2014/main" val="2684659808"/>
                  </a:ext>
                </a:extLst>
              </a:tr>
              <a:tr h="0">
                <a:tc>
                  <a:txBody>
                    <a:bodyPr/>
                    <a:lstStyle/>
                    <a:p>
                      <a:r>
                        <a:rPr lang="en-IN" b="1" dirty="0"/>
                        <a:t>Dataset Preparation</a:t>
                      </a:r>
                      <a:endParaRPr lang="en-IN" dirty="0"/>
                    </a:p>
                  </a:txBody>
                  <a:tcPr anchor="ctr">
                    <a:lnL>
                      <a:noFill/>
                    </a:lnL>
                    <a:lnR>
                      <a:noFill/>
                    </a:lnR>
                    <a:lnT>
                      <a:noFill/>
                    </a:lnT>
                    <a:lnB>
                      <a:noFill/>
                    </a:lnB>
                    <a:solidFill>
                      <a:schemeClr val="bg1"/>
                    </a:solidFill>
                  </a:tcPr>
                </a:tc>
                <a:tc>
                  <a:txBody>
                    <a:bodyPr/>
                    <a:lstStyle/>
                    <a:p>
                      <a:r>
                        <a:rPr lang="en-IN" dirty="0" err="1"/>
                        <a:t>image_dataset_from_directory</a:t>
                      </a:r>
                      <a:r>
                        <a:rPr lang="en-IN" dirty="0"/>
                        <a:t>, Data Augmentation (</a:t>
                      </a:r>
                      <a:r>
                        <a:rPr lang="en-IN" dirty="0" err="1"/>
                        <a:t>RandomFlip</a:t>
                      </a:r>
                      <a:r>
                        <a:rPr lang="en-IN" dirty="0"/>
                        <a:t>, </a:t>
                      </a:r>
                      <a:r>
                        <a:rPr lang="en-IN" dirty="0" err="1"/>
                        <a:t>RandomRotation</a:t>
                      </a:r>
                      <a:r>
                        <a:rPr lang="en-IN" dirty="0"/>
                        <a:t>, etc.)</a:t>
                      </a:r>
                    </a:p>
                  </a:txBody>
                  <a:tcPr anchor="ctr">
                    <a:lnL>
                      <a:noFill/>
                    </a:lnL>
                    <a:lnR>
                      <a:noFill/>
                    </a:lnR>
                    <a:lnT>
                      <a:noFill/>
                    </a:lnT>
                    <a:lnB>
                      <a:noFill/>
                    </a:lnB>
                    <a:solidFill>
                      <a:schemeClr val="bg1"/>
                    </a:solidFill>
                  </a:tcPr>
                </a:tc>
                <a:extLst>
                  <a:ext uri="{0D108BD9-81ED-4DB2-BD59-A6C34878D82A}">
                    <a16:rowId xmlns:a16="http://schemas.microsoft.com/office/drawing/2014/main" val="3630036194"/>
                  </a:ext>
                </a:extLst>
              </a:tr>
              <a:tr h="0">
                <a:tc>
                  <a:txBody>
                    <a:bodyPr/>
                    <a:lstStyle/>
                    <a:p>
                      <a:r>
                        <a:rPr lang="en-IN" b="1"/>
                        <a:t>Training Techniques</a:t>
                      </a:r>
                      <a:endParaRPr lang="en-IN"/>
                    </a:p>
                  </a:txBody>
                  <a:tcPr anchor="ctr">
                    <a:lnL>
                      <a:noFill/>
                    </a:lnL>
                    <a:lnR>
                      <a:noFill/>
                    </a:lnR>
                    <a:lnT>
                      <a:noFill/>
                    </a:lnT>
                    <a:lnB>
                      <a:noFill/>
                    </a:lnB>
                    <a:solidFill>
                      <a:schemeClr val="bg1"/>
                    </a:solidFill>
                  </a:tcPr>
                </a:tc>
                <a:tc>
                  <a:txBody>
                    <a:bodyPr/>
                    <a:lstStyle/>
                    <a:p>
                      <a:r>
                        <a:rPr lang="en-US" dirty="0"/>
                        <a:t>Transfer Learning, Fine-tuning, </a:t>
                      </a:r>
                      <a:r>
                        <a:rPr lang="en-US" dirty="0" err="1"/>
                        <a:t>EarlyStopping</a:t>
                      </a:r>
                      <a:r>
                        <a:rPr lang="en-US" dirty="0"/>
                        <a:t>, Categorical </a:t>
                      </a:r>
                      <a:r>
                        <a:rPr lang="en-US" dirty="0" err="1"/>
                        <a:t>Crossentropy</a:t>
                      </a:r>
                      <a:r>
                        <a:rPr lang="en-US" dirty="0"/>
                        <a:t> (label smoothing)</a:t>
                      </a:r>
                    </a:p>
                  </a:txBody>
                  <a:tcPr anchor="ctr">
                    <a:lnL>
                      <a:noFill/>
                    </a:lnL>
                    <a:lnR>
                      <a:noFill/>
                    </a:lnR>
                    <a:lnT>
                      <a:noFill/>
                    </a:lnT>
                    <a:lnB>
                      <a:noFill/>
                    </a:lnB>
                    <a:solidFill>
                      <a:schemeClr val="bg1"/>
                    </a:solidFill>
                  </a:tcPr>
                </a:tc>
                <a:extLst>
                  <a:ext uri="{0D108BD9-81ED-4DB2-BD59-A6C34878D82A}">
                    <a16:rowId xmlns:a16="http://schemas.microsoft.com/office/drawing/2014/main" val="4271885803"/>
                  </a:ext>
                </a:extLst>
              </a:tr>
              <a:tr h="0">
                <a:tc>
                  <a:txBody>
                    <a:bodyPr/>
                    <a:lstStyle/>
                    <a:p>
                      <a:r>
                        <a:rPr lang="en-IN" b="1"/>
                        <a:t>Deployment &amp; UI</a:t>
                      </a:r>
                      <a:endParaRPr lang="en-IN"/>
                    </a:p>
                  </a:txBody>
                  <a:tcPr anchor="ctr">
                    <a:lnL>
                      <a:noFill/>
                    </a:lnL>
                    <a:lnR>
                      <a:noFill/>
                    </a:lnR>
                    <a:lnT>
                      <a:noFill/>
                    </a:lnT>
                    <a:lnB>
                      <a:noFill/>
                    </a:lnB>
                    <a:solidFill>
                      <a:schemeClr val="bg1"/>
                    </a:solidFill>
                  </a:tcPr>
                </a:tc>
                <a:tc>
                  <a:txBody>
                    <a:bodyPr/>
                    <a:lstStyle/>
                    <a:p>
                      <a:r>
                        <a:rPr lang="en-US" dirty="0" err="1"/>
                        <a:t>Gradio</a:t>
                      </a:r>
                      <a:r>
                        <a:rPr lang="en-US" dirty="0"/>
                        <a:t>, </a:t>
                      </a:r>
                      <a:r>
                        <a:rPr lang="en-US" dirty="0" err="1"/>
                        <a:t>Gradio</a:t>
                      </a:r>
                      <a:r>
                        <a:rPr lang="en-US" dirty="0"/>
                        <a:t> Blocks, Custom CSS</a:t>
                      </a:r>
                    </a:p>
                  </a:txBody>
                  <a:tcPr anchor="ctr">
                    <a:lnL>
                      <a:noFill/>
                    </a:lnL>
                    <a:lnR>
                      <a:noFill/>
                    </a:lnR>
                    <a:lnT>
                      <a:noFill/>
                    </a:lnT>
                    <a:lnB>
                      <a:noFill/>
                    </a:lnB>
                    <a:solidFill>
                      <a:schemeClr val="bg1"/>
                    </a:solidFill>
                  </a:tcPr>
                </a:tc>
                <a:extLst>
                  <a:ext uri="{0D108BD9-81ED-4DB2-BD59-A6C34878D82A}">
                    <a16:rowId xmlns:a16="http://schemas.microsoft.com/office/drawing/2014/main" val="2608530450"/>
                  </a:ext>
                </a:extLst>
              </a:tr>
            </a:tbl>
          </a:graphicData>
        </a:graphic>
      </p:graphicFrame>
      <p:cxnSp>
        <p:nvCxnSpPr>
          <p:cNvPr id="6" name="Straight Connector 5">
            <a:extLst>
              <a:ext uri="{FF2B5EF4-FFF2-40B4-BE49-F238E27FC236}">
                <a16:creationId xmlns:a16="http://schemas.microsoft.com/office/drawing/2014/main" id="{B7AED388-ADAC-5844-1E40-FD0E5F5FC385}"/>
              </a:ext>
            </a:extLst>
          </p:cNvPr>
          <p:cNvCxnSpPr/>
          <p:nvPr/>
        </p:nvCxnSpPr>
        <p:spPr>
          <a:xfrm>
            <a:off x="541176" y="2230016"/>
            <a:ext cx="1069132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81743" y="779240"/>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graphicFrame>
        <p:nvGraphicFramePr>
          <p:cNvPr id="2" name="Diagram 1">
            <a:extLst>
              <a:ext uri="{FF2B5EF4-FFF2-40B4-BE49-F238E27FC236}">
                <a16:creationId xmlns:a16="http://schemas.microsoft.com/office/drawing/2014/main" id="{F44D9D49-533D-17A7-5159-5F010CF942F0}"/>
              </a:ext>
            </a:extLst>
          </p:cNvPr>
          <p:cNvGraphicFramePr/>
          <p:nvPr>
            <p:extLst>
              <p:ext uri="{D42A27DB-BD31-4B8C-83A1-F6EECF244321}">
                <p14:modId xmlns:p14="http://schemas.microsoft.com/office/powerpoint/2010/main" val="496947963"/>
              </p:ext>
            </p:extLst>
          </p:nvPr>
        </p:nvGraphicFramePr>
        <p:xfrm>
          <a:off x="1959428" y="779240"/>
          <a:ext cx="9982878" cy="6260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5" name="TextBox 4">
            <a:extLst>
              <a:ext uri="{FF2B5EF4-FFF2-40B4-BE49-F238E27FC236}">
                <a16:creationId xmlns:a16="http://schemas.microsoft.com/office/drawing/2014/main" id="{AACBA243-EDEE-EFAB-60D8-966208C6F96B}"/>
              </a:ext>
            </a:extLst>
          </p:cNvPr>
          <p:cNvSpPr txBox="1"/>
          <p:nvPr/>
        </p:nvSpPr>
        <p:spPr>
          <a:xfrm>
            <a:off x="255104" y="1717040"/>
            <a:ext cx="11460480" cy="1816266"/>
          </a:xfrm>
          <a:prstGeom prst="rect">
            <a:avLst/>
          </a:prstGeom>
          <a:noFill/>
        </p:spPr>
        <p:txBody>
          <a:bodyPr wrap="square" rtlCol="0">
            <a:spAutoFit/>
          </a:bodyPr>
          <a:lstStyle/>
          <a:p>
            <a:pPr algn="just"/>
            <a:r>
              <a:rPr lang="en-US" dirty="0"/>
              <a:t>Electronic waste (e-waste) is a rapidly growing global concern for both environmental and public health. Discarded electronic devices contain both valuable resources and hazardous substances, leading to contamination and health risks if improperly processed. Manual classification for recycling is labor-intensive, prone to errors, and inefficient. This project aims to establish an automated e-waste classification system using artificial intelligence and machine learning, enabling accurate and rapid identification to streamline recycling and promote sustainable waste management.</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99121" y="802485"/>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graphicFrame>
        <p:nvGraphicFramePr>
          <p:cNvPr id="2" name="Diagram 1">
            <a:extLst>
              <a:ext uri="{FF2B5EF4-FFF2-40B4-BE49-F238E27FC236}">
                <a16:creationId xmlns:a16="http://schemas.microsoft.com/office/drawing/2014/main" id="{6F902635-B82C-4F9E-2320-CCDCDEAA74A8}"/>
              </a:ext>
            </a:extLst>
          </p:cNvPr>
          <p:cNvGraphicFramePr/>
          <p:nvPr>
            <p:extLst>
              <p:ext uri="{D42A27DB-BD31-4B8C-83A1-F6EECF244321}">
                <p14:modId xmlns:p14="http://schemas.microsoft.com/office/powerpoint/2010/main" val="162610666"/>
              </p:ext>
            </p:extLst>
          </p:nvPr>
        </p:nvGraphicFramePr>
        <p:xfrm>
          <a:off x="1940767" y="447869"/>
          <a:ext cx="10052112" cy="6540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0CD99FFF-0E3A-E48B-C695-CC044CCD8703}"/>
              </a:ext>
            </a:extLst>
          </p:cNvPr>
          <p:cNvPicPr>
            <a:picLocks noChangeAspect="1"/>
          </p:cNvPicPr>
          <p:nvPr/>
        </p:nvPicPr>
        <p:blipFill>
          <a:blip r:embed="rId2"/>
          <a:stretch>
            <a:fillRect/>
          </a:stretch>
        </p:blipFill>
        <p:spPr>
          <a:xfrm>
            <a:off x="3971342" y="2071868"/>
            <a:ext cx="7881133" cy="3961594"/>
          </a:xfrm>
          <a:prstGeom prst="rect">
            <a:avLst/>
          </a:prstGeom>
        </p:spPr>
      </p:pic>
      <p:pic>
        <p:nvPicPr>
          <p:cNvPr id="10" name="Picture 9" descr="A graph of a diagram&#10;&#10;AI-generated content may be incorrect.">
            <a:extLst>
              <a:ext uri="{FF2B5EF4-FFF2-40B4-BE49-F238E27FC236}">
                <a16:creationId xmlns:a16="http://schemas.microsoft.com/office/drawing/2014/main" id="{7BE825BA-0C86-7C9B-AEEF-3D57357E6FC1}"/>
              </a:ext>
            </a:extLst>
          </p:cNvPr>
          <p:cNvPicPr>
            <a:picLocks noChangeAspect="1"/>
          </p:cNvPicPr>
          <p:nvPr/>
        </p:nvPicPr>
        <p:blipFill>
          <a:blip r:embed="rId3"/>
          <a:stretch>
            <a:fillRect/>
          </a:stretch>
        </p:blipFill>
        <p:spPr>
          <a:xfrm>
            <a:off x="34286" y="3893046"/>
            <a:ext cx="3688242" cy="2798069"/>
          </a:xfrm>
          <a:prstGeom prst="rect">
            <a:avLst/>
          </a:prstGeom>
        </p:spPr>
      </p:pic>
      <p:pic>
        <p:nvPicPr>
          <p:cNvPr id="12" name="Picture 11">
            <a:extLst>
              <a:ext uri="{FF2B5EF4-FFF2-40B4-BE49-F238E27FC236}">
                <a16:creationId xmlns:a16="http://schemas.microsoft.com/office/drawing/2014/main" id="{0118F729-F75C-1EFB-A2EC-F632D0E62109}"/>
              </a:ext>
            </a:extLst>
          </p:cNvPr>
          <p:cNvPicPr>
            <a:picLocks noChangeAspect="1"/>
          </p:cNvPicPr>
          <p:nvPr/>
        </p:nvPicPr>
        <p:blipFill>
          <a:blip r:embed="rId4"/>
          <a:stretch>
            <a:fillRect/>
          </a:stretch>
        </p:blipFill>
        <p:spPr>
          <a:xfrm>
            <a:off x="107892" y="1602164"/>
            <a:ext cx="3541030" cy="2290882"/>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Rectangle 1">
            <a:extLst>
              <a:ext uri="{FF2B5EF4-FFF2-40B4-BE49-F238E27FC236}">
                <a16:creationId xmlns:a16="http://schemas.microsoft.com/office/drawing/2014/main" id="{0AF9E04A-D0E6-6B5D-E26D-0E0EC9F0BBBB}"/>
              </a:ext>
            </a:extLst>
          </p:cNvPr>
          <p:cNvSpPr>
            <a:spLocks noChangeArrowheads="1"/>
          </p:cNvSpPr>
          <p:nvPr/>
        </p:nvSpPr>
        <p:spPr bwMode="auto">
          <a:xfrm rot="10800000" flipV="1">
            <a:off x="149493" y="1533466"/>
            <a:ext cx="11893420"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j-lt"/>
              </a:rPr>
              <a:t>This project presents an optimized, scalable, and deployment-ready e-waste classification system that significantly improves upon the initial baseline model provided.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j-lt"/>
              </a:rPr>
              <a:t>By switching from EfficientNetV2B0 to MobileNetV3Large, the model became lighter, faster, and more suitable for real-time applications, especially on edge devices or low-resource systems.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j-lt"/>
              </a:rPr>
              <a:t>The image size was upgraded to 256x256, preserving finer visual features, improving recognition of similar-looking e-waste categories like keyboards vs. remotes or phones vs. players.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j-lt"/>
              </a:rPr>
              <a:t>A richer data augmentation pipeline was introduced, making the model more robust to background clutter, angle variations, and lighting conditions an essential factor for real-world usage.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j-lt"/>
              </a:rPr>
              <a:t>The label smoothing technique enhanced generalization by preventing the model from becoming overconfident, improving stability and accuracy on unseen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j-lt"/>
              </a:rPr>
              <a:t>Integrated early stopping and careful partial fine-tuning of the MobileNetV3Large backbone ensured efficient training with less risk of overfitting.</a:t>
            </a:r>
          </a:p>
          <a:p>
            <a:pPr lvl="0" algn="just" eaLnBrk="0" fontAlgn="base" hangingPunct="0">
              <a:spcBef>
                <a:spcPct val="0"/>
              </a:spcBef>
              <a:spcAft>
                <a:spcPct val="0"/>
              </a:spcAft>
              <a:buClrTx/>
              <a:buFontTx/>
              <a:buChar char="•"/>
            </a:pPr>
            <a:r>
              <a:rPr lang="en-US" sz="2000" dirty="0"/>
              <a:t>The lightweight model and clean deployment pipeline make it easy to scale to more classes, integrate into mobile apps, or embed in IoT-enabled smart bins.</a:t>
            </a:r>
          </a:p>
          <a:p>
            <a:pPr lvl="0" algn="just" eaLnBrk="0" fontAlgn="base" hangingPunct="0">
              <a:spcBef>
                <a:spcPct val="0"/>
              </a:spcBef>
              <a:spcAft>
                <a:spcPct val="0"/>
              </a:spcAft>
              <a:buClrTx/>
              <a:buFontTx/>
              <a:buChar char="•"/>
            </a:pPr>
            <a:endParaRPr kumimoji="0" lang="en-US" altLang="en-US" sz="160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5198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2F3003-45F9-9DCC-B727-AFBDCF548ABC}"/>
              </a:ext>
            </a:extLst>
          </p:cNvPr>
          <p:cNvSpPr txBox="1"/>
          <p:nvPr/>
        </p:nvSpPr>
        <p:spPr>
          <a:xfrm>
            <a:off x="325120" y="1158240"/>
            <a:ext cx="11074400" cy="4985980"/>
          </a:xfrm>
          <a:prstGeom prst="rect">
            <a:avLst/>
          </a:prstGeom>
          <a:noFill/>
        </p:spPr>
        <p:txBody>
          <a:bodyPr wrap="square" rtlCol="0">
            <a:spAutoFit/>
          </a:bodyPr>
          <a:lstStyle/>
          <a:p>
            <a:pPr algn="just"/>
            <a:r>
              <a:rPr lang="en-US" sz="2000" dirty="0"/>
              <a:t>When it comes to resource-constrained environments like mobile devices, IoT systems, or embedded applications, MobileNetV3Large clearly takes the lead. It's lightweight, optimized for speed, and designed to run smoothly even on low-power hardware making it ideal for real-time use. On the other hand, if maximum accuracy is the top priority and we're working with high-end servers or cloud GPUs, EfficientNetV2B0 is a better fit. Its deeper architecture and higher parameter count give it an edge in performance but only when resources aren’t a limitation.</a:t>
            </a:r>
          </a:p>
          <a:p>
            <a:pPr algn="just"/>
            <a:r>
              <a:rPr lang="en-US" sz="2000" dirty="0"/>
              <a:t>For fast inference and quick deployment, especially in interactive applications like </a:t>
            </a:r>
            <a:r>
              <a:rPr lang="en-US" sz="2000" dirty="0" err="1"/>
              <a:t>Gradio</a:t>
            </a:r>
            <a:r>
              <a:rPr lang="en-US" sz="2000" dirty="0"/>
              <a:t> demos or prototypes, MobileNetV3Large offers faster prediction times and lower computational overhead, which significantly enhances user experience. However, EfficientNetV2B0 tends to hold its ground better when dealing with lower-resolution images, thanks to its architectural robustness and efficient feature extraction.</a:t>
            </a:r>
          </a:p>
          <a:p>
            <a:pPr algn="just"/>
            <a:endParaRPr lang="en-US" sz="2000" dirty="0"/>
          </a:p>
          <a:p>
            <a:pPr algn="just"/>
            <a:endParaRPr lang="en-US" sz="2000" dirty="0"/>
          </a:p>
          <a:p>
            <a:pPr algn="just"/>
            <a:endParaRPr lang="en-US" sz="2000" dirty="0"/>
          </a:p>
          <a:p>
            <a:pPr algn="just"/>
            <a:endParaRPr lang="en-US" sz="2000" dirty="0"/>
          </a:p>
          <a:p>
            <a:r>
              <a:rPr lang="en-US" sz="1600" dirty="0"/>
              <a:t>GITHUB LINK: https://github.com/AnanyaA207/E-Waste-Generation-Classification/blob/main/Week3.ipynb</a:t>
            </a:r>
            <a:endParaRPr lang="en-IN" sz="1600" dirty="0"/>
          </a:p>
        </p:txBody>
      </p:sp>
    </p:spTree>
    <p:extLst>
      <p:ext uri="{BB962C8B-B14F-4D97-AF65-F5344CB8AC3E}">
        <p14:creationId xmlns:p14="http://schemas.microsoft.com/office/powerpoint/2010/main" val="105302702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104</TotalTime>
  <Words>1368</Words>
  <Application>Microsoft Office PowerPoint</Application>
  <PresentationFormat>Widescreen</PresentationFormat>
  <Paragraphs>144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Ananya Senthil Anand</cp:lastModifiedBy>
  <cp:revision>8</cp:revision>
  <dcterms:created xsi:type="dcterms:W3CDTF">2024-12-31T09:40:01Z</dcterms:created>
  <dcterms:modified xsi:type="dcterms:W3CDTF">2025-07-07T14:10:43Z</dcterms:modified>
</cp:coreProperties>
</file>