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 id="264" r:id="rId10"/>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p:scale>
          <a:sx n="75" d="100"/>
          <a:sy n="75" d="100"/>
        </p:scale>
        <p:origin x="974" y="216"/>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5_4">
  <dgm:title val=""/>
  <dgm:desc val=""/>
  <dgm:catLst>
    <dgm:cat type="accent5" pri="11400"/>
  </dgm:catLst>
  <dgm:styleLbl name="node0">
    <dgm:fillClrLst meth="cycle">
      <a:schemeClr val="accent5">
        <a:shade val="60000"/>
      </a:schemeClr>
    </dgm:fillClrLst>
    <dgm:linClrLst meth="repeat">
      <a:schemeClr val="lt1"/>
    </dgm:linClrLst>
    <dgm:effectClrLst/>
    <dgm:txLinClrLst/>
    <dgm:txFillClrLst/>
    <dgm:txEffectClrLst/>
  </dgm:styleLbl>
  <dgm:styleLbl name="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alignNode1">
    <dgm:fillClrLst meth="cycle">
      <a:schemeClr val="accent5">
        <a:shade val="50000"/>
      </a:schemeClr>
      <a:schemeClr val="accent5">
        <a:tint val="55000"/>
      </a:schemeClr>
    </dgm:fillClrLst>
    <dgm:linClrLst meth="cycle">
      <a:schemeClr val="accent5">
        <a:shade val="50000"/>
      </a:schemeClr>
      <a:schemeClr val="accent5">
        <a:tint val="55000"/>
      </a:schemeClr>
    </dgm:linClrLst>
    <dgm:effectClrLst/>
    <dgm:txLinClrLst/>
    <dgm:txFillClrLst/>
    <dgm:txEffectClrLst/>
  </dgm:styleLbl>
  <dgm:styleLbl name="lnNode1">
    <dgm:fillClrLst meth="cycle">
      <a:schemeClr val="accent5">
        <a:shade val="50000"/>
      </a:schemeClr>
      <a:schemeClr val="accent5">
        <a:tint val="55000"/>
      </a:schemeClr>
    </dgm:fillClrLst>
    <dgm:linClrLst meth="repeat">
      <a:schemeClr val="lt1"/>
    </dgm:linClrLst>
    <dgm:effectClrLst/>
    <dgm:txLinClrLst/>
    <dgm:txFillClrLst/>
    <dgm:txEffectClrLst/>
  </dgm:styleLbl>
  <dgm:styleLbl name="vennNode1">
    <dgm:fillClrLst meth="cycle">
      <a:schemeClr val="accent5">
        <a:shade val="80000"/>
        <a:alpha val="50000"/>
      </a:schemeClr>
      <a:schemeClr val="accent5">
        <a:tint val="50000"/>
        <a:alpha val="50000"/>
      </a:schemeClr>
    </dgm:fillClrLst>
    <dgm:linClrLst meth="repeat">
      <a:schemeClr val="lt1"/>
    </dgm:linClrLst>
    <dgm:effectClrLst/>
    <dgm:txLinClrLst/>
    <dgm:txFillClrLst/>
    <dgm:txEffectClrLst/>
  </dgm:styleLbl>
  <dgm:styleLbl name="node2">
    <dgm:fillClrLst>
      <a:schemeClr val="accent5">
        <a:shade val="80000"/>
      </a:schemeClr>
    </dgm:fillClrLst>
    <dgm:linClrLst meth="repeat">
      <a:schemeClr val="lt1"/>
    </dgm:linClrLst>
    <dgm:effectClrLst/>
    <dgm:txLinClrLst/>
    <dgm:txFillClrLst/>
    <dgm:txEffectClrLst/>
  </dgm:styleLbl>
  <dgm:styleLbl name="node3">
    <dgm:fillClrLst>
      <a:schemeClr val="accent5">
        <a:tint val="99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b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fgSibTrans2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dgm:txEffectClrLst/>
  </dgm:styleLbl>
  <dgm:styleLbl name="sibTrans1D1">
    <dgm:fillClrLst meth="cycle">
      <a:schemeClr val="accent5">
        <a:shade val="90000"/>
      </a:schemeClr>
      <a:schemeClr val="accent5">
        <a:tint val="50000"/>
      </a:schemeClr>
    </dgm:fillClrLst>
    <dgm:linClrLst meth="cycle">
      <a:schemeClr val="accent5">
        <a:shade val="90000"/>
      </a:schemeClr>
      <a:schemeClr val="accent5">
        <a:tint val="5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0000"/>
      </a:schemeClr>
    </dgm:fillClrLst>
    <dgm:linClrLst meth="repeat">
      <a:schemeClr val="lt1"/>
    </dgm:linClrLst>
    <dgm:effectClrLst/>
    <dgm:txLinClrLst/>
    <dgm:txFillClrLst/>
    <dgm:txEffectClrLst/>
  </dgm:styleLbl>
  <dgm:styleLbl name="asst3">
    <dgm:fillClrLst>
      <a:schemeClr val="accent5">
        <a:tint val="70000"/>
      </a:schemeClr>
    </dgm:fillClrLst>
    <dgm:linClrLst meth="repeat">
      <a:schemeClr val="lt1"/>
    </dgm:linClrLst>
    <dgm:effectClrLst/>
    <dgm:txLinClrLst/>
    <dgm:txFillClrLst/>
    <dgm:txEffectClrLst/>
  </dgm:styleLbl>
  <dgm:styleLbl name="asst4">
    <dgm:fillClrLst>
      <a:schemeClr val="accent5">
        <a:tint val="5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shade val="80000"/>
      </a:schemeClr>
    </dgm:linClrLst>
    <dgm:effectClrLst/>
    <dgm:txLinClrLst/>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dk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0000"/>
      </a:schemeClr>
    </dgm:fillClrLst>
    <dgm:linClrLst meth="repeat">
      <a:schemeClr val="accent5">
        <a:tint val="90000"/>
      </a:schemeClr>
    </dgm:linClrLst>
    <dgm:effectClrLst/>
    <dgm:txLinClrLst/>
    <dgm:txFillClrLst meth="repeat">
      <a:schemeClr val="tx1"/>
    </dgm:txFillClrLst>
    <dgm:txEffectClrLst/>
  </dgm:styleLbl>
  <dgm:styleLbl name="parChTrans1D3">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5">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5">
        <a:shade val="50000"/>
      </a:schemeClr>
      <a:schemeClr val="accent5">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alignAccFollowNode1">
    <dgm:fillClrLst meth="repeat">
      <a:schemeClr val="accent5">
        <a:alpha val="90000"/>
        <a:tint val="55000"/>
      </a:schemeClr>
    </dgm:fillClrLst>
    <dgm:linClrLst meth="repeat">
      <a:schemeClr val="accent5">
        <a:alpha val="90000"/>
        <a:tint val="55000"/>
      </a:schemeClr>
    </dgm:linClrLst>
    <dgm:effectClrLst/>
    <dgm:txLinClrLst/>
    <dgm:txFillClrLst meth="repeat">
      <a:schemeClr val="dk1"/>
    </dgm:txFillClrLst>
    <dgm:txEffectClrLst/>
  </dgm:styleLbl>
  <dgm:styleLbl name="bgAccFollowNode1">
    <dgm:fillClrLst meth="repeat">
      <a:schemeClr val="accent5">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50000"/>
      </a:schemeClr>
    </dgm:linClrLst>
    <dgm:effectClrLst/>
    <dgm:txLinClrLst/>
    <dgm:txFillClrLst meth="repeat">
      <a:schemeClr val="dk1"/>
    </dgm:txFillClrLst>
    <dgm:txEffectClrLst/>
  </dgm:styleLbl>
  <dgm:styleLbl name="bgShp">
    <dgm:fillClrLst meth="repeat">
      <a:schemeClr val="accent5">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55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4">
  <dgm:title val=""/>
  <dgm:desc val=""/>
  <dgm:catLst>
    <dgm:cat type="accent2" pri="11400"/>
  </dgm:catLst>
  <dgm:styleLbl name="node0">
    <dgm:fillClrLst meth="cycle">
      <a:schemeClr val="accent2">
        <a:shade val="60000"/>
      </a:schemeClr>
    </dgm:fillClrLst>
    <dgm:linClrLst meth="repeat">
      <a:schemeClr val="lt1"/>
    </dgm:linClrLst>
    <dgm:effectClrLst/>
    <dgm:txLinClrLst/>
    <dgm:txFillClrLst/>
    <dgm:txEffectClrLst/>
  </dgm:styleLbl>
  <dgm:styleLbl name="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alignNode1">
    <dgm:fillClrLst meth="cycle">
      <a:schemeClr val="accent2">
        <a:shade val="50000"/>
      </a:schemeClr>
      <a:schemeClr val="accent2">
        <a:tint val="45000"/>
      </a:schemeClr>
    </dgm:fillClrLst>
    <dgm:linClrLst meth="cycle">
      <a:schemeClr val="accent2">
        <a:shade val="50000"/>
      </a:schemeClr>
      <a:schemeClr val="accent2">
        <a:tint val="45000"/>
      </a:schemeClr>
    </dgm:linClrLst>
    <dgm:effectClrLst/>
    <dgm:txLinClrLst/>
    <dgm:txFillClrLst/>
    <dgm:txEffectClrLst/>
  </dgm:styleLbl>
  <dgm:styleLbl name="lnNode1">
    <dgm:fillClrLst meth="cycle">
      <a:schemeClr val="accent2">
        <a:shade val="50000"/>
      </a:schemeClr>
      <a:schemeClr val="accent2">
        <a:tint val="45000"/>
      </a:schemeClr>
    </dgm:fillClrLst>
    <dgm:linClrLst meth="repeat">
      <a:schemeClr val="lt1"/>
    </dgm:linClrLst>
    <dgm:effectClrLst/>
    <dgm:txLinClrLst/>
    <dgm:txFillClrLst/>
    <dgm:txEffectClrLst/>
  </dgm:styleLbl>
  <dgm:styleLbl name="vennNode1">
    <dgm:fillClrLst meth="cycle">
      <a:schemeClr val="accent2">
        <a:shade val="80000"/>
        <a:alpha val="50000"/>
      </a:schemeClr>
      <a:schemeClr val="accent2">
        <a:tint val="45000"/>
        <a:alpha val="50000"/>
      </a:schemeClr>
    </dgm:fillClrLst>
    <dgm:linClrLst meth="repeat">
      <a:schemeClr val="lt1"/>
    </dgm:linClrLst>
    <dgm:effectClrLst/>
    <dgm:txLinClrLst/>
    <dgm:txFillClrLst/>
    <dgm:txEffectClrLst/>
  </dgm:styleLbl>
  <dgm:styleLbl name="node2">
    <dgm:fillClrLst>
      <a:schemeClr val="accent2">
        <a:shade val="80000"/>
      </a:schemeClr>
    </dgm:fillClrLst>
    <dgm:linClrLst meth="repeat">
      <a:schemeClr val="lt1"/>
    </dgm:linClrLst>
    <dgm:effectClrLst/>
    <dgm:txLinClrLst/>
    <dgm:txFillClrLst/>
    <dgm:txEffectClrLst/>
  </dgm:styleLbl>
  <dgm:styleLbl name="node3">
    <dgm:fillClrLst>
      <a:schemeClr val="accent2">
        <a:tint val="99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f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bgSibTrans2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dgm:txEffectClrLst/>
  </dgm:styleLbl>
  <dgm:styleLbl name="sibTrans1D1">
    <dgm:fillClrLst meth="cycle">
      <a:schemeClr val="accent2">
        <a:shade val="90000"/>
      </a:schemeClr>
      <a:schemeClr val="accent2">
        <a:tint val="50000"/>
      </a:schemeClr>
    </dgm:fillClrLst>
    <dgm:linClrLst meth="cycle">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0000"/>
      </a:schemeClr>
    </dgm:fillClrLst>
    <dgm:linClrLst meth="repeat">
      <a:schemeClr val="lt1"/>
    </dgm:linClrLst>
    <dgm:effectClrLst/>
    <dgm:txLinClrLst/>
    <dgm:txFillClrLst/>
    <dgm:txEffectClrLst/>
  </dgm:styleLbl>
  <dgm:styleLbl name="asst3">
    <dgm:fillClrLst>
      <a:schemeClr val="accent2">
        <a:tint val="70000"/>
      </a:schemeClr>
    </dgm:fillClrLst>
    <dgm:linClrLst meth="repeat">
      <a:schemeClr val="lt1"/>
    </dgm:linClrLst>
    <dgm:effectClrLst/>
    <dgm:txLinClrLst/>
    <dgm:txFillClrLst/>
    <dgm:txEffectClrLst/>
  </dgm:styleLbl>
  <dgm:styleLbl name="asst4">
    <dgm:fillClrLst>
      <a:schemeClr val="accent2">
        <a:tint val="5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2">
        <a:shade val="50000"/>
      </a:schemeClr>
      <a:schemeClr val="accent2">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alignAccFollowNode1">
    <dgm:fillClrLst meth="repeat">
      <a:schemeClr val="accent2">
        <a:alpha val="90000"/>
        <a:tint val="55000"/>
      </a:schemeClr>
    </dgm:fillClrLst>
    <dgm:linClrLst meth="repeat">
      <a:schemeClr val="accent2">
        <a:alpha val="90000"/>
        <a:tint val="55000"/>
      </a:schemeClr>
    </dgm:linClrLst>
    <dgm:effectClrLst/>
    <dgm:txLinClrLst/>
    <dgm:txFillClrLst meth="repeat">
      <a:schemeClr val="dk1"/>
    </dgm:txFillClrLst>
    <dgm:txEffectClrLst/>
  </dgm:styleLbl>
  <dgm:styleLbl name="bgAccFollowNode1">
    <dgm:fillClrLst meth="repeat">
      <a:schemeClr val="accent2">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55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1AF33E-0996-4C34-9031-17B8E28884EC}" type="doc">
      <dgm:prSet loTypeId="urn:microsoft.com/office/officeart/2005/8/layout/bProcess4" loCatId="process" qsTypeId="urn:microsoft.com/office/officeart/2005/8/quickstyle/simple1" qsCatId="simple" csTypeId="urn:microsoft.com/office/officeart/2005/8/colors/accent5_4" csCatId="accent5" phldr="1"/>
      <dgm:spPr/>
      <dgm:t>
        <a:bodyPr/>
        <a:lstStyle/>
        <a:p>
          <a:endParaRPr lang="en-IN"/>
        </a:p>
      </dgm:t>
    </dgm:pt>
    <dgm:pt modelId="{6CF42457-95E0-45BE-A9A0-815A997B277B}">
      <dgm:prSet phldrT="[Text]" custT="1"/>
      <dgm:spPr/>
      <dgm:t>
        <a:bodyPr/>
        <a:lstStyle/>
        <a:p>
          <a:r>
            <a:rPr lang="en-IN" sz="1600" b="1" dirty="0"/>
            <a:t>Load E-Waste Dataset</a:t>
          </a:r>
        </a:p>
        <a:p>
          <a:r>
            <a:rPr lang="en-IN" sz="1400" dirty="0"/>
            <a:t>IMG_SIZE: 256 × 256</a:t>
          </a:r>
        </a:p>
        <a:p>
          <a:r>
            <a:rPr lang="en-IN" sz="1400" dirty="0"/>
            <a:t> BATCH SIZE: 32</a:t>
          </a:r>
        </a:p>
        <a:p>
          <a:r>
            <a:rPr lang="en-IN" sz="1400" dirty="0"/>
            <a:t> NUM_CLASSES: 10</a:t>
          </a:r>
        </a:p>
      </dgm:t>
    </dgm:pt>
    <dgm:pt modelId="{2C7D298D-90F3-47B3-A225-9E1E619E60F5}" type="parTrans" cxnId="{CC71969B-4DF1-4CBD-9CCA-D5AF4CE3CA8E}">
      <dgm:prSet/>
      <dgm:spPr/>
      <dgm:t>
        <a:bodyPr/>
        <a:lstStyle/>
        <a:p>
          <a:endParaRPr lang="en-IN"/>
        </a:p>
      </dgm:t>
    </dgm:pt>
    <dgm:pt modelId="{A877F4D1-BBD0-454B-BBBF-B12EB9FC98B7}" type="sibTrans" cxnId="{CC71969B-4DF1-4CBD-9CCA-D5AF4CE3CA8E}">
      <dgm:prSet/>
      <dgm:spPr/>
      <dgm:t>
        <a:bodyPr/>
        <a:lstStyle/>
        <a:p>
          <a:endParaRPr lang="en-IN"/>
        </a:p>
      </dgm:t>
    </dgm:pt>
    <dgm:pt modelId="{D673CEE2-8CE6-4D07-8484-95DDC3C94895}">
      <dgm:prSet phldrT="[Text]" custT="1"/>
      <dgm:spPr/>
      <dgm:t>
        <a:bodyPr/>
        <a:lstStyle/>
        <a:p>
          <a:r>
            <a:rPr lang="en-IN" sz="1600" b="1" dirty="0"/>
            <a:t>Exploratory Data Analysis</a:t>
          </a:r>
        </a:p>
        <a:p>
          <a:r>
            <a:rPr lang="en-IN" sz="1400" dirty="0"/>
            <a:t>Class distribution plots</a:t>
          </a:r>
        </a:p>
        <a:p>
          <a:r>
            <a:rPr lang="en-US" sz="1400" dirty="0"/>
            <a:t>Sample image visualization (12 images shown)</a:t>
          </a:r>
          <a:endParaRPr lang="en-IN" sz="1400" dirty="0"/>
        </a:p>
      </dgm:t>
    </dgm:pt>
    <dgm:pt modelId="{72CF2E14-E55C-4F13-8C7A-63F60FDDE7BD}" type="parTrans" cxnId="{413654D1-49FB-4DC2-B7FE-35A75E8B0263}">
      <dgm:prSet/>
      <dgm:spPr/>
      <dgm:t>
        <a:bodyPr/>
        <a:lstStyle/>
        <a:p>
          <a:endParaRPr lang="en-IN"/>
        </a:p>
      </dgm:t>
    </dgm:pt>
    <dgm:pt modelId="{30236C16-5FD5-4521-97B3-DC6F6B572527}" type="sibTrans" cxnId="{413654D1-49FB-4DC2-B7FE-35A75E8B0263}">
      <dgm:prSet/>
      <dgm:spPr/>
      <dgm:t>
        <a:bodyPr/>
        <a:lstStyle/>
        <a:p>
          <a:endParaRPr lang="en-IN"/>
        </a:p>
      </dgm:t>
    </dgm:pt>
    <dgm:pt modelId="{BAB2DA2E-6A63-4A7E-8DCB-74D18BA909D4}">
      <dgm:prSet phldrT="[Text]" custT="1"/>
      <dgm:spPr/>
      <dgm:t>
        <a:bodyPr/>
        <a:lstStyle/>
        <a:p>
          <a:r>
            <a:rPr lang="en-IN" sz="1600" b="1" dirty="0"/>
            <a:t>Data Preprocessing</a:t>
          </a:r>
        </a:p>
        <a:p>
          <a:r>
            <a:rPr lang="en-US" sz="1200" dirty="0"/>
            <a:t> Dataset loading with </a:t>
          </a:r>
          <a:r>
            <a:rPr lang="en-US" sz="1200" dirty="0" err="1"/>
            <a:t>label_mode</a:t>
          </a:r>
          <a:r>
            <a:rPr lang="en-US" sz="1200" dirty="0"/>
            <a:t>='categorical</a:t>
          </a:r>
          <a:r>
            <a:rPr lang="en-US" sz="1000" dirty="0"/>
            <a:t>'</a:t>
          </a:r>
          <a:endParaRPr lang="en-IN" sz="1000" dirty="0"/>
        </a:p>
      </dgm:t>
    </dgm:pt>
    <dgm:pt modelId="{5A0647B8-9F17-43E2-A673-A40132DC847B}" type="parTrans" cxnId="{B83AE0EB-E1C0-4BCC-AD8A-AD2AD4B87592}">
      <dgm:prSet/>
      <dgm:spPr/>
      <dgm:t>
        <a:bodyPr/>
        <a:lstStyle/>
        <a:p>
          <a:endParaRPr lang="en-IN"/>
        </a:p>
      </dgm:t>
    </dgm:pt>
    <dgm:pt modelId="{73BAC3E1-B502-4E48-BFFA-0918F30B6054}" type="sibTrans" cxnId="{B83AE0EB-E1C0-4BCC-AD8A-AD2AD4B87592}">
      <dgm:prSet/>
      <dgm:spPr/>
      <dgm:t>
        <a:bodyPr/>
        <a:lstStyle/>
        <a:p>
          <a:endParaRPr lang="en-IN"/>
        </a:p>
      </dgm:t>
    </dgm:pt>
    <dgm:pt modelId="{FEB8B5FB-C120-4EB1-9E72-9F0E59D004E0}">
      <dgm:prSet phldrT="[Text]" custT="1"/>
      <dgm:spPr/>
      <dgm:t>
        <a:bodyPr/>
        <a:lstStyle/>
        <a:p>
          <a:r>
            <a:rPr lang="en-IN" sz="1400" b="1" dirty="0"/>
            <a:t>Data Augmentation</a:t>
          </a:r>
        </a:p>
        <a:p>
          <a:r>
            <a:rPr lang="en-IN" sz="1200" dirty="0"/>
            <a:t> </a:t>
          </a:r>
          <a:r>
            <a:rPr lang="en-IN" sz="1200" dirty="0" err="1"/>
            <a:t>RandomFlip</a:t>
          </a:r>
          <a:r>
            <a:rPr lang="en-IN" sz="1200" dirty="0"/>
            <a:t>: horizontal</a:t>
          </a:r>
        </a:p>
        <a:p>
          <a:r>
            <a:rPr lang="en-IN" sz="1200" dirty="0"/>
            <a:t> </a:t>
          </a:r>
          <a:r>
            <a:rPr lang="en-IN" sz="1200" dirty="0" err="1"/>
            <a:t>RandomRotation</a:t>
          </a:r>
          <a:r>
            <a:rPr lang="en-IN" sz="1200" dirty="0"/>
            <a:t>: 0.1</a:t>
          </a:r>
        </a:p>
        <a:p>
          <a:r>
            <a:rPr lang="en-IN" sz="1200" dirty="0"/>
            <a:t> </a:t>
          </a:r>
          <a:r>
            <a:rPr lang="en-IN" sz="1200" dirty="0" err="1"/>
            <a:t>RandomZoom</a:t>
          </a:r>
          <a:r>
            <a:rPr lang="en-IN" sz="1200" dirty="0"/>
            <a:t>: 0.2</a:t>
          </a:r>
        </a:p>
        <a:p>
          <a:r>
            <a:rPr lang="en-IN" sz="1200" dirty="0"/>
            <a:t> </a:t>
          </a:r>
          <a:r>
            <a:rPr lang="en-IN" sz="1200" dirty="0" err="1"/>
            <a:t>RandomContrast</a:t>
          </a:r>
          <a:r>
            <a:rPr lang="en-IN" sz="1200" dirty="0"/>
            <a:t>: 0.3</a:t>
          </a:r>
        </a:p>
        <a:p>
          <a:r>
            <a:rPr lang="en-IN" sz="1200" dirty="0"/>
            <a:t> </a:t>
          </a:r>
          <a:r>
            <a:rPr lang="en-IN" sz="1200" dirty="0" err="1"/>
            <a:t>RandomBrightness</a:t>
          </a:r>
          <a:r>
            <a:rPr lang="en-IN" sz="1200" dirty="0"/>
            <a:t>: 0.2</a:t>
          </a:r>
        </a:p>
        <a:p>
          <a:r>
            <a:rPr lang="en-IN" sz="1200" dirty="0"/>
            <a:t> </a:t>
          </a:r>
          <a:r>
            <a:rPr lang="en-IN" sz="1200" dirty="0" err="1"/>
            <a:t>RandomTranslation</a:t>
          </a:r>
          <a:r>
            <a:rPr lang="en-IN" sz="1200" dirty="0"/>
            <a:t>: (0.1, 0.1)</a:t>
          </a:r>
        </a:p>
      </dgm:t>
    </dgm:pt>
    <dgm:pt modelId="{A9512D4D-04ED-4FAA-B7AC-E6CFFA77A8F3}" type="parTrans" cxnId="{B13B4132-43A5-4663-9335-4C631736DFA5}">
      <dgm:prSet/>
      <dgm:spPr/>
      <dgm:t>
        <a:bodyPr/>
        <a:lstStyle/>
        <a:p>
          <a:endParaRPr lang="en-IN"/>
        </a:p>
      </dgm:t>
    </dgm:pt>
    <dgm:pt modelId="{E21FC2A8-3946-42CB-ACFB-F2D0263ACA68}" type="sibTrans" cxnId="{B13B4132-43A5-4663-9335-4C631736DFA5}">
      <dgm:prSet/>
      <dgm:spPr/>
      <dgm:t>
        <a:bodyPr/>
        <a:lstStyle/>
        <a:p>
          <a:endParaRPr lang="en-IN"/>
        </a:p>
      </dgm:t>
    </dgm:pt>
    <dgm:pt modelId="{C6D76A22-2123-442C-AB55-72E7B4E555F6}">
      <dgm:prSet phldrT="[Text]" custT="1"/>
      <dgm:spPr/>
      <dgm:t>
        <a:bodyPr/>
        <a:lstStyle/>
        <a:p>
          <a:r>
            <a:rPr lang="en-US" sz="1100" b="1" dirty="0"/>
            <a:t>Model Building (MobileNetV3Large + Custom Head)</a:t>
          </a:r>
          <a:endParaRPr lang="en-IN" sz="1100" b="1" dirty="0"/>
        </a:p>
        <a:p>
          <a:r>
            <a:rPr lang="en-IN" sz="1050" dirty="0"/>
            <a:t> Pretrained weights: '</a:t>
          </a:r>
          <a:r>
            <a:rPr lang="en-IN" sz="1050" dirty="0" err="1"/>
            <a:t>imagenet</a:t>
          </a:r>
          <a:r>
            <a:rPr lang="en-IN" sz="1050" dirty="0"/>
            <a:t>'</a:t>
          </a:r>
        </a:p>
        <a:p>
          <a:r>
            <a:rPr lang="en-IN" sz="1050" dirty="0"/>
            <a:t> Layers Unfrozen: Last 80</a:t>
          </a:r>
        </a:p>
        <a:p>
          <a:r>
            <a:rPr lang="en-IN" sz="1050" dirty="0"/>
            <a:t> GlobalAveragePooling2D</a:t>
          </a:r>
        </a:p>
        <a:p>
          <a:r>
            <a:rPr lang="en-IN" sz="1050" dirty="0"/>
            <a:t> Dropout: 0.3</a:t>
          </a:r>
        </a:p>
        <a:p>
          <a:r>
            <a:rPr lang="en-US" sz="1050" dirty="0"/>
            <a:t> Output: Dense layer with </a:t>
          </a:r>
          <a:r>
            <a:rPr lang="en-US" sz="1050" dirty="0" err="1"/>
            <a:t>softmax</a:t>
          </a:r>
          <a:r>
            <a:rPr lang="en-US" sz="1050" dirty="0"/>
            <a:t> (10 units)</a:t>
          </a:r>
          <a:endParaRPr lang="en-IN" sz="1050" dirty="0"/>
        </a:p>
      </dgm:t>
    </dgm:pt>
    <dgm:pt modelId="{5D6BD83F-4594-4AEF-93BD-769FD1B607DF}" type="parTrans" cxnId="{D3A5C3BB-D57D-4DEA-B119-2C5923508FCC}">
      <dgm:prSet/>
      <dgm:spPr/>
      <dgm:t>
        <a:bodyPr/>
        <a:lstStyle/>
        <a:p>
          <a:endParaRPr lang="en-IN"/>
        </a:p>
      </dgm:t>
    </dgm:pt>
    <dgm:pt modelId="{1C477590-D380-461E-9DF8-511C590B7AA0}" type="sibTrans" cxnId="{D3A5C3BB-D57D-4DEA-B119-2C5923508FCC}">
      <dgm:prSet/>
      <dgm:spPr/>
      <dgm:t>
        <a:bodyPr/>
        <a:lstStyle/>
        <a:p>
          <a:endParaRPr lang="en-IN"/>
        </a:p>
      </dgm:t>
    </dgm:pt>
    <dgm:pt modelId="{71F0E8BA-26EC-495A-9B3E-638DF384F91A}">
      <dgm:prSet phldrT="[Text]" custT="1"/>
      <dgm:spPr/>
      <dgm:t>
        <a:bodyPr/>
        <a:lstStyle/>
        <a:p>
          <a:r>
            <a:rPr lang="en-IN" sz="1400" b="1" dirty="0"/>
            <a:t>Model Compilation</a:t>
          </a:r>
        </a:p>
        <a:p>
          <a:r>
            <a:rPr lang="en-IN" sz="1200" dirty="0"/>
            <a:t>  Optimizer: Adam (</a:t>
          </a:r>
          <a:r>
            <a:rPr lang="en-IN" sz="1200" dirty="0" err="1"/>
            <a:t>lr</a:t>
          </a:r>
          <a:r>
            <a:rPr lang="en-IN" sz="1200" dirty="0"/>
            <a:t> = 1e-4)</a:t>
          </a:r>
        </a:p>
        <a:p>
          <a:r>
            <a:rPr lang="en-US" sz="1200" dirty="0"/>
            <a:t> Loss: </a:t>
          </a:r>
          <a:r>
            <a:rPr lang="en-US" sz="1200" dirty="0" err="1"/>
            <a:t>CategoricalCrossentropy</a:t>
          </a:r>
          <a:r>
            <a:rPr lang="en-US" sz="1200" dirty="0"/>
            <a:t> with </a:t>
          </a:r>
          <a:r>
            <a:rPr lang="en-US" sz="1200" dirty="0" err="1"/>
            <a:t>label_smoothing</a:t>
          </a:r>
          <a:r>
            <a:rPr lang="en-US" sz="1200" dirty="0"/>
            <a:t> = 0.1</a:t>
          </a:r>
          <a:endParaRPr lang="en-IN" sz="1200" dirty="0"/>
        </a:p>
        <a:p>
          <a:r>
            <a:rPr lang="en-IN" sz="1200" dirty="0"/>
            <a:t> Metrics: Accuracy</a:t>
          </a:r>
        </a:p>
      </dgm:t>
    </dgm:pt>
    <dgm:pt modelId="{BEAB893E-934F-4D12-8526-D18B64096E72}" type="parTrans" cxnId="{D29BC5F4-B1DF-430C-B8D3-272AAF8B8160}">
      <dgm:prSet/>
      <dgm:spPr/>
      <dgm:t>
        <a:bodyPr/>
        <a:lstStyle/>
        <a:p>
          <a:endParaRPr lang="en-IN"/>
        </a:p>
      </dgm:t>
    </dgm:pt>
    <dgm:pt modelId="{25B935BB-69DA-4DFD-A473-D25E4C55F252}" type="sibTrans" cxnId="{D29BC5F4-B1DF-430C-B8D3-272AAF8B8160}">
      <dgm:prSet/>
      <dgm:spPr/>
      <dgm:t>
        <a:bodyPr/>
        <a:lstStyle/>
        <a:p>
          <a:endParaRPr lang="en-IN"/>
        </a:p>
      </dgm:t>
    </dgm:pt>
    <dgm:pt modelId="{BC3723CD-CDCD-4A27-96E3-52B94164C57E}">
      <dgm:prSet phldrT="[Text]" custT="1"/>
      <dgm:spPr/>
      <dgm:t>
        <a:bodyPr/>
        <a:lstStyle/>
        <a:p>
          <a:r>
            <a:rPr lang="en-IN" sz="1600" b="1" dirty="0"/>
            <a:t>Model Training</a:t>
          </a:r>
        </a:p>
        <a:p>
          <a:r>
            <a:rPr lang="en-IN" sz="1400" dirty="0"/>
            <a:t> Epochs: 20</a:t>
          </a:r>
        </a:p>
        <a:p>
          <a:r>
            <a:rPr lang="en-US" sz="1400" dirty="0"/>
            <a:t> </a:t>
          </a:r>
          <a:r>
            <a:rPr lang="en-US" sz="1400" dirty="0" err="1"/>
            <a:t>EarlyStopping</a:t>
          </a:r>
          <a:r>
            <a:rPr lang="en-US" sz="1400" dirty="0"/>
            <a:t>: patience = 3, monitor = </a:t>
          </a:r>
          <a:r>
            <a:rPr lang="en-US" sz="1400" dirty="0" err="1"/>
            <a:t>val_loss</a:t>
          </a:r>
          <a:endParaRPr lang="en-IN" sz="1400" dirty="0"/>
        </a:p>
        <a:p>
          <a:r>
            <a:rPr lang="fr-FR" sz="1400" dirty="0"/>
            <a:t> Train on: </a:t>
          </a:r>
          <a:r>
            <a:rPr lang="fr-FR" sz="1400" dirty="0" err="1"/>
            <a:t>ds_train</a:t>
          </a:r>
          <a:r>
            <a:rPr lang="fr-FR" sz="1400" dirty="0"/>
            <a:t>, </a:t>
          </a:r>
          <a:r>
            <a:rPr lang="fr-FR" sz="1400" dirty="0" err="1"/>
            <a:t>Validate</a:t>
          </a:r>
          <a:r>
            <a:rPr lang="fr-FR" sz="1400" dirty="0"/>
            <a:t> on: </a:t>
          </a:r>
          <a:r>
            <a:rPr lang="fr-FR" sz="1400" dirty="0" err="1"/>
            <a:t>ds_val</a:t>
          </a:r>
          <a:endParaRPr lang="en-IN" sz="1400" dirty="0"/>
        </a:p>
      </dgm:t>
    </dgm:pt>
    <dgm:pt modelId="{F62B50AC-2D45-429D-8DFE-75D29796DAEF}" type="parTrans" cxnId="{7C850E42-C13A-4BCA-BAE3-211E3A760C24}">
      <dgm:prSet/>
      <dgm:spPr/>
      <dgm:t>
        <a:bodyPr/>
        <a:lstStyle/>
        <a:p>
          <a:endParaRPr lang="en-IN"/>
        </a:p>
      </dgm:t>
    </dgm:pt>
    <dgm:pt modelId="{90091970-1B3D-4A75-B921-A4BD00389BD3}" type="sibTrans" cxnId="{7C850E42-C13A-4BCA-BAE3-211E3A760C24}">
      <dgm:prSet/>
      <dgm:spPr/>
      <dgm:t>
        <a:bodyPr/>
        <a:lstStyle/>
        <a:p>
          <a:endParaRPr lang="en-IN"/>
        </a:p>
      </dgm:t>
    </dgm:pt>
    <dgm:pt modelId="{DBC31575-6488-49E5-A060-A59F95015E44}">
      <dgm:prSet phldrT="[Text]" custT="1"/>
      <dgm:spPr/>
      <dgm:t>
        <a:bodyPr/>
        <a:lstStyle/>
        <a:p>
          <a:r>
            <a:rPr lang="en-IN" sz="1600" b="1" dirty="0"/>
            <a:t>Model Evaluation</a:t>
          </a:r>
        </a:p>
        <a:p>
          <a:r>
            <a:rPr lang="en-IN" sz="1400" dirty="0"/>
            <a:t> Test Accuracy and Loss</a:t>
          </a:r>
        </a:p>
        <a:p>
          <a:r>
            <a:rPr lang="en-IN" sz="1400" dirty="0"/>
            <a:t> Classification Report</a:t>
          </a:r>
        </a:p>
        <a:p>
          <a:r>
            <a:rPr lang="en-IN" sz="1400" dirty="0"/>
            <a:t> Confusion Matrix (Seaborn Heatmap)</a:t>
          </a:r>
        </a:p>
      </dgm:t>
    </dgm:pt>
    <dgm:pt modelId="{9598FFAC-F08B-457B-9E60-45BDB211AC2B}" type="parTrans" cxnId="{8A953F26-D7A8-4F21-B0CA-A91F03E0848F}">
      <dgm:prSet/>
      <dgm:spPr/>
      <dgm:t>
        <a:bodyPr/>
        <a:lstStyle/>
        <a:p>
          <a:endParaRPr lang="en-IN"/>
        </a:p>
      </dgm:t>
    </dgm:pt>
    <dgm:pt modelId="{9C04ECE1-6456-43DA-9625-4DDEED7E3C9E}" type="sibTrans" cxnId="{8A953F26-D7A8-4F21-B0CA-A91F03E0848F}">
      <dgm:prSet/>
      <dgm:spPr/>
      <dgm:t>
        <a:bodyPr/>
        <a:lstStyle/>
        <a:p>
          <a:endParaRPr lang="en-IN"/>
        </a:p>
      </dgm:t>
    </dgm:pt>
    <dgm:pt modelId="{40E66DDB-9B4B-48C9-B5DB-44124BD70000}">
      <dgm:prSet phldrT="[Text]" custT="1"/>
      <dgm:spPr/>
      <dgm:t>
        <a:bodyPr/>
        <a:lstStyle/>
        <a:p>
          <a:r>
            <a:rPr lang="en-IN" sz="1600" b="1" dirty="0"/>
            <a:t>Model Deployment (</a:t>
          </a:r>
          <a:r>
            <a:rPr lang="en-IN" sz="1600" b="1" dirty="0" err="1"/>
            <a:t>Gradio</a:t>
          </a:r>
          <a:r>
            <a:rPr lang="en-IN" sz="1600" b="1" dirty="0"/>
            <a:t>)</a:t>
          </a:r>
        </a:p>
        <a:p>
          <a:r>
            <a:rPr lang="en-US" sz="1400" dirty="0"/>
            <a:t> Input: Upload Image (type='</a:t>
          </a:r>
          <a:r>
            <a:rPr lang="en-US" sz="1400" dirty="0" err="1"/>
            <a:t>pil</a:t>
          </a:r>
          <a:r>
            <a:rPr lang="en-US" sz="1400" dirty="0"/>
            <a:t>')</a:t>
          </a:r>
          <a:endParaRPr lang="en-IN" sz="1400" dirty="0"/>
        </a:p>
        <a:p>
          <a:r>
            <a:rPr lang="en-US" sz="1400" dirty="0"/>
            <a:t> Output: Markdown (Class Name + Confidence + Sorting Instructions)</a:t>
          </a:r>
          <a:endParaRPr lang="en-IN" sz="1400" dirty="0"/>
        </a:p>
      </dgm:t>
    </dgm:pt>
    <dgm:pt modelId="{ED007A9C-BD32-4CC1-88CF-EABA568D3653}" type="parTrans" cxnId="{7757B99D-1CFA-47E5-9A0E-142433DECE08}">
      <dgm:prSet/>
      <dgm:spPr/>
      <dgm:t>
        <a:bodyPr/>
        <a:lstStyle/>
        <a:p>
          <a:endParaRPr lang="en-IN"/>
        </a:p>
      </dgm:t>
    </dgm:pt>
    <dgm:pt modelId="{A9B46C41-2E63-4697-A23A-B2CBBF8B61CD}" type="sibTrans" cxnId="{7757B99D-1CFA-47E5-9A0E-142433DECE08}">
      <dgm:prSet/>
      <dgm:spPr/>
      <dgm:t>
        <a:bodyPr/>
        <a:lstStyle/>
        <a:p>
          <a:endParaRPr lang="en-IN"/>
        </a:p>
      </dgm:t>
    </dgm:pt>
    <dgm:pt modelId="{59ABCB05-3ABA-4AC3-AB45-088A62895EE3}" type="pres">
      <dgm:prSet presAssocID="{441AF33E-0996-4C34-9031-17B8E28884EC}" presName="Name0" presStyleCnt="0">
        <dgm:presLayoutVars>
          <dgm:dir/>
          <dgm:resizeHandles/>
        </dgm:presLayoutVars>
      </dgm:prSet>
      <dgm:spPr/>
    </dgm:pt>
    <dgm:pt modelId="{0CC7BC93-AEA8-40DB-8ACF-B5736A928D18}" type="pres">
      <dgm:prSet presAssocID="{6CF42457-95E0-45BE-A9A0-815A997B277B}" presName="compNode" presStyleCnt="0"/>
      <dgm:spPr/>
    </dgm:pt>
    <dgm:pt modelId="{5149C0AC-7CE6-43E2-A37A-9D22B887E264}" type="pres">
      <dgm:prSet presAssocID="{6CF42457-95E0-45BE-A9A0-815A997B277B}" presName="dummyConnPt" presStyleCnt="0"/>
      <dgm:spPr/>
    </dgm:pt>
    <dgm:pt modelId="{2AF45356-5BDE-4E8E-9E1A-26CBB7DEF7AB}" type="pres">
      <dgm:prSet presAssocID="{6CF42457-95E0-45BE-A9A0-815A997B277B}" presName="node" presStyleLbl="node1" presStyleIdx="0" presStyleCnt="9">
        <dgm:presLayoutVars>
          <dgm:bulletEnabled val="1"/>
        </dgm:presLayoutVars>
      </dgm:prSet>
      <dgm:spPr/>
    </dgm:pt>
    <dgm:pt modelId="{072D40F4-0C67-41BD-BC24-5942E6D7F824}" type="pres">
      <dgm:prSet presAssocID="{A877F4D1-BBD0-454B-BBBF-B12EB9FC98B7}" presName="sibTrans" presStyleLbl="bgSibTrans2D1" presStyleIdx="0" presStyleCnt="8"/>
      <dgm:spPr/>
    </dgm:pt>
    <dgm:pt modelId="{8D9F9917-B1B5-4636-87D1-0A7CAE885858}" type="pres">
      <dgm:prSet presAssocID="{D673CEE2-8CE6-4D07-8484-95DDC3C94895}" presName="compNode" presStyleCnt="0"/>
      <dgm:spPr/>
    </dgm:pt>
    <dgm:pt modelId="{198FBC02-A082-41F3-8DB3-8D9DBD72AE1A}" type="pres">
      <dgm:prSet presAssocID="{D673CEE2-8CE6-4D07-8484-95DDC3C94895}" presName="dummyConnPt" presStyleCnt="0"/>
      <dgm:spPr/>
    </dgm:pt>
    <dgm:pt modelId="{3636946E-9EC2-4710-B356-0D2FE12B2DB4}" type="pres">
      <dgm:prSet presAssocID="{D673CEE2-8CE6-4D07-8484-95DDC3C94895}" presName="node" presStyleLbl="node1" presStyleIdx="1" presStyleCnt="9">
        <dgm:presLayoutVars>
          <dgm:bulletEnabled val="1"/>
        </dgm:presLayoutVars>
      </dgm:prSet>
      <dgm:spPr/>
    </dgm:pt>
    <dgm:pt modelId="{E4546730-34B7-4D7E-B338-B158ED3A9969}" type="pres">
      <dgm:prSet presAssocID="{30236C16-5FD5-4521-97B3-DC6F6B572527}" presName="sibTrans" presStyleLbl="bgSibTrans2D1" presStyleIdx="1" presStyleCnt="8"/>
      <dgm:spPr/>
    </dgm:pt>
    <dgm:pt modelId="{1BEF8E0E-1924-47ED-AA22-CAB87E89CF80}" type="pres">
      <dgm:prSet presAssocID="{BAB2DA2E-6A63-4A7E-8DCB-74D18BA909D4}" presName="compNode" presStyleCnt="0"/>
      <dgm:spPr/>
    </dgm:pt>
    <dgm:pt modelId="{3C749B84-9878-4C7B-B6BD-0CE14255E7F1}" type="pres">
      <dgm:prSet presAssocID="{BAB2DA2E-6A63-4A7E-8DCB-74D18BA909D4}" presName="dummyConnPt" presStyleCnt="0"/>
      <dgm:spPr/>
    </dgm:pt>
    <dgm:pt modelId="{A53C89DD-DF2B-4689-8A76-DF7A811081BC}" type="pres">
      <dgm:prSet presAssocID="{BAB2DA2E-6A63-4A7E-8DCB-74D18BA909D4}" presName="node" presStyleLbl="node1" presStyleIdx="2" presStyleCnt="9">
        <dgm:presLayoutVars>
          <dgm:bulletEnabled val="1"/>
        </dgm:presLayoutVars>
      </dgm:prSet>
      <dgm:spPr/>
    </dgm:pt>
    <dgm:pt modelId="{F2A35BDD-046B-40BF-BF38-88C418B3FA1A}" type="pres">
      <dgm:prSet presAssocID="{73BAC3E1-B502-4E48-BFFA-0918F30B6054}" presName="sibTrans" presStyleLbl="bgSibTrans2D1" presStyleIdx="2" presStyleCnt="8"/>
      <dgm:spPr/>
    </dgm:pt>
    <dgm:pt modelId="{4E293D4C-E4CE-486A-A2EF-7DBEE946B9B7}" type="pres">
      <dgm:prSet presAssocID="{FEB8B5FB-C120-4EB1-9E72-9F0E59D004E0}" presName="compNode" presStyleCnt="0"/>
      <dgm:spPr/>
    </dgm:pt>
    <dgm:pt modelId="{C595C101-A35F-482D-92E5-B82AD8A52283}" type="pres">
      <dgm:prSet presAssocID="{FEB8B5FB-C120-4EB1-9E72-9F0E59D004E0}" presName="dummyConnPt" presStyleCnt="0"/>
      <dgm:spPr/>
    </dgm:pt>
    <dgm:pt modelId="{C69D237B-0D5B-4833-9EC7-C856D9E4F521}" type="pres">
      <dgm:prSet presAssocID="{FEB8B5FB-C120-4EB1-9E72-9F0E59D004E0}" presName="node" presStyleLbl="node1" presStyleIdx="3" presStyleCnt="9">
        <dgm:presLayoutVars>
          <dgm:bulletEnabled val="1"/>
        </dgm:presLayoutVars>
      </dgm:prSet>
      <dgm:spPr/>
    </dgm:pt>
    <dgm:pt modelId="{7DA81EEE-9549-4F3A-A6AA-6EF8DD01C4F8}" type="pres">
      <dgm:prSet presAssocID="{E21FC2A8-3946-42CB-ACFB-F2D0263ACA68}" presName="sibTrans" presStyleLbl="bgSibTrans2D1" presStyleIdx="3" presStyleCnt="8"/>
      <dgm:spPr/>
    </dgm:pt>
    <dgm:pt modelId="{03F58F7D-0B1C-4C43-A084-1133D839ECEE}" type="pres">
      <dgm:prSet presAssocID="{C6D76A22-2123-442C-AB55-72E7B4E555F6}" presName="compNode" presStyleCnt="0"/>
      <dgm:spPr/>
    </dgm:pt>
    <dgm:pt modelId="{2E210851-743A-4B1C-992F-7FBEE74A3367}" type="pres">
      <dgm:prSet presAssocID="{C6D76A22-2123-442C-AB55-72E7B4E555F6}" presName="dummyConnPt" presStyleCnt="0"/>
      <dgm:spPr/>
    </dgm:pt>
    <dgm:pt modelId="{896E7A63-65BA-448B-956E-AE3E601B7D6C}" type="pres">
      <dgm:prSet presAssocID="{C6D76A22-2123-442C-AB55-72E7B4E555F6}" presName="node" presStyleLbl="node1" presStyleIdx="4" presStyleCnt="9">
        <dgm:presLayoutVars>
          <dgm:bulletEnabled val="1"/>
        </dgm:presLayoutVars>
      </dgm:prSet>
      <dgm:spPr/>
    </dgm:pt>
    <dgm:pt modelId="{5DE70DAE-49FC-4FA0-9386-615AF98FEF50}" type="pres">
      <dgm:prSet presAssocID="{1C477590-D380-461E-9DF8-511C590B7AA0}" presName="sibTrans" presStyleLbl="bgSibTrans2D1" presStyleIdx="4" presStyleCnt="8"/>
      <dgm:spPr/>
    </dgm:pt>
    <dgm:pt modelId="{3787E344-CFEA-40D3-98BD-4A3B989C7D0D}" type="pres">
      <dgm:prSet presAssocID="{71F0E8BA-26EC-495A-9B3E-638DF384F91A}" presName="compNode" presStyleCnt="0"/>
      <dgm:spPr/>
    </dgm:pt>
    <dgm:pt modelId="{A3AB47BA-1E2E-4549-A8D9-2D02322E8485}" type="pres">
      <dgm:prSet presAssocID="{71F0E8BA-26EC-495A-9B3E-638DF384F91A}" presName="dummyConnPt" presStyleCnt="0"/>
      <dgm:spPr/>
    </dgm:pt>
    <dgm:pt modelId="{6B309DB5-5B9A-4C8B-B5FA-49A3A61A2294}" type="pres">
      <dgm:prSet presAssocID="{71F0E8BA-26EC-495A-9B3E-638DF384F91A}" presName="node" presStyleLbl="node1" presStyleIdx="5" presStyleCnt="9">
        <dgm:presLayoutVars>
          <dgm:bulletEnabled val="1"/>
        </dgm:presLayoutVars>
      </dgm:prSet>
      <dgm:spPr/>
    </dgm:pt>
    <dgm:pt modelId="{342D71C4-C96E-4A04-8A19-18B1A7BE981D}" type="pres">
      <dgm:prSet presAssocID="{25B935BB-69DA-4DFD-A473-D25E4C55F252}" presName="sibTrans" presStyleLbl="bgSibTrans2D1" presStyleIdx="5" presStyleCnt="8"/>
      <dgm:spPr/>
    </dgm:pt>
    <dgm:pt modelId="{1CE3D540-5768-4604-A6A7-9B9B9A7EAC27}" type="pres">
      <dgm:prSet presAssocID="{BC3723CD-CDCD-4A27-96E3-52B94164C57E}" presName="compNode" presStyleCnt="0"/>
      <dgm:spPr/>
    </dgm:pt>
    <dgm:pt modelId="{9EF79C97-FAB2-4BEF-A431-60477A35CBF0}" type="pres">
      <dgm:prSet presAssocID="{BC3723CD-CDCD-4A27-96E3-52B94164C57E}" presName="dummyConnPt" presStyleCnt="0"/>
      <dgm:spPr/>
    </dgm:pt>
    <dgm:pt modelId="{1D90C462-E9A8-490A-BE3D-1CCA43FFDA47}" type="pres">
      <dgm:prSet presAssocID="{BC3723CD-CDCD-4A27-96E3-52B94164C57E}" presName="node" presStyleLbl="node1" presStyleIdx="6" presStyleCnt="9">
        <dgm:presLayoutVars>
          <dgm:bulletEnabled val="1"/>
        </dgm:presLayoutVars>
      </dgm:prSet>
      <dgm:spPr/>
    </dgm:pt>
    <dgm:pt modelId="{59E73B51-04E8-4936-ABAD-2AFCDC23E909}" type="pres">
      <dgm:prSet presAssocID="{90091970-1B3D-4A75-B921-A4BD00389BD3}" presName="sibTrans" presStyleLbl="bgSibTrans2D1" presStyleIdx="6" presStyleCnt="8"/>
      <dgm:spPr/>
    </dgm:pt>
    <dgm:pt modelId="{9BF615EC-60D6-4EE2-949B-7792AA6DE8CD}" type="pres">
      <dgm:prSet presAssocID="{DBC31575-6488-49E5-A060-A59F95015E44}" presName="compNode" presStyleCnt="0"/>
      <dgm:spPr/>
    </dgm:pt>
    <dgm:pt modelId="{9A664C13-A1F9-44B5-A2A0-5B5226DE4B63}" type="pres">
      <dgm:prSet presAssocID="{DBC31575-6488-49E5-A060-A59F95015E44}" presName="dummyConnPt" presStyleCnt="0"/>
      <dgm:spPr/>
    </dgm:pt>
    <dgm:pt modelId="{8E9EFE30-35AE-4A69-9C14-A6C3294C9003}" type="pres">
      <dgm:prSet presAssocID="{DBC31575-6488-49E5-A060-A59F95015E44}" presName="node" presStyleLbl="node1" presStyleIdx="7" presStyleCnt="9">
        <dgm:presLayoutVars>
          <dgm:bulletEnabled val="1"/>
        </dgm:presLayoutVars>
      </dgm:prSet>
      <dgm:spPr/>
    </dgm:pt>
    <dgm:pt modelId="{B8053E7D-DF4C-4B64-BF26-EAF3745E84D4}" type="pres">
      <dgm:prSet presAssocID="{9C04ECE1-6456-43DA-9625-4DDEED7E3C9E}" presName="sibTrans" presStyleLbl="bgSibTrans2D1" presStyleIdx="7" presStyleCnt="8"/>
      <dgm:spPr/>
    </dgm:pt>
    <dgm:pt modelId="{E8FAE77C-37FE-47A8-8789-15C29D568AC3}" type="pres">
      <dgm:prSet presAssocID="{40E66DDB-9B4B-48C9-B5DB-44124BD70000}" presName="compNode" presStyleCnt="0"/>
      <dgm:spPr/>
    </dgm:pt>
    <dgm:pt modelId="{B7BC25A6-3805-4E27-8219-DD4B3DFEA014}" type="pres">
      <dgm:prSet presAssocID="{40E66DDB-9B4B-48C9-B5DB-44124BD70000}" presName="dummyConnPt" presStyleCnt="0"/>
      <dgm:spPr/>
    </dgm:pt>
    <dgm:pt modelId="{AA7C69ED-028C-4461-889F-4A9805E659D3}" type="pres">
      <dgm:prSet presAssocID="{40E66DDB-9B4B-48C9-B5DB-44124BD70000}" presName="node" presStyleLbl="node1" presStyleIdx="8" presStyleCnt="9">
        <dgm:presLayoutVars>
          <dgm:bulletEnabled val="1"/>
        </dgm:presLayoutVars>
      </dgm:prSet>
      <dgm:spPr/>
    </dgm:pt>
  </dgm:ptLst>
  <dgm:cxnLst>
    <dgm:cxn modelId="{4F041814-82A1-4D65-AC12-5BDF8556C5F4}" type="presOf" srcId="{E21FC2A8-3946-42CB-ACFB-F2D0263ACA68}" destId="{7DA81EEE-9549-4F3A-A6AA-6EF8DD01C4F8}" srcOrd="0" destOrd="0" presId="urn:microsoft.com/office/officeart/2005/8/layout/bProcess4"/>
    <dgm:cxn modelId="{6DA7E915-5180-4C5A-9736-03DAED7B7A31}" type="presOf" srcId="{30236C16-5FD5-4521-97B3-DC6F6B572527}" destId="{E4546730-34B7-4D7E-B338-B158ED3A9969}" srcOrd="0" destOrd="0" presId="urn:microsoft.com/office/officeart/2005/8/layout/bProcess4"/>
    <dgm:cxn modelId="{7E73BF1D-4B4B-47BE-8E7B-FA834A16A87A}" type="presOf" srcId="{FEB8B5FB-C120-4EB1-9E72-9F0E59D004E0}" destId="{C69D237B-0D5B-4833-9EC7-C856D9E4F521}" srcOrd="0" destOrd="0" presId="urn:microsoft.com/office/officeart/2005/8/layout/bProcess4"/>
    <dgm:cxn modelId="{8A953F26-D7A8-4F21-B0CA-A91F03E0848F}" srcId="{441AF33E-0996-4C34-9031-17B8E28884EC}" destId="{DBC31575-6488-49E5-A060-A59F95015E44}" srcOrd="7" destOrd="0" parTransId="{9598FFAC-F08B-457B-9E60-45BDB211AC2B}" sibTransId="{9C04ECE1-6456-43DA-9625-4DDEED7E3C9E}"/>
    <dgm:cxn modelId="{BFD7D72A-D5D2-4826-820E-B791691E0970}" type="presOf" srcId="{A877F4D1-BBD0-454B-BBBF-B12EB9FC98B7}" destId="{072D40F4-0C67-41BD-BC24-5942E6D7F824}" srcOrd="0" destOrd="0" presId="urn:microsoft.com/office/officeart/2005/8/layout/bProcess4"/>
    <dgm:cxn modelId="{B13B4132-43A5-4663-9335-4C631736DFA5}" srcId="{441AF33E-0996-4C34-9031-17B8E28884EC}" destId="{FEB8B5FB-C120-4EB1-9E72-9F0E59D004E0}" srcOrd="3" destOrd="0" parTransId="{A9512D4D-04ED-4FAA-B7AC-E6CFFA77A8F3}" sibTransId="{E21FC2A8-3946-42CB-ACFB-F2D0263ACA68}"/>
    <dgm:cxn modelId="{7C850E42-C13A-4BCA-BAE3-211E3A760C24}" srcId="{441AF33E-0996-4C34-9031-17B8E28884EC}" destId="{BC3723CD-CDCD-4A27-96E3-52B94164C57E}" srcOrd="6" destOrd="0" parTransId="{F62B50AC-2D45-429D-8DFE-75D29796DAEF}" sibTransId="{90091970-1B3D-4A75-B921-A4BD00389BD3}"/>
    <dgm:cxn modelId="{0ACA6262-7A4F-4831-9920-4A43898D773B}" type="presOf" srcId="{25B935BB-69DA-4DFD-A473-D25E4C55F252}" destId="{342D71C4-C96E-4A04-8A19-18B1A7BE981D}" srcOrd="0" destOrd="0" presId="urn:microsoft.com/office/officeart/2005/8/layout/bProcess4"/>
    <dgm:cxn modelId="{4A80EE64-0523-4A19-9590-05A5C03B281A}" type="presOf" srcId="{BAB2DA2E-6A63-4A7E-8DCB-74D18BA909D4}" destId="{A53C89DD-DF2B-4689-8A76-DF7A811081BC}" srcOrd="0" destOrd="0" presId="urn:microsoft.com/office/officeart/2005/8/layout/bProcess4"/>
    <dgm:cxn modelId="{224ABE4C-6C74-4198-BDFE-0CC9CA77E099}" type="presOf" srcId="{6CF42457-95E0-45BE-A9A0-815A997B277B}" destId="{2AF45356-5BDE-4E8E-9E1A-26CBB7DEF7AB}" srcOrd="0" destOrd="0" presId="urn:microsoft.com/office/officeart/2005/8/layout/bProcess4"/>
    <dgm:cxn modelId="{5A26C876-4C3F-4D5D-A708-0A9651581FAC}" type="presOf" srcId="{71F0E8BA-26EC-495A-9B3E-638DF384F91A}" destId="{6B309DB5-5B9A-4C8B-B5FA-49A3A61A2294}" srcOrd="0" destOrd="0" presId="urn:microsoft.com/office/officeart/2005/8/layout/bProcess4"/>
    <dgm:cxn modelId="{1FFE0683-1F53-4546-ADF3-0927FE269FAF}" type="presOf" srcId="{C6D76A22-2123-442C-AB55-72E7B4E555F6}" destId="{896E7A63-65BA-448B-956E-AE3E601B7D6C}" srcOrd="0" destOrd="0" presId="urn:microsoft.com/office/officeart/2005/8/layout/bProcess4"/>
    <dgm:cxn modelId="{3F84DD88-2731-43F2-9028-1AC96F11FD30}" type="presOf" srcId="{40E66DDB-9B4B-48C9-B5DB-44124BD70000}" destId="{AA7C69ED-028C-4461-889F-4A9805E659D3}" srcOrd="0" destOrd="0" presId="urn:microsoft.com/office/officeart/2005/8/layout/bProcess4"/>
    <dgm:cxn modelId="{42771E8C-EA5B-436F-9F24-DBB0DBBA2CDE}" type="presOf" srcId="{9C04ECE1-6456-43DA-9625-4DDEED7E3C9E}" destId="{B8053E7D-DF4C-4B64-BF26-EAF3745E84D4}" srcOrd="0" destOrd="0" presId="urn:microsoft.com/office/officeart/2005/8/layout/bProcess4"/>
    <dgm:cxn modelId="{81C1F78C-9077-4B15-878A-19728D7CC134}" type="presOf" srcId="{441AF33E-0996-4C34-9031-17B8E28884EC}" destId="{59ABCB05-3ABA-4AC3-AB45-088A62895EE3}" srcOrd="0" destOrd="0" presId="urn:microsoft.com/office/officeart/2005/8/layout/bProcess4"/>
    <dgm:cxn modelId="{9D835D9B-8BE9-4D3B-BAE4-BBC00C635F18}" type="presOf" srcId="{BC3723CD-CDCD-4A27-96E3-52B94164C57E}" destId="{1D90C462-E9A8-490A-BE3D-1CCA43FFDA47}" srcOrd="0" destOrd="0" presId="urn:microsoft.com/office/officeart/2005/8/layout/bProcess4"/>
    <dgm:cxn modelId="{CC71969B-4DF1-4CBD-9CCA-D5AF4CE3CA8E}" srcId="{441AF33E-0996-4C34-9031-17B8E28884EC}" destId="{6CF42457-95E0-45BE-A9A0-815A997B277B}" srcOrd="0" destOrd="0" parTransId="{2C7D298D-90F3-47B3-A225-9E1E619E60F5}" sibTransId="{A877F4D1-BBD0-454B-BBBF-B12EB9FC98B7}"/>
    <dgm:cxn modelId="{7757B99D-1CFA-47E5-9A0E-142433DECE08}" srcId="{441AF33E-0996-4C34-9031-17B8E28884EC}" destId="{40E66DDB-9B4B-48C9-B5DB-44124BD70000}" srcOrd="8" destOrd="0" parTransId="{ED007A9C-BD32-4CC1-88CF-EABA568D3653}" sibTransId="{A9B46C41-2E63-4697-A23A-B2CBBF8B61CD}"/>
    <dgm:cxn modelId="{7A58FFAA-F2D0-4E4A-882D-B407D2C65F75}" type="presOf" srcId="{1C477590-D380-461E-9DF8-511C590B7AA0}" destId="{5DE70DAE-49FC-4FA0-9386-615AF98FEF50}" srcOrd="0" destOrd="0" presId="urn:microsoft.com/office/officeart/2005/8/layout/bProcess4"/>
    <dgm:cxn modelId="{D3A5C3BB-D57D-4DEA-B119-2C5923508FCC}" srcId="{441AF33E-0996-4C34-9031-17B8E28884EC}" destId="{C6D76A22-2123-442C-AB55-72E7B4E555F6}" srcOrd="4" destOrd="0" parTransId="{5D6BD83F-4594-4AEF-93BD-769FD1B607DF}" sibTransId="{1C477590-D380-461E-9DF8-511C590B7AA0}"/>
    <dgm:cxn modelId="{E2C4F7C0-ADB2-48D1-B4C1-2A94EA96E25A}" type="presOf" srcId="{90091970-1B3D-4A75-B921-A4BD00389BD3}" destId="{59E73B51-04E8-4936-ABAD-2AFCDC23E909}" srcOrd="0" destOrd="0" presId="urn:microsoft.com/office/officeart/2005/8/layout/bProcess4"/>
    <dgm:cxn modelId="{41359CC9-E0FF-450C-BBCB-FE2AD6611DAE}" type="presOf" srcId="{DBC31575-6488-49E5-A060-A59F95015E44}" destId="{8E9EFE30-35AE-4A69-9C14-A6C3294C9003}" srcOrd="0" destOrd="0" presId="urn:microsoft.com/office/officeart/2005/8/layout/bProcess4"/>
    <dgm:cxn modelId="{0D5639CB-5827-403E-8A5C-D1CC73C18805}" type="presOf" srcId="{D673CEE2-8CE6-4D07-8484-95DDC3C94895}" destId="{3636946E-9EC2-4710-B356-0D2FE12B2DB4}" srcOrd="0" destOrd="0" presId="urn:microsoft.com/office/officeart/2005/8/layout/bProcess4"/>
    <dgm:cxn modelId="{413654D1-49FB-4DC2-B7FE-35A75E8B0263}" srcId="{441AF33E-0996-4C34-9031-17B8E28884EC}" destId="{D673CEE2-8CE6-4D07-8484-95DDC3C94895}" srcOrd="1" destOrd="0" parTransId="{72CF2E14-E55C-4F13-8C7A-63F60FDDE7BD}" sibTransId="{30236C16-5FD5-4521-97B3-DC6F6B572527}"/>
    <dgm:cxn modelId="{B83AE0EB-E1C0-4BCC-AD8A-AD2AD4B87592}" srcId="{441AF33E-0996-4C34-9031-17B8E28884EC}" destId="{BAB2DA2E-6A63-4A7E-8DCB-74D18BA909D4}" srcOrd="2" destOrd="0" parTransId="{5A0647B8-9F17-43E2-A673-A40132DC847B}" sibTransId="{73BAC3E1-B502-4E48-BFFA-0918F30B6054}"/>
    <dgm:cxn modelId="{579C85F3-F49D-463D-BB52-7F2A7CB17EF7}" type="presOf" srcId="{73BAC3E1-B502-4E48-BFFA-0918F30B6054}" destId="{F2A35BDD-046B-40BF-BF38-88C418B3FA1A}" srcOrd="0" destOrd="0" presId="urn:microsoft.com/office/officeart/2005/8/layout/bProcess4"/>
    <dgm:cxn modelId="{D29BC5F4-B1DF-430C-B8D3-272AAF8B8160}" srcId="{441AF33E-0996-4C34-9031-17B8E28884EC}" destId="{71F0E8BA-26EC-495A-9B3E-638DF384F91A}" srcOrd="5" destOrd="0" parTransId="{BEAB893E-934F-4D12-8526-D18B64096E72}" sibTransId="{25B935BB-69DA-4DFD-A473-D25E4C55F252}"/>
    <dgm:cxn modelId="{BA12276A-A249-450D-85D8-DE8634E8CACD}" type="presParOf" srcId="{59ABCB05-3ABA-4AC3-AB45-088A62895EE3}" destId="{0CC7BC93-AEA8-40DB-8ACF-B5736A928D18}" srcOrd="0" destOrd="0" presId="urn:microsoft.com/office/officeart/2005/8/layout/bProcess4"/>
    <dgm:cxn modelId="{8E8AD824-1A71-40E7-A13F-19E8775D2428}" type="presParOf" srcId="{0CC7BC93-AEA8-40DB-8ACF-B5736A928D18}" destId="{5149C0AC-7CE6-43E2-A37A-9D22B887E264}" srcOrd="0" destOrd="0" presId="urn:microsoft.com/office/officeart/2005/8/layout/bProcess4"/>
    <dgm:cxn modelId="{7EAD8937-778E-4BAA-904C-3420CF2E8025}" type="presParOf" srcId="{0CC7BC93-AEA8-40DB-8ACF-B5736A928D18}" destId="{2AF45356-5BDE-4E8E-9E1A-26CBB7DEF7AB}" srcOrd="1" destOrd="0" presId="urn:microsoft.com/office/officeart/2005/8/layout/bProcess4"/>
    <dgm:cxn modelId="{56447040-4CCF-46B1-B191-1CA1916D06D9}" type="presParOf" srcId="{59ABCB05-3ABA-4AC3-AB45-088A62895EE3}" destId="{072D40F4-0C67-41BD-BC24-5942E6D7F824}" srcOrd="1" destOrd="0" presId="urn:microsoft.com/office/officeart/2005/8/layout/bProcess4"/>
    <dgm:cxn modelId="{080D25CB-8B59-4FC8-8E6B-5079385B2629}" type="presParOf" srcId="{59ABCB05-3ABA-4AC3-AB45-088A62895EE3}" destId="{8D9F9917-B1B5-4636-87D1-0A7CAE885858}" srcOrd="2" destOrd="0" presId="urn:microsoft.com/office/officeart/2005/8/layout/bProcess4"/>
    <dgm:cxn modelId="{FB6BE38E-C973-4219-90DA-A4A14A93258C}" type="presParOf" srcId="{8D9F9917-B1B5-4636-87D1-0A7CAE885858}" destId="{198FBC02-A082-41F3-8DB3-8D9DBD72AE1A}" srcOrd="0" destOrd="0" presId="urn:microsoft.com/office/officeart/2005/8/layout/bProcess4"/>
    <dgm:cxn modelId="{FFEA1573-C360-4E4F-8DA1-5088A7BC0F27}" type="presParOf" srcId="{8D9F9917-B1B5-4636-87D1-0A7CAE885858}" destId="{3636946E-9EC2-4710-B356-0D2FE12B2DB4}" srcOrd="1" destOrd="0" presId="urn:microsoft.com/office/officeart/2005/8/layout/bProcess4"/>
    <dgm:cxn modelId="{344A2CD0-89E0-4CD5-8791-A44C6988B0B1}" type="presParOf" srcId="{59ABCB05-3ABA-4AC3-AB45-088A62895EE3}" destId="{E4546730-34B7-4D7E-B338-B158ED3A9969}" srcOrd="3" destOrd="0" presId="urn:microsoft.com/office/officeart/2005/8/layout/bProcess4"/>
    <dgm:cxn modelId="{6AA787A8-9E3E-414B-9CD8-C1795104729E}" type="presParOf" srcId="{59ABCB05-3ABA-4AC3-AB45-088A62895EE3}" destId="{1BEF8E0E-1924-47ED-AA22-CAB87E89CF80}" srcOrd="4" destOrd="0" presId="urn:microsoft.com/office/officeart/2005/8/layout/bProcess4"/>
    <dgm:cxn modelId="{B792CD82-F75B-4C4F-8223-FA4884BD581E}" type="presParOf" srcId="{1BEF8E0E-1924-47ED-AA22-CAB87E89CF80}" destId="{3C749B84-9878-4C7B-B6BD-0CE14255E7F1}" srcOrd="0" destOrd="0" presId="urn:microsoft.com/office/officeart/2005/8/layout/bProcess4"/>
    <dgm:cxn modelId="{1D0AF723-F51B-4256-872E-1342CB9BA204}" type="presParOf" srcId="{1BEF8E0E-1924-47ED-AA22-CAB87E89CF80}" destId="{A53C89DD-DF2B-4689-8A76-DF7A811081BC}" srcOrd="1" destOrd="0" presId="urn:microsoft.com/office/officeart/2005/8/layout/bProcess4"/>
    <dgm:cxn modelId="{A7D491E6-4E1C-47EF-B2AD-72750FF41105}" type="presParOf" srcId="{59ABCB05-3ABA-4AC3-AB45-088A62895EE3}" destId="{F2A35BDD-046B-40BF-BF38-88C418B3FA1A}" srcOrd="5" destOrd="0" presId="urn:microsoft.com/office/officeart/2005/8/layout/bProcess4"/>
    <dgm:cxn modelId="{2B48DE70-D032-41C0-B62D-5C11B390C053}" type="presParOf" srcId="{59ABCB05-3ABA-4AC3-AB45-088A62895EE3}" destId="{4E293D4C-E4CE-486A-A2EF-7DBEE946B9B7}" srcOrd="6" destOrd="0" presId="urn:microsoft.com/office/officeart/2005/8/layout/bProcess4"/>
    <dgm:cxn modelId="{A76ADFF8-B17A-4288-993A-48FAEC065330}" type="presParOf" srcId="{4E293D4C-E4CE-486A-A2EF-7DBEE946B9B7}" destId="{C595C101-A35F-482D-92E5-B82AD8A52283}" srcOrd="0" destOrd="0" presId="urn:microsoft.com/office/officeart/2005/8/layout/bProcess4"/>
    <dgm:cxn modelId="{A9EA491D-B7E4-4C0F-A52E-8549AB3BC2D9}" type="presParOf" srcId="{4E293D4C-E4CE-486A-A2EF-7DBEE946B9B7}" destId="{C69D237B-0D5B-4833-9EC7-C856D9E4F521}" srcOrd="1" destOrd="0" presId="urn:microsoft.com/office/officeart/2005/8/layout/bProcess4"/>
    <dgm:cxn modelId="{417ED802-42A3-472B-A38D-F48BD20C5E53}" type="presParOf" srcId="{59ABCB05-3ABA-4AC3-AB45-088A62895EE3}" destId="{7DA81EEE-9549-4F3A-A6AA-6EF8DD01C4F8}" srcOrd="7" destOrd="0" presId="urn:microsoft.com/office/officeart/2005/8/layout/bProcess4"/>
    <dgm:cxn modelId="{EAC31E6C-4091-43EA-BEDC-1F8E22DAE2A7}" type="presParOf" srcId="{59ABCB05-3ABA-4AC3-AB45-088A62895EE3}" destId="{03F58F7D-0B1C-4C43-A084-1133D839ECEE}" srcOrd="8" destOrd="0" presId="urn:microsoft.com/office/officeart/2005/8/layout/bProcess4"/>
    <dgm:cxn modelId="{B166961F-574B-45CD-A541-4845BAA36B30}" type="presParOf" srcId="{03F58F7D-0B1C-4C43-A084-1133D839ECEE}" destId="{2E210851-743A-4B1C-992F-7FBEE74A3367}" srcOrd="0" destOrd="0" presId="urn:microsoft.com/office/officeart/2005/8/layout/bProcess4"/>
    <dgm:cxn modelId="{7F3FA95D-DB43-4726-BCB2-5165047E76A5}" type="presParOf" srcId="{03F58F7D-0B1C-4C43-A084-1133D839ECEE}" destId="{896E7A63-65BA-448B-956E-AE3E601B7D6C}" srcOrd="1" destOrd="0" presId="urn:microsoft.com/office/officeart/2005/8/layout/bProcess4"/>
    <dgm:cxn modelId="{D32E8AD6-C337-46ED-85C7-8675CDDFAC32}" type="presParOf" srcId="{59ABCB05-3ABA-4AC3-AB45-088A62895EE3}" destId="{5DE70DAE-49FC-4FA0-9386-615AF98FEF50}" srcOrd="9" destOrd="0" presId="urn:microsoft.com/office/officeart/2005/8/layout/bProcess4"/>
    <dgm:cxn modelId="{170DB677-43D4-44DA-B86A-08EE3050FE4E}" type="presParOf" srcId="{59ABCB05-3ABA-4AC3-AB45-088A62895EE3}" destId="{3787E344-CFEA-40D3-98BD-4A3B989C7D0D}" srcOrd="10" destOrd="0" presId="urn:microsoft.com/office/officeart/2005/8/layout/bProcess4"/>
    <dgm:cxn modelId="{82D02D44-77D4-4433-AE1A-58D3DE5D2182}" type="presParOf" srcId="{3787E344-CFEA-40D3-98BD-4A3B989C7D0D}" destId="{A3AB47BA-1E2E-4549-A8D9-2D02322E8485}" srcOrd="0" destOrd="0" presId="urn:microsoft.com/office/officeart/2005/8/layout/bProcess4"/>
    <dgm:cxn modelId="{A365C14F-A9EA-422C-B099-22607A451154}" type="presParOf" srcId="{3787E344-CFEA-40D3-98BD-4A3B989C7D0D}" destId="{6B309DB5-5B9A-4C8B-B5FA-49A3A61A2294}" srcOrd="1" destOrd="0" presId="urn:microsoft.com/office/officeart/2005/8/layout/bProcess4"/>
    <dgm:cxn modelId="{64DDC8C4-D90B-4256-91C5-48EADDD0E886}" type="presParOf" srcId="{59ABCB05-3ABA-4AC3-AB45-088A62895EE3}" destId="{342D71C4-C96E-4A04-8A19-18B1A7BE981D}" srcOrd="11" destOrd="0" presId="urn:microsoft.com/office/officeart/2005/8/layout/bProcess4"/>
    <dgm:cxn modelId="{35E964C3-64F5-495A-8AD9-682EFD662293}" type="presParOf" srcId="{59ABCB05-3ABA-4AC3-AB45-088A62895EE3}" destId="{1CE3D540-5768-4604-A6A7-9B9B9A7EAC27}" srcOrd="12" destOrd="0" presId="urn:microsoft.com/office/officeart/2005/8/layout/bProcess4"/>
    <dgm:cxn modelId="{C3368F8F-155E-4A03-B3B8-CA17BD3FA20F}" type="presParOf" srcId="{1CE3D540-5768-4604-A6A7-9B9B9A7EAC27}" destId="{9EF79C97-FAB2-4BEF-A431-60477A35CBF0}" srcOrd="0" destOrd="0" presId="urn:microsoft.com/office/officeart/2005/8/layout/bProcess4"/>
    <dgm:cxn modelId="{E66FDF43-F0AC-411E-8B38-4F514F609346}" type="presParOf" srcId="{1CE3D540-5768-4604-A6A7-9B9B9A7EAC27}" destId="{1D90C462-E9A8-490A-BE3D-1CCA43FFDA47}" srcOrd="1" destOrd="0" presId="urn:microsoft.com/office/officeart/2005/8/layout/bProcess4"/>
    <dgm:cxn modelId="{E0B74D51-F634-4B70-A778-3EDBABE70815}" type="presParOf" srcId="{59ABCB05-3ABA-4AC3-AB45-088A62895EE3}" destId="{59E73B51-04E8-4936-ABAD-2AFCDC23E909}" srcOrd="13" destOrd="0" presId="urn:microsoft.com/office/officeart/2005/8/layout/bProcess4"/>
    <dgm:cxn modelId="{BC014A35-EBC8-4C74-BAB0-C01F847CCB91}" type="presParOf" srcId="{59ABCB05-3ABA-4AC3-AB45-088A62895EE3}" destId="{9BF615EC-60D6-4EE2-949B-7792AA6DE8CD}" srcOrd="14" destOrd="0" presId="urn:microsoft.com/office/officeart/2005/8/layout/bProcess4"/>
    <dgm:cxn modelId="{C18EB253-66A3-4EEA-94EC-96E8CD2F0253}" type="presParOf" srcId="{9BF615EC-60D6-4EE2-949B-7792AA6DE8CD}" destId="{9A664C13-A1F9-44B5-A2A0-5B5226DE4B63}" srcOrd="0" destOrd="0" presId="urn:microsoft.com/office/officeart/2005/8/layout/bProcess4"/>
    <dgm:cxn modelId="{617D3A03-EC72-4EB2-B284-F6AD0A6CED42}" type="presParOf" srcId="{9BF615EC-60D6-4EE2-949B-7792AA6DE8CD}" destId="{8E9EFE30-35AE-4A69-9C14-A6C3294C9003}" srcOrd="1" destOrd="0" presId="urn:microsoft.com/office/officeart/2005/8/layout/bProcess4"/>
    <dgm:cxn modelId="{E654BD9D-2A10-4F82-99B4-1AEFB8E9736B}" type="presParOf" srcId="{59ABCB05-3ABA-4AC3-AB45-088A62895EE3}" destId="{B8053E7D-DF4C-4B64-BF26-EAF3745E84D4}" srcOrd="15" destOrd="0" presId="urn:microsoft.com/office/officeart/2005/8/layout/bProcess4"/>
    <dgm:cxn modelId="{EE280B5F-41A1-4F90-A49D-5BF0A00DBF99}" type="presParOf" srcId="{59ABCB05-3ABA-4AC3-AB45-088A62895EE3}" destId="{E8FAE77C-37FE-47A8-8789-15C29D568AC3}" srcOrd="16" destOrd="0" presId="urn:microsoft.com/office/officeart/2005/8/layout/bProcess4"/>
    <dgm:cxn modelId="{BAC14F54-3A6C-4246-A1C4-0746C58AB16E}" type="presParOf" srcId="{E8FAE77C-37FE-47A8-8789-15C29D568AC3}" destId="{B7BC25A6-3805-4E27-8219-DD4B3DFEA014}" srcOrd="0" destOrd="0" presId="urn:microsoft.com/office/officeart/2005/8/layout/bProcess4"/>
    <dgm:cxn modelId="{07258E0C-9E81-4F2D-850F-F02365E53C65}" type="presParOf" srcId="{E8FAE77C-37FE-47A8-8789-15C29D568AC3}" destId="{AA7C69ED-028C-4461-889F-4A9805E659D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2E001E81-2974-4CF9-B87B-FC11F1B6952F}" type="doc">
      <dgm:prSet loTypeId="urn:microsoft.com/office/officeart/2005/8/layout/bProcess4" loCatId="process" qsTypeId="urn:microsoft.com/office/officeart/2005/8/quickstyle/simple1" qsCatId="simple" csTypeId="urn:microsoft.com/office/officeart/2005/8/colors/accent2_4" csCatId="accent2" phldr="1"/>
      <dgm:spPr/>
      <dgm:t>
        <a:bodyPr/>
        <a:lstStyle/>
        <a:p>
          <a:endParaRPr lang="en-IN"/>
        </a:p>
      </dgm:t>
    </dgm:pt>
    <dgm:pt modelId="{76FA4CB4-75B4-41AA-A840-0AA4A9B19B10}">
      <dgm:prSet phldrT="[Text]" custT="1"/>
      <dgm:spPr/>
      <dgm:t>
        <a:bodyPr/>
        <a:lstStyle/>
        <a:p>
          <a:pPr>
            <a:buFont typeface="Arial" panose="020B0604020202020204" pitchFamily="34" charset="0"/>
            <a:buChar char="•"/>
          </a:pPr>
          <a:r>
            <a:rPr lang="en-IN" sz="800" b="1" dirty="0"/>
            <a:t>Model Architecture &amp; Design</a:t>
          </a:r>
        </a:p>
        <a:p>
          <a:pPr>
            <a:buFont typeface="Arial" panose="020B0604020202020204" pitchFamily="34" charset="0"/>
            <a:buChar char="•"/>
          </a:pPr>
          <a:r>
            <a:rPr lang="en-US" sz="800" b="1" dirty="0"/>
            <a:t>Base Model</a:t>
          </a:r>
          <a:r>
            <a:rPr lang="en-US" sz="800" dirty="0"/>
            <a:t>: MobileNetV3Large (pretrained on ImageNet)</a:t>
          </a:r>
        </a:p>
        <a:p>
          <a:pPr>
            <a:buFont typeface="Arial" panose="020B0604020202020204" pitchFamily="34" charset="0"/>
            <a:buChar char="•"/>
          </a:pPr>
          <a:r>
            <a:rPr lang="en-US" sz="800" dirty="0"/>
            <a:t>Chosen for being lightweight, fast, and mobile-friendly.</a:t>
          </a:r>
        </a:p>
        <a:p>
          <a:pPr>
            <a:buFont typeface="Arial" panose="020B0604020202020204" pitchFamily="34" charset="0"/>
            <a:buChar char="•"/>
          </a:pPr>
          <a:r>
            <a:rPr lang="en-IN" sz="800" b="1" dirty="0"/>
            <a:t>Custom Classifier Head</a:t>
          </a:r>
          <a:r>
            <a:rPr lang="en-IN" sz="800" dirty="0"/>
            <a:t>:</a:t>
          </a:r>
        </a:p>
        <a:p>
          <a:pPr>
            <a:buFont typeface="Arial" panose="020B0604020202020204" pitchFamily="34" charset="0"/>
            <a:buChar char="•"/>
          </a:pPr>
          <a:r>
            <a:rPr lang="en-US" sz="800" dirty="0"/>
            <a:t>Global Average Pooling → Dropout (0.3) → Dense layer with </a:t>
          </a:r>
          <a:r>
            <a:rPr lang="en-US" sz="800" dirty="0" err="1"/>
            <a:t>softmax</a:t>
          </a:r>
          <a:r>
            <a:rPr lang="en-US" sz="800" dirty="0"/>
            <a:t> for 10 e-waste classes.</a:t>
          </a:r>
        </a:p>
        <a:p>
          <a:pPr>
            <a:buFont typeface="Arial" panose="020B0604020202020204" pitchFamily="34" charset="0"/>
            <a:buChar char="•"/>
          </a:pPr>
          <a:r>
            <a:rPr lang="en-IN" sz="800" b="1" dirty="0"/>
            <a:t>Partial Fine-Tuning</a:t>
          </a:r>
          <a:r>
            <a:rPr lang="en-IN" sz="800" dirty="0"/>
            <a:t>:</a:t>
          </a:r>
        </a:p>
        <a:p>
          <a:pPr>
            <a:buFont typeface="Arial" panose="020B0604020202020204" pitchFamily="34" charset="0"/>
            <a:buChar char="•"/>
          </a:pPr>
          <a:r>
            <a:rPr lang="en-US" sz="800" dirty="0"/>
            <a:t>Froze all layers except the </a:t>
          </a:r>
          <a:r>
            <a:rPr lang="en-US" sz="800" b="1" dirty="0"/>
            <a:t>last 80</a:t>
          </a:r>
          <a:r>
            <a:rPr lang="en-US" sz="800" dirty="0"/>
            <a:t> layers.</a:t>
          </a:r>
        </a:p>
        <a:p>
          <a:pPr>
            <a:buFont typeface="Arial" panose="020B0604020202020204" pitchFamily="34" charset="0"/>
            <a:buChar char="•"/>
          </a:pPr>
          <a:r>
            <a:rPr lang="en-US" sz="800" dirty="0"/>
            <a:t>Balances generalization (frozen layers) with specialization</a:t>
          </a:r>
          <a:endParaRPr lang="en-IN" sz="800" dirty="0"/>
        </a:p>
      </dgm:t>
    </dgm:pt>
    <dgm:pt modelId="{DE964F1D-CF37-4159-95A8-B118FAF38BC1}" type="parTrans" cxnId="{573F561B-1C70-4B61-B001-D635E041A90C}">
      <dgm:prSet/>
      <dgm:spPr/>
      <dgm:t>
        <a:bodyPr/>
        <a:lstStyle/>
        <a:p>
          <a:endParaRPr lang="en-IN"/>
        </a:p>
      </dgm:t>
    </dgm:pt>
    <dgm:pt modelId="{30647922-C110-4C0A-964A-20AAC9664D39}" type="sibTrans" cxnId="{573F561B-1C70-4B61-B001-D635E041A90C}">
      <dgm:prSet/>
      <dgm:spPr/>
      <dgm:t>
        <a:bodyPr/>
        <a:lstStyle/>
        <a:p>
          <a:endParaRPr lang="en-IN"/>
        </a:p>
      </dgm:t>
    </dgm:pt>
    <dgm:pt modelId="{FA659038-858F-46B9-9C0C-FB33D05C93A8}">
      <dgm:prSet phldrT="[Text]" custT="1"/>
      <dgm:spPr/>
      <dgm:t>
        <a:bodyPr/>
        <a:lstStyle/>
        <a:p>
          <a:pPr>
            <a:buFont typeface="Arial" panose="020B0604020202020204" pitchFamily="34" charset="0"/>
            <a:buChar char="•"/>
          </a:pPr>
          <a:r>
            <a:rPr lang="en-IN" sz="1000" b="1" dirty="0"/>
            <a:t>Improved Image Input Configuration</a:t>
          </a:r>
        </a:p>
        <a:p>
          <a:pPr>
            <a:buFont typeface="Arial" panose="020B0604020202020204" pitchFamily="34" charset="0"/>
            <a:buChar char="•"/>
          </a:pPr>
          <a:r>
            <a:rPr lang="en-US" sz="1000" b="1" dirty="0"/>
            <a:t>Image Size</a:t>
          </a:r>
          <a:r>
            <a:rPr lang="en-US" sz="1000" dirty="0"/>
            <a:t>: Upgraded to </a:t>
          </a:r>
          <a:r>
            <a:rPr lang="en-US" sz="1000" b="1" dirty="0"/>
            <a:t>256x256</a:t>
          </a:r>
          <a:endParaRPr lang="en-US" sz="1000" dirty="0"/>
        </a:p>
        <a:p>
          <a:pPr>
            <a:buFont typeface="Arial" panose="020B0604020202020204" pitchFamily="34" charset="0"/>
            <a:buChar char="•"/>
          </a:pPr>
          <a:r>
            <a:rPr lang="en-US" sz="1000" dirty="0"/>
            <a:t>Preserves more visual details of complex e-waste items </a:t>
          </a:r>
        </a:p>
        <a:p>
          <a:pPr>
            <a:buFont typeface="Arial" panose="020B0604020202020204" pitchFamily="34" charset="0"/>
            <a:buChar char="•"/>
          </a:pPr>
          <a:r>
            <a:rPr lang="en-US" sz="1000" b="1" dirty="0"/>
            <a:t>Batch Size</a:t>
          </a:r>
          <a:r>
            <a:rPr lang="en-US" sz="1000" dirty="0"/>
            <a:t>: Set to 32</a:t>
          </a:r>
        </a:p>
        <a:p>
          <a:pPr>
            <a:buFont typeface="Arial" panose="020B0604020202020204" pitchFamily="34" charset="0"/>
            <a:buChar char="•"/>
          </a:pPr>
          <a:r>
            <a:rPr lang="en-US" sz="1000" dirty="0"/>
            <a:t>Balanced for performance and memory efficiency.</a:t>
          </a:r>
          <a:endParaRPr lang="en-IN" sz="1000" dirty="0"/>
        </a:p>
      </dgm:t>
    </dgm:pt>
    <dgm:pt modelId="{C6EB9FAD-A676-4E9C-9A6D-51F484B9F494}" type="parTrans" cxnId="{C295ED76-ECE7-48B5-A37C-E15A0D81ED9C}">
      <dgm:prSet/>
      <dgm:spPr/>
      <dgm:t>
        <a:bodyPr/>
        <a:lstStyle/>
        <a:p>
          <a:endParaRPr lang="en-IN"/>
        </a:p>
      </dgm:t>
    </dgm:pt>
    <dgm:pt modelId="{CBBDB500-81C7-42D1-BD09-09845BC7D740}" type="sibTrans" cxnId="{C295ED76-ECE7-48B5-A37C-E15A0D81ED9C}">
      <dgm:prSet/>
      <dgm:spPr/>
      <dgm:t>
        <a:bodyPr/>
        <a:lstStyle/>
        <a:p>
          <a:endParaRPr lang="en-IN"/>
        </a:p>
      </dgm:t>
    </dgm:pt>
    <dgm:pt modelId="{CE2735A2-9CFA-4D15-A655-98BCB441C4DD}">
      <dgm:prSet phldrT="[Text]" custT="1"/>
      <dgm:spPr/>
      <dgm:t>
        <a:bodyPr/>
        <a:lstStyle/>
        <a:p>
          <a:pPr>
            <a:buFont typeface="Arial" panose="020B0604020202020204" pitchFamily="34" charset="0"/>
            <a:buChar char="•"/>
          </a:pPr>
          <a:r>
            <a:rPr lang="en-IN" sz="800" b="1" dirty="0"/>
            <a:t>Powerful Data Augmentation</a:t>
          </a:r>
        </a:p>
        <a:p>
          <a:pPr>
            <a:buFont typeface="Arial" panose="020B0604020202020204" pitchFamily="34" charset="0"/>
            <a:buChar char="•"/>
          </a:pPr>
          <a:r>
            <a:rPr lang="en-US" sz="800" dirty="0"/>
            <a:t>Used a Sequential() pipeline to simulate real-world variability:</a:t>
          </a:r>
        </a:p>
        <a:p>
          <a:pPr>
            <a:buFont typeface="Arial" panose="020B0604020202020204" pitchFamily="34" charset="0"/>
            <a:buChar char="•"/>
          </a:pPr>
          <a:r>
            <a:rPr lang="en-IN" sz="800" dirty="0" err="1"/>
            <a:t>RandomFlip</a:t>
          </a:r>
          <a:r>
            <a:rPr lang="en-IN" sz="800" dirty="0"/>
            <a:t> (horizontal)</a:t>
          </a:r>
        </a:p>
        <a:p>
          <a:pPr>
            <a:buFont typeface="Arial" panose="020B0604020202020204" pitchFamily="34" charset="0"/>
            <a:buChar char="•"/>
          </a:pPr>
          <a:r>
            <a:rPr lang="en-IN" sz="800" dirty="0" err="1"/>
            <a:t>RandomRotation</a:t>
          </a:r>
          <a:r>
            <a:rPr lang="en-IN" sz="800" dirty="0"/>
            <a:t>(0.1)</a:t>
          </a:r>
        </a:p>
        <a:p>
          <a:pPr>
            <a:buFont typeface="Arial" panose="020B0604020202020204" pitchFamily="34" charset="0"/>
            <a:buChar char="•"/>
          </a:pPr>
          <a:r>
            <a:rPr lang="en-IN" sz="800" dirty="0" err="1"/>
            <a:t>RandomZoom</a:t>
          </a:r>
          <a:r>
            <a:rPr lang="en-IN" sz="800" dirty="0"/>
            <a:t>(0.2)</a:t>
          </a:r>
        </a:p>
        <a:p>
          <a:pPr>
            <a:buFont typeface="Arial" panose="020B0604020202020204" pitchFamily="34" charset="0"/>
            <a:buChar char="•"/>
          </a:pPr>
          <a:r>
            <a:rPr lang="en-IN" sz="800" dirty="0" err="1"/>
            <a:t>RandomContrast</a:t>
          </a:r>
          <a:r>
            <a:rPr lang="en-IN" sz="800" dirty="0"/>
            <a:t>(0.3)</a:t>
          </a:r>
        </a:p>
        <a:p>
          <a:pPr>
            <a:buFont typeface="Arial" panose="020B0604020202020204" pitchFamily="34" charset="0"/>
            <a:buChar char="•"/>
          </a:pPr>
          <a:r>
            <a:rPr lang="en-IN" sz="800" dirty="0" err="1"/>
            <a:t>RandomBrightness</a:t>
          </a:r>
          <a:r>
            <a:rPr lang="en-IN" sz="800" dirty="0"/>
            <a:t>(0.2)</a:t>
          </a:r>
        </a:p>
        <a:p>
          <a:pPr>
            <a:buFont typeface="Arial" panose="020B0604020202020204" pitchFamily="34" charset="0"/>
            <a:buChar char="•"/>
          </a:pPr>
          <a:r>
            <a:rPr lang="en-IN" sz="800" dirty="0" err="1"/>
            <a:t>RandomTranslation</a:t>
          </a:r>
          <a:r>
            <a:rPr lang="en-IN" sz="800" dirty="0"/>
            <a:t>(0.1, 0.1)</a:t>
          </a:r>
        </a:p>
        <a:p>
          <a:pPr>
            <a:buFont typeface="Arial" panose="020B0604020202020204" pitchFamily="34" charset="0"/>
            <a:buChar char="•"/>
          </a:pPr>
          <a:r>
            <a:rPr lang="en-US" sz="800" dirty="0"/>
            <a:t>Reduces overfitting, increases generalization across unseen e-waste images.</a:t>
          </a:r>
          <a:endParaRPr lang="en-IN" sz="800" dirty="0"/>
        </a:p>
      </dgm:t>
    </dgm:pt>
    <dgm:pt modelId="{6E8C7527-A0F1-4920-A4FF-090688A4B04C}" type="parTrans" cxnId="{6A47B5F3-106E-490C-9256-D2BE3B6BF494}">
      <dgm:prSet/>
      <dgm:spPr/>
      <dgm:t>
        <a:bodyPr/>
        <a:lstStyle/>
        <a:p>
          <a:endParaRPr lang="en-IN"/>
        </a:p>
      </dgm:t>
    </dgm:pt>
    <dgm:pt modelId="{189E1011-A8B8-4F67-B8C3-E44A194D7FCF}" type="sibTrans" cxnId="{6A47B5F3-106E-490C-9256-D2BE3B6BF494}">
      <dgm:prSet/>
      <dgm:spPr/>
      <dgm:t>
        <a:bodyPr/>
        <a:lstStyle/>
        <a:p>
          <a:endParaRPr lang="en-IN"/>
        </a:p>
      </dgm:t>
    </dgm:pt>
    <dgm:pt modelId="{4A87FE91-C171-4D86-AA1B-A36B8F4C8B7B}">
      <dgm:prSet phldrT="[Text]" custT="1"/>
      <dgm:spPr/>
      <dgm:t>
        <a:bodyPr/>
        <a:lstStyle/>
        <a:p>
          <a:pPr>
            <a:buFont typeface="Arial" panose="020B0604020202020204" pitchFamily="34" charset="0"/>
            <a:buChar char="•"/>
          </a:pPr>
          <a:r>
            <a:rPr lang="en-IN" sz="800" b="1" dirty="0"/>
            <a:t>Smart Training Setup</a:t>
          </a:r>
        </a:p>
        <a:p>
          <a:pPr>
            <a:buFont typeface="Arial" panose="020B0604020202020204" pitchFamily="34" charset="0"/>
            <a:buChar char="•"/>
          </a:pPr>
          <a:r>
            <a:rPr lang="en-US" sz="800" b="1" dirty="0"/>
            <a:t>Loss Function</a:t>
          </a:r>
          <a:r>
            <a:rPr lang="en-US" sz="800" dirty="0"/>
            <a:t>: </a:t>
          </a:r>
          <a:r>
            <a:rPr lang="en-US" sz="800" dirty="0" err="1"/>
            <a:t>CategoricalCrossentropy</a:t>
          </a:r>
          <a:r>
            <a:rPr lang="en-US" sz="800" dirty="0"/>
            <a:t> with </a:t>
          </a:r>
          <a:r>
            <a:rPr lang="en-US" sz="800" b="1" dirty="0"/>
            <a:t>label smoothing (0.1)</a:t>
          </a:r>
          <a:endParaRPr lang="en-US" sz="800" dirty="0"/>
        </a:p>
        <a:p>
          <a:pPr>
            <a:buFont typeface="Arial" panose="020B0604020202020204" pitchFamily="34" charset="0"/>
            <a:buChar char="•"/>
          </a:pPr>
          <a:r>
            <a:rPr lang="en-US" sz="800" dirty="0"/>
            <a:t>Makes the model less overconfident and more stable.</a:t>
          </a:r>
        </a:p>
        <a:p>
          <a:pPr>
            <a:buFont typeface="Arial" panose="020B0604020202020204" pitchFamily="34" charset="0"/>
            <a:buChar char="•"/>
          </a:pPr>
          <a:r>
            <a:rPr lang="en-US" sz="800" b="1" dirty="0"/>
            <a:t>Optimizer</a:t>
          </a:r>
          <a:r>
            <a:rPr lang="en-US" sz="800" dirty="0"/>
            <a:t>: Adam with learning rate 1e-4</a:t>
          </a:r>
        </a:p>
        <a:p>
          <a:pPr>
            <a:buFont typeface="Arial" panose="020B0604020202020204" pitchFamily="34" charset="0"/>
            <a:buChar char="•"/>
          </a:pPr>
          <a:r>
            <a:rPr lang="en-US" sz="800" dirty="0"/>
            <a:t>Adaptive learning without manual tuning.</a:t>
          </a:r>
        </a:p>
        <a:p>
          <a:pPr>
            <a:buFont typeface="Arial" panose="020B0604020202020204" pitchFamily="34" charset="0"/>
            <a:buChar char="•"/>
          </a:pPr>
          <a:r>
            <a:rPr lang="en-IN" sz="800" b="1" dirty="0" err="1"/>
            <a:t>EarlyStopping</a:t>
          </a:r>
          <a:r>
            <a:rPr lang="en-IN" sz="800" dirty="0"/>
            <a:t>:</a:t>
          </a:r>
        </a:p>
        <a:p>
          <a:pPr>
            <a:buFont typeface="Arial" panose="020B0604020202020204" pitchFamily="34" charset="0"/>
            <a:buChar char="•"/>
          </a:pPr>
          <a:r>
            <a:rPr lang="en-US" sz="800" dirty="0"/>
            <a:t>Monitors </a:t>
          </a:r>
          <a:r>
            <a:rPr lang="en-US" sz="800" dirty="0" err="1"/>
            <a:t>val_loss</a:t>
          </a:r>
          <a:r>
            <a:rPr lang="en-US" sz="800" dirty="0"/>
            <a:t>, stops training if no improvement for 3 epochs.</a:t>
          </a:r>
        </a:p>
        <a:p>
          <a:pPr>
            <a:buFont typeface="Arial" panose="020B0604020202020204" pitchFamily="34" charset="0"/>
            <a:buChar char="•"/>
          </a:pPr>
          <a:r>
            <a:rPr lang="en-US" sz="800" dirty="0"/>
            <a:t>Restores the best weights automatically.</a:t>
          </a:r>
        </a:p>
        <a:p>
          <a:pPr>
            <a:buFont typeface="Arial" panose="020B0604020202020204" pitchFamily="34" charset="0"/>
            <a:buChar char="•"/>
          </a:pPr>
          <a:r>
            <a:rPr lang="en-US" sz="800" b="1" dirty="0"/>
            <a:t>Epochs</a:t>
          </a:r>
          <a:r>
            <a:rPr lang="en-US" sz="800" dirty="0"/>
            <a:t>: Trained up to 20 epochs</a:t>
          </a:r>
          <a:endParaRPr lang="en-IN" sz="800" dirty="0"/>
        </a:p>
      </dgm:t>
    </dgm:pt>
    <dgm:pt modelId="{69A4C3F8-7589-4021-845D-C89252C9AE24}" type="parTrans" cxnId="{D15EDC4A-BDF8-4DA1-A73A-EEA101CD4726}">
      <dgm:prSet/>
      <dgm:spPr/>
      <dgm:t>
        <a:bodyPr/>
        <a:lstStyle/>
        <a:p>
          <a:endParaRPr lang="en-IN"/>
        </a:p>
      </dgm:t>
    </dgm:pt>
    <dgm:pt modelId="{5908A60E-1857-4A2C-8BAB-D8702AC29B1B}" type="sibTrans" cxnId="{D15EDC4A-BDF8-4DA1-A73A-EEA101CD4726}">
      <dgm:prSet/>
      <dgm:spPr/>
      <dgm:t>
        <a:bodyPr/>
        <a:lstStyle/>
        <a:p>
          <a:endParaRPr lang="en-IN"/>
        </a:p>
      </dgm:t>
    </dgm:pt>
    <dgm:pt modelId="{78BEAA12-392D-41D1-B800-5265D36B6438}">
      <dgm:prSet phldrT="[Text]" custT="1"/>
      <dgm:spPr/>
      <dgm:t>
        <a:bodyPr/>
        <a:lstStyle/>
        <a:p>
          <a:pPr>
            <a:buFont typeface="Arial" panose="020B0604020202020204" pitchFamily="34" charset="0"/>
            <a:buChar char="•"/>
          </a:pPr>
          <a:r>
            <a:rPr lang="en-IN" sz="900" b="1" dirty="0"/>
            <a:t>Performance Monitoring &amp; Visualization</a:t>
          </a:r>
        </a:p>
        <a:p>
          <a:pPr>
            <a:buFont typeface="Arial" panose="020B0604020202020204" pitchFamily="34" charset="0"/>
            <a:buChar char="•"/>
          </a:pPr>
          <a:r>
            <a:rPr lang="en-IN" sz="900" dirty="0"/>
            <a:t>Plotted:</a:t>
          </a:r>
        </a:p>
        <a:p>
          <a:pPr>
            <a:buFont typeface="Arial" panose="020B0604020202020204" pitchFamily="34" charset="0"/>
            <a:buChar char="•"/>
          </a:pPr>
          <a:r>
            <a:rPr lang="en-IN" sz="900" dirty="0"/>
            <a:t>Training vs Validation </a:t>
          </a:r>
          <a:r>
            <a:rPr lang="en-IN" sz="900" b="1" dirty="0"/>
            <a:t>Accuracy</a:t>
          </a:r>
          <a:endParaRPr lang="en-IN" sz="900" dirty="0"/>
        </a:p>
        <a:p>
          <a:pPr>
            <a:buFont typeface="Arial" panose="020B0604020202020204" pitchFamily="34" charset="0"/>
            <a:buChar char="•"/>
          </a:pPr>
          <a:r>
            <a:rPr lang="en-IN" sz="900" dirty="0"/>
            <a:t>Training vs Validation </a:t>
          </a:r>
          <a:r>
            <a:rPr lang="en-IN" sz="900" b="1" dirty="0"/>
            <a:t>Loss</a:t>
          </a:r>
          <a:endParaRPr lang="en-IN" sz="900" dirty="0"/>
        </a:p>
        <a:p>
          <a:pPr>
            <a:buFont typeface="Arial" panose="020B0604020202020204" pitchFamily="34" charset="0"/>
            <a:buChar char="•"/>
          </a:pPr>
          <a:r>
            <a:rPr lang="en-US" sz="900" dirty="0"/>
            <a:t>Gives insight into overfitting/underfitting in real-time.</a:t>
          </a:r>
        </a:p>
        <a:p>
          <a:pPr>
            <a:buFont typeface="Arial" panose="020B0604020202020204" pitchFamily="34" charset="0"/>
            <a:buChar char="•"/>
          </a:pPr>
          <a:r>
            <a:rPr lang="en-IN" sz="900" dirty="0"/>
            <a:t>Evaluated test performance:</a:t>
          </a:r>
        </a:p>
        <a:p>
          <a:pPr>
            <a:buFont typeface="Arial" panose="020B0604020202020204" pitchFamily="34" charset="0"/>
            <a:buChar char="•"/>
          </a:pPr>
          <a:r>
            <a:rPr lang="en-US" sz="900" b="1" dirty="0"/>
            <a:t>Accuracy</a:t>
          </a:r>
          <a:r>
            <a:rPr lang="en-US" sz="900" dirty="0"/>
            <a:t> and </a:t>
          </a:r>
          <a:r>
            <a:rPr lang="en-US" sz="900" b="1" dirty="0"/>
            <a:t>Loss</a:t>
          </a:r>
          <a:r>
            <a:rPr lang="en-US" sz="900" dirty="0"/>
            <a:t> reported on the test set.</a:t>
          </a:r>
        </a:p>
        <a:p>
          <a:pPr>
            <a:buFont typeface="Arial" panose="020B0604020202020204" pitchFamily="34" charset="0"/>
            <a:buChar char="•"/>
          </a:pPr>
          <a:r>
            <a:rPr lang="en-US" sz="900" dirty="0"/>
            <a:t>Used </a:t>
          </a:r>
          <a:r>
            <a:rPr lang="en-US" sz="900" b="1" dirty="0"/>
            <a:t>Confusion Matrix</a:t>
          </a:r>
          <a:r>
            <a:rPr lang="en-US" sz="900" dirty="0"/>
            <a:t> and </a:t>
          </a:r>
          <a:r>
            <a:rPr lang="en-US" sz="900" b="1" dirty="0"/>
            <a:t>Classification Report</a:t>
          </a:r>
          <a:r>
            <a:rPr lang="en-US" sz="900" dirty="0"/>
            <a:t> (Precision, Recall, F1-score).</a:t>
          </a:r>
          <a:endParaRPr lang="en-IN" sz="900" dirty="0"/>
        </a:p>
      </dgm:t>
    </dgm:pt>
    <dgm:pt modelId="{53F99BD2-154F-4A8C-85CC-71A2654DF278}" type="parTrans" cxnId="{836F868D-2DCC-4A7E-A526-340362FA4822}">
      <dgm:prSet/>
      <dgm:spPr/>
      <dgm:t>
        <a:bodyPr/>
        <a:lstStyle/>
        <a:p>
          <a:endParaRPr lang="en-IN"/>
        </a:p>
      </dgm:t>
    </dgm:pt>
    <dgm:pt modelId="{B1CA1DD4-E09C-41DF-8D5E-DE276D854FEB}" type="sibTrans" cxnId="{836F868D-2DCC-4A7E-A526-340362FA4822}">
      <dgm:prSet/>
      <dgm:spPr/>
      <dgm:t>
        <a:bodyPr/>
        <a:lstStyle/>
        <a:p>
          <a:endParaRPr lang="en-IN"/>
        </a:p>
      </dgm:t>
    </dgm:pt>
    <dgm:pt modelId="{6FFF8AEC-7A82-4833-A67D-A5D21EA9B497}">
      <dgm:prSet phldrT="[Text]" custT="1"/>
      <dgm:spPr/>
      <dgm:t>
        <a:bodyPr/>
        <a:lstStyle/>
        <a:p>
          <a:pPr>
            <a:buFont typeface="Arial" panose="020B0604020202020204" pitchFamily="34" charset="0"/>
            <a:buChar char="•"/>
          </a:pPr>
          <a:r>
            <a:rPr lang="en-IN" sz="1050" b="1" dirty="0"/>
            <a:t>Label Encoding &amp; Dataset Setup</a:t>
          </a:r>
        </a:p>
        <a:p>
          <a:pPr>
            <a:buFont typeface="Arial" panose="020B0604020202020204" pitchFamily="34" charset="0"/>
            <a:buChar char="•"/>
          </a:pPr>
          <a:r>
            <a:rPr lang="en-US" sz="1050" dirty="0"/>
            <a:t>All datasets loaded using </a:t>
          </a:r>
          <a:r>
            <a:rPr lang="en-US" sz="1050" dirty="0" err="1"/>
            <a:t>image_dataset_from_directory</a:t>
          </a:r>
          <a:endParaRPr lang="en-US" sz="1050" dirty="0"/>
        </a:p>
        <a:p>
          <a:pPr>
            <a:buFont typeface="Arial" panose="020B0604020202020204" pitchFamily="34" charset="0"/>
            <a:buChar char="•"/>
          </a:pPr>
          <a:r>
            <a:rPr lang="en-US" sz="1050" dirty="0"/>
            <a:t>Labels encoded as </a:t>
          </a:r>
          <a:r>
            <a:rPr lang="en-US" sz="1050" b="1" dirty="0"/>
            <a:t>categorical </a:t>
          </a:r>
          <a:r>
            <a:rPr lang="en-US" sz="1050" dirty="0"/>
            <a:t>for compatibility with </a:t>
          </a:r>
          <a:r>
            <a:rPr lang="en-US" sz="1050" dirty="0" err="1"/>
            <a:t>softmax</a:t>
          </a:r>
          <a:r>
            <a:rPr lang="en-US" sz="1050" dirty="0"/>
            <a:t> outputs.</a:t>
          </a:r>
        </a:p>
        <a:p>
          <a:pPr>
            <a:buFont typeface="Arial" panose="020B0604020202020204" pitchFamily="34" charset="0"/>
            <a:buChar char="•"/>
          </a:pPr>
          <a:r>
            <a:rPr lang="en-US" sz="1050" dirty="0"/>
            <a:t>Ensures consistency across training, validation, and test sets.</a:t>
          </a:r>
          <a:endParaRPr lang="en-IN" sz="1050" dirty="0"/>
        </a:p>
      </dgm:t>
    </dgm:pt>
    <dgm:pt modelId="{DFC8E210-59EB-43C9-9E97-A0F5A904B46F}" type="parTrans" cxnId="{680095AF-241F-4CD0-9CE4-5E4F157C24F9}">
      <dgm:prSet/>
      <dgm:spPr/>
      <dgm:t>
        <a:bodyPr/>
        <a:lstStyle/>
        <a:p>
          <a:endParaRPr lang="en-IN"/>
        </a:p>
      </dgm:t>
    </dgm:pt>
    <dgm:pt modelId="{FC7D94C0-3F41-451E-A37E-04FB4D7AB018}" type="sibTrans" cxnId="{680095AF-241F-4CD0-9CE4-5E4F157C24F9}">
      <dgm:prSet/>
      <dgm:spPr/>
      <dgm:t>
        <a:bodyPr/>
        <a:lstStyle/>
        <a:p>
          <a:endParaRPr lang="en-IN"/>
        </a:p>
      </dgm:t>
    </dgm:pt>
    <dgm:pt modelId="{C42A27FF-C695-4B90-ACD9-FF8B902EF6AC}">
      <dgm:prSet phldrT="[Text]"/>
      <dgm:spPr/>
      <dgm:t>
        <a:bodyPr/>
        <a:lstStyle/>
        <a:p>
          <a:pPr>
            <a:buFont typeface="Arial" panose="020B0604020202020204" pitchFamily="34" charset="0"/>
            <a:buChar char="•"/>
          </a:pPr>
          <a:r>
            <a:rPr lang="en-IN" b="1" dirty="0" err="1"/>
            <a:t>Gradio</a:t>
          </a:r>
          <a:r>
            <a:rPr lang="en-IN" b="1" dirty="0"/>
            <a:t> Web App Deployment</a:t>
          </a:r>
        </a:p>
        <a:p>
          <a:pPr>
            <a:buFont typeface="Arial" panose="020B0604020202020204" pitchFamily="34" charset="0"/>
            <a:buChar char="•"/>
          </a:pPr>
          <a:r>
            <a:rPr lang="en-US" dirty="0"/>
            <a:t>Built a clean, interactive </a:t>
          </a:r>
          <a:r>
            <a:rPr lang="en-US" dirty="0" err="1"/>
            <a:t>Gradio</a:t>
          </a:r>
          <a:r>
            <a:rPr lang="en-US" dirty="0"/>
            <a:t> interface with:</a:t>
          </a:r>
        </a:p>
        <a:p>
          <a:pPr>
            <a:buFont typeface="Arial" panose="020B0604020202020204" pitchFamily="34" charset="0"/>
            <a:buChar char="•"/>
          </a:pPr>
          <a:r>
            <a:rPr lang="en-IN" dirty="0"/>
            <a:t>Image uploader</a:t>
          </a:r>
        </a:p>
        <a:p>
          <a:pPr>
            <a:buFont typeface="Arial" panose="020B0604020202020204" pitchFamily="34" charset="0"/>
            <a:buChar char="•"/>
          </a:pPr>
          <a:r>
            <a:rPr lang="en-IN" dirty="0"/>
            <a:t>"Classify Item" button</a:t>
          </a:r>
        </a:p>
        <a:p>
          <a:pPr>
            <a:buFont typeface="Arial" panose="020B0604020202020204" pitchFamily="34" charset="0"/>
            <a:buChar char="•"/>
          </a:pPr>
          <a:r>
            <a:rPr lang="en-IN" dirty="0"/>
            <a:t>Markdown output area</a:t>
          </a:r>
        </a:p>
        <a:p>
          <a:pPr>
            <a:buFont typeface="Arial" panose="020B0604020202020204" pitchFamily="34" charset="0"/>
            <a:buChar char="•"/>
          </a:pPr>
          <a:r>
            <a:rPr lang="en-US" b="1" dirty="0"/>
            <a:t>Live classification with confidence score</a:t>
          </a:r>
          <a:endParaRPr lang="en-US" dirty="0"/>
        </a:p>
        <a:p>
          <a:pPr>
            <a:buFont typeface="Arial" panose="020B0604020202020204" pitchFamily="34" charset="0"/>
            <a:buChar char="•"/>
          </a:pPr>
          <a:r>
            <a:rPr lang="en-US" dirty="0"/>
            <a:t>Predicts one of 10 classes.</a:t>
          </a:r>
        </a:p>
        <a:p>
          <a:pPr>
            <a:buFont typeface="Arial" panose="020B0604020202020204" pitchFamily="34" charset="0"/>
            <a:buChar char="•"/>
          </a:pPr>
          <a:r>
            <a:rPr lang="en-US" dirty="0"/>
            <a:t>Displays top class name and confidence.</a:t>
          </a:r>
          <a:endParaRPr lang="en-IN" dirty="0"/>
        </a:p>
      </dgm:t>
    </dgm:pt>
    <dgm:pt modelId="{78821DDE-4DE5-4498-AEC4-289F5ED4F801}" type="parTrans" cxnId="{AF42B7B3-E8AA-44B1-B038-66C669C2A67E}">
      <dgm:prSet/>
      <dgm:spPr/>
      <dgm:t>
        <a:bodyPr/>
        <a:lstStyle/>
        <a:p>
          <a:endParaRPr lang="en-IN"/>
        </a:p>
      </dgm:t>
    </dgm:pt>
    <dgm:pt modelId="{E80DC872-D3F8-4596-8C24-C86F69E9D576}" type="sibTrans" cxnId="{AF42B7B3-E8AA-44B1-B038-66C669C2A67E}">
      <dgm:prSet/>
      <dgm:spPr/>
      <dgm:t>
        <a:bodyPr/>
        <a:lstStyle/>
        <a:p>
          <a:endParaRPr lang="en-IN"/>
        </a:p>
      </dgm:t>
    </dgm:pt>
    <dgm:pt modelId="{36AA38B1-4E40-47E4-B7E3-3FDBC3A33745}">
      <dgm:prSet phldrT="[Text]" custT="1"/>
      <dgm:spPr/>
      <dgm:t>
        <a:bodyPr/>
        <a:lstStyle/>
        <a:p>
          <a:pPr>
            <a:buFont typeface="Arial" panose="020B0604020202020204" pitchFamily="34" charset="0"/>
            <a:buChar char="•"/>
          </a:pPr>
          <a:r>
            <a:rPr lang="en-IN" sz="1050" b="1" dirty="0"/>
            <a:t>Integrated Real-World Sorting Tips</a:t>
          </a:r>
        </a:p>
        <a:p>
          <a:pPr>
            <a:buFont typeface="Arial" panose="020B0604020202020204" pitchFamily="34" charset="0"/>
            <a:buChar char="•"/>
          </a:pPr>
          <a:r>
            <a:rPr lang="en-US" sz="1050" dirty="0"/>
            <a:t>Added a </a:t>
          </a:r>
          <a:r>
            <a:rPr lang="en-US" sz="1050" b="1" dirty="0"/>
            <a:t>sorting guide dictionary</a:t>
          </a:r>
          <a:r>
            <a:rPr lang="en-US" sz="1050" dirty="0"/>
            <a:t> with disposal tips for each e-waste class.</a:t>
          </a:r>
          <a:endParaRPr lang="en-IN" sz="1050" dirty="0"/>
        </a:p>
      </dgm:t>
    </dgm:pt>
    <dgm:pt modelId="{2149804E-F2C1-4785-99DC-28B168DFC6A8}" type="parTrans" cxnId="{859AA28D-4759-45E2-BB52-2BE94139845A}">
      <dgm:prSet/>
      <dgm:spPr/>
      <dgm:t>
        <a:bodyPr/>
        <a:lstStyle/>
        <a:p>
          <a:endParaRPr lang="en-IN"/>
        </a:p>
      </dgm:t>
    </dgm:pt>
    <dgm:pt modelId="{43823F9E-A0E7-41A6-9AF8-A2075B04E80F}" type="sibTrans" cxnId="{859AA28D-4759-45E2-BB52-2BE94139845A}">
      <dgm:prSet/>
      <dgm:spPr/>
      <dgm:t>
        <a:bodyPr/>
        <a:lstStyle/>
        <a:p>
          <a:endParaRPr lang="en-IN"/>
        </a:p>
      </dgm:t>
    </dgm:pt>
    <dgm:pt modelId="{2631CAB4-5D0A-4194-B173-87DA1F82A8F9}">
      <dgm:prSet phldrT="[Text]" custT="1"/>
      <dgm:spPr/>
      <dgm:t>
        <a:bodyPr/>
        <a:lstStyle/>
        <a:p>
          <a:pPr>
            <a:buFont typeface="Arial" panose="020B0604020202020204" pitchFamily="34" charset="0"/>
            <a:buChar char="•"/>
          </a:pPr>
          <a:r>
            <a:rPr lang="en-IN" sz="1000" b="1" dirty="0"/>
            <a:t>Real-World Readiness</a:t>
          </a:r>
        </a:p>
        <a:p>
          <a:pPr>
            <a:buFont typeface="Arial" panose="020B0604020202020204" pitchFamily="34" charset="0"/>
            <a:buChar char="•"/>
          </a:pPr>
          <a:r>
            <a:rPr lang="en-US" sz="1000" dirty="0"/>
            <a:t>The model and UI are:</a:t>
          </a:r>
        </a:p>
        <a:p>
          <a:pPr>
            <a:buFont typeface="Arial" panose="020B0604020202020204" pitchFamily="34" charset="0"/>
            <a:buChar char="•"/>
          </a:pPr>
          <a:r>
            <a:rPr lang="en-US" sz="1000" b="1" dirty="0"/>
            <a:t>Lightweight</a:t>
          </a:r>
          <a:r>
            <a:rPr lang="en-US" sz="1000" dirty="0"/>
            <a:t> (can run on modest hardware)</a:t>
          </a:r>
        </a:p>
        <a:p>
          <a:pPr>
            <a:buFont typeface="Arial" panose="020B0604020202020204" pitchFamily="34" charset="0"/>
            <a:buChar char="•"/>
          </a:pPr>
          <a:r>
            <a:rPr lang="en-IN" sz="1000" b="1" dirty="0"/>
            <a:t>Fast</a:t>
          </a:r>
          <a:r>
            <a:rPr lang="en-IN" sz="1000" dirty="0"/>
            <a:t> (due to MobileNetV3)</a:t>
          </a:r>
        </a:p>
        <a:p>
          <a:pPr>
            <a:buFont typeface="Arial" panose="020B0604020202020204" pitchFamily="34" charset="0"/>
            <a:buChar char="•"/>
          </a:pPr>
          <a:r>
            <a:rPr lang="en-IN" sz="1000" b="1" dirty="0"/>
            <a:t>Deployable</a:t>
          </a:r>
          <a:r>
            <a:rPr lang="en-IN" sz="1000" dirty="0"/>
            <a:t> (via </a:t>
          </a:r>
          <a:r>
            <a:rPr lang="en-IN" sz="1000" dirty="0" err="1"/>
            <a:t>Gradio</a:t>
          </a:r>
          <a:r>
            <a:rPr lang="en-IN" sz="1000" dirty="0"/>
            <a:t>)</a:t>
          </a:r>
        </a:p>
        <a:p>
          <a:pPr>
            <a:buFont typeface="Arial" panose="020B0604020202020204" pitchFamily="34" charset="0"/>
            <a:buChar char="•"/>
          </a:pPr>
          <a:r>
            <a:rPr lang="en-US" sz="1000" b="1" dirty="0"/>
            <a:t>Scalable</a:t>
          </a:r>
          <a:r>
            <a:rPr lang="en-US" sz="1000" dirty="0"/>
            <a:t> (ready to be extended with more classes or used in awareness campaigns)</a:t>
          </a:r>
          <a:endParaRPr lang="en-IN" sz="1000" dirty="0"/>
        </a:p>
      </dgm:t>
    </dgm:pt>
    <dgm:pt modelId="{BA7C5A44-698A-4212-A261-2A97306A9CD8}" type="parTrans" cxnId="{BB0DC765-2C56-4857-9131-1C48EED8372A}">
      <dgm:prSet/>
      <dgm:spPr/>
      <dgm:t>
        <a:bodyPr/>
        <a:lstStyle/>
        <a:p>
          <a:endParaRPr lang="en-IN"/>
        </a:p>
      </dgm:t>
    </dgm:pt>
    <dgm:pt modelId="{89670B30-ECD0-4E4D-A830-E4261516472C}" type="sibTrans" cxnId="{BB0DC765-2C56-4857-9131-1C48EED8372A}">
      <dgm:prSet/>
      <dgm:spPr/>
      <dgm:t>
        <a:bodyPr/>
        <a:lstStyle/>
        <a:p>
          <a:endParaRPr lang="en-IN"/>
        </a:p>
      </dgm:t>
    </dgm:pt>
    <dgm:pt modelId="{11651F3A-C9E7-4BD5-A5D9-08776B4F2AD4}" type="pres">
      <dgm:prSet presAssocID="{2E001E81-2974-4CF9-B87B-FC11F1B6952F}" presName="Name0" presStyleCnt="0">
        <dgm:presLayoutVars>
          <dgm:dir/>
          <dgm:resizeHandles/>
        </dgm:presLayoutVars>
      </dgm:prSet>
      <dgm:spPr/>
    </dgm:pt>
    <dgm:pt modelId="{998AA57D-1DE2-43CC-833E-60E9B5FAC3A8}" type="pres">
      <dgm:prSet presAssocID="{76FA4CB4-75B4-41AA-A840-0AA4A9B19B10}" presName="compNode" presStyleCnt="0"/>
      <dgm:spPr/>
    </dgm:pt>
    <dgm:pt modelId="{3C637F2F-7158-4013-8C92-884437CD974B}" type="pres">
      <dgm:prSet presAssocID="{76FA4CB4-75B4-41AA-A840-0AA4A9B19B10}" presName="dummyConnPt" presStyleCnt="0"/>
      <dgm:spPr/>
    </dgm:pt>
    <dgm:pt modelId="{38714BB2-4B41-43C6-8DE6-DA4DC35CE653}" type="pres">
      <dgm:prSet presAssocID="{76FA4CB4-75B4-41AA-A840-0AA4A9B19B10}" presName="node" presStyleLbl="node1" presStyleIdx="0" presStyleCnt="9">
        <dgm:presLayoutVars>
          <dgm:bulletEnabled val="1"/>
        </dgm:presLayoutVars>
      </dgm:prSet>
      <dgm:spPr/>
    </dgm:pt>
    <dgm:pt modelId="{FCA4AA2F-8AE6-4ADC-9542-C6A5E8021F50}" type="pres">
      <dgm:prSet presAssocID="{30647922-C110-4C0A-964A-20AAC9664D39}" presName="sibTrans" presStyleLbl="bgSibTrans2D1" presStyleIdx="0" presStyleCnt="8"/>
      <dgm:spPr/>
    </dgm:pt>
    <dgm:pt modelId="{48682CD6-DD46-4604-B2E7-4F0C0650F4B6}" type="pres">
      <dgm:prSet presAssocID="{FA659038-858F-46B9-9C0C-FB33D05C93A8}" presName="compNode" presStyleCnt="0"/>
      <dgm:spPr/>
    </dgm:pt>
    <dgm:pt modelId="{1276CFA2-46FB-41CD-837B-7204F8CE05DA}" type="pres">
      <dgm:prSet presAssocID="{FA659038-858F-46B9-9C0C-FB33D05C93A8}" presName="dummyConnPt" presStyleCnt="0"/>
      <dgm:spPr/>
    </dgm:pt>
    <dgm:pt modelId="{51AA0E31-9861-4E39-A284-386389CCE4B2}" type="pres">
      <dgm:prSet presAssocID="{FA659038-858F-46B9-9C0C-FB33D05C93A8}" presName="node" presStyleLbl="node1" presStyleIdx="1" presStyleCnt="9">
        <dgm:presLayoutVars>
          <dgm:bulletEnabled val="1"/>
        </dgm:presLayoutVars>
      </dgm:prSet>
      <dgm:spPr/>
    </dgm:pt>
    <dgm:pt modelId="{C360D11C-19C2-44D2-AC98-9C7605123EDC}" type="pres">
      <dgm:prSet presAssocID="{CBBDB500-81C7-42D1-BD09-09845BC7D740}" presName="sibTrans" presStyleLbl="bgSibTrans2D1" presStyleIdx="1" presStyleCnt="8"/>
      <dgm:spPr/>
    </dgm:pt>
    <dgm:pt modelId="{20FA969E-1B67-4A3F-B04F-EBE764AE90FA}" type="pres">
      <dgm:prSet presAssocID="{CE2735A2-9CFA-4D15-A655-98BCB441C4DD}" presName="compNode" presStyleCnt="0"/>
      <dgm:spPr/>
    </dgm:pt>
    <dgm:pt modelId="{B1C361DA-678F-4E3A-9A5D-0E5CD32171BE}" type="pres">
      <dgm:prSet presAssocID="{CE2735A2-9CFA-4D15-A655-98BCB441C4DD}" presName="dummyConnPt" presStyleCnt="0"/>
      <dgm:spPr/>
    </dgm:pt>
    <dgm:pt modelId="{A02DE68A-6FD7-488C-BF7F-C2AD59A11142}" type="pres">
      <dgm:prSet presAssocID="{CE2735A2-9CFA-4D15-A655-98BCB441C4DD}" presName="node" presStyleLbl="node1" presStyleIdx="2" presStyleCnt="9">
        <dgm:presLayoutVars>
          <dgm:bulletEnabled val="1"/>
        </dgm:presLayoutVars>
      </dgm:prSet>
      <dgm:spPr/>
    </dgm:pt>
    <dgm:pt modelId="{9BDC9DA8-49CD-40BE-B72C-B74973B85D1C}" type="pres">
      <dgm:prSet presAssocID="{189E1011-A8B8-4F67-B8C3-E44A194D7FCF}" presName="sibTrans" presStyleLbl="bgSibTrans2D1" presStyleIdx="2" presStyleCnt="8"/>
      <dgm:spPr/>
    </dgm:pt>
    <dgm:pt modelId="{01978F95-EC7A-4403-808C-53FAC4147A39}" type="pres">
      <dgm:prSet presAssocID="{4A87FE91-C171-4D86-AA1B-A36B8F4C8B7B}" presName="compNode" presStyleCnt="0"/>
      <dgm:spPr/>
    </dgm:pt>
    <dgm:pt modelId="{305A5657-1AC1-42EE-85F7-C8231F53A313}" type="pres">
      <dgm:prSet presAssocID="{4A87FE91-C171-4D86-AA1B-A36B8F4C8B7B}" presName="dummyConnPt" presStyleCnt="0"/>
      <dgm:spPr/>
    </dgm:pt>
    <dgm:pt modelId="{200720D0-0E0B-45DC-A900-B6AA4531FD6E}" type="pres">
      <dgm:prSet presAssocID="{4A87FE91-C171-4D86-AA1B-A36B8F4C8B7B}" presName="node" presStyleLbl="node1" presStyleIdx="3" presStyleCnt="9">
        <dgm:presLayoutVars>
          <dgm:bulletEnabled val="1"/>
        </dgm:presLayoutVars>
      </dgm:prSet>
      <dgm:spPr/>
    </dgm:pt>
    <dgm:pt modelId="{5EB1DE6A-553B-446A-AAED-9D9BEA811F58}" type="pres">
      <dgm:prSet presAssocID="{5908A60E-1857-4A2C-8BAB-D8702AC29B1B}" presName="sibTrans" presStyleLbl="bgSibTrans2D1" presStyleIdx="3" presStyleCnt="8"/>
      <dgm:spPr/>
    </dgm:pt>
    <dgm:pt modelId="{DEB94FCC-7356-44DF-828F-BD9C00333C60}" type="pres">
      <dgm:prSet presAssocID="{78BEAA12-392D-41D1-B800-5265D36B6438}" presName="compNode" presStyleCnt="0"/>
      <dgm:spPr/>
    </dgm:pt>
    <dgm:pt modelId="{1CC4CFBF-26A3-403F-8E91-1C11400E171A}" type="pres">
      <dgm:prSet presAssocID="{78BEAA12-392D-41D1-B800-5265D36B6438}" presName="dummyConnPt" presStyleCnt="0"/>
      <dgm:spPr/>
    </dgm:pt>
    <dgm:pt modelId="{3A651DFF-706B-4724-87F6-CC9C68E7CDE1}" type="pres">
      <dgm:prSet presAssocID="{78BEAA12-392D-41D1-B800-5265D36B6438}" presName="node" presStyleLbl="node1" presStyleIdx="4" presStyleCnt="9">
        <dgm:presLayoutVars>
          <dgm:bulletEnabled val="1"/>
        </dgm:presLayoutVars>
      </dgm:prSet>
      <dgm:spPr/>
    </dgm:pt>
    <dgm:pt modelId="{760FBEE2-35FA-4FD5-80B0-8F5DF3B116F8}" type="pres">
      <dgm:prSet presAssocID="{B1CA1DD4-E09C-41DF-8D5E-DE276D854FEB}" presName="sibTrans" presStyleLbl="bgSibTrans2D1" presStyleIdx="4" presStyleCnt="8"/>
      <dgm:spPr/>
    </dgm:pt>
    <dgm:pt modelId="{F8DF0781-5853-4BA1-9DF7-78D860DE4393}" type="pres">
      <dgm:prSet presAssocID="{6FFF8AEC-7A82-4833-A67D-A5D21EA9B497}" presName="compNode" presStyleCnt="0"/>
      <dgm:spPr/>
    </dgm:pt>
    <dgm:pt modelId="{F07E1FE4-86B1-4BCD-8609-55D214F3276F}" type="pres">
      <dgm:prSet presAssocID="{6FFF8AEC-7A82-4833-A67D-A5D21EA9B497}" presName="dummyConnPt" presStyleCnt="0"/>
      <dgm:spPr/>
    </dgm:pt>
    <dgm:pt modelId="{0C5017AB-E7AF-4A5E-B79C-277D634D6504}" type="pres">
      <dgm:prSet presAssocID="{6FFF8AEC-7A82-4833-A67D-A5D21EA9B497}" presName="node" presStyleLbl="node1" presStyleIdx="5" presStyleCnt="9">
        <dgm:presLayoutVars>
          <dgm:bulletEnabled val="1"/>
        </dgm:presLayoutVars>
      </dgm:prSet>
      <dgm:spPr/>
    </dgm:pt>
    <dgm:pt modelId="{62285488-158A-4AC4-B38F-A9F0BB32F17E}" type="pres">
      <dgm:prSet presAssocID="{FC7D94C0-3F41-451E-A37E-04FB4D7AB018}" presName="sibTrans" presStyleLbl="bgSibTrans2D1" presStyleIdx="5" presStyleCnt="8"/>
      <dgm:spPr/>
    </dgm:pt>
    <dgm:pt modelId="{4D6B2BCC-854B-425A-A3F9-E22FBC244900}" type="pres">
      <dgm:prSet presAssocID="{C42A27FF-C695-4B90-ACD9-FF8B902EF6AC}" presName="compNode" presStyleCnt="0"/>
      <dgm:spPr/>
    </dgm:pt>
    <dgm:pt modelId="{51EBDF18-45AB-4A2E-A315-C005700AA4DF}" type="pres">
      <dgm:prSet presAssocID="{C42A27FF-C695-4B90-ACD9-FF8B902EF6AC}" presName="dummyConnPt" presStyleCnt="0"/>
      <dgm:spPr/>
    </dgm:pt>
    <dgm:pt modelId="{27748A7B-C8B6-4141-B1DE-9A713FACACA9}" type="pres">
      <dgm:prSet presAssocID="{C42A27FF-C695-4B90-ACD9-FF8B902EF6AC}" presName="node" presStyleLbl="node1" presStyleIdx="6" presStyleCnt="9">
        <dgm:presLayoutVars>
          <dgm:bulletEnabled val="1"/>
        </dgm:presLayoutVars>
      </dgm:prSet>
      <dgm:spPr/>
    </dgm:pt>
    <dgm:pt modelId="{F14C0596-EE25-4C96-BB2E-B399185AFD24}" type="pres">
      <dgm:prSet presAssocID="{E80DC872-D3F8-4596-8C24-C86F69E9D576}" presName="sibTrans" presStyleLbl="bgSibTrans2D1" presStyleIdx="6" presStyleCnt="8"/>
      <dgm:spPr/>
    </dgm:pt>
    <dgm:pt modelId="{917B7DF0-E675-4E50-BA41-3DACF94FF8B4}" type="pres">
      <dgm:prSet presAssocID="{36AA38B1-4E40-47E4-B7E3-3FDBC3A33745}" presName="compNode" presStyleCnt="0"/>
      <dgm:spPr/>
    </dgm:pt>
    <dgm:pt modelId="{4EE077C7-7033-4156-9B70-4F402334E9C6}" type="pres">
      <dgm:prSet presAssocID="{36AA38B1-4E40-47E4-B7E3-3FDBC3A33745}" presName="dummyConnPt" presStyleCnt="0"/>
      <dgm:spPr/>
    </dgm:pt>
    <dgm:pt modelId="{40339F04-97CC-4CD0-AFE2-696C417DCBF0}" type="pres">
      <dgm:prSet presAssocID="{36AA38B1-4E40-47E4-B7E3-3FDBC3A33745}" presName="node" presStyleLbl="node1" presStyleIdx="7" presStyleCnt="9">
        <dgm:presLayoutVars>
          <dgm:bulletEnabled val="1"/>
        </dgm:presLayoutVars>
      </dgm:prSet>
      <dgm:spPr/>
    </dgm:pt>
    <dgm:pt modelId="{9621ED96-D942-4556-AC21-0C4AC11DA905}" type="pres">
      <dgm:prSet presAssocID="{43823F9E-A0E7-41A6-9AF8-A2075B04E80F}" presName="sibTrans" presStyleLbl="bgSibTrans2D1" presStyleIdx="7" presStyleCnt="8"/>
      <dgm:spPr/>
    </dgm:pt>
    <dgm:pt modelId="{3F493874-5DE8-4DDC-BB48-7CF47F8BC224}" type="pres">
      <dgm:prSet presAssocID="{2631CAB4-5D0A-4194-B173-87DA1F82A8F9}" presName="compNode" presStyleCnt="0"/>
      <dgm:spPr/>
    </dgm:pt>
    <dgm:pt modelId="{02DAF66C-D214-4260-A304-7842836F06A2}" type="pres">
      <dgm:prSet presAssocID="{2631CAB4-5D0A-4194-B173-87DA1F82A8F9}" presName="dummyConnPt" presStyleCnt="0"/>
      <dgm:spPr/>
    </dgm:pt>
    <dgm:pt modelId="{6CC04796-3D05-4CD3-B9E7-86B04322AC03}" type="pres">
      <dgm:prSet presAssocID="{2631CAB4-5D0A-4194-B173-87DA1F82A8F9}" presName="node" presStyleLbl="node1" presStyleIdx="8" presStyleCnt="9">
        <dgm:presLayoutVars>
          <dgm:bulletEnabled val="1"/>
        </dgm:presLayoutVars>
      </dgm:prSet>
      <dgm:spPr/>
    </dgm:pt>
  </dgm:ptLst>
  <dgm:cxnLst>
    <dgm:cxn modelId="{AD2FB604-BEF5-406D-8D9C-5408A61FE7BD}" type="presOf" srcId="{2631CAB4-5D0A-4194-B173-87DA1F82A8F9}" destId="{6CC04796-3D05-4CD3-B9E7-86B04322AC03}" srcOrd="0" destOrd="0" presId="urn:microsoft.com/office/officeart/2005/8/layout/bProcess4"/>
    <dgm:cxn modelId="{A44CDA08-4AE5-4206-A128-7AA0A5A918ED}" type="presOf" srcId="{43823F9E-A0E7-41A6-9AF8-A2075B04E80F}" destId="{9621ED96-D942-4556-AC21-0C4AC11DA905}" srcOrd="0" destOrd="0" presId="urn:microsoft.com/office/officeart/2005/8/layout/bProcess4"/>
    <dgm:cxn modelId="{8C5B210D-A46B-4ADD-9EBA-5940EE249C0B}" type="presOf" srcId="{6FFF8AEC-7A82-4833-A67D-A5D21EA9B497}" destId="{0C5017AB-E7AF-4A5E-B79C-277D634D6504}" srcOrd="0" destOrd="0" presId="urn:microsoft.com/office/officeart/2005/8/layout/bProcess4"/>
    <dgm:cxn modelId="{85F27E0F-EEDB-49A7-ADF6-0597F40DAC7D}" type="presOf" srcId="{CE2735A2-9CFA-4D15-A655-98BCB441C4DD}" destId="{A02DE68A-6FD7-488C-BF7F-C2AD59A11142}" srcOrd="0" destOrd="0" presId="urn:microsoft.com/office/officeart/2005/8/layout/bProcess4"/>
    <dgm:cxn modelId="{DD2C9012-50ED-40AA-93A5-222FF7158AA3}" type="presOf" srcId="{CBBDB500-81C7-42D1-BD09-09845BC7D740}" destId="{C360D11C-19C2-44D2-AC98-9C7605123EDC}" srcOrd="0" destOrd="0" presId="urn:microsoft.com/office/officeart/2005/8/layout/bProcess4"/>
    <dgm:cxn modelId="{573F561B-1C70-4B61-B001-D635E041A90C}" srcId="{2E001E81-2974-4CF9-B87B-FC11F1B6952F}" destId="{76FA4CB4-75B4-41AA-A840-0AA4A9B19B10}" srcOrd="0" destOrd="0" parTransId="{DE964F1D-CF37-4159-95A8-B118FAF38BC1}" sibTransId="{30647922-C110-4C0A-964A-20AAC9664D39}"/>
    <dgm:cxn modelId="{46D78036-E33F-44B0-AA03-4D273391EE26}" type="presOf" srcId="{FA659038-858F-46B9-9C0C-FB33D05C93A8}" destId="{51AA0E31-9861-4E39-A284-386389CCE4B2}" srcOrd="0" destOrd="0" presId="urn:microsoft.com/office/officeart/2005/8/layout/bProcess4"/>
    <dgm:cxn modelId="{1092463D-32B5-4D6E-BA66-9B7A6D2EB348}" type="presOf" srcId="{4A87FE91-C171-4D86-AA1B-A36B8F4C8B7B}" destId="{200720D0-0E0B-45DC-A900-B6AA4531FD6E}" srcOrd="0" destOrd="0" presId="urn:microsoft.com/office/officeart/2005/8/layout/bProcess4"/>
    <dgm:cxn modelId="{CFC96861-FB54-40EB-8246-2F691D826645}" type="presOf" srcId="{76FA4CB4-75B4-41AA-A840-0AA4A9B19B10}" destId="{38714BB2-4B41-43C6-8DE6-DA4DC35CE653}" srcOrd="0" destOrd="0" presId="urn:microsoft.com/office/officeart/2005/8/layout/bProcess4"/>
    <dgm:cxn modelId="{BB0DC765-2C56-4857-9131-1C48EED8372A}" srcId="{2E001E81-2974-4CF9-B87B-FC11F1B6952F}" destId="{2631CAB4-5D0A-4194-B173-87DA1F82A8F9}" srcOrd="8" destOrd="0" parTransId="{BA7C5A44-698A-4212-A261-2A97306A9CD8}" sibTransId="{89670B30-ECD0-4E4D-A830-E4261516472C}"/>
    <dgm:cxn modelId="{D15EDC4A-BDF8-4DA1-A73A-EEA101CD4726}" srcId="{2E001E81-2974-4CF9-B87B-FC11F1B6952F}" destId="{4A87FE91-C171-4D86-AA1B-A36B8F4C8B7B}" srcOrd="3" destOrd="0" parTransId="{69A4C3F8-7589-4021-845D-C89252C9AE24}" sibTransId="{5908A60E-1857-4A2C-8BAB-D8702AC29B1B}"/>
    <dgm:cxn modelId="{E9B55F4C-B9B3-4D22-8C10-7DC220D2FBA3}" type="presOf" srcId="{36AA38B1-4E40-47E4-B7E3-3FDBC3A33745}" destId="{40339F04-97CC-4CD0-AFE2-696C417DCBF0}" srcOrd="0" destOrd="0" presId="urn:microsoft.com/office/officeart/2005/8/layout/bProcess4"/>
    <dgm:cxn modelId="{E6680571-8949-4DFA-9CEC-BFC2B867022D}" type="presOf" srcId="{C42A27FF-C695-4B90-ACD9-FF8B902EF6AC}" destId="{27748A7B-C8B6-4141-B1DE-9A713FACACA9}" srcOrd="0" destOrd="0" presId="urn:microsoft.com/office/officeart/2005/8/layout/bProcess4"/>
    <dgm:cxn modelId="{C295ED76-ECE7-48B5-A37C-E15A0D81ED9C}" srcId="{2E001E81-2974-4CF9-B87B-FC11F1B6952F}" destId="{FA659038-858F-46B9-9C0C-FB33D05C93A8}" srcOrd="1" destOrd="0" parTransId="{C6EB9FAD-A676-4E9C-9A6D-51F484B9F494}" sibTransId="{CBBDB500-81C7-42D1-BD09-09845BC7D740}"/>
    <dgm:cxn modelId="{B6CF577F-C73F-43FD-A22E-EF947D82CE87}" type="presOf" srcId="{189E1011-A8B8-4F67-B8C3-E44A194D7FCF}" destId="{9BDC9DA8-49CD-40BE-B72C-B74973B85D1C}" srcOrd="0" destOrd="0" presId="urn:microsoft.com/office/officeart/2005/8/layout/bProcess4"/>
    <dgm:cxn modelId="{836F868D-2DCC-4A7E-A526-340362FA4822}" srcId="{2E001E81-2974-4CF9-B87B-FC11F1B6952F}" destId="{78BEAA12-392D-41D1-B800-5265D36B6438}" srcOrd="4" destOrd="0" parTransId="{53F99BD2-154F-4A8C-85CC-71A2654DF278}" sibTransId="{B1CA1DD4-E09C-41DF-8D5E-DE276D854FEB}"/>
    <dgm:cxn modelId="{859AA28D-4759-45E2-BB52-2BE94139845A}" srcId="{2E001E81-2974-4CF9-B87B-FC11F1B6952F}" destId="{36AA38B1-4E40-47E4-B7E3-3FDBC3A33745}" srcOrd="7" destOrd="0" parTransId="{2149804E-F2C1-4785-99DC-28B168DFC6A8}" sibTransId="{43823F9E-A0E7-41A6-9AF8-A2075B04E80F}"/>
    <dgm:cxn modelId="{26852E9D-3F8D-4F2E-8555-90FE6A66FF28}" type="presOf" srcId="{78BEAA12-392D-41D1-B800-5265D36B6438}" destId="{3A651DFF-706B-4724-87F6-CC9C68E7CDE1}" srcOrd="0" destOrd="0" presId="urn:microsoft.com/office/officeart/2005/8/layout/bProcess4"/>
    <dgm:cxn modelId="{463E91A4-FFAA-43D4-83BE-3F572A8DAA81}" type="presOf" srcId="{2E001E81-2974-4CF9-B87B-FC11F1B6952F}" destId="{11651F3A-C9E7-4BD5-A5D9-08776B4F2AD4}" srcOrd="0" destOrd="0" presId="urn:microsoft.com/office/officeart/2005/8/layout/bProcess4"/>
    <dgm:cxn modelId="{BF1710A5-FB8B-4179-920B-B3FFE3C7CFD6}" type="presOf" srcId="{30647922-C110-4C0A-964A-20AAC9664D39}" destId="{FCA4AA2F-8AE6-4ADC-9542-C6A5E8021F50}" srcOrd="0" destOrd="0" presId="urn:microsoft.com/office/officeart/2005/8/layout/bProcess4"/>
    <dgm:cxn modelId="{1DFBCDA5-0236-4697-A403-AC809F05BF75}" type="presOf" srcId="{B1CA1DD4-E09C-41DF-8D5E-DE276D854FEB}" destId="{760FBEE2-35FA-4FD5-80B0-8F5DF3B116F8}" srcOrd="0" destOrd="0" presId="urn:microsoft.com/office/officeart/2005/8/layout/bProcess4"/>
    <dgm:cxn modelId="{680095AF-241F-4CD0-9CE4-5E4F157C24F9}" srcId="{2E001E81-2974-4CF9-B87B-FC11F1B6952F}" destId="{6FFF8AEC-7A82-4833-A67D-A5D21EA9B497}" srcOrd="5" destOrd="0" parTransId="{DFC8E210-59EB-43C9-9E97-A0F5A904B46F}" sibTransId="{FC7D94C0-3F41-451E-A37E-04FB4D7AB018}"/>
    <dgm:cxn modelId="{AF42B7B3-E8AA-44B1-B038-66C669C2A67E}" srcId="{2E001E81-2974-4CF9-B87B-FC11F1B6952F}" destId="{C42A27FF-C695-4B90-ACD9-FF8B902EF6AC}" srcOrd="6" destOrd="0" parTransId="{78821DDE-4DE5-4498-AEC4-289F5ED4F801}" sibTransId="{E80DC872-D3F8-4596-8C24-C86F69E9D576}"/>
    <dgm:cxn modelId="{DA5861C3-5CB2-4849-9A78-E2C6E4979D66}" type="presOf" srcId="{E80DC872-D3F8-4596-8C24-C86F69E9D576}" destId="{F14C0596-EE25-4C96-BB2E-B399185AFD24}" srcOrd="0" destOrd="0" presId="urn:microsoft.com/office/officeart/2005/8/layout/bProcess4"/>
    <dgm:cxn modelId="{D1F3C2E1-477D-4E26-B034-033BF6F6726A}" type="presOf" srcId="{5908A60E-1857-4A2C-8BAB-D8702AC29B1B}" destId="{5EB1DE6A-553B-446A-AAED-9D9BEA811F58}" srcOrd="0" destOrd="0" presId="urn:microsoft.com/office/officeart/2005/8/layout/bProcess4"/>
    <dgm:cxn modelId="{6249ADE9-04C8-4A78-B14C-8D41E33A9943}" type="presOf" srcId="{FC7D94C0-3F41-451E-A37E-04FB4D7AB018}" destId="{62285488-158A-4AC4-B38F-A9F0BB32F17E}" srcOrd="0" destOrd="0" presId="urn:microsoft.com/office/officeart/2005/8/layout/bProcess4"/>
    <dgm:cxn modelId="{6A47B5F3-106E-490C-9256-D2BE3B6BF494}" srcId="{2E001E81-2974-4CF9-B87B-FC11F1B6952F}" destId="{CE2735A2-9CFA-4D15-A655-98BCB441C4DD}" srcOrd="2" destOrd="0" parTransId="{6E8C7527-A0F1-4920-A4FF-090688A4B04C}" sibTransId="{189E1011-A8B8-4F67-B8C3-E44A194D7FCF}"/>
    <dgm:cxn modelId="{DE61DF8C-7A35-465F-A461-AC51C7085307}" type="presParOf" srcId="{11651F3A-C9E7-4BD5-A5D9-08776B4F2AD4}" destId="{998AA57D-1DE2-43CC-833E-60E9B5FAC3A8}" srcOrd="0" destOrd="0" presId="urn:microsoft.com/office/officeart/2005/8/layout/bProcess4"/>
    <dgm:cxn modelId="{FE306A40-89F8-4906-8BC8-3174DE8A5465}" type="presParOf" srcId="{998AA57D-1DE2-43CC-833E-60E9B5FAC3A8}" destId="{3C637F2F-7158-4013-8C92-884437CD974B}" srcOrd="0" destOrd="0" presId="urn:microsoft.com/office/officeart/2005/8/layout/bProcess4"/>
    <dgm:cxn modelId="{EEAD5321-2D1F-4384-8CB0-E6CBBB819602}" type="presParOf" srcId="{998AA57D-1DE2-43CC-833E-60E9B5FAC3A8}" destId="{38714BB2-4B41-43C6-8DE6-DA4DC35CE653}" srcOrd="1" destOrd="0" presId="urn:microsoft.com/office/officeart/2005/8/layout/bProcess4"/>
    <dgm:cxn modelId="{A362B2C4-FA95-4F36-9963-754289406BC2}" type="presParOf" srcId="{11651F3A-C9E7-4BD5-A5D9-08776B4F2AD4}" destId="{FCA4AA2F-8AE6-4ADC-9542-C6A5E8021F50}" srcOrd="1" destOrd="0" presId="urn:microsoft.com/office/officeart/2005/8/layout/bProcess4"/>
    <dgm:cxn modelId="{383803E7-8766-4140-A525-5706616A20FD}" type="presParOf" srcId="{11651F3A-C9E7-4BD5-A5D9-08776B4F2AD4}" destId="{48682CD6-DD46-4604-B2E7-4F0C0650F4B6}" srcOrd="2" destOrd="0" presId="urn:microsoft.com/office/officeart/2005/8/layout/bProcess4"/>
    <dgm:cxn modelId="{CC5EA5F8-72EE-43CD-BEE3-508887DD9DFC}" type="presParOf" srcId="{48682CD6-DD46-4604-B2E7-4F0C0650F4B6}" destId="{1276CFA2-46FB-41CD-837B-7204F8CE05DA}" srcOrd="0" destOrd="0" presId="urn:microsoft.com/office/officeart/2005/8/layout/bProcess4"/>
    <dgm:cxn modelId="{A695D4AA-4F93-44F6-B209-DA71A157F6C3}" type="presParOf" srcId="{48682CD6-DD46-4604-B2E7-4F0C0650F4B6}" destId="{51AA0E31-9861-4E39-A284-386389CCE4B2}" srcOrd="1" destOrd="0" presId="urn:microsoft.com/office/officeart/2005/8/layout/bProcess4"/>
    <dgm:cxn modelId="{99DFB22A-C241-459C-A20B-69AF3E3692D1}" type="presParOf" srcId="{11651F3A-C9E7-4BD5-A5D9-08776B4F2AD4}" destId="{C360D11C-19C2-44D2-AC98-9C7605123EDC}" srcOrd="3" destOrd="0" presId="urn:microsoft.com/office/officeart/2005/8/layout/bProcess4"/>
    <dgm:cxn modelId="{F9B30DE0-3C4C-4C61-9E7A-EB99C0227512}" type="presParOf" srcId="{11651F3A-C9E7-4BD5-A5D9-08776B4F2AD4}" destId="{20FA969E-1B67-4A3F-B04F-EBE764AE90FA}" srcOrd="4" destOrd="0" presId="urn:microsoft.com/office/officeart/2005/8/layout/bProcess4"/>
    <dgm:cxn modelId="{AD2B6969-37FC-4685-89D7-705578EEEC1D}" type="presParOf" srcId="{20FA969E-1B67-4A3F-B04F-EBE764AE90FA}" destId="{B1C361DA-678F-4E3A-9A5D-0E5CD32171BE}" srcOrd="0" destOrd="0" presId="urn:microsoft.com/office/officeart/2005/8/layout/bProcess4"/>
    <dgm:cxn modelId="{B43D761A-49D5-46DB-AA25-1AB0CEF4F880}" type="presParOf" srcId="{20FA969E-1B67-4A3F-B04F-EBE764AE90FA}" destId="{A02DE68A-6FD7-488C-BF7F-C2AD59A11142}" srcOrd="1" destOrd="0" presId="urn:microsoft.com/office/officeart/2005/8/layout/bProcess4"/>
    <dgm:cxn modelId="{977C9B66-A9D0-4BC6-9A4E-E246DF39CDD4}" type="presParOf" srcId="{11651F3A-C9E7-4BD5-A5D9-08776B4F2AD4}" destId="{9BDC9DA8-49CD-40BE-B72C-B74973B85D1C}" srcOrd="5" destOrd="0" presId="urn:microsoft.com/office/officeart/2005/8/layout/bProcess4"/>
    <dgm:cxn modelId="{1D7CBDDB-8B33-4B93-96D7-5004058A5149}" type="presParOf" srcId="{11651F3A-C9E7-4BD5-A5D9-08776B4F2AD4}" destId="{01978F95-EC7A-4403-808C-53FAC4147A39}" srcOrd="6" destOrd="0" presId="urn:microsoft.com/office/officeart/2005/8/layout/bProcess4"/>
    <dgm:cxn modelId="{0F6B3B52-5AD1-478B-B3D4-E2E58CD0B956}" type="presParOf" srcId="{01978F95-EC7A-4403-808C-53FAC4147A39}" destId="{305A5657-1AC1-42EE-85F7-C8231F53A313}" srcOrd="0" destOrd="0" presId="urn:microsoft.com/office/officeart/2005/8/layout/bProcess4"/>
    <dgm:cxn modelId="{723349E4-A80A-4163-B9EA-44746E1DB72C}" type="presParOf" srcId="{01978F95-EC7A-4403-808C-53FAC4147A39}" destId="{200720D0-0E0B-45DC-A900-B6AA4531FD6E}" srcOrd="1" destOrd="0" presId="urn:microsoft.com/office/officeart/2005/8/layout/bProcess4"/>
    <dgm:cxn modelId="{4ECF65CD-1A3F-45BB-917C-0F121435DC58}" type="presParOf" srcId="{11651F3A-C9E7-4BD5-A5D9-08776B4F2AD4}" destId="{5EB1DE6A-553B-446A-AAED-9D9BEA811F58}" srcOrd="7" destOrd="0" presId="urn:microsoft.com/office/officeart/2005/8/layout/bProcess4"/>
    <dgm:cxn modelId="{ADC12483-F39F-4C57-AF31-C599F38A8847}" type="presParOf" srcId="{11651F3A-C9E7-4BD5-A5D9-08776B4F2AD4}" destId="{DEB94FCC-7356-44DF-828F-BD9C00333C60}" srcOrd="8" destOrd="0" presId="urn:microsoft.com/office/officeart/2005/8/layout/bProcess4"/>
    <dgm:cxn modelId="{28A243E7-D38A-4104-9C94-21074AEBD7DD}" type="presParOf" srcId="{DEB94FCC-7356-44DF-828F-BD9C00333C60}" destId="{1CC4CFBF-26A3-403F-8E91-1C11400E171A}" srcOrd="0" destOrd="0" presId="urn:microsoft.com/office/officeart/2005/8/layout/bProcess4"/>
    <dgm:cxn modelId="{D307A4BB-AFED-4B49-9E91-D83854D7FF40}" type="presParOf" srcId="{DEB94FCC-7356-44DF-828F-BD9C00333C60}" destId="{3A651DFF-706B-4724-87F6-CC9C68E7CDE1}" srcOrd="1" destOrd="0" presId="urn:microsoft.com/office/officeart/2005/8/layout/bProcess4"/>
    <dgm:cxn modelId="{6BF07477-091C-4FE4-950B-2DE4FD856EAC}" type="presParOf" srcId="{11651F3A-C9E7-4BD5-A5D9-08776B4F2AD4}" destId="{760FBEE2-35FA-4FD5-80B0-8F5DF3B116F8}" srcOrd="9" destOrd="0" presId="urn:microsoft.com/office/officeart/2005/8/layout/bProcess4"/>
    <dgm:cxn modelId="{55CB4E89-FDE3-440B-963E-800FADA1C381}" type="presParOf" srcId="{11651F3A-C9E7-4BD5-A5D9-08776B4F2AD4}" destId="{F8DF0781-5853-4BA1-9DF7-78D860DE4393}" srcOrd="10" destOrd="0" presId="urn:microsoft.com/office/officeart/2005/8/layout/bProcess4"/>
    <dgm:cxn modelId="{95419434-6900-41F0-B31D-709F901EE1BE}" type="presParOf" srcId="{F8DF0781-5853-4BA1-9DF7-78D860DE4393}" destId="{F07E1FE4-86B1-4BCD-8609-55D214F3276F}" srcOrd="0" destOrd="0" presId="urn:microsoft.com/office/officeart/2005/8/layout/bProcess4"/>
    <dgm:cxn modelId="{175126A9-765C-4577-B987-BD7D92AF44F7}" type="presParOf" srcId="{F8DF0781-5853-4BA1-9DF7-78D860DE4393}" destId="{0C5017AB-E7AF-4A5E-B79C-277D634D6504}" srcOrd="1" destOrd="0" presId="urn:microsoft.com/office/officeart/2005/8/layout/bProcess4"/>
    <dgm:cxn modelId="{5C41CAB8-92A0-43F4-AF16-3EF85C361952}" type="presParOf" srcId="{11651F3A-C9E7-4BD5-A5D9-08776B4F2AD4}" destId="{62285488-158A-4AC4-B38F-A9F0BB32F17E}" srcOrd="11" destOrd="0" presId="urn:microsoft.com/office/officeart/2005/8/layout/bProcess4"/>
    <dgm:cxn modelId="{1AB977B3-4E6E-4A52-AEDA-9A0BE2ECBB13}" type="presParOf" srcId="{11651F3A-C9E7-4BD5-A5D9-08776B4F2AD4}" destId="{4D6B2BCC-854B-425A-A3F9-E22FBC244900}" srcOrd="12" destOrd="0" presId="urn:microsoft.com/office/officeart/2005/8/layout/bProcess4"/>
    <dgm:cxn modelId="{5A528C4D-CA2C-4907-9344-74FE7297A675}" type="presParOf" srcId="{4D6B2BCC-854B-425A-A3F9-E22FBC244900}" destId="{51EBDF18-45AB-4A2E-A315-C005700AA4DF}" srcOrd="0" destOrd="0" presId="urn:microsoft.com/office/officeart/2005/8/layout/bProcess4"/>
    <dgm:cxn modelId="{80254C52-642B-4186-B34A-F77C661E0376}" type="presParOf" srcId="{4D6B2BCC-854B-425A-A3F9-E22FBC244900}" destId="{27748A7B-C8B6-4141-B1DE-9A713FACACA9}" srcOrd="1" destOrd="0" presId="urn:microsoft.com/office/officeart/2005/8/layout/bProcess4"/>
    <dgm:cxn modelId="{C56A8BB6-0194-4967-8A4C-D4965FEB9B93}" type="presParOf" srcId="{11651F3A-C9E7-4BD5-A5D9-08776B4F2AD4}" destId="{F14C0596-EE25-4C96-BB2E-B399185AFD24}" srcOrd="13" destOrd="0" presId="urn:microsoft.com/office/officeart/2005/8/layout/bProcess4"/>
    <dgm:cxn modelId="{257C5DF1-22D4-4674-915C-D7845B65DF29}" type="presParOf" srcId="{11651F3A-C9E7-4BD5-A5D9-08776B4F2AD4}" destId="{917B7DF0-E675-4E50-BA41-3DACF94FF8B4}" srcOrd="14" destOrd="0" presId="urn:microsoft.com/office/officeart/2005/8/layout/bProcess4"/>
    <dgm:cxn modelId="{3B989F0E-088D-404B-88E9-2DCECE4CF7A6}" type="presParOf" srcId="{917B7DF0-E675-4E50-BA41-3DACF94FF8B4}" destId="{4EE077C7-7033-4156-9B70-4F402334E9C6}" srcOrd="0" destOrd="0" presId="urn:microsoft.com/office/officeart/2005/8/layout/bProcess4"/>
    <dgm:cxn modelId="{38CD2C88-AAA0-495A-AEFC-8E07EE960252}" type="presParOf" srcId="{917B7DF0-E675-4E50-BA41-3DACF94FF8B4}" destId="{40339F04-97CC-4CD0-AFE2-696C417DCBF0}" srcOrd="1" destOrd="0" presId="urn:microsoft.com/office/officeart/2005/8/layout/bProcess4"/>
    <dgm:cxn modelId="{4E4C43FA-9E80-4896-87A2-CCD107D506E6}" type="presParOf" srcId="{11651F3A-C9E7-4BD5-A5D9-08776B4F2AD4}" destId="{9621ED96-D942-4556-AC21-0C4AC11DA905}" srcOrd="15" destOrd="0" presId="urn:microsoft.com/office/officeart/2005/8/layout/bProcess4"/>
    <dgm:cxn modelId="{C79D0459-5D06-4000-B0A9-5C5F5172129C}" type="presParOf" srcId="{11651F3A-C9E7-4BD5-A5D9-08776B4F2AD4}" destId="{3F493874-5DE8-4DDC-BB48-7CF47F8BC224}" srcOrd="16" destOrd="0" presId="urn:microsoft.com/office/officeart/2005/8/layout/bProcess4"/>
    <dgm:cxn modelId="{8C0C93B0-89AA-4C3A-90C3-4C4BB9375EB4}" type="presParOf" srcId="{3F493874-5DE8-4DDC-BB48-7CF47F8BC224}" destId="{02DAF66C-D214-4260-A304-7842836F06A2}" srcOrd="0" destOrd="0" presId="urn:microsoft.com/office/officeart/2005/8/layout/bProcess4"/>
    <dgm:cxn modelId="{D08ADD98-0E6C-4442-87EC-E958FC45E397}" type="presParOf" srcId="{3F493874-5DE8-4DDC-BB48-7CF47F8BC224}" destId="{6CC04796-3D05-4CD3-B9E7-86B04322AC03}" srcOrd="1" destOrd="0" presId="urn:microsoft.com/office/officeart/2005/8/layout/b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72D40F4-0C67-41BD-BC24-5942E6D7F824}">
      <dsp:nvSpPr>
        <dsp:cNvPr id="0" name=""/>
        <dsp:cNvSpPr/>
      </dsp:nvSpPr>
      <dsp:spPr>
        <a:xfrm rot="5400000">
          <a:off x="-461996" y="1568562"/>
          <a:ext cx="2033787" cy="245233"/>
        </a:xfrm>
        <a:prstGeom prst="rect">
          <a:avLst/>
        </a:prstGeom>
        <a:solidFill>
          <a:schemeClr val="accent5">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AF45356-5BDE-4E8E-9E1A-26CBB7DEF7AB}">
      <dsp:nvSpPr>
        <dsp:cNvPr id="0" name=""/>
        <dsp:cNvSpPr/>
      </dsp:nvSpPr>
      <dsp:spPr>
        <a:xfrm>
          <a:off x="5020" y="269360"/>
          <a:ext cx="2724818" cy="1634891"/>
        </a:xfrm>
        <a:prstGeom prst="roundRect">
          <a:avLst>
            <a:gd name="adj" fmla="val 10000"/>
          </a:avLst>
        </a:prstGeom>
        <a:solidFill>
          <a:schemeClr val="accent5">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Load E-Waste Dataset</a:t>
          </a:r>
        </a:p>
        <a:p>
          <a:pPr marL="0" lvl="0" indent="0" algn="ctr" defTabSz="711200">
            <a:lnSpc>
              <a:spcPct val="90000"/>
            </a:lnSpc>
            <a:spcBef>
              <a:spcPct val="0"/>
            </a:spcBef>
            <a:spcAft>
              <a:spcPct val="35000"/>
            </a:spcAft>
            <a:buNone/>
          </a:pPr>
          <a:r>
            <a:rPr lang="en-IN" sz="1400" kern="1200" dirty="0"/>
            <a:t>IMG_SIZE: 256 × 256</a:t>
          </a:r>
        </a:p>
        <a:p>
          <a:pPr marL="0" lvl="0" indent="0" algn="ctr" defTabSz="711200">
            <a:lnSpc>
              <a:spcPct val="90000"/>
            </a:lnSpc>
            <a:spcBef>
              <a:spcPct val="0"/>
            </a:spcBef>
            <a:spcAft>
              <a:spcPct val="35000"/>
            </a:spcAft>
            <a:buNone/>
          </a:pPr>
          <a:r>
            <a:rPr lang="en-IN" sz="1400" kern="1200" dirty="0"/>
            <a:t> BATCH SIZE: 32</a:t>
          </a:r>
        </a:p>
        <a:p>
          <a:pPr marL="0" lvl="0" indent="0" algn="ctr" defTabSz="711200">
            <a:lnSpc>
              <a:spcPct val="90000"/>
            </a:lnSpc>
            <a:spcBef>
              <a:spcPct val="0"/>
            </a:spcBef>
            <a:spcAft>
              <a:spcPct val="35000"/>
            </a:spcAft>
            <a:buNone/>
          </a:pPr>
          <a:r>
            <a:rPr lang="en-IN" sz="1400" kern="1200" dirty="0"/>
            <a:t> NUM_CLASSES: 10</a:t>
          </a:r>
        </a:p>
      </dsp:txBody>
      <dsp:txXfrm>
        <a:off x="52904" y="317244"/>
        <a:ext cx="2629050" cy="1539123"/>
      </dsp:txXfrm>
    </dsp:sp>
    <dsp:sp modelId="{E4546730-34B7-4D7E-B338-B158ED3A9969}">
      <dsp:nvSpPr>
        <dsp:cNvPr id="0" name=""/>
        <dsp:cNvSpPr/>
      </dsp:nvSpPr>
      <dsp:spPr>
        <a:xfrm rot="5400000">
          <a:off x="-461996"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636946E-9EC2-4710-B356-0D2FE12B2DB4}">
      <dsp:nvSpPr>
        <dsp:cNvPr id="0" name=""/>
        <dsp:cNvSpPr/>
      </dsp:nvSpPr>
      <dsp:spPr>
        <a:xfrm>
          <a:off x="5020" y="2312974"/>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Exploratory Data Analysis</a:t>
          </a:r>
        </a:p>
        <a:p>
          <a:pPr marL="0" lvl="0" indent="0" algn="ctr" defTabSz="711200">
            <a:lnSpc>
              <a:spcPct val="90000"/>
            </a:lnSpc>
            <a:spcBef>
              <a:spcPct val="0"/>
            </a:spcBef>
            <a:spcAft>
              <a:spcPct val="35000"/>
            </a:spcAft>
            <a:buNone/>
          </a:pPr>
          <a:r>
            <a:rPr lang="en-IN" sz="1400" kern="1200" dirty="0"/>
            <a:t>Class distribution plots</a:t>
          </a:r>
        </a:p>
        <a:p>
          <a:pPr marL="0" lvl="0" indent="0" algn="ctr" defTabSz="711200">
            <a:lnSpc>
              <a:spcPct val="90000"/>
            </a:lnSpc>
            <a:spcBef>
              <a:spcPct val="0"/>
            </a:spcBef>
            <a:spcAft>
              <a:spcPct val="35000"/>
            </a:spcAft>
            <a:buNone/>
          </a:pPr>
          <a:r>
            <a:rPr lang="en-US" sz="1400" kern="1200" dirty="0"/>
            <a:t>Sample image visualization (12 images shown)</a:t>
          </a:r>
          <a:endParaRPr lang="en-IN" sz="1400" kern="1200" dirty="0"/>
        </a:p>
      </dsp:txBody>
      <dsp:txXfrm>
        <a:off x="52904" y="2360858"/>
        <a:ext cx="2629050" cy="1539123"/>
      </dsp:txXfrm>
    </dsp:sp>
    <dsp:sp modelId="{F2A35BDD-046B-40BF-BF38-88C418B3FA1A}">
      <dsp:nvSpPr>
        <dsp:cNvPr id="0" name=""/>
        <dsp:cNvSpPr/>
      </dsp:nvSpPr>
      <dsp:spPr>
        <a:xfrm>
          <a:off x="559810" y="4633983"/>
          <a:ext cx="3614182"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C89DD-DF2B-4689-8A76-DF7A811081BC}">
      <dsp:nvSpPr>
        <dsp:cNvPr id="0" name=""/>
        <dsp:cNvSpPr/>
      </dsp:nvSpPr>
      <dsp:spPr>
        <a:xfrm>
          <a:off x="5020" y="4356588"/>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Data Preprocessing</a:t>
          </a:r>
        </a:p>
        <a:p>
          <a:pPr marL="0" lvl="0" indent="0" algn="ctr" defTabSz="711200">
            <a:lnSpc>
              <a:spcPct val="90000"/>
            </a:lnSpc>
            <a:spcBef>
              <a:spcPct val="0"/>
            </a:spcBef>
            <a:spcAft>
              <a:spcPct val="35000"/>
            </a:spcAft>
            <a:buNone/>
          </a:pPr>
          <a:r>
            <a:rPr lang="en-US" sz="1200" kern="1200" dirty="0"/>
            <a:t> Dataset loading with </a:t>
          </a:r>
          <a:r>
            <a:rPr lang="en-US" sz="1200" kern="1200" dirty="0" err="1"/>
            <a:t>label_mode</a:t>
          </a:r>
          <a:r>
            <a:rPr lang="en-US" sz="1200" kern="1200" dirty="0"/>
            <a:t>='categorical</a:t>
          </a:r>
          <a:r>
            <a:rPr lang="en-US" sz="1000" kern="1200" dirty="0"/>
            <a:t>'</a:t>
          </a:r>
          <a:endParaRPr lang="en-IN" sz="1000" kern="1200" dirty="0"/>
        </a:p>
      </dsp:txBody>
      <dsp:txXfrm>
        <a:off x="52904" y="4404472"/>
        <a:ext cx="2629050" cy="1539123"/>
      </dsp:txXfrm>
    </dsp:sp>
    <dsp:sp modelId="{7DA81EEE-9549-4F3A-A6AA-6EF8DD01C4F8}">
      <dsp:nvSpPr>
        <dsp:cNvPr id="0" name=""/>
        <dsp:cNvSpPr/>
      </dsp:nvSpPr>
      <dsp:spPr>
        <a:xfrm rot="16200000">
          <a:off x="3162012" y="3612176"/>
          <a:ext cx="2033787"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69D237B-0D5B-4833-9EC7-C856D9E4F521}">
      <dsp:nvSpPr>
        <dsp:cNvPr id="0" name=""/>
        <dsp:cNvSpPr/>
      </dsp:nvSpPr>
      <dsp:spPr>
        <a:xfrm>
          <a:off x="3629029" y="4356588"/>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Data Augmentation</a:t>
          </a:r>
        </a:p>
        <a:p>
          <a:pPr marL="0" lvl="0" indent="0" algn="ctr" defTabSz="622300">
            <a:lnSpc>
              <a:spcPct val="90000"/>
            </a:lnSpc>
            <a:spcBef>
              <a:spcPct val="0"/>
            </a:spcBef>
            <a:spcAft>
              <a:spcPct val="35000"/>
            </a:spcAft>
            <a:buNone/>
          </a:pPr>
          <a:r>
            <a:rPr lang="en-IN" sz="1200" kern="1200" dirty="0"/>
            <a:t> </a:t>
          </a:r>
          <a:r>
            <a:rPr lang="en-IN" sz="1200" kern="1200" dirty="0" err="1"/>
            <a:t>RandomFlip</a:t>
          </a:r>
          <a:r>
            <a:rPr lang="en-IN" sz="1200" kern="1200" dirty="0"/>
            <a:t>: horizontal</a:t>
          </a:r>
        </a:p>
        <a:p>
          <a:pPr marL="0" lvl="0" indent="0" algn="ctr" defTabSz="622300">
            <a:lnSpc>
              <a:spcPct val="90000"/>
            </a:lnSpc>
            <a:spcBef>
              <a:spcPct val="0"/>
            </a:spcBef>
            <a:spcAft>
              <a:spcPct val="35000"/>
            </a:spcAft>
            <a:buNone/>
          </a:pPr>
          <a:r>
            <a:rPr lang="en-IN" sz="1200" kern="1200" dirty="0"/>
            <a:t> </a:t>
          </a:r>
          <a:r>
            <a:rPr lang="en-IN" sz="1200" kern="1200" dirty="0" err="1"/>
            <a:t>RandomRotation</a:t>
          </a:r>
          <a:r>
            <a:rPr lang="en-IN" sz="1200" kern="1200" dirty="0"/>
            <a:t>: 0.1</a:t>
          </a:r>
        </a:p>
        <a:p>
          <a:pPr marL="0" lvl="0" indent="0" algn="ctr" defTabSz="622300">
            <a:lnSpc>
              <a:spcPct val="90000"/>
            </a:lnSpc>
            <a:spcBef>
              <a:spcPct val="0"/>
            </a:spcBef>
            <a:spcAft>
              <a:spcPct val="35000"/>
            </a:spcAft>
            <a:buNone/>
          </a:pPr>
          <a:r>
            <a:rPr lang="en-IN" sz="1200" kern="1200" dirty="0"/>
            <a:t> </a:t>
          </a:r>
          <a:r>
            <a:rPr lang="en-IN" sz="1200" kern="1200" dirty="0" err="1"/>
            <a:t>RandomZoom</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RandomContrast</a:t>
          </a:r>
          <a:r>
            <a:rPr lang="en-IN" sz="1200" kern="1200" dirty="0"/>
            <a:t>: 0.3</a:t>
          </a:r>
        </a:p>
        <a:p>
          <a:pPr marL="0" lvl="0" indent="0" algn="ctr" defTabSz="622300">
            <a:lnSpc>
              <a:spcPct val="90000"/>
            </a:lnSpc>
            <a:spcBef>
              <a:spcPct val="0"/>
            </a:spcBef>
            <a:spcAft>
              <a:spcPct val="35000"/>
            </a:spcAft>
            <a:buNone/>
          </a:pPr>
          <a:r>
            <a:rPr lang="en-IN" sz="1200" kern="1200" dirty="0"/>
            <a:t> </a:t>
          </a:r>
          <a:r>
            <a:rPr lang="en-IN" sz="1200" kern="1200" dirty="0" err="1"/>
            <a:t>RandomBrightness</a:t>
          </a:r>
          <a:r>
            <a:rPr lang="en-IN" sz="1200" kern="1200" dirty="0"/>
            <a:t>: 0.2</a:t>
          </a:r>
        </a:p>
        <a:p>
          <a:pPr marL="0" lvl="0" indent="0" algn="ctr" defTabSz="622300">
            <a:lnSpc>
              <a:spcPct val="90000"/>
            </a:lnSpc>
            <a:spcBef>
              <a:spcPct val="0"/>
            </a:spcBef>
            <a:spcAft>
              <a:spcPct val="35000"/>
            </a:spcAft>
            <a:buNone/>
          </a:pPr>
          <a:r>
            <a:rPr lang="en-IN" sz="1200" kern="1200" dirty="0"/>
            <a:t> </a:t>
          </a:r>
          <a:r>
            <a:rPr lang="en-IN" sz="1200" kern="1200" dirty="0" err="1"/>
            <a:t>RandomTranslation</a:t>
          </a:r>
          <a:r>
            <a:rPr lang="en-IN" sz="1200" kern="1200" dirty="0"/>
            <a:t>: (0.1, 0.1)</a:t>
          </a:r>
        </a:p>
      </dsp:txBody>
      <dsp:txXfrm>
        <a:off x="3676913" y="4404472"/>
        <a:ext cx="2629050" cy="1539123"/>
      </dsp:txXfrm>
    </dsp:sp>
    <dsp:sp modelId="{5DE70DAE-49FC-4FA0-9386-615AF98FEF50}">
      <dsp:nvSpPr>
        <dsp:cNvPr id="0" name=""/>
        <dsp:cNvSpPr/>
      </dsp:nvSpPr>
      <dsp:spPr>
        <a:xfrm rot="16200000">
          <a:off x="3162012" y="1568562"/>
          <a:ext cx="2033787" cy="245233"/>
        </a:xfrm>
        <a:prstGeom prst="rect">
          <a:avLst/>
        </a:prstGeom>
        <a:solidFill>
          <a:schemeClr val="accent5">
            <a:shade val="90000"/>
            <a:hueOff val="319021"/>
            <a:satOff val="-72158"/>
            <a:lumOff val="48078"/>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96E7A63-65BA-448B-956E-AE3E601B7D6C}">
      <dsp:nvSpPr>
        <dsp:cNvPr id="0" name=""/>
        <dsp:cNvSpPr/>
      </dsp:nvSpPr>
      <dsp:spPr>
        <a:xfrm>
          <a:off x="3629029" y="2312974"/>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b="1" kern="1200" dirty="0"/>
            <a:t>Model Building (MobileNetV3Large + Custom Head)</a:t>
          </a:r>
          <a:endParaRPr lang="en-IN" sz="1100" b="1" kern="1200" dirty="0"/>
        </a:p>
        <a:p>
          <a:pPr marL="0" lvl="0" indent="0" algn="ctr" defTabSz="488950">
            <a:lnSpc>
              <a:spcPct val="90000"/>
            </a:lnSpc>
            <a:spcBef>
              <a:spcPct val="0"/>
            </a:spcBef>
            <a:spcAft>
              <a:spcPct val="35000"/>
            </a:spcAft>
            <a:buNone/>
          </a:pPr>
          <a:r>
            <a:rPr lang="en-IN" sz="1050" kern="1200" dirty="0"/>
            <a:t> Pretrained weights: '</a:t>
          </a:r>
          <a:r>
            <a:rPr lang="en-IN" sz="1050" kern="1200" dirty="0" err="1"/>
            <a:t>imagenet</a:t>
          </a:r>
          <a:r>
            <a:rPr lang="en-IN" sz="1050" kern="1200" dirty="0"/>
            <a:t>'</a:t>
          </a:r>
        </a:p>
        <a:p>
          <a:pPr marL="0" lvl="0" indent="0" algn="ctr" defTabSz="488950">
            <a:lnSpc>
              <a:spcPct val="90000"/>
            </a:lnSpc>
            <a:spcBef>
              <a:spcPct val="0"/>
            </a:spcBef>
            <a:spcAft>
              <a:spcPct val="35000"/>
            </a:spcAft>
            <a:buNone/>
          </a:pPr>
          <a:r>
            <a:rPr lang="en-IN" sz="1050" kern="1200" dirty="0"/>
            <a:t> Layers Unfrozen: Last 80</a:t>
          </a:r>
        </a:p>
        <a:p>
          <a:pPr marL="0" lvl="0" indent="0" algn="ctr" defTabSz="488950">
            <a:lnSpc>
              <a:spcPct val="90000"/>
            </a:lnSpc>
            <a:spcBef>
              <a:spcPct val="0"/>
            </a:spcBef>
            <a:spcAft>
              <a:spcPct val="35000"/>
            </a:spcAft>
            <a:buNone/>
          </a:pPr>
          <a:r>
            <a:rPr lang="en-IN" sz="1050" kern="1200" dirty="0"/>
            <a:t> GlobalAveragePooling2D</a:t>
          </a:r>
        </a:p>
        <a:p>
          <a:pPr marL="0" lvl="0" indent="0" algn="ctr" defTabSz="488950">
            <a:lnSpc>
              <a:spcPct val="90000"/>
            </a:lnSpc>
            <a:spcBef>
              <a:spcPct val="0"/>
            </a:spcBef>
            <a:spcAft>
              <a:spcPct val="35000"/>
            </a:spcAft>
            <a:buNone/>
          </a:pPr>
          <a:r>
            <a:rPr lang="en-IN" sz="1050" kern="1200" dirty="0"/>
            <a:t> Dropout: 0.3</a:t>
          </a:r>
        </a:p>
        <a:p>
          <a:pPr marL="0" lvl="0" indent="0" algn="ctr" defTabSz="488950">
            <a:lnSpc>
              <a:spcPct val="90000"/>
            </a:lnSpc>
            <a:spcBef>
              <a:spcPct val="0"/>
            </a:spcBef>
            <a:spcAft>
              <a:spcPct val="35000"/>
            </a:spcAft>
            <a:buNone/>
          </a:pPr>
          <a:r>
            <a:rPr lang="en-US" sz="1050" kern="1200" dirty="0"/>
            <a:t> Output: Dense layer with </a:t>
          </a:r>
          <a:r>
            <a:rPr lang="en-US" sz="1050" kern="1200" dirty="0" err="1"/>
            <a:t>softmax</a:t>
          </a:r>
          <a:r>
            <a:rPr lang="en-US" sz="1050" kern="1200" dirty="0"/>
            <a:t> (10 units)</a:t>
          </a:r>
          <a:endParaRPr lang="en-IN" sz="1050" kern="1200" dirty="0"/>
        </a:p>
      </dsp:txBody>
      <dsp:txXfrm>
        <a:off x="3676913" y="2360858"/>
        <a:ext cx="2629050" cy="1539123"/>
      </dsp:txXfrm>
    </dsp:sp>
    <dsp:sp modelId="{342D71C4-C96E-4A04-8A19-18B1A7BE981D}">
      <dsp:nvSpPr>
        <dsp:cNvPr id="0" name=""/>
        <dsp:cNvSpPr/>
      </dsp:nvSpPr>
      <dsp:spPr>
        <a:xfrm>
          <a:off x="4183819" y="546755"/>
          <a:ext cx="3614182" cy="245233"/>
        </a:xfrm>
        <a:prstGeom prst="rect">
          <a:avLst/>
        </a:prstGeom>
        <a:solidFill>
          <a:schemeClr val="accent5">
            <a:shade val="90000"/>
            <a:hueOff val="239266"/>
            <a:satOff val="-54119"/>
            <a:lumOff val="3605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B309DB5-5B9A-4C8B-B5FA-49A3A61A2294}">
      <dsp:nvSpPr>
        <dsp:cNvPr id="0" name=""/>
        <dsp:cNvSpPr/>
      </dsp:nvSpPr>
      <dsp:spPr>
        <a:xfrm>
          <a:off x="3629029" y="269360"/>
          <a:ext cx="2724818" cy="1634891"/>
        </a:xfrm>
        <a:prstGeom prst="roundRect">
          <a:avLst>
            <a:gd name="adj" fmla="val 10000"/>
          </a:avLst>
        </a:prstGeom>
        <a:solidFill>
          <a:schemeClr val="accent5">
            <a:shade val="50000"/>
            <a:hueOff val="267833"/>
            <a:satOff val="-63594"/>
            <a:lumOff val="47036"/>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53340" tIns="53340" rIns="53340" bIns="53340" numCol="1" spcCol="1270" anchor="ctr" anchorCtr="0">
          <a:noAutofit/>
        </a:bodyPr>
        <a:lstStyle/>
        <a:p>
          <a:pPr marL="0" lvl="0" indent="0" algn="ctr" defTabSz="622300">
            <a:lnSpc>
              <a:spcPct val="90000"/>
            </a:lnSpc>
            <a:spcBef>
              <a:spcPct val="0"/>
            </a:spcBef>
            <a:spcAft>
              <a:spcPct val="35000"/>
            </a:spcAft>
            <a:buNone/>
          </a:pPr>
          <a:r>
            <a:rPr lang="en-IN" sz="1400" b="1" kern="1200" dirty="0"/>
            <a:t>Model Compilation</a:t>
          </a:r>
        </a:p>
        <a:p>
          <a:pPr marL="0" lvl="0" indent="0" algn="ctr" defTabSz="622300">
            <a:lnSpc>
              <a:spcPct val="90000"/>
            </a:lnSpc>
            <a:spcBef>
              <a:spcPct val="0"/>
            </a:spcBef>
            <a:spcAft>
              <a:spcPct val="35000"/>
            </a:spcAft>
            <a:buNone/>
          </a:pPr>
          <a:r>
            <a:rPr lang="en-IN" sz="1200" kern="1200" dirty="0"/>
            <a:t>  Optimizer: Adam (</a:t>
          </a:r>
          <a:r>
            <a:rPr lang="en-IN" sz="1200" kern="1200" dirty="0" err="1"/>
            <a:t>lr</a:t>
          </a:r>
          <a:r>
            <a:rPr lang="en-IN" sz="1200" kern="1200" dirty="0"/>
            <a:t> = 1e-4)</a:t>
          </a:r>
        </a:p>
        <a:p>
          <a:pPr marL="0" lvl="0" indent="0" algn="ctr" defTabSz="622300">
            <a:lnSpc>
              <a:spcPct val="90000"/>
            </a:lnSpc>
            <a:spcBef>
              <a:spcPct val="0"/>
            </a:spcBef>
            <a:spcAft>
              <a:spcPct val="35000"/>
            </a:spcAft>
            <a:buNone/>
          </a:pPr>
          <a:r>
            <a:rPr lang="en-US" sz="1200" kern="1200" dirty="0"/>
            <a:t> Loss: </a:t>
          </a:r>
          <a:r>
            <a:rPr lang="en-US" sz="1200" kern="1200" dirty="0" err="1"/>
            <a:t>CategoricalCrossentropy</a:t>
          </a:r>
          <a:r>
            <a:rPr lang="en-US" sz="1200" kern="1200" dirty="0"/>
            <a:t> with </a:t>
          </a:r>
          <a:r>
            <a:rPr lang="en-US" sz="1200" kern="1200" dirty="0" err="1"/>
            <a:t>label_smoothing</a:t>
          </a:r>
          <a:r>
            <a:rPr lang="en-US" sz="1200" kern="1200" dirty="0"/>
            <a:t> = 0.1</a:t>
          </a:r>
          <a:endParaRPr lang="en-IN" sz="1200" kern="1200" dirty="0"/>
        </a:p>
        <a:p>
          <a:pPr marL="0" lvl="0" indent="0" algn="ctr" defTabSz="622300">
            <a:lnSpc>
              <a:spcPct val="90000"/>
            </a:lnSpc>
            <a:spcBef>
              <a:spcPct val="0"/>
            </a:spcBef>
            <a:spcAft>
              <a:spcPct val="35000"/>
            </a:spcAft>
            <a:buNone/>
          </a:pPr>
          <a:r>
            <a:rPr lang="en-IN" sz="1200" kern="1200" dirty="0"/>
            <a:t> Metrics: Accuracy</a:t>
          </a:r>
        </a:p>
      </dsp:txBody>
      <dsp:txXfrm>
        <a:off x="3676913" y="317244"/>
        <a:ext cx="2629050" cy="1539123"/>
      </dsp:txXfrm>
    </dsp:sp>
    <dsp:sp modelId="{59E73B51-04E8-4936-ABAD-2AFCDC23E909}">
      <dsp:nvSpPr>
        <dsp:cNvPr id="0" name=""/>
        <dsp:cNvSpPr/>
      </dsp:nvSpPr>
      <dsp:spPr>
        <a:xfrm rot="5400000">
          <a:off x="6786021" y="1568562"/>
          <a:ext cx="2033787" cy="245233"/>
        </a:xfrm>
        <a:prstGeom prst="rect">
          <a:avLst/>
        </a:prstGeom>
        <a:solidFill>
          <a:schemeClr val="accent5">
            <a:shade val="90000"/>
            <a:hueOff val="159510"/>
            <a:satOff val="-36079"/>
            <a:lumOff val="24039"/>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1D90C462-E9A8-490A-BE3D-1CCA43FFDA47}">
      <dsp:nvSpPr>
        <dsp:cNvPr id="0" name=""/>
        <dsp:cNvSpPr/>
      </dsp:nvSpPr>
      <dsp:spPr>
        <a:xfrm>
          <a:off x="7253038" y="269360"/>
          <a:ext cx="2724818" cy="1634891"/>
        </a:xfrm>
        <a:prstGeom prst="roundRect">
          <a:avLst>
            <a:gd name="adj" fmla="val 10000"/>
          </a:avLst>
        </a:prstGeom>
        <a:solidFill>
          <a:schemeClr val="accent5">
            <a:shade val="50000"/>
            <a:hueOff val="200875"/>
            <a:satOff val="-47695"/>
            <a:lumOff val="35277"/>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Training</a:t>
          </a:r>
        </a:p>
        <a:p>
          <a:pPr marL="0" lvl="0" indent="0" algn="ctr" defTabSz="711200">
            <a:lnSpc>
              <a:spcPct val="90000"/>
            </a:lnSpc>
            <a:spcBef>
              <a:spcPct val="0"/>
            </a:spcBef>
            <a:spcAft>
              <a:spcPct val="35000"/>
            </a:spcAft>
            <a:buNone/>
          </a:pPr>
          <a:r>
            <a:rPr lang="en-IN" sz="1400" kern="1200" dirty="0"/>
            <a:t> Epochs: 20</a:t>
          </a:r>
        </a:p>
        <a:p>
          <a:pPr marL="0" lvl="0" indent="0" algn="ctr" defTabSz="711200">
            <a:lnSpc>
              <a:spcPct val="90000"/>
            </a:lnSpc>
            <a:spcBef>
              <a:spcPct val="0"/>
            </a:spcBef>
            <a:spcAft>
              <a:spcPct val="35000"/>
            </a:spcAft>
            <a:buNone/>
          </a:pPr>
          <a:r>
            <a:rPr lang="en-US" sz="1400" kern="1200" dirty="0"/>
            <a:t> </a:t>
          </a:r>
          <a:r>
            <a:rPr lang="en-US" sz="1400" kern="1200" dirty="0" err="1"/>
            <a:t>EarlyStopping</a:t>
          </a:r>
          <a:r>
            <a:rPr lang="en-US" sz="1400" kern="1200" dirty="0"/>
            <a:t>: patience = 3, monitor = </a:t>
          </a:r>
          <a:r>
            <a:rPr lang="en-US" sz="1400" kern="1200" dirty="0" err="1"/>
            <a:t>val_loss</a:t>
          </a:r>
          <a:endParaRPr lang="en-IN" sz="1400" kern="1200" dirty="0"/>
        </a:p>
        <a:p>
          <a:pPr marL="0" lvl="0" indent="0" algn="ctr" defTabSz="711200">
            <a:lnSpc>
              <a:spcPct val="90000"/>
            </a:lnSpc>
            <a:spcBef>
              <a:spcPct val="0"/>
            </a:spcBef>
            <a:spcAft>
              <a:spcPct val="35000"/>
            </a:spcAft>
            <a:buNone/>
          </a:pPr>
          <a:r>
            <a:rPr lang="fr-FR" sz="1400" kern="1200" dirty="0"/>
            <a:t> Train on: </a:t>
          </a:r>
          <a:r>
            <a:rPr lang="fr-FR" sz="1400" kern="1200" dirty="0" err="1"/>
            <a:t>ds_train</a:t>
          </a:r>
          <a:r>
            <a:rPr lang="fr-FR" sz="1400" kern="1200" dirty="0"/>
            <a:t>, </a:t>
          </a:r>
          <a:r>
            <a:rPr lang="fr-FR" sz="1400" kern="1200" dirty="0" err="1"/>
            <a:t>Validate</a:t>
          </a:r>
          <a:r>
            <a:rPr lang="fr-FR" sz="1400" kern="1200" dirty="0"/>
            <a:t> on: </a:t>
          </a:r>
          <a:r>
            <a:rPr lang="fr-FR" sz="1400" kern="1200" dirty="0" err="1"/>
            <a:t>ds_val</a:t>
          </a:r>
          <a:endParaRPr lang="en-IN" sz="1400" kern="1200" dirty="0"/>
        </a:p>
      </dsp:txBody>
      <dsp:txXfrm>
        <a:off x="7300922" y="317244"/>
        <a:ext cx="2629050" cy="1539123"/>
      </dsp:txXfrm>
    </dsp:sp>
    <dsp:sp modelId="{B8053E7D-DF4C-4B64-BF26-EAF3745E84D4}">
      <dsp:nvSpPr>
        <dsp:cNvPr id="0" name=""/>
        <dsp:cNvSpPr/>
      </dsp:nvSpPr>
      <dsp:spPr>
        <a:xfrm rot="5400000">
          <a:off x="6786021" y="3612176"/>
          <a:ext cx="2033787" cy="245233"/>
        </a:xfrm>
        <a:prstGeom prst="rect">
          <a:avLst/>
        </a:prstGeom>
        <a:solidFill>
          <a:schemeClr val="accent5">
            <a:shade val="90000"/>
            <a:hueOff val="79755"/>
            <a:satOff val="-18040"/>
            <a:lumOff val="1202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8E9EFE30-35AE-4A69-9C14-A6C3294C9003}">
      <dsp:nvSpPr>
        <dsp:cNvPr id="0" name=""/>
        <dsp:cNvSpPr/>
      </dsp:nvSpPr>
      <dsp:spPr>
        <a:xfrm>
          <a:off x="7253038" y="2312974"/>
          <a:ext cx="2724818" cy="1634891"/>
        </a:xfrm>
        <a:prstGeom prst="roundRect">
          <a:avLst>
            <a:gd name="adj" fmla="val 10000"/>
          </a:avLst>
        </a:prstGeom>
        <a:solidFill>
          <a:schemeClr val="accent5">
            <a:shade val="50000"/>
            <a:hueOff val="133916"/>
            <a:satOff val="-31797"/>
            <a:lumOff val="23518"/>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Evaluation</a:t>
          </a:r>
        </a:p>
        <a:p>
          <a:pPr marL="0" lvl="0" indent="0" algn="ctr" defTabSz="711200">
            <a:lnSpc>
              <a:spcPct val="90000"/>
            </a:lnSpc>
            <a:spcBef>
              <a:spcPct val="0"/>
            </a:spcBef>
            <a:spcAft>
              <a:spcPct val="35000"/>
            </a:spcAft>
            <a:buNone/>
          </a:pPr>
          <a:r>
            <a:rPr lang="en-IN" sz="1400" kern="1200" dirty="0"/>
            <a:t> Test Accuracy and Loss</a:t>
          </a:r>
        </a:p>
        <a:p>
          <a:pPr marL="0" lvl="0" indent="0" algn="ctr" defTabSz="711200">
            <a:lnSpc>
              <a:spcPct val="90000"/>
            </a:lnSpc>
            <a:spcBef>
              <a:spcPct val="0"/>
            </a:spcBef>
            <a:spcAft>
              <a:spcPct val="35000"/>
            </a:spcAft>
            <a:buNone/>
          </a:pPr>
          <a:r>
            <a:rPr lang="en-IN" sz="1400" kern="1200" dirty="0"/>
            <a:t> Classification Report</a:t>
          </a:r>
        </a:p>
        <a:p>
          <a:pPr marL="0" lvl="0" indent="0" algn="ctr" defTabSz="711200">
            <a:lnSpc>
              <a:spcPct val="90000"/>
            </a:lnSpc>
            <a:spcBef>
              <a:spcPct val="0"/>
            </a:spcBef>
            <a:spcAft>
              <a:spcPct val="35000"/>
            </a:spcAft>
            <a:buNone/>
          </a:pPr>
          <a:r>
            <a:rPr lang="en-IN" sz="1400" kern="1200" dirty="0"/>
            <a:t> Confusion Matrix (Seaborn Heatmap)</a:t>
          </a:r>
        </a:p>
      </dsp:txBody>
      <dsp:txXfrm>
        <a:off x="7300922" y="2360858"/>
        <a:ext cx="2629050" cy="1539123"/>
      </dsp:txXfrm>
    </dsp:sp>
    <dsp:sp modelId="{AA7C69ED-028C-4461-889F-4A9805E659D3}">
      <dsp:nvSpPr>
        <dsp:cNvPr id="0" name=""/>
        <dsp:cNvSpPr/>
      </dsp:nvSpPr>
      <dsp:spPr>
        <a:xfrm>
          <a:off x="7253038" y="4356588"/>
          <a:ext cx="2724818" cy="1634891"/>
        </a:xfrm>
        <a:prstGeom prst="roundRect">
          <a:avLst>
            <a:gd name="adj" fmla="val 10000"/>
          </a:avLst>
        </a:prstGeom>
        <a:solidFill>
          <a:schemeClr val="accent5">
            <a:shade val="50000"/>
            <a:hueOff val="66958"/>
            <a:satOff val="-15898"/>
            <a:lumOff val="11759"/>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IN" sz="1600" b="1" kern="1200" dirty="0"/>
            <a:t>Model Deployment (</a:t>
          </a:r>
          <a:r>
            <a:rPr lang="en-IN" sz="1600" b="1" kern="1200" dirty="0" err="1"/>
            <a:t>Gradio</a:t>
          </a:r>
          <a:r>
            <a:rPr lang="en-IN" sz="1600" b="1" kern="1200" dirty="0"/>
            <a:t>)</a:t>
          </a:r>
        </a:p>
        <a:p>
          <a:pPr marL="0" lvl="0" indent="0" algn="ctr" defTabSz="711200">
            <a:lnSpc>
              <a:spcPct val="90000"/>
            </a:lnSpc>
            <a:spcBef>
              <a:spcPct val="0"/>
            </a:spcBef>
            <a:spcAft>
              <a:spcPct val="35000"/>
            </a:spcAft>
            <a:buNone/>
          </a:pPr>
          <a:r>
            <a:rPr lang="en-US" sz="1400" kern="1200" dirty="0"/>
            <a:t> Input: Upload Image (type='</a:t>
          </a:r>
          <a:r>
            <a:rPr lang="en-US" sz="1400" kern="1200" dirty="0" err="1"/>
            <a:t>pil</a:t>
          </a:r>
          <a:r>
            <a:rPr lang="en-US" sz="1400" kern="1200" dirty="0"/>
            <a:t>')</a:t>
          </a:r>
          <a:endParaRPr lang="en-IN" sz="1400" kern="1200" dirty="0"/>
        </a:p>
        <a:p>
          <a:pPr marL="0" lvl="0" indent="0" algn="ctr" defTabSz="711200">
            <a:lnSpc>
              <a:spcPct val="90000"/>
            </a:lnSpc>
            <a:spcBef>
              <a:spcPct val="0"/>
            </a:spcBef>
            <a:spcAft>
              <a:spcPct val="35000"/>
            </a:spcAft>
            <a:buNone/>
          </a:pPr>
          <a:r>
            <a:rPr lang="en-US" sz="1400" kern="1200" dirty="0"/>
            <a:t> Output: Markdown (Class Name + Confidence + Sorting Instructions)</a:t>
          </a:r>
          <a:endParaRPr lang="en-IN" sz="1400" kern="1200" dirty="0"/>
        </a:p>
      </dsp:txBody>
      <dsp:txXfrm>
        <a:off x="7300922" y="4404472"/>
        <a:ext cx="2629050" cy="1539123"/>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CA4AA2F-8AE6-4ADC-9542-C6A5E8021F50}">
      <dsp:nvSpPr>
        <dsp:cNvPr id="0" name=""/>
        <dsp:cNvSpPr/>
      </dsp:nvSpPr>
      <dsp:spPr>
        <a:xfrm rot="5400000">
          <a:off x="-465268" y="1697655"/>
          <a:ext cx="2047960" cy="246934"/>
        </a:xfrm>
        <a:prstGeom prst="rect">
          <a:avLst/>
        </a:prstGeom>
        <a:solidFill>
          <a:schemeClr val="accent2">
            <a:shade val="9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8714BB2-4B41-43C6-8DE6-DA4DC35CE653}">
      <dsp:nvSpPr>
        <dsp:cNvPr id="0" name=""/>
        <dsp:cNvSpPr/>
      </dsp:nvSpPr>
      <dsp:spPr>
        <a:xfrm>
          <a:off x="5055" y="389477"/>
          <a:ext cx="2743716" cy="1646229"/>
        </a:xfrm>
        <a:prstGeom prst="roundRect">
          <a:avLst>
            <a:gd name="adj" fmla="val 10000"/>
          </a:avLst>
        </a:prstGeom>
        <a:solidFill>
          <a:schemeClr val="accent2">
            <a:shade val="5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Model Architecture &amp; Design</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Base Model</a:t>
          </a:r>
          <a:r>
            <a:rPr lang="en-US" sz="800" kern="1200" dirty="0"/>
            <a:t>: MobileNetV3Large (pretrained on ImageNet)</a:t>
          </a:r>
        </a:p>
        <a:p>
          <a:pPr marL="0" lvl="0" indent="0" algn="ctr" defTabSz="355600">
            <a:lnSpc>
              <a:spcPct val="90000"/>
            </a:lnSpc>
            <a:spcBef>
              <a:spcPct val="0"/>
            </a:spcBef>
            <a:spcAft>
              <a:spcPct val="35000"/>
            </a:spcAft>
            <a:buFont typeface="Arial" panose="020B0604020202020204" pitchFamily="34" charset="0"/>
            <a:buNone/>
          </a:pPr>
          <a:r>
            <a:rPr lang="en-US" sz="800" kern="1200" dirty="0"/>
            <a:t>Chosen for being lightweight, fast, and mobile-friendly.</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Custom Classifier Head</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Global Average Pooling → Dropout (0.3) → Dense layer with </a:t>
          </a:r>
          <a:r>
            <a:rPr lang="en-US" sz="800" kern="1200" dirty="0" err="1"/>
            <a:t>softmax</a:t>
          </a:r>
          <a:r>
            <a:rPr lang="en-US" sz="800" kern="1200" dirty="0"/>
            <a:t> for 10 e-waste classes.</a:t>
          </a:r>
        </a:p>
        <a:p>
          <a:pPr marL="0" lvl="0" indent="0" algn="ctr" defTabSz="355600">
            <a:lnSpc>
              <a:spcPct val="90000"/>
            </a:lnSpc>
            <a:spcBef>
              <a:spcPct val="0"/>
            </a:spcBef>
            <a:spcAft>
              <a:spcPct val="35000"/>
            </a:spcAft>
            <a:buFont typeface="Arial" panose="020B0604020202020204" pitchFamily="34" charset="0"/>
            <a:buNone/>
          </a:pPr>
          <a:r>
            <a:rPr lang="en-IN" sz="800" b="1" kern="1200" dirty="0"/>
            <a:t>Partial Fine-Tuning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Froze all layers except the </a:t>
          </a:r>
          <a:r>
            <a:rPr lang="en-US" sz="800" b="1" kern="1200" dirty="0"/>
            <a:t>last 80</a:t>
          </a:r>
          <a:r>
            <a:rPr lang="en-US" sz="800" kern="1200" dirty="0"/>
            <a:t> layers.</a:t>
          </a:r>
        </a:p>
        <a:p>
          <a:pPr marL="0" lvl="0" indent="0" algn="ctr" defTabSz="355600">
            <a:lnSpc>
              <a:spcPct val="90000"/>
            </a:lnSpc>
            <a:spcBef>
              <a:spcPct val="0"/>
            </a:spcBef>
            <a:spcAft>
              <a:spcPct val="35000"/>
            </a:spcAft>
            <a:buFont typeface="Arial" panose="020B0604020202020204" pitchFamily="34" charset="0"/>
            <a:buNone/>
          </a:pPr>
          <a:r>
            <a:rPr lang="en-US" sz="800" kern="1200" dirty="0"/>
            <a:t>Balances generalization (frozen layers) with specialization</a:t>
          </a:r>
          <a:endParaRPr lang="en-IN" sz="800" kern="1200" dirty="0"/>
        </a:p>
      </dsp:txBody>
      <dsp:txXfrm>
        <a:off x="53271" y="437693"/>
        <a:ext cx="2647284" cy="1549797"/>
      </dsp:txXfrm>
    </dsp:sp>
    <dsp:sp modelId="{C360D11C-19C2-44D2-AC98-9C7605123EDC}">
      <dsp:nvSpPr>
        <dsp:cNvPr id="0" name=""/>
        <dsp:cNvSpPr/>
      </dsp:nvSpPr>
      <dsp:spPr>
        <a:xfrm rot="5400000">
          <a:off x="-465268"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1AA0E31-9861-4E39-A284-386389CCE4B2}">
      <dsp:nvSpPr>
        <dsp:cNvPr id="0" name=""/>
        <dsp:cNvSpPr/>
      </dsp:nvSpPr>
      <dsp:spPr>
        <a:xfrm>
          <a:off x="5055" y="2447264"/>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Improved Image Input Configuration</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Image Size</a:t>
          </a:r>
          <a:r>
            <a:rPr lang="en-US" sz="1000" kern="1200" dirty="0"/>
            <a:t>: Upgraded to </a:t>
          </a:r>
          <a:r>
            <a:rPr lang="en-US" sz="1000" b="1" kern="1200" dirty="0"/>
            <a:t>256x256</a:t>
          </a:r>
          <a:endParaRPr lang="en-US" sz="1000" kern="1200" dirty="0"/>
        </a:p>
        <a:p>
          <a:pPr marL="0" lvl="0" indent="0" algn="ctr" defTabSz="444500">
            <a:lnSpc>
              <a:spcPct val="90000"/>
            </a:lnSpc>
            <a:spcBef>
              <a:spcPct val="0"/>
            </a:spcBef>
            <a:spcAft>
              <a:spcPct val="35000"/>
            </a:spcAft>
            <a:buFont typeface="Arial" panose="020B0604020202020204" pitchFamily="34" charset="0"/>
            <a:buNone/>
          </a:pPr>
          <a:r>
            <a:rPr lang="en-US" sz="1000" kern="1200" dirty="0"/>
            <a:t>Preserves more visual details of complex e-waste items </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Batch Size</a:t>
          </a:r>
          <a:r>
            <a:rPr lang="en-US" sz="1000" kern="1200" dirty="0"/>
            <a:t>: Set to 32</a:t>
          </a:r>
        </a:p>
        <a:p>
          <a:pPr marL="0" lvl="0" indent="0" algn="ctr" defTabSz="444500">
            <a:lnSpc>
              <a:spcPct val="90000"/>
            </a:lnSpc>
            <a:spcBef>
              <a:spcPct val="0"/>
            </a:spcBef>
            <a:spcAft>
              <a:spcPct val="35000"/>
            </a:spcAft>
            <a:buFont typeface="Arial" panose="020B0604020202020204" pitchFamily="34" charset="0"/>
            <a:buNone/>
          </a:pPr>
          <a:r>
            <a:rPr lang="en-US" sz="1000" kern="1200" dirty="0"/>
            <a:t>Balanced for performance and memory efficiency.</a:t>
          </a:r>
          <a:endParaRPr lang="en-IN" sz="1000" kern="1200" dirty="0"/>
        </a:p>
      </dsp:txBody>
      <dsp:txXfrm>
        <a:off x="53271" y="2495480"/>
        <a:ext cx="2647284" cy="1549797"/>
      </dsp:txXfrm>
    </dsp:sp>
    <dsp:sp modelId="{9BDC9DA8-49CD-40BE-B72C-B74973B85D1C}">
      <dsp:nvSpPr>
        <dsp:cNvPr id="0" name=""/>
        <dsp:cNvSpPr/>
      </dsp:nvSpPr>
      <dsp:spPr>
        <a:xfrm>
          <a:off x="563624" y="4784336"/>
          <a:ext cx="3639316"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02DE68A-6FD7-488C-BF7F-C2AD59A11142}">
      <dsp:nvSpPr>
        <dsp:cNvPr id="0" name=""/>
        <dsp:cNvSpPr/>
      </dsp:nvSpPr>
      <dsp:spPr>
        <a:xfrm>
          <a:off x="5055" y="4505051"/>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Powerful Data Augmentation</a:t>
          </a:r>
        </a:p>
        <a:p>
          <a:pPr marL="0" lvl="0" indent="0" algn="ctr" defTabSz="355600">
            <a:lnSpc>
              <a:spcPct val="90000"/>
            </a:lnSpc>
            <a:spcBef>
              <a:spcPct val="0"/>
            </a:spcBef>
            <a:spcAft>
              <a:spcPct val="35000"/>
            </a:spcAft>
            <a:buFont typeface="Arial" panose="020B0604020202020204" pitchFamily="34" charset="0"/>
            <a:buNone/>
          </a:pPr>
          <a:r>
            <a:rPr lang="en-US" sz="800" kern="1200" dirty="0"/>
            <a:t>Used a Sequential() pipeline to simulate real-world variability:</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RandomFlip</a:t>
          </a:r>
          <a:r>
            <a:rPr lang="en-IN" sz="800" kern="1200" dirty="0"/>
            <a:t> (horizontal)</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RandomRotation</a:t>
          </a:r>
          <a:r>
            <a:rPr lang="en-IN" sz="800" kern="1200" dirty="0"/>
            <a:t>(0.1)</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RandomZoom</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RandomContrast</a:t>
          </a:r>
          <a:r>
            <a:rPr lang="en-IN" sz="800" kern="1200" dirty="0"/>
            <a:t>(0.3)</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RandomBrightness</a:t>
          </a:r>
          <a:r>
            <a:rPr lang="en-IN" sz="800" kern="1200" dirty="0"/>
            <a:t>(0.2)</a:t>
          </a:r>
        </a:p>
        <a:p>
          <a:pPr marL="0" lvl="0" indent="0" algn="ctr" defTabSz="355600">
            <a:lnSpc>
              <a:spcPct val="90000"/>
            </a:lnSpc>
            <a:spcBef>
              <a:spcPct val="0"/>
            </a:spcBef>
            <a:spcAft>
              <a:spcPct val="35000"/>
            </a:spcAft>
            <a:buFont typeface="Arial" panose="020B0604020202020204" pitchFamily="34" charset="0"/>
            <a:buNone/>
          </a:pPr>
          <a:r>
            <a:rPr lang="en-IN" sz="800" kern="1200" dirty="0" err="1"/>
            <a:t>RandomTranslation</a:t>
          </a:r>
          <a:r>
            <a:rPr lang="en-IN" sz="800" kern="1200" dirty="0"/>
            <a:t>(0.1, 0.1)</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Reduces overfitting, increases generalization across unseen e-waste images.</a:t>
          </a:r>
          <a:endParaRPr lang="en-IN" sz="800" kern="1200" dirty="0"/>
        </a:p>
      </dsp:txBody>
      <dsp:txXfrm>
        <a:off x="53271" y="4553267"/>
        <a:ext cx="2647284" cy="1549797"/>
      </dsp:txXfrm>
    </dsp:sp>
    <dsp:sp modelId="{5EB1DE6A-553B-446A-AAED-9D9BEA811F58}">
      <dsp:nvSpPr>
        <dsp:cNvPr id="0" name=""/>
        <dsp:cNvSpPr/>
      </dsp:nvSpPr>
      <dsp:spPr>
        <a:xfrm rot="16200000">
          <a:off x="3183873" y="3755442"/>
          <a:ext cx="2047960"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00720D0-0E0B-45DC-A900-B6AA4531FD6E}">
      <dsp:nvSpPr>
        <dsp:cNvPr id="0" name=""/>
        <dsp:cNvSpPr/>
      </dsp:nvSpPr>
      <dsp:spPr>
        <a:xfrm>
          <a:off x="3654197" y="4505051"/>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0480" tIns="30480" rIns="30480" bIns="30480" numCol="1" spcCol="1270" anchor="ctr" anchorCtr="0">
          <a:noAutofit/>
        </a:bodyPr>
        <a:lstStyle/>
        <a:p>
          <a:pPr marL="0" lvl="0" indent="0" algn="ctr" defTabSz="355600">
            <a:lnSpc>
              <a:spcPct val="90000"/>
            </a:lnSpc>
            <a:spcBef>
              <a:spcPct val="0"/>
            </a:spcBef>
            <a:spcAft>
              <a:spcPct val="35000"/>
            </a:spcAft>
            <a:buFont typeface="Arial" panose="020B0604020202020204" pitchFamily="34" charset="0"/>
            <a:buNone/>
          </a:pPr>
          <a:r>
            <a:rPr lang="en-IN" sz="800" b="1" kern="1200" dirty="0"/>
            <a:t>Smart Training Setup</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Loss Function</a:t>
          </a:r>
          <a:r>
            <a:rPr lang="en-US" sz="800" kern="1200" dirty="0"/>
            <a:t>: </a:t>
          </a:r>
          <a:r>
            <a:rPr lang="en-US" sz="800" kern="1200" dirty="0" err="1"/>
            <a:t>CategoricalCrossentropy</a:t>
          </a:r>
          <a:r>
            <a:rPr lang="en-US" sz="800" kern="1200" dirty="0"/>
            <a:t> with </a:t>
          </a:r>
          <a:r>
            <a:rPr lang="en-US" sz="800" b="1" kern="1200" dirty="0"/>
            <a:t>label smoothing (0.1)</a:t>
          </a:r>
          <a:endParaRPr lang="en-US" sz="800" kern="1200" dirty="0"/>
        </a:p>
        <a:p>
          <a:pPr marL="0" lvl="0" indent="0" algn="ctr" defTabSz="355600">
            <a:lnSpc>
              <a:spcPct val="90000"/>
            </a:lnSpc>
            <a:spcBef>
              <a:spcPct val="0"/>
            </a:spcBef>
            <a:spcAft>
              <a:spcPct val="35000"/>
            </a:spcAft>
            <a:buFont typeface="Arial" panose="020B0604020202020204" pitchFamily="34" charset="0"/>
            <a:buNone/>
          </a:pPr>
          <a:r>
            <a:rPr lang="en-US" sz="800" kern="1200" dirty="0"/>
            <a:t>Makes the model less overconfident and more stable.</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Optimizer</a:t>
          </a:r>
          <a:r>
            <a:rPr lang="en-US" sz="800" kern="1200" dirty="0"/>
            <a:t>: Adam with learning rate 1e-4</a:t>
          </a:r>
        </a:p>
        <a:p>
          <a:pPr marL="0" lvl="0" indent="0" algn="ctr" defTabSz="355600">
            <a:lnSpc>
              <a:spcPct val="90000"/>
            </a:lnSpc>
            <a:spcBef>
              <a:spcPct val="0"/>
            </a:spcBef>
            <a:spcAft>
              <a:spcPct val="35000"/>
            </a:spcAft>
            <a:buFont typeface="Arial" panose="020B0604020202020204" pitchFamily="34" charset="0"/>
            <a:buNone/>
          </a:pPr>
          <a:r>
            <a:rPr lang="en-US" sz="800" kern="1200" dirty="0"/>
            <a:t>Adaptive learning without manual tuning.</a:t>
          </a:r>
        </a:p>
        <a:p>
          <a:pPr marL="0" lvl="0" indent="0" algn="ctr" defTabSz="355600">
            <a:lnSpc>
              <a:spcPct val="90000"/>
            </a:lnSpc>
            <a:spcBef>
              <a:spcPct val="0"/>
            </a:spcBef>
            <a:spcAft>
              <a:spcPct val="35000"/>
            </a:spcAft>
            <a:buFont typeface="Arial" panose="020B0604020202020204" pitchFamily="34" charset="0"/>
            <a:buNone/>
          </a:pPr>
          <a:r>
            <a:rPr lang="en-IN" sz="800" b="1" kern="1200" dirty="0" err="1"/>
            <a:t>EarlyStopping</a:t>
          </a:r>
          <a:r>
            <a:rPr lang="en-IN" sz="800" kern="1200" dirty="0"/>
            <a:t>:</a:t>
          </a:r>
        </a:p>
        <a:p>
          <a:pPr marL="0" lvl="0" indent="0" algn="ctr" defTabSz="355600">
            <a:lnSpc>
              <a:spcPct val="90000"/>
            </a:lnSpc>
            <a:spcBef>
              <a:spcPct val="0"/>
            </a:spcBef>
            <a:spcAft>
              <a:spcPct val="35000"/>
            </a:spcAft>
            <a:buFont typeface="Arial" panose="020B0604020202020204" pitchFamily="34" charset="0"/>
            <a:buNone/>
          </a:pPr>
          <a:r>
            <a:rPr lang="en-US" sz="800" kern="1200" dirty="0"/>
            <a:t>Monitors </a:t>
          </a:r>
          <a:r>
            <a:rPr lang="en-US" sz="800" kern="1200" dirty="0" err="1"/>
            <a:t>val_loss</a:t>
          </a:r>
          <a:r>
            <a:rPr lang="en-US" sz="800" kern="1200" dirty="0"/>
            <a:t>, stops training if no improvement for 3 epochs.</a:t>
          </a:r>
        </a:p>
        <a:p>
          <a:pPr marL="0" lvl="0" indent="0" algn="ctr" defTabSz="355600">
            <a:lnSpc>
              <a:spcPct val="90000"/>
            </a:lnSpc>
            <a:spcBef>
              <a:spcPct val="0"/>
            </a:spcBef>
            <a:spcAft>
              <a:spcPct val="35000"/>
            </a:spcAft>
            <a:buFont typeface="Arial" panose="020B0604020202020204" pitchFamily="34" charset="0"/>
            <a:buNone/>
          </a:pPr>
          <a:r>
            <a:rPr lang="en-US" sz="800" kern="1200" dirty="0"/>
            <a:t>Restores the best weights automatically.</a:t>
          </a:r>
        </a:p>
        <a:p>
          <a:pPr marL="0" lvl="0" indent="0" algn="ctr" defTabSz="355600">
            <a:lnSpc>
              <a:spcPct val="90000"/>
            </a:lnSpc>
            <a:spcBef>
              <a:spcPct val="0"/>
            </a:spcBef>
            <a:spcAft>
              <a:spcPct val="35000"/>
            </a:spcAft>
            <a:buFont typeface="Arial" panose="020B0604020202020204" pitchFamily="34" charset="0"/>
            <a:buNone/>
          </a:pPr>
          <a:r>
            <a:rPr lang="en-US" sz="800" b="1" kern="1200" dirty="0"/>
            <a:t>Epochs</a:t>
          </a:r>
          <a:r>
            <a:rPr lang="en-US" sz="800" kern="1200" dirty="0"/>
            <a:t>: Trained up to 20 epochs</a:t>
          </a:r>
          <a:endParaRPr lang="en-IN" sz="800" kern="1200" dirty="0"/>
        </a:p>
      </dsp:txBody>
      <dsp:txXfrm>
        <a:off x="3702413" y="4553267"/>
        <a:ext cx="2647284" cy="1549797"/>
      </dsp:txXfrm>
    </dsp:sp>
    <dsp:sp modelId="{760FBEE2-35FA-4FD5-80B0-8F5DF3B116F8}">
      <dsp:nvSpPr>
        <dsp:cNvPr id="0" name=""/>
        <dsp:cNvSpPr/>
      </dsp:nvSpPr>
      <dsp:spPr>
        <a:xfrm rot="16200000">
          <a:off x="3183873" y="1697655"/>
          <a:ext cx="2047960" cy="246934"/>
        </a:xfrm>
        <a:prstGeom prst="rect">
          <a:avLst/>
        </a:prstGeom>
        <a:solidFill>
          <a:schemeClr val="accent2">
            <a:shade val="90000"/>
            <a:hueOff val="0"/>
            <a:satOff val="0"/>
            <a:lumOff val="61885"/>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3A651DFF-706B-4724-87F6-CC9C68E7CDE1}">
      <dsp:nvSpPr>
        <dsp:cNvPr id="0" name=""/>
        <dsp:cNvSpPr/>
      </dsp:nvSpPr>
      <dsp:spPr>
        <a:xfrm>
          <a:off x="3654197" y="2447264"/>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a:t>Performance Monitoring &amp; Visualization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Plotted:</a:t>
          </a:r>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Accuracy</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IN" sz="900" kern="1200" dirty="0"/>
            <a:t>Training vs Validation </a:t>
          </a:r>
          <a:r>
            <a:rPr lang="en-IN" sz="900" b="1" kern="1200" dirty="0"/>
            <a:t>Loss</a:t>
          </a:r>
          <a:endParaRPr lang="en-IN"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Gives insight into overfitting/underfitting in real-time.</a:t>
          </a:r>
        </a:p>
        <a:p>
          <a:pPr marL="0" lvl="0" indent="0" algn="ctr" defTabSz="400050">
            <a:lnSpc>
              <a:spcPct val="90000"/>
            </a:lnSpc>
            <a:spcBef>
              <a:spcPct val="0"/>
            </a:spcBef>
            <a:spcAft>
              <a:spcPct val="35000"/>
            </a:spcAft>
            <a:buFont typeface="Arial" panose="020B0604020202020204" pitchFamily="34" charset="0"/>
            <a:buNone/>
          </a:pPr>
          <a:r>
            <a:rPr lang="en-IN" sz="900" kern="1200" dirty="0"/>
            <a:t>Evaluated test performance:</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Accuracy</a:t>
          </a:r>
          <a:r>
            <a:rPr lang="en-US" sz="900" kern="1200" dirty="0"/>
            <a:t> and </a:t>
          </a:r>
          <a:r>
            <a:rPr lang="en-US" sz="900" b="1" kern="1200" dirty="0"/>
            <a:t>Loss</a:t>
          </a:r>
          <a:r>
            <a:rPr lang="en-US" sz="900" kern="1200" dirty="0"/>
            <a:t> reported on the test set.</a:t>
          </a:r>
        </a:p>
        <a:p>
          <a:pPr marL="0" lvl="0" indent="0" algn="ctr" defTabSz="400050">
            <a:lnSpc>
              <a:spcPct val="90000"/>
            </a:lnSpc>
            <a:spcBef>
              <a:spcPct val="0"/>
            </a:spcBef>
            <a:spcAft>
              <a:spcPct val="35000"/>
            </a:spcAft>
            <a:buFont typeface="Arial" panose="020B0604020202020204" pitchFamily="34" charset="0"/>
            <a:buNone/>
          </a:pPr>
          <a:r>
            <a:rPr lang="en-US" sz="900" kern="1200" dirty="0"/>
            <a:t>Used </a:t>
          </a:r>
          <a:r>
            <a:rPr lang="en-US" sz="900" b="1" kern="1200" dirty="0"/>
            <a:t>Confusion Matrix</a:t>
          </a:r>
          <a:r>
            <a:rPr lang="en-US" sz="900" kern="1200" dirty="0"/>
            <a:t> and </a:t>
          </a:r>
          <a:r>
            <a:rPr lang="en-US" sz="900" b="1" kern="1200" dirty="0"/>
            <a:t>Classification Report</a:t>
          </a:r>
          <a:r>
            <a:rPr lang="en-US" sz="900" kern="1200" dirty="0"/>
            <a:t> (Precision, Recall, F1-score).</a:t>
          </a:r>
          <a:endParaRPr lang="en-IN" sz="900" kern="1200" dirty="0"/>
        </a:p>
      </dsp:txBody>
      <dsp:txXfrm>
        <a:off x="3702413" y="2495480"/>
        <a:ext cx="2647284" cy="1549797"/>
      </dsp:txXfrm>
    </dsp:sp>
    <dsp:sp modelId="{62285488-158A-4AC4-B38F-A9F0BB32F17E}">
      <dsp:nvSpPr>
        <dsp:cNvPr id="0" name=""/>
        <dsp:cNvSpPr/>
      </dsp:nvSpPr>
      <dsp:spPr>
        <a:xfrm>
          <a:off x="4212767" y="668762"/>
          <a:ext cx="3639316" cy="246934"/>
        </a:xfrm>
        <a:prstGeom prst="rect">
          <a:avLst/>
        </a:prstGeom>
        <a:solidFill>
          <a:schemeClr val="accent2">
            <a:shade val="90000"/>
            <a:hueOff val="0"/>
            <a:satOff val="0"/>
            <a:lumOff val="46414"/>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C5017AB-E7AF-4A5E-B79C-277D634D6504}">
      <dsp:nvSpPr>
        <dsp:cNvPr id="0" name=""/>
        <dsp:cNvSpPr/>
      </dsp:nvSpPr>
      <dsp:spPr>
        <a:xfrm>
          <a:off x="3654197" y="389477"/>
          <a:ext cx="2743716" cy="1646229"/>
        </a:xfrm>
        <a:prstGeom prst="roundRect">
          <a:avLst>
            <a:gd name="adj" fmla="val 10000"/>
          </a:avLst>
        </a:prstGeom>
        <a:solidFill>
          <a:schemeClr val="accent2">
            <a:shade val="50000"/>
            <a:hueOff val="0"/>
            <a:satOff val="0"/>
            <a:lumOff val="612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Label Encoding &amp; Dataset Setup</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All datasets loaded using </a:t>
          </a:r>
          <a:r>
            <a:rPr lang="en-US" sz="1050" kern="1200" dirty="0" err="1"/>
            <a:t>image_dataset_from_directory</a:t>
          </a:r>
          <a:endParaRPr lang="en-US" sz="1050" kern="1200" dirty="0"/>
        </a:p>
        <a:p>
          <a:pPr marL="0" lvl="0" indent="0" algn="ctr" defTabSz="466725">
            <a:lnSpc>
              <a:spcPct val="90000"/>
            </a:lnSpc>
            <a:spcBef>
              <a:spcPct val="0"/>
            </a:spcBef>
            <a:spcAft>
              <a:spcPct val="35000"/>
            </a:spcAft>
            <a:buFont typeface="Arial" panose="020B0604020202020204" pitchFamily="34" charset="0"/>
            <a:buNone/>
          </a:pPr>
          <a:r>
            <a:rPr lang="en-US" sz="1050" kern="1200" dirty="0"/>
            <a:t>Labels encoded as </a:t>
          </a:r>
          <a:r>
            <a:rPr lang="en-US" sz="1050" b="1" kern="1200" dirty="0"/>
            <a:t>categorical </a:t>
          </a:r>
          <a:r>
            <a:rPr lang="en-US" sz="1050" kern="1200" dirty="0"/>
            <a:t>for compatibility with </a:t>
          </a:r>
          <a:r>
            <a:rPr lang="en-US" sz="1050" kern="1200" dirty="0" err="1"/>
            <a:t>softmax</a:t>
          </a:r>
          <a:r>
            <a:rPr lang="en-US" sz="1050" kern="1200" dirty="0"/>
            <a:t> outputs.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Ensures consistency across training, validation, and test sets.</a:t>
          </a:r>
          <a:endParaRPr lang="en-IN" sz="1050" kern="1200" dirty="0"/>
        </a:p>
      </dsp:txBody>
      <dsp:txXfrm>
        <a:off x="3702413" y="437693"/>
        <a:ext cx="2647284" cy="1549797"/>
      </dsp:txXfrm>
    </dsp:sp>
    <dsp:sp modelId="{F14C0596-EE25-4C96-BB2E-B399185AFD24}">
      <dsp:nvSpPr>
        <dsp:cNvPr id="0" name=""/>
        <dsp:cNvSpPr/>
      </dsp:nvSpPr>
      <dsp:spPr>
        <a:xfrm rot="5400000">
          <a:off x="6833016" y="1697655"/>
          <a:ext cx="2047960" cy="246934"/>
        </a:xfrm>
        <a:prstGeom prst="rect">
          <a:avLst/>
        </a:prstGeom>
        <a:solidFill>
          <a:schemeClr val="accent2">
            <a:shade val="90000"/>
            <a:hueOff val="0"/>
            <a:satOff val="0"/>
            <a:lumOff val="30942"/>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27748A7B-C8B6-4141-B1DE-9A713FACACA9}">
      <dsp:nvSpPr>
        <dsp:cNvPr id="0" name=""/>
        <dsp:cNvSpPr/>
      </dsp:nvSpPr>
      <dsp:spPr>
        <a:xfrm>
          <a:off x="7303340" y="389477"/>
          <a:ext cx="2743716" cy="1646229"/>
        </a:xfrm>
        <a:prstGeom prst="roundRect">
          <a:avLst>
            <a:gd name="adj" fmla="val 10000"/>
          </a:avLst>
        </a:prstGeom>
        <a:solidFill>
          <a:schemeClr val="accent2">
            <a:shade val="50000"/>
            <a:hueOff val="0"/>
            <a:satOff val="0"/>
            <a:lumOff val="459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4290" tIns="34290" rIns="34290" bIns="34290" numCol="1" spcCol="1270" anchor="ctr" anchorCtr="0">
          <a:noAutofit/>
        </a:bodyPr>
        <a:lstStyle/>
        <a:p>
          <a:pPr marL="0" lvl="0" indent="0" algn="ctr" defTabSz="400050">
            <a:lnSpc>
              <a:spcPct val="90000"/>
            </a:lnSpc>
            <a:spcBef>
              <a:spcPct val="0"/>
            </a:spcBef>
            <a:spcAft>
              <a:spcPct val="35000"/>
            </a:spcAft>
            <a:buFont typeface="Arial" panose="020B0604020202020204" pitchFamily="34" charset="0"/>
            <a:buNone/>
          </a:pPr>
          <a:r>
            <a:rPr lang="en-IN" sz="900" b="1" kern="1200" dirty="0" err="1"/>
            <a:t>Gradio</a:t>
          </a:r>
          <a:r>
            <a:rPr lang="en-IN" sz="900" b="1" kern="1200" dirty="0"/>
            <a:t> Web App Deployment</a:t>
          </a:r>
        </a:p>
        <a:p>
          <a:pPr marL="0" lvl="0" indent="0" algn="ctr" defTabSz="400050">
            <a:lnSpc>
              <a:spcPct val="90000"/>
            </a:lnSpc>
            <a:spcBef>
              <a:spcPct val="0"/>
            </a:spcBef>
            <a:spcAft>
              <a:spcPct val="35000"/>
            </a:spcAft>
            <a:buFont typeface="Arial" panose="020B0604020202020204" pitchFamily="34" charset="0"/>
            <a:buNone/>
          </a:pPr>
          <a:r>
            <a:rPr lang="en-US" sz="900" kern="1200" dirty="0"/>
            <a:t>Built a clean, interactive </a:t>
          </a:r>
          <a:r>
            <a:rPr lang="en-US" sz="900" kern="1200" dirty="0" err="1"/>
            <a:t>Gradio</a:t>
          </a:r>
          <a:r>
            <a:rPr lang="en-US" sz="900" kern="1200" dirty="0"/>
            <a:t> interface with:</a:t>
          </a:r>
        </a:p>
        <a:p>
          <a:pPr marL="0" lvl="0" indent="0" algn="ctr" defTabSz="400050">
            <a:lnSpc>
              <a:spcPct val="90000"/>
            </a:lnSpc>
            <a:spcBef>
              <a:spcPct val="0"/>
            </a:spcBef>
            <a:spcAft>
              <a:spcPct val="35000"/>
            </a:spcAft>
            <a:buFont typeface="Arial" panose="020B0604020202020204" pitchFamily="34" charset="0"/>
            <a:buNone/>
          </a:pPr>
          <a:r>
            <a:rPr lang="en-IN" sz="900" kern="1200" dirty="0"/>
            <a:t>Image uploader</a:t>
          </a:r>
        </a:p>
        <a:p>
          <a:pPr marL="0" lvl="0" indent="0" algn="ctr" defTabSz="400050">
            <a:lnSpc>
              <a:spcPct val="90000"/>
            </a:lnSpc>
            <a:spcBef>
              <a:spcPct val="0"/>
            </a:spcBef>
            <a:spcAft>
              <a:spcPct val="35000"/>
            </a:spcAft>
            <a:buFont typeface="Arial" panose="020B0604020202020204" pitchFamily="34" charset="0"/>
            <a:buNone/>
          </a:pPr>
          <a:r>
            <a:rPr lang="en-IN" sz="900" kern="1200" dirty="0"/>
            <a:t>"Classify Item" button</a:t>
          </a:r>
        </a:p>
        <a:p>
          <a:pPr marL="0" lvl="0" indent="0" algn="ctr" defTabSz="400050">
            <a:lnSpc>
              <a:spcPct val="90000"/>
            </a:lnSpc>
            <a:spcBef>
              <a:spcPct val="0"/>
            </a:spcBef>
            <a:spcAft>
              <a:spcPct val="35000"/>
            </a:spcAft>
            <a:buFont typeface="Arial" panose="020B0604020202020204" pitchFamily="34" charset="0"/>
            <a:buNone/>
          </a:pPr>
          <a:r>
            <a:rPr lang="en-IN" sz="900" kern="1200" dirty="0"/>
            <a:t>Markdown output area</a:t>
          </a:r>
        </a:p>
        <a:p>
          <a:pPr marL="0" lvl="0" indent="0" algn="ctr" defTabSz="400050">
            <a:lnSpc>
              <a:spcPct val="90000"/>
            </a:lnSpc>
            <a:spcBef>
              <a:spcPct val="0"/>
            </a:spcBef>
            <a:spcAft>
              <a:spcPct val="35000"/>
            </a:spcAft>
            <a:buFont typeface="Arial" panose="020B0604020202020204" pitchFamily="34" charset="0"/>
            <a:buNone/>
          </a:pPr>
          <a:r>
            <a:rPr lang="en-US" sz="900" b="1" kern="1200" dirty="0"/>
            <a:t>Live classification with confidence score</a:t>
          </a:r>
          <a:endParaRPr lang="en-US" sz="900" kern="1200" dirty="0"/>
        </a:p>
        <a:p>
          <a:pPr marL="0" lvl="0" indent="0" algn="ctr" defTabSz="400050">
            <a:lnSpc>
              <a:spcPct val="90000"/>
            </a:lnSpc>
            <a:spcBef>
              <a:spcPct val="0"/>
            </a:spcBef>
            <a:spcAft>
              <a:spcPct val="35000"/>
            </a:spcAft>
            <a:buFont typeface="Arial" panose="020B0604020202020204" pitchFamily="34" charset="0"/>
            <a:buNone/>
          </a:pPr>
          <a:r>
            <a:rPr lang="en-US" sz="900" kern="1200" dirty="0"/>
            <a:t>Predicts one of 10 classes.</a:t>
          </a:r>
        </a:p>
        <a:p>
          <a:pPr marL="0" lvl="0" indent="0" algn="ctr" defTabSz="400050">
            <a:lnSpc>
              <a:spcPct val="90000"/>
            </a:lnSpc>
            <a:spcBef>
              <a:spcPct val="0"/>
            </a:spcBef>
            <a:spcAft>
              <a:spcPct val="35000"/>
            </a:spcAft>
            <a:buFont typeface="Arial" panose="020B0604020202020204" pitchFamily="34" charset="0"/>
            <a:buNone/>
          </a:pPr>
          <a:r>
            <a:rPr lang="en-US" sz="900" kern="1200" dirty="0"/>
            <a:t>Displays top class name and confidence.</a:t>
          </a:r>
          <a:endParaRPr lang="en-IN" sz="900" kern="1200" dirty="0"/>
        </a:p>
      </dsp:txBody>
      <dsp:txXfrm>
        <a:off x="7351556" y="437693"/>
        <a:ext cx="2647284" cy="1549797"/>
      </dsp:txXfrm>
    </dsp:sp>
    <dsp:sp modelId="{9621ED96-D942-4556-AC21-0C4AC11DA905}">
      <dsp:nvSpPr>
        <dsp:cNvPr id="0" name=""/>
        <dsp:cNvSpPr/>
      </dsp:nvSpPr>
      <dsp:spPr>
        <a:xfrm rot="5400000">
          <a:off x="6833016" y="3755442"/>
          <a:ext cx="2047960" cy="246934"/>
        </a:xfrm>
        <a:prstGeom prst="rect">
          <a:avLst/>
        </a:prstGeom>
        <a:solidFill>
          <a:schemeClr val="accent2">
            <a:shade val="90000"/>
            <a:hueOff val="0"/>
            <a:satOff val="0"/>
            <a:lumOff val="15471"/>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0339F04-97CC-4CD0-AFE2-696C417DCBF0}">
      <dsp:nvSpPr>
        <dsp:cNvPr id="0" name=""/>
        <dsp:cNvSpPr/>
      </dsp:nvSpPr>
      <dsp:spPr>
        <a:xfrm>
          <a:off x="7303340" y="2447264"/>
          <a:ext cx="2743716" cy="1646229"/>
        </a:xfrm>
        <a:prstGeom prst="roundRect">
          <a:avLst>
            <a:gd name="adj" fmla="val 10000"/>
          </a:avLst>
        </a:prstGeom>
        <a:solidFill>
          <a:schemeClr val="accent2">
            <a:shade val="50000"/>
            <a:hueOff val="0"/>
            <a:satOff val="0"/>
            <a:lumOff val="306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66725">
            <a:lnSpc>
              <a:spcPct val="90000"/>
            </a:lnSpc>
            <a:spcBef>
              <a:spcPct val="0"/>
            </a:spcBef>
            <a:spcAft>
              <a:spcPct val="35000"/>
            </a:spcAft>
            <a:buFont typeface="Arial" panose="020B0604020202020204" pitchFamily="34" charset="0"/>
            <a:buNone/>
          </a:pPr>
          <a:r>
            <a:rPr lang="en-IN" sz="1050" b="1" kern="1200" dirty="0"/>
            <a:t>Integrated Real-World Sorting Tips</a:t>
          </a:r>
        </a:p>
        <a:p>
          <a:pPr marL="0" lvl="0" indent="0" algn="ctr" defTabSz="466725">
            <a:lnSpc>
              <a:spcPct val="90000"/>
            </a:lnSpc>
            <a:spcBef>
              <a:spcPct val="0"/>
            </a:spcBef>
            <a:spcAft>
              <a:spcPct val="35000"/>
            </a:spcAft>
            <a:buFont typeface="Arial" panose="020B0604020202020204" pitchFamily="34" charset="0"/>
            <a:buNone/>
          </a:pPr>
          <a:r>
            <a:rPr lang="en-US" sz="1050" kern="1200" dirty="0"/>
            <a:t>Added a </a:t>
          </a:r>
          <a:r>
            <a:rPr lang="en-US" sz="1050" b="1" kern="1200" dirty="0"/>
            <a:t>sorting guide dictionary</a:t>
          </a:r>
          <a:r>
            <a:rPr lang="en-US" sz="1050" kern="1200" dirty="0"/>
            <a:t> with disposal tips for each e-waste class.</a:t>
          </a:r>
          <a:endParaRPr lang="en-IN" sz="1050" kern="1200" dirty="0"/>
        </a:p>
      </dsp:txBody>
      <dsp:txXfrm>
        <a:off x="7351556" y="2495480"/>
        <a:ext cx="2647284" cy="1549797"/>
      </dsp:txXfrm>
    </dsp:sp>
    <dsp:sp modelId="{6CC04796-3D05-4CD3-B9E7-86B04322AC03}">
      <dsp:nvSpPr>
        <dsp:cNvPr id="0" name=""/>
        <dsp:cNvSpPr/>
      </dsp:nvSpPr>
      <dsp:spPr>
        <a:xfrm>
          <a:off x="7303340" y="4505051"/>
          <a:ext cx="2743716" cy="1646229"/>
        </a:xfrm>
        <a:prstGeom prst="roundRect">
          <a:avLst>
            <a:gd name="adj" fmla="val 10000"/>
          </a:avLst>
        </a:prstGeom>
        <a:solidFill>
          <a:schemeClr val="accent2">
            <a:shade val="50000"/>
            <a:hueOff val="0"/>
            <a:satOff val="0"/>
            <a:lumOff val="1530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100" tIns="38100" rIns="38100" bIns="38100" numCol="1" spcCol="1270" anchor="ctr" anchorCtr="0">
          <a:noAutofit/>
        </a:bodyPr>
        <a:lstStyle/>
        <a:p>
          <a:pPr marL="0" lvl="0" indent="0" algn="ctr" defTabSz="444500">
            <a:lnSpc>
              <a:spcPct val="90000"/>
            </a:lnSpc>
            <a:spcBef>
              <a:spcPct val="0"/>
            </a:spcBef>
            <a:spcAft>
              <a:spcPct val="35000"/>
            </a:spcAft>
            <a:buFont typeface="Arial" panose="020B0604020202020204" pitchFamily="34" charset="0"/>
            <a:buNone/>
          </a:pPr>
          <a:r>
            <a:rPr lang="en-IN" sz="1000" b="1" kern="1200" dirty="0"/>
            <a:t>Real-World Readiness</a:t>
          </a:r>
        </a:p>
        <a:p>
          <a:pPr marL="0" lvl="0" indent="0" algn="ctr" defTabSz="444500">
            <a:lnSpc>
              <a:spcPct val="90000"/>
            </a:lnSpc>
            <a:spcBef>
              <a:spcPct val="0"/>
            </a:spcBef>
            <a:spcAft>
              <a:spcPct val="35000"/>
            </a:spcAft>
            <a:buFont typeface="Arial" panose="020B0604020202020204" pitchFamily="34" charset="0"/>
            <a:buNone/>
          </a:pPr>
          <a:r>
            <a:rPr lang="en-US" sz="1000" kern="1200" dirty="0"/>
            <a:t>The model and UI are:</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Lightweight</a:t>
          </a:r>
          <a:r>
            <a:rPr lang="en-US" sz="1000" kern="1200" dirty="0"/>
            <a:t> (can run on modest hardware)</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Fast</a:t>
          </a:r>
          <a:r>
            <a:rPr lang="en-IN" sz="1000" kern="1200" dirty="0"/>
            <a:t> (due to MobileNetV3)</a:t>
          </a:r>
        </a:p>
        <a:p>
          <a:pPr marL="0" lvl="0" indent="0" algn="ctr" defTabSz="444500">
            <a:lnSpc>
              <a:spcPct val="90000"/>
            </a:lnSpc>
            <a:spcBef>
              <a:spcPct val="0"/>
            </a:spcBef>
            <a:spcAft>
              <a:spcPct val="35000"/>
            </a:spcAft>
            <a:buFont typeface="Arial" panose="020B0604020202020204" pitchFamily="34" charset="0"/>
            <a:buNone/>
          </a:pPr>
          <a:r>
            <a:rPr lang="en-IN" sz="1000" b="1" kern="1200" dirty="0"/>
            <a:t>Deployable</a:t>
          </a:r>
          <a:r>
            <a:rPr lang="en-IN" sz="1000" kern="1200" dirty="0"/>
            <a:t> (via </a:t>
          </a:r>
          <a:r>
            <a:rPr lang="en-IN" sz="1000" kern="1200" dirty="0" err="1"/>
            <a:t>Gradio</a:t>
          </a:r>
          <a:r>
            <a:rPr lang="en-IN" sz="1000" kern="1200" dirty="0"/>
            <a:t>)</a:t>
          </a:r>
        </a:p>
        <a:p>
          <a:pPr marL="0" lvl="0" indent="0" algn="ctr" defTabSz="444500">
            <a:lnSpc>
              <a:spcPct val="90000"/>
            </a:lnSpc>
            <a:spcBef>
              <a:spcPct val="0"/>
            </a:spcBef>
            <a:spcAft>
              <a:spcPct val="35000"/>
            </a:spcAft>
            <a:buFont typeface="Arial" panose="020B0604020202020204" pitchFamily="34" charset="0"/>
            <a:buNone/>
          </a:pPr>
          <a:r>
            <a:rPr lang="en-US" sz="1000" b="1" kern="1200" dirty="0"/>
            <a:t>Scalable</a:t>
          </a:r>
          <a:r>
            <a:rPr lang="en-US" sz="1000" kern="1200" dirty="0"/>
            <a:t> (ready to be extended with more classes or used in awareness campaigns)</a:t>
          </a:r>
          <a:endParaRPr lang="en-IN" sz="1000" kern="1200" dirty="0"/>
        </a:p>
      </dsp:txBody>
      <dsp:txXfrm>
        <a:off x="7351556" y="4553267"/>
        <a:ext cx="2647284" cy="1549797"/>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xml"/><Relationship Id="rId4" Type="http://schemas.openxmlformats.org/officeDocument/2006/relationships/image" Target="../media/image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775119" y="2682551"/>
            <a:ext cx="6870861" cy="2492990"/>
          </a:xfrm>
          <a:prstGeom prst="rect">
            <a:avLst/>
          </a:prstGeom>
          <a:noFill/>
        </p:spPr>
        <p:txBody>
          <a:bodyPr wrap="square" rtlCol="0">
            <a:spAutoFit/>
          </a:bodyPr>
          <a:lstStyle/>
          <a:p>
            <a:pPr algn="ctr"/>
            <a:r>
              <a:rPr lang="en-US" sz="3600" b="1" dirty="0">
                <a:solidFill>
                  <a:schemeClr val="bg1"/>
                </a:solidFill>
                <a:latin typeface="Calibri" panose="020F0502020204030204" pitchFamily="34" charset="0"/>
                <a:cs typeface="Times New Roman" panose="02020603050405020304" pitchFamily="18" charset="0"/>
              </a:rPr>
              <a:t>E WASTE GENERATION CLASSIFICATION</a:t>
            </a:r>
            <a:r>
              <a:rPr lang="en-IN" sz="3600" b="1" dirty="0">
                <a:solidFill>
                  <a:schemeClr val="bg1"/>
                </a:solidFill>
                <a:latin typeface="Calibri" panose="020F0502020204030204" pitchFamily="34" charset="0"/>
                <a:cs typeface="Times New Roman" panose="02020603050405020304" pitchFamily="18" charset="0"/>
              </a:rPr>
              <a:t> </a:t>
            </a:r>
          </a:p>
          <a:p>
            <a:pPr algn="ctr"/>
            <a:endParaRPr lang="en-IN" sz="3600" b="1" dirty="0">
              <a:solidFill>
                <a:schemeClr val="bg1"/>
              </a:solidFill>
              <a:latin typeface="Calibri" panose="020F0502020204030204" pitchFamily="34" charset="0"/>
              <a:cs typeface="Times New Roman" panose="02020603050405020304" pitchFamily="18" charset="0"/>
            </a:endParaRPr>
          </a:p>
          <a:p>
            <a:pPr algn="ctr"/>
            <a:r>
              <a:rPr lang="en-IN" sz="1600" b="1" dirty="0">
                <a:solidFill>
                  <a:schemeClr val="bg1"/>
                </a:solidFill>
                <a:latin typeface="Calibri" panose="020F0502020204030204" pitchFamily="34" charset="0"/>
                <a:cs typeface="Times New Roman" panose="02020603050405020304" pitchFamily="18" charset="0"/>
              </a:rPr>
              <a:t>ANANYA S ANAND</a:t>
            </a:r>
          </a:p>
          <a:p>
            <a:pPr algn="ctr"/>
            <a:r>
              <a:rPr lang="en-US" sz="1600" dirty="0">
                <a:solidFill>
                  <a:schemeClr val="bg1"/>
                </a:solidFill>
              </a:rPr>
              <a:t>AICTE Internship Student Registration ID : STU683497d1f35c11748277201</a:t>
            </a:r>
            <a:endParaRPr lang="en-US" sz="1600" b="1" dirty="0">
              <a:solidFill>
                <a:schemeClr val="bg1"/>
              </a:solidFill>
              <a:latin typeface="Arial" panose="020B0604020202020204" pitchFamily="34" charset="0"/>
              <a:cs typeface="Arial" panose="020B0604020202020204" pitchFamily="34" charset="0"/>
            </a:endParaRP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1" name="Rectangle 3">
            <a:extLst>
              <a:ext uri="{FF2B5EF4-FFF2-40B4-BE49-F238E27FC236}">
                <a16:creationId xmlns:a16="http://schemas.microsoft.com/office/drawing/2014/main" id="{920531B0-E7CA-8BD6-9402-66FF7AE2CE45}"/>
              </a:ext>
            </a:extLst>
          </p:cNvPr>
          <p:cNvSpPr>
            <a:spLocks noChangeArrowheads="1"/>
          </p:cNvSpPr>
          <p:nvPr/>
        </p:nvSpPr>
        <p:spPr bwMode="auto">
          <a:xfrm>
            <a:off x="191911" y="1442720"/>
            <a:ext cx="7519529" cy="52629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Data Preprocessing and Curation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Understand the directory-based dataset structure and prepare the dataset through resizing, normalization, and validation splits for efficient model training.</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Exploratory Data Analysis (EDA)</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Perform visual and statistical analysis of the dataset to assess class distribution and detect potential biases or class imbalance.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Image Augmentation and Enhancement</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Apply image augmentation techniques (flip, zoom, contrast, translation) to increase model robustness and generalization.</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Transfer Learning with MobileNetV3Large</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Utilize the MobileNetV3Large architecture as a lightweight feature extractor to fine-tune on the e-waste dataset, balancing performance and efficiency.</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Model Training and Optimization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Train the deep learning model using label smoothing, dropout, and early stopping, and optimize for accuracy and loss on validation and test sets.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Performance Evaluation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Evaluate model results using confusion matrices and classification reports to assess per-class performance and identify weak predictions.</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Interactive Deployment with </a:t>
            </a:r>
            <a:r>
              <a:rPr kumimoji="0" lang="en-US" altLang="en-US" sz="1400" b="1" i="0" u="none" strike="noStrike" cap="none" normalizeH="0" baseline="0" dirty="0" err="1">
                <a:ln>
                  <a:noFill/>
                </a:ln>
                <a:solidFill>
                  <a:schemeClr val="tx1"/>
                </a:solidFill>
                <a:effectLst/>
                <a:latin typeface="Arial" panose="020B0604020202020204" pitchFamily="34" charset="0"/>
              </a:rPr>
              <a:t>Gradio</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Develop an interactive </a:t>
            </a:r>
            <a:r>
              <a:rPr kumimoji="0" lang="en-US" altLang="en-US" sz="1400" b="0" i="0" u="none" strike="noStrike" cap="none" normalizeH="0" baseline="0" dirty="0" err="1">
                <a:ln>
                  <a:noFill/>
                </a:ln>
                <a:solidFill>
                  <a:schemeClr val="tx1"/>
                </a:solidFill>
                <a:effectLst/>
                <a:latin typeface="Arial" panose="020B0604020202020204" pitchFamily="34" charset="0"/>
              </a:rPr>
              <a:t>Gradio</a:t>
            </a:r>
            <a:r>
              <a:rPr kumimoji="0" lang="en-US" altLang="en-US" sz="1400" b="0" i="0" u="none" strike="noStrike" cap="none" normalizeH="0" baseline="0" dirty="0">
                <a:ln>
                  <a:noFill/>
                </a:ln>
                <a:solidFill>
                  <a:schemeClr val="tx1"/>
                </a:solidFill>
                <a:effectLst/>
                <a:latin typeface="Arial" panose="020B0604020202020204" pitchFamily="34" charset="0"/>
              </a:rPr>
              <a:t>-based interface for image upload, live classification, and display of customized disposal instructions based on predicted e-waste type.</a:t>
            </a: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400" b="1" i="0" u="none" strike="noStrike" cap="none" normalizeH="0" baseline="0" dirty="0">
                <a:ln>
                  <a:noFill/>
                </a:ln>
                <a:solidFill>
                  <a:schemeClr val="tx1"/>
                </a:solidFill>
                <a:effectLst/>
                <a:latin typeface="Arial" panose="020B0604020202020204" pitchFamily="34" charset="0"/>
              </a:rPr>
              <a:t>Sustainable Tech Application</a:t>
            </a:r>
            <a:br>
              <a:rPr kumimoji="0" lang="en-US" altLang="en-US" sz="1400" b="0" i="0" u="none" strike="noStrike" cap="none" normalizeH="0" baseline="0" dirty="0">
                <a:ln>
                  <a:noFill/>
                </a:ln>
                <a:solidFill>
                  <a:schemeClr val="tx1"/>
                </a:solidFill>
                <a:effectLst/>
                <a:latin typeface="Arial" panose="020B0604020202020204" pitchFamily="34" charset="0"/>
              </a:rPr>
            </a:br>
            <a:r>
              <a:rPr kumimoji="0" lang="en-US" altLang="en-US" sz="1400" b="0" i="0" u="none" strike="noStrike" cap="none" normalizeH="0" baseline="0" dirty="0">
                <a:ln>
                  <a:noFill/>
                </a:ln>
                <a:solidFill>
                  <a:schemeClr val="tx1"/>
                </a:solidFill>
                <a:effectLst/>
                <a:latin typeface="Arial" panose="020B0604020202020204" pitchFamily="34" charset="0"/>
              </a:rPr>
              <a:t>Demonstrate how AI can support sustainability goals by automating responsible e-waste sorting, with potential for real-world municipal integration.</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graphicFrame>
        <p:nvGraphicFramePr>
          <p:cNvPr id="2" name="Table 1">
            <a:extLst>
              <a:ext uri="{FF2B5EF4-FFF2-40B4-BE49-F238E27FC236}">
                <a16:creationId xmlns:a16="http://schemas.microsoft.com/office/drawing/2014/main" id="{77DB1DF8-07FB-3715-F8E2-5F197B5000C5}"/>
              </a:ext>
            </a:extLst>
          </p:cNvPr>
          <p:cNvGraphicFramePr>
            <a:graphicFrameLocks noGrp="1"/>
          </p:cNvGraphicFramePr>
          <p:nvPr>
            <p:extLst>
              <p:ext uri="{D42A27DB-BD31-4B8C-83A1-F6EECF244321}">
                <p14:modId xmlns:p14="http://schemas.microsoft.com/office/powerpoint/2010/main" val="3700213921"/>
              </p:ext>
            </p:extLst>
          </p:nvPr>
        </p:nvGraphicFramePr>
        <p:xfrm>
          <a:off x="716902" y="1827014"/>
          <a:ext cx="10515600" cy="3770061"/>
        </p:xfrm>
        <a:graphic>
          <a:graphicData uri="http://schemas.openxmlformats.org/drawingml/2006/table">
            <a:tbl>
              <a:tblPr/>
              <a:tblGrid>
                <a:gridCol w="5257800">
                  <a:extLst>
                    <a:ext uri="{9D8B030D-6E8A-4147-A177-3AD203B41FA5}">
                      <a16:colId xmlns:a16="http://schemas.microsoft.com/office/drawing/2014/main" val="1815161933"/>
                    </a:ext>
                  </a:extLst>
                </a:gridCol>
                <a:gridCol w="5257800">
                  <a:extLst>
                    <a:ext uri="{9D8B030D-6E8A-4147-A177-3AD203B41FA5}">
                      <a16:colId xmlns:a16="http://schemas.microsoft.com/office/drawing/2014/main" val="182639399"/>
                    </a:ext>
                  </a:extLst>
                </a:gridCol>
              </a:tblGrid>
              <a:tr h="0">
                <a:tc>
                  <a:txBody>
                    <a:bodyPr/>
                    <a:lstStyle/>
                    <a:p>
                      <a:r>
                        <a:rPr lang="en-IN" b="1" dirty="0"/>
                        <a:t>Category</a:t>
                      </a:r>
                      <a:endParaRPr lang="en-IN" dirty="0"/>
                    </a:p>
                  </a:txBody>
                  <a:tcPr anchor="ctr">
                    <a:lnL>
                      <a:noFill/>
                    </a:lnL>
                    <a:lnR>
                      <a:noFill/>
                    </a:lnR>
                    <a:lnT>
                      <a:noFill/>
                    </a:lnT>
                    <a:lnB>
                      <a:noFill/>
                    </a:lnB>
                    <a:solidFill>
                      <a:schemeClr val="bg1"/>
                    </a:solidFill>
                  </a:tcPr>
                </a:tc>
                <a:tc>
                  <a:txBody>
                    <a:bodyPr/>
                    <a:lstStyle/>
                    <a:p>
                      <a:r>
                        <a:rPr lang="en-IN" b="1"/>
                        <a:t>Tools / Technologies</a:t>
                      </a:r>
                      <a:endParaRPr lang="en-IN"/>
                    </a:p>
                  </a:txBody>
                  <a:tcPr anchor="ctr">
                    <a:lnL>
                      <a:noFill/>
                    </a:lnL>
                    <a:lnR>
                      <a:noFill/>
                    </a:lnR>
                    <a:lnT>
                      <a:noFill/>
                    </a:lnT>
                    <a:lnB>
                      <a:noFill/>
                    </a:lnB>
                    <a:solidFill>
                      <a:schemeClr val="bg1"/>
                    </a:solidFill>
                  </a:tcPr>
                </a:tc>
                <a:extLst>
                  <a:ext uri="{0D108BD9-81ED-4DB2-BD59-A6C34878D82A}">
                    <a16:rowId xmlns:a16="http://schemas.microsoft.com/office/drawing/2014/main" val="3285041046"/>
                  </a:ext>
                </a:extLst>
              </a:tr>
              <a:tr h="0">
                <a:tc>
                  <a:txBody>
                    <a:bodyPr/>
                    <a:lstStyle/>
                    <a:p>
                      <a:r>
                        <a:rPr lang="en-IN" b="1"/>
                        <a:t>Core Libraries</a:t>
                      </a:r>
                      <a:endParaRPr lang="en-IN"/>
                    </a:p>
                  </a:txBody>
                  <a:tcPr anchor="ctr">
                    <a:lnL>
                      <a:noFill/>
                    </a:lnL>
                    <a:lnR>
                      <a:noFill/>
                    </a:lnR>
                    <a:lnT>
                      <a:noFill/>
                    </a:lnT>
                    <a:lnB>
                      <a:noFill/>
                    </a:lnB>
                    <a:solidFill>
                      <a:schemeClr val="bg1"/>
                    </a:solidFill>
                  </a:tcPr>
                </a:tc>
                <a:tc>
                  <a:txBody>
                    <a:bodyPr/>
                    <a:lstStyle/>
                    <a:p>
                      <a:r>
                        <a:rPr lang="en-IN"/>
                        <a:t>TensorFlow, Keras, MobileNetV3Large, NumPy, PIL (Pillow), Scikit-learn</a:t>
                      </a:r>
                    </a:p>
                  </a:txBody>
                  <a:tcPr anchor="ctr">
                    <a:lnL>
                      <a:noFill/>
                    </a:lnL>
                    <a:lnR>
                      <a:noFill/>
                    </a:lnR>
                    <a:lnT>
                      <a:noFill/>
                    </a:lnT>
                    <a:lnB>
                      <a:noFill/>
                    </a:lnB>
                    <a:solidFill>
                      <a:schemeClr val="bg1"/>
                    </a:solidFill>
                  </a:tcPr>
                </a:tc>
                <a:extLst>
                  <a:ext uri="{0D108BD9-81ED-4DB2-BD59-A6C34878D82A}">
                    <a16:rowId xmlns:a16="http://schemas.microsoft.com/office/drawing/2014/main" val="2579393314"/>
                  </a:ext>
                </a:extLst>
              </a:tr>
              <a:tr h="0">
                <a:tc>
                  <a:txBody>
                    <a:bodyPr/>
                    <a:lstStyle/>
                    <a:p>
                      <a:r>
                        <a:rPr lang="en-IN" b="1"/>
                        <a:t>Visualization</a:t>
                      </a:r>
                      <a:endParaRPr lang="en-IN"/>
                    </a:p>
                  </a:txBody>
                  <a:tcPr anchor="ctr">
                    <a:lnL>
                      <a:noFill/>
                    </a:lnL>
                    <a:lnR>
                      <a:noFill/>
                    </a:lnR>
                    <a:lnT>
                      <a:noFill/>
                    </a:lnT>
                    <a:lnB>
                      <a:noFill/>
                    </a:lnB>
                    <a:solidFill>
                      <a:schemeClr val="bg1"/>
                    </a:solidFill>
                  </a:tcPr>
                </a:tc>
                <a:tc>
                  <a:txBody>
                    <a:bodyPr/>
                    <a:lstStyle/>
                    <a:p>
                      <a:r>
                        <a:rPr lang="en-IN" dirty="0"/>
                        <a:t>Matplotlib, Seaborn</a:t>
                      </a:r>
                    </a:p>
                  </a:txBody>
                  <a:tcPr anchor="ctr">
                    <a:lnL>
                      <a:noFill/>
                    </a:lnL>
                    <a:lnR>
                      <a:noFill/>
                    </a:lnR>
                    <a:lnT>
                      <a:noFill/>
                    </a:lnT>
                    <a:lnB>
                      <a:noFill/>
                    </a:lnB>
                    <a:solidFill>
                      <a:schemeClr val="bg1"/>
                    </a:solidFill>
                  </a:tcPr>
                </a:tc>
                <a:extLst>
                  <a:ext uri="{0D108BD9-81ED-4DB2-BD59-A6C34878D82A}">
                    <a16:rowId xmlns:a16="http://schemas.microsoft.com/office/drawing/2014/main" val="1823034453"/>
                  </a:ext>
                </a:extLst>
              </a:tr>
              <a:tr h="0">
                <a:tc>
                  <a:txBody>
                    <a:bodyPr/>
                    <a:lstStyle/>
                    <a:p>
                      <a:r>
                        <a:rPr lang="en-IN" b="1"/>
                        <a:t>Data Handling</a:t>
                      </a:r>
                      <a:endParaRPr lang="en-IN"/>
                    </a:p>
                  </a:txBody>
                  <a:tcPr anchor="ctr">
                    <a:lnL>
                      <a:noFill/>
                    </a:lnL>
                    <a:lnR>
                      <a:noFill/>
                    </a:lnR>
                    <a:lnT>
                      <a:noFill/>
                    </a:lnT>
                    <a:lnB>
                      <a:noFill/>
                    </a:lnB>
                    <a:solidFill>
                      <a:schemeClr val="bg1"/>
                    </a:solidFill>
                  </a:tcPr>
                </a:tc>
                <a:tc>
                  <a:txBody>
                    <a:bodyPr/>
                    <a:lstStyle/>
                    <a:p>
                      <a:r>
                        <a:rPr lang="pt-BR"/>
                        <a:t>zipfile, os, Google Colab (files.upload)</a:t>
                      </a:r>
                    </a:p>
                  </a:txBody>
                  <a:tcPr anchor="ctr">
                    <a:lnL>
                      <a:noFill/>
                    </a:lnL>
                    <a:lnR>
                      <a:noFill/>
                    </a:lnR>
                    <a:lnT>
                      <a:noFill/>
                    </a:lnT>
                    <a:lnB>
                      <a:noFill/>
                    </a:lnB>
                    <a:solidFill>
                      <a:schemeClr val="bg1"/>
                    </a:solidFill>
                  </a:tcPr>
                </a:tc>
                <a:extLst>
                  <a:ext uri="{0D108BD9-81ED-4DB2-BD59-A6C34878D82A}">
                    <a16:rowId xmlns:a16="http://schemas.microsoft.com/office/drawing/2014/main" val="2684659808"/>
                  </a:ext>
                </a:extLst>
              </a:tr>
              <a:tr h="0">
                <a:tc>
                  <a:txBody>
                    <a:bodyPr/>
                    <a:lstStyle/>
                    <a:p>
                      <a:r>
                        <a:rPr lang="en-IN" b="1" dirty="0"/>
                        <a:t>Dataset Preparation</a:t>
                      </a:r>
                      <a:endParaRPr lang="en-IN" dirty="0"/>
                    </a:p>
                  </a:txBody>
                  <a:tcPr anchor="ctr">
                    <a:lnL>
                      <a:noFill/>
                    </a:lnL>
                    <a:lnR>
                      <a:noFill/>
                    </a:lnR>
                    <a:lnT>
                      <a:noFill/>
                    </a:lnT>
                    <a:lnB>
                      <a:noFill/>
                    </a:lnB>
                    <a:solidFill>
                      <a:schemeClr val="bg1"/>
                    </a:solidFill>
                  </a:tcPr>
                </a:tc>
                <a:tc>
                  <a:txBody>
                    <a:bodyPr/>
                    <a:lstStyle/>
                    <a:p>
                      <a:r>
                        <a:rPr lang="en-IN" dirty="0" err="1"/>
                        <a:t>image_dataset_from_directory</a:t>
                      </a:r>
                      <a:r>
                        <a:rPr lang="en-IN" dirty="0"/>
                        <a:t>, Data Augmentation (</a:t>
                      </a:r>
                      <a:r>
                        <a:rPr lang="en-IN" dirty="0" err="1"/>
                        <a:t>RandomFlip</a:t>
                      </a:r>
                      <a:r>
                        <a:rPr lang="en-IN" dirty="0"/>
                        <a:t>, </a:t>
                      </a:r>
                      <a:r>
                        <a:rPr lang="en-IN" dirty="0" err="1"/>
                        <a:t>RandomRotation</a:t>
                      </a:r>
                      <a:r>
                        <a:rPr lang="en-IN" dirty="0"/>
                        <a:t>, etc.)</a:t>
                      </a:r>
                    </a:p>
                  </a:txBody>
                  <a:tcPr anchor="ctr">
                    <a:lnL>
                      <a:noFill/>
                    </a:lnL>
                    <a:lnR>
                      <a:noFill/>
                    </a:lnR>
                    <a:lnT>
                      <a:noFill/>
                    </a:lnT>
                    <a:lnB>
                      <a:noFill/>
                    </a:lnB>
                    <a:solidFill>
                      <a:schemeClr val="bg1"/>
                    </a:solidFill>
                  </a:tcPr>
                </a:tc>
                <a:extLst>
                  <a:ext uri="{0D108BD9-81ED-4DB2-BD59-A6C34878D82A}">
                    <a16:rowId xmlns:a16="http://schemas.microsoft.com/office/drawing/2014/main" val="3630036194"/>
                  </a:ext>
                </a:extLst>
              </a:tr>
              <a:tr h="0">
                <a:tc>
                  <a:txBody>
                    <a:bodyPr/>
                    <a:lstStyle/>
                    <a:p>
                      <a:r>
                        <a:rPr lang="en-IN" b="1"/>
                        <a:t>Training Techniques</a:t>
                      </a:r>
                      <a:endParaRPr lang="en-IN"/>
                    </a:p>
                  </a:txBody>
                  <a:tcPr anchor="ctr">
                    <a:lnL>
                      <a:noFill/>
                    </a:lnL>
                    <a:lnR>
                      <a:noFill/>
                    </a:lnR>
                    <a:lnT>
                      <a:noFill/>
                    </a:lnT>
                    <a:lnB>
                      <a:noFill/>
                    </a:lnB>
                    <a:solidFill>
                      <a:schemeClr val="bg1"/>
                    </a:solidFill>
                  </a:tcPr>
                </a:tc>
                <a:tc>
                  <a:txBody>
                    <a:bodyPr/>
                    <a:lstStyle/>
                    <a:p>
                      <a:r>
                        <a:rPr lang="en-US" dirty="0"/>
                        <a:t>Transfer Learning, Fine-tuning, </a:t>
                      </a:r>
                      <a:r>
                        <a:rPr lang="en-US" dirty="0" err="1"/>
                        <a:t>EarlyStopping</a:t>
                      </a:r>
                      <a:r>
                        <a:rPr lang="en-US" dirty="0"/>
                        <a:t>, Categorical </a:t>
                      </a:r>
                      <a:r>
                        <a:rPr lang="en-US" dirty="0" err="1"/>
                        <a:t>Crossentropy</a:t>
                      </a:r>
                      <a:r>
                        <a:rPr lang="en-US" dirty="0"/>
                        <a:t> (label smoothing)</a:t>
                      </a:r>
                    </a:p>
                  </a:txBody>
                  <a:tcPr anchor="ctr">
                    <a:lnL>
                      <a:noFill/>
                    </a:lnL>
                    <a:lnR>
                      <a:noFill/>
                    </a:lnR>
                    <a:lnT>
                      <a:noFill/>
                    </a:lnT>
                    <a:lnB>
                      <a:noFill/>
                    </a:lnB>
                    <a:solidFill>
                      <a:schemeClr val="bg1"/>
                    </a:solidFill>
                  </a:tcPr>
                </a:tc>
                <a:extLst>
                  <a:ext uri="{0D108BD9-81ED-4DB2-BD59-A6C34878D82A}">
                    <a16:rowId xmlns:a16="http://schemas.microsoft.com/office/drawing/2014/main" val="4271885803"/>
                  </a:ext>
                </a:extLst>
              </a:tr>
              <a:tr h="0">
                <a:tc>
                  <a:txBody>
                    <a:bodyPr/>
                    <a:lstStyle/>
                    <a:p>
                      <a:r>
                        <a:rPr lang="en-IN" b="1"/>
                        <a:t>Deployment &amp; UI</a:t>
                      </a:r>
                      <a:endParaRPr lang="en-IN"/>
                    </a:p>
                  </a:txBody>
                  <a:tcPr anchor="ctr">
                    <a:lnL>
                      <a:noFill/>
                    </a:lnL>
                    <a:lnR>
                      <a:noFill/>
                    </a:lnR>
                    <a:lnT>
                      <a:noFill/>
                    </a:lnT>
                    <a:lnB>
                      <a:noFill/>
                    </a:lnB>
                    <a:solidFill>
                      <a:schemeClr val="bg1"/>
                    </a:solidFill>
                  </a:tcPr>
                </a:tc>
                <a:tc>
                  <a:txBody>
                    <a:bodyPr/>
                    <a:lstStyle/>
                    <a:p>
                      <a:r>
                        <a:rPr lang="en-US" dirty="0" err="1"/>
                        <a:t>Gradio</a:t>
                      </a:r>
                      <a:r>
                        <a:rPr lang="en-US" dirty="0"/>
                        <a:t>, </a:t>
                      </a:r>
                      <a:r>
                        <a:rPr lang="en-US" dirty="0" err="1"/>
                        <a:t>Gradio</a:t>
                      </a:r>
                      <a:r>
                        <a:rPr lang="en-US" dirty="0"/>
                        <a:t> Blocks, Custom CSS</a:t>
                      </a:r>
                    </a:p>
                  </a:txBody>
                  <a:tcPr anchor="ctr">
                    <a:lnL>
                      <a:noFill/>
                    </a:lnL>
                    <a:lnR>
                      <a:noFill/>
                    </a:lnR>
                    <a:lnT>
                      <a:noFill/>
                    </a:lnT>
                    <a:lnB>
                      <a:noFill/>
                    </a:lnB>
                    <a:solidFill>
                      <a:schemeClr val="bg1"/>
                    </a:solidFill>
                  </a:tcPr>
                </a:tc>
                <a:extLst>
                  <a:ext uri="{0D108BD9-81ED-4DB2-BD59-A6C34878D82A}">
                    <a16:rowId xmlns:a16="http://schemas.microsoft.com/office/drawing/2014/main" val="2608530450"/>
                  </a:ext>
                </a:extLst>
              </a:tr>
            </a:tbl>
          </a:graphicData>
        </a:graphic>
      </p:graphicFrame>
      <p:cxnSp>
        <p:nvCxnSpPr>
          <p:cNvPr id="6" name="Straight Connector 5">
            <a:extLst>
              <a:ext uri="{FF2B5EF4-FFF2-40B4-BE49-F238E27FC236}">
                <a16:creationId xmlns:a16="http://schemas.microsoft.com/office/drawing/2014/main" id="{B7AED388-ADAC-5844-1E40-FD0E5F5FC385}"/>
              </a:ext>
            </a:extLst>
          </p:cNvPr>
          <p:cNvCxnSpPr/>
          <p:nvPr/>
        </p:nvCxnSpPr>
        <p:spPr>
          <a:xfrm>
            <a:off x="541176" y="2230016"/>
            <a:ext cx="10691326" cy="0"/>
          </a:xfrm>
          <a:prstGeom prst="line">
            <a:avLst/>
          </a:prstGeom>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81743" y="779240"/>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graphicFrame>
        <p:nvGraphicFramePr>
          <p:cNvPr id="2" name="Diagram 1">
            <a:extLst>
              <a:ext uri="{FF2B5EF4-FFF2-40B4-BE49-F238E27FC236}">
                <a16:creationId xmlns:a16="http://schemas.microsoft.com/office/drawing/2014/main" id="{F44D9D49-533D-17A7-5159-5F010CF942F0}"/>
              </a:ext>
            </a:extLst>
          </p:cNvPr>
          <p:cNvGraphicFramePr/>
          <p:nvPr>
            <p:extLst>
              <p:ext uri="{D42A27DB-BD31-4B8C-83A1-F6EECF244321}">
                <p14:modId xmlns:p14="http://schemas.microsoft.com/office/powerpoint/2010/main" val="496947963"/>
              </p:ext>
            </p:extLst>
          </p:nvPr>
        </p:nvGraphicFramePr>
        <p:xfrm>
          <a:off x="1959428" y="779240"/>
          <a:ext cx="9982878" cy="62608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5" name="TextBox 4">
            <a:extLst>
              <a:ext uri="{FF2B5EF4-FFF2-40B4-BE49-F238E27FC236}">
                <a16:creationId xmlns:a16="http://schemas.microsoft.com/office/drawing/2014/main" id="{AACBA243-EDEE-EFAB-60D8-966208C6F96B}"/>
              </a:ext>
            </a:extLst>
          </p:cNvPr>
          <p:cNvSpPr txBox="1"/>
          <p:nvPr/>
        </p:nvSpPr>
        <p:spPr>
          <a:xfrm>
            <a:off x="255104" y="1717040"/>
            <a:ext cx="11460480" cy="1816266"/>
          </a:xfrm>
          <a:prstGeom prst="rect">
            <a:avLst/>
          </a:prstGeom>
          <a:noFill/>
        </p:spPr>
        <p:txBody>
          <a:bodyPr wrap="square" rtlCol="0">
            <a:spAutoFit/>
          </a:bodyPr>
          <a:lstStyle/>
          <a:p>
            <a:pPr algn="just"/>
            <a:r>
              <a:rPr lang="en-US" dirty="0"/>
              <a:t>Electronic waste (e-waste) is a rapidly growing global concern for both environmental and public health. Discarded electronic devices contain both valuable resources and hazardous substances, leading to contamination and health risks if improperly processed. Manual classification for recycling is labor-intensive, prone to errors, and inefficient. This project aims to establish an automated e-waste classification system using artificial intelligence and machine learning, enabling accurate and rapid identification to streamline recycling and promote sustainable waste management.</a:t>
            </a:r>
            <a:endParaRPr lang="en-IN"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99121" y="802485"/>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graphicFrame>
        <p:nvGraphicFramePr>
          <p:cNvPr id="2" name="Diagram 1">
            <a:extLst>
              <a:ext uri="{FF2B5EF4-FFF2-40B4-BE49-F238E27FC236}">
                <a16:creationId xmlns:a16="http://schemas.microsoft.com/office/drawing/2014/main" id="{6F902635-B82C-4F9E-2320-CCDCDEAA74A8}"/>
              </a:ext>
            </a:extLst>
          </p:cNvPr>
          <p:cNvGraphicFramePr/>
          <p:nvPr>
            <p:extLst>
              <p:ext uri="{D42A27DB-BD31-4B8C-83A1-F6EECF244321}">
                <p14:modId xmlns:p14="http://schemas.microsoft.com/office/powerpoint/2010/main" val="162610666"/>
              </p:ext>
            </p:extLst>
          </p:nvPr>
        </p:nvGraphicFramePr>
        <p:xfrm>
          <a:off x="1940767" y="447869"/>
          <a:ext cx="10052112" cy="654075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6" name="Picture 5">
            <a:extLst>
              <a:ext uri="{FF2B5EF4-FFF2-40B4-BE49-F238E27FC236}">
                <a16:creationId xmlns:a16="http://schemas.microsoft.com/office/drawing/2014/main" id="{0CD99FFF-0E3A-E48B-C695-CC044CCD8703}"/>
              </a:ext>
            </a:extLst>
          </p:cNvPr>
          <p:cNvPicPr>
            <a:picLocks noChangeAspect="1"/>
          </p:cNvPicPr>
          <p:nvPr/>
        </p:nvPicPr>
        <p:blipFill>
          <a:blip r:embed="rId2"/>
          <a:stretch>
            <a:fillRect/>
          </a:stretch>
        </p:blipFill>
        <p:spPr>
          <a:xfrm>
            <a:off x="3971342" y="2071868"/>
            <a:ext cx="7881133" cy="3961594"/>
          </a:xfrm>
          <a:prstGeom prst="rect">
            <a:avLst/>
          </a:prstGeom>
        </p:spPr>
      </p:pic>
      <p:pic>
        <p:nvPicPr>
          <p:cNvPr id="10" name="Picture 9" descr="A graph of a diagram&#10;&#10;AI-generated content may be incorrect.">
            <a:extLst>
              <a:ext uri="{FF2B5EF4-FFF2-40B4-BE49-F238E27FC236}">
                <a16:creationId xmlns:a16="http://schemas.microsoft.com/office/drawing/2014/main" id="{7BE825BA-0C86-7C9B-AEEF-3D57357E6FC1}"/>
              </a:ext>
            </a:extLst>
          </p:cNvPr>
          <p:cNvPicPr>
            <a:picLocks noChangeAspect="1"/>
          </p:cNvPicPr>
          <p:nvPr/>
        </p:nvPicPr>
        <p:blipFill>
          <a:blip r:embed="rId3"/>
          <a:stretch>
            <a:fillRect/>
          </a:stretch>
        </p:blipFill>
        <p:spPr>
          <a:xfrm>
            <a:off x="34286" y="3893046"/>
            <a:ext cx="3688242" cy="2798069"/>
          </a:xfrm>
          <a:prstGeom prst="rect">
            <a:avLst/>
          </a:prstGeom>
        </p:spPr>
      </p:pic>
      <p:pic>
        <p:nvPicPr>
          <p:cNvPr id="12" name="Picture 11">
            <a:extLst>
              <a:ext uri="{FF2B5EF4-FFF2-40B4-BE49-F238E27FC236}">
                <a16:creationId xmlns:a16="http://schemas.microsoft.com/office/drawing/2014/main" id="{0118F729-F75C-1EFB-A2EC-F632D0E62109}"/>
              </a:ext>
            </a:extLst>
          </p:cNvPr>
          <p:cNvPicPr>
            <a:picLocks noChangeAspect="1"/>
          </p:cNvPicPr>
          <p:nvPr/>
        </p:nvPicPr>
        <p:blipFill>
          <a:blip r:embed="rId4"/>
          <a:stretch>
            <a:fillRect/>
          </a:stretch>
        </p:blipFill>
        <p:spPr>
          <a:xfrm>
            <a:off x="107892" y="1602164"/>
            <a:ext cx="3541030" cy="2290882"/>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2" name="Rectangle 1">
            <a:extLst>
              <a:ext uri="{FF2B5EF4-FFF2-40B4-BE49-F238E27FC236}">
                <a16:creationId xmlns:a16="http://schemas.microsoft.com/office/drawing/2014/main" id="{C7220090-9799-AA83-9811-E2DC57F04749}"/>
              </a:ext>
            </a:extLst>
          </p:cNvPr>
          <p:cNvSpPr>
            <a:spLocks noChangeArrowheads="1"/>
          </p:cNvSpPr>
          <p:nvPr/>
        </p:nvSpPr>
        <p:spPr bwMode="auto">
          <a:xfrm>
            <a:off x="213360" y="1584608"/>
            <a:ext cx="11765280" cy="4770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MobileNetV3Large – Lightweight but Accurate</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MobileNetV3Large is designed for high efficiency, making it ideal for real-time image classification tasks on devices with limited computational resources. Despite being lightweight, it delivers high accuracy, which helped us achieve strong performance without requiring a heavy GPU setup.</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Transfer Learning from ImageNet</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We used a MobileNetV3Large model pretrained on ImageNet. This allowed us to start with a model that already understands general image features like edges, shapes, and textures. As a result, the model adapted quickly to our e-waste dataset, even though it wasn't very large.</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Selective Fine-Tuning of Layers</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To balance performance and training time, we froze most of the base model and only unfroze the last 80 layers. This allowed the model to retain its general visual knowledge while learning the specific characteristics of e-waste images.</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Custom Data Augmentation</a:t>
            </a:r>
            <a:br>
              <a:rPr kumimoji="0" lang="en-US" altLang="en-US" sz="1600" b="0" i="0" u="none" strike="noStrike" cap="none" normalizeH="0" baseline="0" dirty="0">
                <a:ln>
                  <a:noFill/>
                </a:ln>
                <a:solidFill>
                  <a:schemeClr val="tx1"/>
                </a:solidFill>
                <a:effectLst/>
                <a:latin typeface="Arial" panose="020B0604020202020204" pitchFamily="34" charset="0"/>
              </a:rPr>
            </a:br>
            <a:r>
              <a:rPr kumimoji="0" lang="en-US" altLang="en-US" sz="1600" b="0" i="0" u="none" strike="noStrike" cap="none" normalizeH="0" baseline="0" dirty="0">
                <a:ln>
                  <a:noFill/>
                </a:ln>
                <a:solidFill>
                  <a:schemeClr val="tx1"/>
                </a:solidFill>
                <a:effectLst/>
                <a:latin typeface="Arial" panose="020B0604020202020204" pitchFamily="34" charset="0"/>
              </a:rPr>
              <a:t>We used a combination of transformations like horizontal flip, rotation, zoom, brightness, contrast, and translation. This increased the diversity of the training data and helped the model generalize better to different lighting conditions, angles, and backgrounds — which are common in real-world e-waste photos.</a:t>
            </a:r>
          </a:p>
          <a:p>
            <a:pPr marL="0" marR="0" lvl="0" indent="0" defTabSz="914400" rtl="0" eaLnBrk="0" fontAlgn="base" latinLnBrk="0" hangingPunct="0">
              <a:lnSpc>
                <a:spcPct val="100000"/>
              </a:lnSpc>
              <a:spcBef>
                <a:spcPct val="0"/>
              </a:spcBef>
              <a:spcAft>
                <a:spcPct val="0"/>
              </a:spcAft>
              <a:buClrTx/>
              <a:buSzTx/>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519883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91600C3-CC4C-D70E-74D6-BE57CD2E2589}"/>
              </a:ext>
            </a:extLst>
          </p:cNvPr>
          <p:cNvSpPr txBox="1"/>
          <p:nvPr/>
        </p:nvSpPr>
        <p:spPr>
          <a:xfrm>
            <a:off x="213360" y="1178560"/>
            <a:ext cx="11582400" cy="3293209"/>
          </a:xfrm>
          <a:prstGeom prst="rect">
            <a:avLst/>
          </a:prstGeom>
          <a:noFill/>
        </p:spPr>
        <p:txBody>
          <a:bodyPr wrap="square" rtlCol="0">
            <a:spAutoFit/>
          </a:bodyPr>
          <a:lstStyle/>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Label Smoothing in Loss Function</a:t>
            </a:r>
            <a:br>
              <a:rPr lang="en-US" altLang="en-US" sz="16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We used categorical </a:t>
            </a:r>
            <a:r>
              <a:rPr lang="en-US" altLang="en-US" sz="1600" dirty="0" err="1">
                <a:solidFill>
                  <a:schemeClr val="tx1"/>
                </a:solidFill>
                <a:latin typeface="Arial" panose="020B0604020202020204" pitchFamily="34" charset="0"/>
              </a:rPr>
              <a:t>crossentropy</a:t>
            </a:r>
            <a:r>
              <a:rPr lang="en-US" altLang="en-US" sz="1600" dirty="0">
                <a:solidFill>
                  <a:schemeClr val="tx1"/>
                </a:solidFill>
                <a:latin typeface="Arial" panose="020B0604020202020204" pitchFamily="34" charset="0"/>
              </a:rPr>
              <a:t> with label smoothing. This technique helps the model avoid becoming overly confident in its predictions, especially useful when classes may visually overlap (e.g., keyboard vs mouse). It improves generalization and reduces overfitting.</a:t>
            </a:r>
          </a:p>
          <a:p>
            <a:pPr lvl="0" eaLnBrk="0" fontAlgn="base" hangingPunct="0">
              <a:spcBef>
                <a:spcPct val="0"/>
              </a:spcBef>
              <a:spcAft>
                <a:spcPct val="0"/>
              </a:spcAft>
              <a:buClrTx/>
              <a:buFontTx/>
              <a:buChar char="•"/>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b="1" dirty="0">
                <a:solidFill>
                  <a:schemeClr val="tx1"/>
                </a:solidFill>
                <a:latin typeface="Arial" panose="020B0604020202020204" pitchFamily="34" charset="0"/>
              </a:rPr>
              <a:t>Adam Optimizer with a Low Learning Rate</a:t>
            </a:r>
            <a:br>
              <a:rPr lang="en-US" altLang="en-US" sz="16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The Adam optimizer was used with a learning rate of 1e-4 to ensure smooth and stable convergence. This helped the model fine-tune effectively without jumping over minima during training.</a:t>
            </a:r>
          </a:p>
          <a:p>
            <a:pPr lvl="0" eaLnBrk="0" fontAlgn="base" hangingPunct="0">
              <a:spcBef>
                <a:spcPct val="0"/>
              </a:spcBef>
              <a:spcAft>
                <a:spcPct val="0"/>
              </a:spcAft>
              <a:buClrTx/>
              <a:buFontTx/>
              <a:buChar char="•"/>
            </a:pPr>
            <a:endParaRPr lang="en-US" altLang="en-US" sz="1600" dirty="0">
              <a:solidFill>
                <a:schemeClr val="tx1"/>
              </a:solidFill>
              <a:latin typeface="Arial" panose="020B0604020202020204" pitchFamily="34" charset="0"/>
            </a:endParaRPr>
          </a:p>
          <a:p>
            <a:pPr lvl="0" eaLnBrk="0" fontAlgn="base" hangingPunct="0">
              <a:spcBef>
                <a:spcPct val="0"/>
              </a:spcBef>
              <a:spcAft>
                <a:spcPct val="0"/>
              </a:spcAft>
              <a:buClrTx/>
              <a:buFontTx/>
              <a:buChar char="•"/>
            </a:pPr>
            <a:r>
              <a:rPr lang="en-US" altLang="en-US" sz="1600" b="1" dirty="0" err="1">
                <a:solidFill>
                  <a:schemeClr val="tx1"/>
                </a:solidFill>
                <a:latin typeface="Arial" panose="020B0604020202020204" pitchFamily="34" charset="0"/>
              </a:rPr>
              <a:t>EarlyStopping</a:t>
            </a:r>
            <a:r>
              <a:rPr lang="en-US" altLang="en-US" sz="1600" b="1" dirty="0">
                <a:solidFill>
                  <a:schemeClr val="tx1"/>
                </a:solidFill>
                <a:latin typeface="Arial" panose="020B0604020202020204" pitchFamily="34" charset="0"/>
              </a:rPr>
              <a:t> for Efficient Training</a:t>
            </a:r>
            <a:br>
              <a:rPr lang="en-US" altLang="en-US" sz="1600" dirty="0">
                <a:solidFill>
                  <a:schemeClr val="tx1"/>
                </a:solidFill>
                <a:latin typeface="Arial" panose="020B0604020202020204" pitchFamily="34" charset="0"/>
              </a:rPr>
            </a:br>
            <a:r>
              <a:rPr lang="en-US" altLang="en-US" sz="1600" dirty="0">
                <a:solidFill>
                  <a:schemeClr val="tx1"/>
                </a:solidFill>
                <a:latin typeface="Arial" panose="020B0604020202020204" pitchFamily="34" charset="0"/>
              </a:rPr>
              <a:t>We applied </a:t>
            </a:r>
            <a:r>
              <a:rPr lang="en-US" altLang="en-US" sz="1600" dirty="0" err="1">
                <a:solidFill>
                  <a:schemeClr val="tx1"/>
                </a:solidFill>
                <a:latin typeface="Arial" panose="020B0604020202020204" pitchFamily="34" charset="0"/>
              </a:rPr>
              <a:t>EarlyStopping</a:t>
            </a:r>
            <a:r>
              <a:rPr lang="en-US" altLang="en-US" sz="1600" dirty="0">
                <a:solidFill>
                  <a:schemeClr val="tx1"/>
                </a:solidFill>
                <a:latin typeface="Arial" panose="020B0604020202020204" pitchFamily="34" charset="0"/>
              </a:rPr>
              <a:t> to halt training if the validation loss didn’t improve for 3 consecutive epochs. This prevented overfitting and saved time by restoring the best-performing model automatically.</a:t>
            </a:r>
          </a:p>
          <a:p>
            <a:endParaRPr lang="en-IN" sz="1600" dirty="0"/>
          </a:p>
        </p:txBody>
      </p:sp>
    </p:spTree>
    <p:extLst>
      <p:ext uri="{BB962C8B-B14F-4D97-AF65-F5344CB8AC3E}">
        <p14:creationId xmlns:p14="http://schemas.microsoft.com/office/powerpoint/2010/main" val="105302702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135</TotalTime>
  <Words>1353</Words>
  <Application>Microsoft Office PowerPoint</Application>
  <PresentationFormat>Widescreen</PresentationFormat>
  <Paragraphs>143</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Calibri</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Ananya Senthil Anand</cp:lastModifiedBy>
  <cp:revision>10</cp:revision>
  <dcterms:created xsi:type="dcterms:W3CDTF">2024-12-31T09:40:01Z</dcterms:created>
  <dcterms:modified xsi:type="dcterms:W3CDTF">2025-07-17T08:52:45Z</dcterms:modified>
</cp:coreProperties>
</file>