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5" r:id="rId8"/>
    <p:sldId id="266" r:id="rId9"/>
    <p:sldId id="2146847060" r:id="rId10"/>
    <p:sldId id="267" r:id="rId11"/>
    <p:sldId id="2146847058" r:id="rId12"/>
    <p:sldId id="2146847056" r:id="rId13"/>
    <p:sldId id="2146847057"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D9CC-52A4-7BB9-5926-A17EAD909109}" v="32" dt="2024-12-19T12:09:51.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p:scale>
          <a:sx n="75" d="100"/>
          <a:sy n="75" d="100"/>
        </p:scale>
        <p:origin x="970"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7/21/2025</a:t>
            </a:fld>
            <a:endParaRPr lang="en-US"/>
          </a:p>
        </p:txBody>
      </p:sp>
    </p:spTree>
    <p:extLst>
      <p:ext uri="{BB962C8B-B14F-4D97-AF65-F5344CB8AC3E}">
        <p14:creationId xmlns:p14="http://schemas.microsoft.com/office/powerpoint/2010/main" val="8524434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EMPLOYEE SALARY PREDICTION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Ananya S Anand – PSG College of Technology</a:t>
            </a:r>
          </a:p>
        </p:txBody>
      </p:sp>
    </p:spTree>
    <p:extLst>
      <p:ext uri="{BB962C8B-B14F-4D97-AF65-F5344CB8AC3E}">
        <p14:creationId xmlns:p14="http://schemas.microsoft.com/office/powerpoint/2010/main" val="9533255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graph&#10;&#10;AI-generated content may be incorrect.">
            <a:extLst>
              <a:ext uri="{FF2B5EF4-FFF2-40B4-BE49-F238E27FC236}">
                <a16:creationId xmlns:a16="http://schemas.microsoft.com/office/drawing/2014/main" id="{E9926E22-133E-AFAE-7CB6-C4C37AD2A1C1}"/>
              </a:ext>
            </a:extLst>
          </p:cNvPr>
          <p:cNvPicPr>
            <a:picLocks noChangeAspect="1"/>
          </p:cNvPicPr>
          <p:nvPr/>
        </p:nvPicPr>
        <p:blipFill>
          <a:blip r:embed="rId2"/>
          <a:srcRect t="52741"/>
          <a:stretch>
            <a:fillRect/>
          </a:stretch>
        </p:blipFill>
        <p:spPr>
          <a:xfrm>
            <a:off x="983402" y="843280"/>
            <a:ext cx="10048603" cy="5171440"/>
          </a:xfrm>
          <a:prstGeom prst="rect">
            <a:avLst/>
          </a:prstGeom>
        </p:spPr>
      </p:pic>
    </p:spTree>
    <p:extLst>
      <p:ext uri="{BB962C8B-B14F-4D97-AF65-F5344CB8AC3E}">
        <p14:creationId xmlns:p14="http://schemas.microsoft.com/office/powerpoint/2010/main" val="27337313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576346"/>
            <a:ext cx="11029615" cy="4673324"/>
          </a:xfrm>
        </p:spPr>
        <p:txBody>
          <a:bodyPr>
            <a:normAutofit fontScale="55000" lnSpcReduction="20000"/>
          </a:bodyPr>
          <a:lstStyle/>
          <a:p>
            <a:r>
              <a:rPr lang="en-US" sz="3600" dirty="0"/>
              <a:t>The project successfully built a machine learning model that predicts software developer salaries based on factors like education, country, and experience. The DecisionTreeRegressor model, deployed via </a:t>
            </a:r>
            <a:r>
              <a:rPr lang="en-US" sz="3600" dirty="0" err="1"/>
              <a:t>Streamlit</a:t>
            </a:r>
            <a:r>
              <a:rPr lang="en-US" sz="3600" dirty="0"/>
              <a:t>, provides quick and interpretable predictions. Label encoding ensured categorical features were machine-readable, and saved models improved reusability.</a:t>
            </a:r>
          </a:p>
          <a:p>
            <a:r>
              <a:rPr lang="en-US" sz="3600" dirty="0"/>
              <a:t>The proposed system performed well on the dataset, showing promising accuracy and responsiveness. However, challenges included model generalization due to limited diversity in training data, and compatibility issues when loading pickled models from different scikit-learn versions.</a:t>
            </a:r>
          </a:p>
          <a:p>
            <a:pPr marL="0" indent="0">
              <a:buNone/>
            </a:pPr>
            <a:r>
              <a:rPr lang="en-US" sz="3600" dirty="0"/>
              <a:t>To improve the solution, we could:</a:t>
            </a:r>
          </a:p>
          <a:p>
            <a:r>
              <a:rPr lang="en-US" sz="3600" dirty="0"/>
              <a:t>Use a more robust regression model (e.g., </a:t>
            </a:r>
            <a:r>
              <a:rPr lang="en-US" sz="3600" dirty="0" err="1"/>
              <a:t>RandomForest</a:t>
            </a:r>
            <a:r>
              <a:rPr lang="en-US" sz="3600" dirty="0"/>
              <a:t> or </a:t>
            </a:r>
            <a:r>
              <a:rPr lang="en-US" sz="3600" dirty="0" err="1"/>
              <a:t>XGBoost</a:t>
            </a:r>
            <a:r>
              <a:rPr lang="en-US" sz="3600" dirty="0"/>
              <a:t>)</a:t>
            </a:r>
          </a:p>
          <a:p>
            <a:r>
              <a:rPr lang="en-US" sz="3600" dirty="0"/>
              <a:t>Apply Bayesian optimization for hyperparameter tuning</a:t>
            </a:r>
          </a:p>
          <a:p>
            <a:r>
              <a:rPr lang="en-US" sz="3600" dirty="0"/>
              <a:t>Include additional features like company size or job role</a:t>
            </a:r>
          </a:p>
          <a:p>
            <a:r>
              <a:rPr lang="en-US" sz="3600" dirty="0"/>
              <a:t>Update the dataset regularly to reflect evolving salary trends</a:t>
            </a:r>
          </a:p>
          <a:p>
            <a:pPr marL="305435" indent="-305435"/>
            <a:endParaRPr lang="en-IN" sz="2800" dirty="0"/>
          </a:p>
        </p:txBody>
      </p:sp>
    </p:spTree>
    <p:extLst>
      <p:ext uri="{BB962C8B-B14F-4D97-AF65-F5344CB8AC3E}">
        <p14:creationId xmlns:p14="http://schemas.microsoft.com/office/powerpoint/2010/main" val="31833151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354691" y="2096090"/>
            <a:ext cx="11029615" cy="4673324"/>
          </a:xfrm>
        </p:spPr>
        <p:txBody>
          <a:bodyPr>
            <a:normAutofit fontScale="77500" lnSpcReduction="20000"/>
          </a:bodyPr>
          <a:lstStyle/>
          <a:p>
            <a:pPr marL="0" indent="0">
              <a:buNone/>
            </a:pPr>
            <a:endParaRPr lang="en-US" sz="2000" b="1" dirty="0"/>
          </a:p>
          <a:p>
            <a:pPr marL="305435" indent="-305435"/>
            <a:r>
              <a:rPr lang="en-US" altLang="en-US" sz="2800" b="1" dirty="0">
                <a:solidFill>
                  <a:schemeClr val="tx1"/>
                </a:solidFill>
                <a:latin typeface="Arial" panose="020B0604020202020204" pitchFamily="34" charset="0"/>
              </a:rPr>
              <a:t>Incorporate More Features</a:t>
            </a:r>
            <a:r>
              <a:rPr lang="en-US" altLang="en-US" sz="2800" dirty="0">
                <a:solidFill>
                  <a:schemeClr val="tx1"/>
                </a:solidFill>
                <a:latin typeface="Arial" panose="020B0604020202020204" pitchFamily="34" charset="0"/>
              </a:rPr>
              <a:t>: Future versions can include variables like job title, industry domain, company size, and remote vs on-site work status for more precise predictions.</a:t>
            </a:r>
          </a:p>
          <a:p>
            <a:pPr marL="305435" indent="-305435"/>
            <a:r>
              <a:rPr lang="en-US" altLang="en-US" sz="2800" b="1" dirty="0">
                <a:solidFill>
                  <a:schemeClr val="tx1"/>
                </a:solidFill>
                <a:latin typeface="Arial" panose="020B0604020202020204" pitchFamily="34" charset="0"/>
              </a:rPr>
              <a:t>Advanced Algorithms</a:t>
            </a:r>
            <a:r>
              <a:rPr lang="en-US" altLang="en-US" sz="2800" dirty="0">
                <a:solidFill>
                  <a:schemeClr val="tx1"/>
                </a:solidFill>
                <a:latin typeface="Arial" panose="020B0604020202020204" pitchFamily="34" charset="0"/>
              </a:rPr>
              <a:t>: Models like </a:t>
            </a:r>
            <a:r>
              <a:rPr lang="en-US" altLang="en-US" sz="2800" dirty="0" err="1">
                <a:solidFill>
                  <a:schemeClr val="tx1"/>
                </a:solidFill>
                <a:latin typeface="Arial" panose="020B0604020202020204" pitchFamily="34" charset="0"/>
              </a:rPr>
              <a:t>XGBoost</a:t>
            </a:r>
            <a:r>
              <a:rPr lang="en-US" altLang="en-US" sz="2800" dirty="0">
                <a:solidFill>
                  <a:schemeClr val="tx1"/>
                </a:solidFill>
                <a:latin typeface="Arial" panose="020B0604020202020204" pitchFamily="34" charset="0"/>
              </a:rPr>
              <a:t>, </a:t>
            </a:r>
            <a:r>
              <a:rPr lang="en-US" altLang="en-US" sz="2800" dirty="0" err="1">
                <a:solidFill>
                  <a:schemeClr val="tx1"/>
                </a:solidFill>
                <a:latin typeface="Arial" panose="020B0604020202020204" pitchFamily="34" charset="0"/>
              </a:rPr>
              <a:t>CatBoost</a:t>
            </a:r>
            <a:r>
              <a:rPr lang="en-US" altLang="en-US" sz="2800" dirty="0">
                <a:solidFill>
                  <a:schemeClr val="tx1"/>
                </a:solidFill>
                <a:latin typeface="Arial" panose="020B0604020202020204" pitchFamily="34" charset="0"/>
              </a:rPr>
              <a:t>, or ensemble methods can be introduced to improve prediction accuracy and reduce overfitting.</a:t>
            </a:r>
          </a:p>
          <a:p>
            <a:pPr marL="305435" indent="-305435"/>
            <a:r>
              <a:rPr lang="en-US" altLang="en-US" sz="2800" b="1" dirty="0">
                <a:solidFill>
                  <a:schemeClr val="tx1"/>
                </a:solidFill>
                <a:latin typeface="Arial" panose="020B0604020202020204" pitchFamily="34" charset="0"/>
              </a:rPr>
              <a:t>Global Generalization</a:t>
            </a:r>
            <a:r>
              <a:rPr lang="en-US" altLang="en-US" sz="2800" dirty="0">
                <a:solidFill>
                  <a:schemeClr val="tx1"/>
                </a:solidFill>
                <a:latin typeface="Arial" panose="020B0604020202020204" pitchFamily="34" charset="0"/>
              </a:rPr>
              <a:t>: Expanding the dataset to include broader geographies and diverse job markets would make the system more universally applicable.</a:t>
            </a:r>
          </a:p>
          <a:p>
            <a:pPr marL="305435" indent="-305435"/>
            <a:r>
              <a:rPr lang="en-US" altLang="en-US" sz="2800" b="1" dirty="0">
                <a:solidFill>
                  <a:schemeClr val="tx1"/>
                </a:solidFill>
                <a:latin typeface="Arial" panose="020B0604020202020204" pitchFamily="34" charset="0"/>
              </a:rPr>
              <a:t>Hyperparameter Optimization</a:t>
            </a:r>
            <a:r>
              <a:rPr lang="en-US" altLang="en-US" sz="2800" dirty="0">
                <a:solidFill>
                  <a:schemeClr val="tx1"/>
                </a:solidFill>
                <a:latin typeface="Arial" panose="020B0604020202020204" pitchFamily="34" charset="0"/>
              </a:rPr>
              <a:t>: Integration of Bayesian optimization or grid search techniques can fine-tune the model for peak performance.</a:t>
            </a:r>
          </a:p>
          <a:p>
            <a:pPr marL="305435" indent="-305435"/>
            <a:r>
              <a:rPr lang="en-US" altLang="en-US" sz="2800" b="1" dirty="0">
                <a:solidFill>
                  <a:schemeClr val="tx1"/>
                </a:solidFill>
                <a:latin typeface="Arial" panose="020B0604020202020204" pitchFamily="34" charset="0"/>
              </a:rPr>
              <a:t>Interactive Dashboard</a:t>
            </a:r>
            <a:r>
              <a:rPr lang="en-US" altLang="en-US" sz="2800" dirty="0">
                <a:solidFill>
                  <a:schemeClr val="tx1"/>
                </a:solidFill>
                <a:latin typeface="Arial" panose="020B0604020202020204" pitchFamily="34" charset="0"/>
              </a:rPr>
              <a:t>: Creating a more dynamic user interface with filters, graphs, and export options would enhance usability for HR teams and job seekers.</a:t>
            </a:r>
          </a:p>
          <a:p>
            <a:pPr marL="305435" indent="-305435"/>
            <a:endParaRPr lang="en-US" altLang="en-US" sz="2800" dirty="0">
              <a:solidFill>
                <a:schemeClr val="tx1"/>
              </a:solidFill>
              <a:latin typeface="Arial" panose="020B0604020202020204" pitchFamily="34" charset="0"/>
            </a:endParaRPr>
          </a:p>
          <a:p>
            <a:pPr marL="305435" indent="-305435"/>
            <a:endParaRPr lang="en-US" altLang="en-US" sz="2800" dirty="0">
              <a:solidFill>
                <a:schemeClr val="tx1"/>
              </a:solidFill>
              <a:latin typeface="Arial" panose="020B0604020202020204" pitchFamily="34" charset="0"/>
            </a:endParaRPr>
          </a:p>
          <a:p>
            <a:pPr marL="305435" indent="-305435"/>
            <a:endParaRPr lang="en-US" altLang="en-US" sz="2800" dirty="0">
              <a:solidFill>
                <a:schemeClr val="tx1"/>
              </a:solidFill>
              <a:latin typeface="Arial" panose="020B0604020202020204" pitchFamily="34" charset="0"/>
            </a:endParaRPr>
          </a:p>
          <a:p>
            <a:pPr marL="305435" indent="-305435"/>
            <a:endParaRPr lang="en-US" sz="28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7" name="TextBox 6">
            <a:extLst>
              <a:ext uri="{FF2B5EF4-FFF2-40B4-BE49-F238E27FC236}">
                <a16:creationId xmlns:a16="http://schemas.microsoft.com/office/drawing/2014/main" id="{1736BE69-C3F8-AE6E-F850-3D97D75878BD}"/>
              </a:ext>
            </a:extLst>
          </p:cNvPr>
          <p:cNvSpPr txBox="1"/>
          <p:nvPr/>
        </p:nvSpPr>
        <p:spPr>
          <a:xfrm>
            <a:off x="581192" y="1725200"/>
            <a:ext cx="10604968" cy="2308324"/>
          </a:xfrm>
          <a:prstGeom prst="rect">
            <a:avLst/>
          </a:prstGeom>
          <a:noFill/>
        </p:spPr>
        <p:txBody>
          <a:bodyPr wrap="square" rtlCol="0">
            <a:spAutoFit/>
          </a:bodyPr>
          <a:lstStyle/>
          <a:p>
            <a:r>
              <a:rPr lang="en-US" altLang="en-US" b="1" dirty="0">
                <a:latin typeface="Arial" panose="020B0604020202020204" pitchFamily="34" charset="0"/>
              </a:rPr>
              <a:t>“Salary Prediction Using Machine Learning”</a:t>
            </a:r>
            <a:r>
              <a:rPr lang="en-US" altLang="en-US" dirty="0">
                <a:latin typeface="Arial" panose="020B0604020202020204" pitchFamily="34" charset="0"/>
              </a:rPr>
              <a:t> – Malaiarasan et al. (2025)</a:t>
            </a:r>
            <a:br>
              <a:rPr lang="en-US" altLang="en-US" dirty="0">
                <a:latin typeface="Arial" panose="020B0604020202020204" pitchFamily="34" charset="0"/>
              </a:rPr>
            </a:br>
            <a:r>
              <a:rPr lang="en-US" altLang="en-US" dirty="0">
                <a:latin typeface="Arial" panose="020B0604020202020204" pitchFamily="34" charset="0"/>
              </a:rPr>
              <a:t>A recent study using Stack Overflow Developer Survey data, employing regression models and a </a:t>
            </a:r>
            <a:r>
              <a:rPr lang="en-US" altLang="en-US" dirty="0" err="1">
                <a:latin typeface="Arial" panose="020B0604020202020204" pitchFamily="34" charset="0"/>
              </a:rPr>
              <a:t>Streamlit</a:t>
            </a:r>
            <a:r>
              <a:rPr lang="en-US" altLang="en-US" dirty="0">
                <a:latin typeface="Arial" panose="020B0604020202020204" pitchFamily="34" charset="0"/>
              </a:rPr>
              <a:t>-based web interface to predict software developer compensation based on demographics and experience.</a:t>
            </a:r>
            <a:br>
              <a:rPr lang="en-US" altLang="en-US" dirty="0">
                <a:latin typeface="Arial" panose="020B0604020202020204" pitchFamily="34" charset="0"/>
              </a:rPr>
            </a:br>
            <a:r>
              <a:rPr lang="en-US" altLang="en-US" b="1" dirty="0">
                <a:latin typeface="Arial" panose="020B0604020202020204" pitchFamily="34" charset="0"/>
              </a:rPr>
              <a:t>“Statistical Machine Learning Regression Models for Salary Prediction”</a:t>
            </a:r>
            <a:r>
              <a:rPr lang="en-US" altLang="en-US" dirty="0">
                <a:latin typeface="Arial" panose="020B0604020202020204" pitchFamily="34" charset="0"/>
              </a:rPr>
              <a:t> – MDPI (2021)</a:t>
            </a:r>
            <a:br>
              <a:rPr lang="en-US" altLang="en-US" dirty="0">
                <a:latin typeface="Arial" panose="020B0604020202020204" pitchFamily="34" charset="0"/>
              </a:rPr>
            </a:br>
            <a:r>
              <a:rPr lang="en-US" altLang="en-US" dirty="0">
                <a:latin typeface="Arial" panose="020B0604020202020204" pitchFamily="34" charset="0"/>
              </a:rPr>
              <a:t>Large-scale analysis of economics‑wide pay levels using machine learning regressions, incorporating features like occupation type, organization size, and job classification.</a:t>
            </a:r>
          </a:p>
          <a:p>
            <a:endParaRPr lang="en-IN" dirty="0"/>
          </a:p>
        </p:txBody>
      </p:sp>
    </p:spTree>
    <p:extLst>
      <p:ext uri="{BB962C8B-B14F-4D97-AF65-F5344CB8AC3E}">
        <p14:creationId xmlns:p14="http://schemas.microsoft.com/office/powerpoint/2010/main" val="7289502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1217372"/>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81900" y="1482520"/>
            <a:ext cx="11029615" cy="4673324"/>
          </a:xfrm>
        </p:spPr>
        <p:txBody>
          <a:bodyPr>
            <a:normAutofit/>
          </a:bodyPr>
          <a:lstStyle/>
          <a:p>
            <a:pPr marL="305435" indent="-305435"/>
            <a:r>
              <a:rPr lang="en-US" sz="2800" dirty="0"/>
              <a:t>Software developer salaries vary significantly across countries, educational backgrounds, and levels of experience. This inconsistency creates challenges for job seekers, recruiters, and organizations trying to make informed decisions. Without reliable insights, predicting fair compensation becomes difficult. There is a need to analyze patterns in global salary trends to better understand the key factors influencing developer pay.</a:t>
            </a:r>
            <a:endParaRPr lang="en-IN" sz="2800" b="1" dirty="0"/>
          </a:p>
        </p:txBody>
      </p:sp>
    </p:spTree>
    <p:extLst>
      <p:ext uri="{BB962C8B-B14F-4D97-AF65-F5344CB8AC3E}">
        <p14:creationId xmlns:p14="http://schemas.microsoft.com/office/powerpoint/2010/main" val="11864211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51063"/>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2311400"/>
            <a:ext cx="11029615" cy="4673324"/>
          </a:xfrm>
        </p:spPr>
        <p:txBody>
          <a:bodyPr>
            <a:noAutofit/>
          </a:bodyPr>
          <a:lstStyle/>
          <a:p>
            <a:pPr marL="0" lvl="0" indent="0" defTabSz="914400" eaLnBrk="0" fontAlgn="base" hangingPunct="0">
              <a:lnSpc>
                <a:spcPct val="100000"/>
              </a:lnSpc>
              <a:spcBef>
                <a:spcPct val="0"/>
              </a:spcBef>
              <a:spcAft>
                <a:spcPct val="0"/>
              </a:spcAft>
              <a:buClrTx/>
              <a:buSzTx/>
              <a:buNone/>
            </a:pPr>
            <a:r>
              <a:rPr lang="en-US" altLang="en-US" sz="2400" b="1" dirty="0">
                <a:solidFill>
                  <a:schemeClr val="tx1"/>
                </a:solidFill>
                <a:latin typeface="Arial" panose="020B0604020202020204" pitchFamily="34" charset="0"/>
              </a:rPr>
              <a:t>System Requirements</a:t>
            </a:r>
          </a:p>
          <a:p>
            <a:pPr marL="0" lvl="0" indent="0" defTabSz="914400" eaLnBrk="0" fontAlgn="base" hangingPunct="0">
              <a:lnSpc>
                <a:spcPct val="100000"/>
              </a:lnSpc>
              <a:spcBef>
                <a:spcPct val="0"/>
              </a:spcBef>
              <a:spcAft>
                <a:spcPct val="0"/>
              </a:spcAft>
              <a:buClrTx/>
              <a:buSzTx/>
              <a:buFontTx/>
              <a:buChar char="•"/>
            </a:pPr>
            <a:r>
              <a:rPr lang="en-US" altLang="en-US" sz="2400" b="1" dirty="0">
                <a:solidFill>
                  <a:schemeClr val="tx1"/>
                </a:solidFill>
                <a:latin typeface="Arial" panose="020B0604020202020204" pitchFamily="34" charset="0"/>
              </a:rPr>
              <a:t>Operating System: </a:t>
            </a:r>
            <a:r>
              <a:rPr lang="en-US" altLang="en-US" sz="2400" dirty="0">
                <a:solidFill>
                  <a:schemeClr val="tx1"/>
                </a:solidFill>
                <a:latin typeface="Arial" panose="020B0604020202020204" pitchFamily="34" charset="0"/>
              </a:rPr>
              <a:t>Windows/Linux/MacOS</a:t>
            </a:r>
          </a:p>
          <a:p>
            <a:pPr marL="0" lvl="0" indent="0" defTabSz="914400" eaLnBrk="0" fontAlgn="base" hangingPunct="0">
              <a:lnSpc>
                <a:spcPct val="100000"/>
              </a:lnSpc>
              <a:spcBef>
                <a:spcPct val="0"/>
              </a:spcBef>
              <a:spcAft>
                <a:spcPct val="0"/>
              </a:spcAft>
              <a:buClrTx/>
              <a:buSzTx/>
              <a:buFontTx/>
              <a:buChar char="•"/>
            </a:pPr>
            <a:r>
              <a:rPr lang="en-US" altLang="en-US" sz="2400" b="1" dirty="0">
                <a:solidFill>
                  <a:schemeClr val="tx1"/>
                </a:solidFill>
                <a:latin typeface="Arial" panose="020B0604020202020204" pitchFamily="34" charset="0"/>
              </a:rPr>
              <a:t>Processor: </a:t>
            </a:r>
            <a:r>
              <a:rPr lang="en-US" altLang="en-US" sz="2400" dirty="0">
                <a:solidFill>
                  <a:schemeClr val="tx1"/>
                </a:solidFill>
                <a:latin typeface="Arial" panose="020B0604020202020204" pitchFamily="34" charset="0"/>
              </a:rPr>
              <a:t>Intel i5 or above</a:t>
            </a:r>
          </a:p>
          <a:p>
            <a:pPr marL="0" lvl="0" indent="0" defTabSz="914400" eaLnBrk="0" fontAlgn="base" hangingPunct="0">
              <a:lnSpc>
                <a:spcPct val="100000"/>
              </a:lnSpc>
              <a:spcBef>
                <a:spcPct val="0"/>
              </a:spcBef>
              <a:spcAft>
                <a:spcPct val="0"/>
              </a:spcAft>
              <a:buClrTx/>
              <a:buSzTx/>
              <a:buFontTx/>
              <a:buChar char="•"/>
            </a:pPr>
            <a:r>
              <a:rPr lang="en-US" altLang="en-US" sz="2400" b="1" dirty="0">
                <a:solidFill>
                  <a:schemeClr val="tx1"/>
                </a:solidFill>
                <a:latin typeface="Arial" panose="020B0604020202020204" pitchFamily="34" charset="0"/>
              </a:rPr>
              <a:t>RAM: </a:t>
            </a:r>
            <a:r>
              <a:rPr lang="en-US" altLang="en-US" sz="2400" dirty="0">
                <a:solidFill>
                  <a:schemeClr val="tx1"/>
                </a:solidFill>
                <a:latin typeface="Arial" panose="020B0604020202020204" pitchFamily="34" charset="0"/>
              </a:rPr>
              <a:t>Minimum 4 GB</a:t>
            </a:r>
          </a:p>
          <a:p>
            <a:pPr marL="0" lvl="0" indent="0" defTabSz="914400" eaLnBrk="0" fontAlgn="base" hangingPunct="0">
              <a:lnSpc>
                <a:spcPct val="100000"/>
              </a:lnSpc>
              <a:spcBef>
                <a:spcPct val="0"/>
              </a:spcBef>
              <a:spcAft>
                <a:spcPct val="0"/>
              </a:spcAft>
              <a:buClrTx/>
              <a:buSzTx/>
              <a:buFontTx/>
              <a:buChar char="•"/>
            </a:pPr>
            <a:r>
              <a:rPr lang="en-US" altLang="en-US" sz="2400" b="1" dirty="0">
                <a:solidFill>
                  <a:schemeClr val="tx1"/>
                </a:solidFill>
                <a:latin typeface="Arial" panose="020B0604020202020204" pitchFamily="34" charset="0"/>
              </a:rPr>
              <a:t>Python Version: </a:t>
            </a:r>
            <a:r>
              <a:rPr lang="en-US" altLang="en-US" sz="2400" dirty="0">
                <a:solidFill>
                  <a:schemeClr val="tx1"/>
                </a:solidFill>
                <a:latin typeface="Arial" panose="020B0604020202020204" pitchFamily="34" charset="0"/>
              </a:rPr>
              <a:t>3.8 or above</a:t>
            </a:r>
          </a:p>
          <a:p>
            <a:pPr marL="0" lvl="0" indent="0" defTabSz="914400" eaLnBrk="0" fontAlgn="base" hangingPunct="0">
              <a:lnSpc>
                <a:spcPct val="100000"/>
              </a:lnSpc>
              <a:spcBef>
                <a:spcPct val="0"/>
              </a:spcBef>
              <a:spcAft>
                <a:spcPct val="0"/>
              </a:spcAft>
              <a:buClrTx/>
              <a:buSzTx/>
              <a:buFontTx/>
              <a:buChar char="•"/>
            </a:pPr>
            <a:r>
              <a:rPr lang="en-US" altLang="en-US" sz="2400" b="1" dirty="0">
                <a:solidFill>
                  <a:schemeClr val="tx1"/>
                </a:solidFill>
                <a:latin typeface="Arial" panose="020B0604020202020204" pitchFamily="34" charset="0"/>
              </a:rPr>
              <a:t>Browser: </a:t>
            </a:r>
            <a:r>
              <a:rPr lang="en-US" altLang="en-US" sz="2400" dirty="0">
                <a:solidFill>
                  <a:schemeClr val="tx1"/>
                </a:solidFill>
                <a:latin typeface="Arial" panose="020B0604020202020204" pitchFamily="34" charset="0"/>
              </a:rPr>
              <a:t>Chrome, Firefox, or Edge</a:t>
            </a:r>
          </a:p>
          <a:p>
            <a:pPr marL="0" lvl="0" indent="0" defTabSz="914400" eaLnBrk="0" fontAlgn="base" hangingPunct="0">
              <a:lnSpc>
                <a:spcPct val="100000"/>
              </a:lnSpc>
              <a:spcBef>
                <a:spcPct val="0"/>
              </a:spcBef>
              <a:spcAft>
                <a:spcPct val="0"/>
              </a:spcAft>
              <a:buClrTx/>
              <a:buSzTx/>
              <a:buFontTx/>
              <a:buChar char="•"/>
            </a:pPr>
            <a:endParaRPr lang="en-US" altLang="en-US" sz="24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sz="2400" b="1" dirty="0">
                <a:solidFill>
                  <a:schemeClr val="tx1"/>
                </a:solidFill>
                <a:latin typeface="Arial" panose="020B0604020202020204" pitchFamily="34" charset="0"/>
              </a:rPr>
              <a:t>Libraries Required</a:t>
            </a:r>
          </a:p>
          <a:p>
            <a:pPr marL="0" lvl="0" indent="0" defTabSz="914400" eaLnBrk="0" fontAlgn="base" hangingPunct="0">
              <a:lnSpc>
                <a:spcPct val="100000"/>
              </a:lnSpc>
              <a:spcBef>
                <a:spcPct val="0"/>
              </a:spcBef>
              <a:spcAft>
                <a:spcPct val="0"/>
              </a:spcAft>
              <a:buClrTx/>
              <a:buSzTx/>
              <a:buFontTx/>
              <a:buChar char="•"/>
            </a:pPr>
            <a:r>
              <a:rPr lang="en-US" altLang="en-US" sz="2400" b="1" dirty="0" err="1">
                <a:solidFill>
                  <a:schemeClr val="tx1"/>
                </a:solidFill>
                <a:latin typeface="Arial Unicode MS"/>
              </a:rPr>
              <a:t>streamlit</a:t>
            </a:r>
            <a:r>
              <a:rPr lang="en-US" altLang="en-US" sz="2400" b="1" dirty="0">
                <a:solidFill>
                  <a:schemeClr val="tx1"/>
                </a:solidFill>
              </a:rPr>
              <a:t> </a:t>
            </a:r>
            <a:r>
              <a:rPr lang="en-US" altLang="en-US" sz="2400" dirty="0">
                <a:solidFill>
                  <a:schemeClr val="tx1"/>
                </a:solidFill>
              </a:rPr>
              <a:t>– for building the web app interface</a:t>
            </a:r>
            <a:endParaRPr lang="en-US" altLang="en-US" sz="24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2400" b="1" dirty="0" err="1">
                <a:solidFill>
                  <a:schemeClr val="tx1"/>
                </a:solidFill>
                <a:latin typeface="Arial Unicode MS"/>
              </a:rPr>
              <a:t>numpy</a:t>
            </a:r>
            <a:r>
              <a:rPr lang="en-US" altLang="en-US" sz="2400" dirty="0">
                <a:solidFill>
                  <a:schemeClr val="tx1"/>
                </a:solidFill>
              </a:rPr>
              <a:t> – for numerical operations</a:t>
            </a:r>
            <a:endParaRPr lang="en-US" altLang="en-US" sz="24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2400" b="1" dirty="0">
                <a:solidFill>
                  <a:schemeClr val="tx1"/>
                </a:solidFill>
                <a:latin typeface="Arial Unicode MS"/>
              </a:rPr>
              <a:t>pandas</a:t>
            </a:r>
            <a:r>
              <a:rPr lang="en-US" altLang="en-US" sz="2400" dirty="0">
                <a:solidFill>
                  <a:schemeClr val="tx1"/>
                </a:solidFill>
              </a:rPr>
              <a:t> – for data handling and analysis</a:t>
            </a:r>
            <a:endParaRPr lang="en-US" altLang="en-US" sz="24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2400" b="1" dirty="0">
                <a:solidFill>
                  <a:schemeClr val="tx1"/>
                </a:solidFill>
                <a:latin typeface="Arial Unicode MS"/>
              </a:rPr>
              <a:t>matplotlib</a:t>
            </a:r>
            <a:r>
              <a:rPr lang="en-US" altLang="en-US" sz="2400" b="1" dirty="0">
                <a:solidFill>
                  <a:schemeClr val="tx1"/>
                </a:solidFill>
              </a:rPr>
              <a:t> &amp; </a:t>
            </a:r>
            <a:r>
              <a:rPr lang="en-US" altLang="en-US" sz="2400" b="1" dirty="0">
                <a:solidFill>
                  <a:schemeClr val="tx1"/>
                </a:solidFill>
                <a:latin typeface="Arial Unicode MS"/>
              </a:rPr>
              <a:t>seaborn</a:t>
            </a:r>
            <a:r>
              <a:rPr lang="en-US" altLang="en-US" sz="2400" b="1" dirty="0">
                <a:solidFill>
                  <a:schemeClr val="tx1"/>
                </a:solidFill>
              </a:rPr>
              <a:t> </a:t>
            </a:r>
            <a:r>
              <a:rPr lang="en-US" altLang="en-US" sz="2400" dirty="0">
                <a:solidFill>
                  <a:schemeClr val="tx1"/>
                </a:solidFill>
              </a:rPr>
              <a:t>– for data visualization</a:t>
            </a:r>
            <a:endParaRPr lang="en-US" altLang="en-US" sz="24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2400" b="1" dirty="0">
                <a:solidFill>
                  <a:schemeClr val="tx1"/>
                </a:solidFill>
                <a:latin typeface="Arial Unicode MS"/>
              </a:rPr>
              <a:t>scikit-learn</a:t>
            </a:r>
            <a:r>
              <a:rPr lang="en-US" altLang="en-US" sz="2400" dirty="0">
                <a:solidFill>
                  <a:schemeClr val="tx1"/>
                </a:solidFill>
              </a:rPr>
              <a:t> – for preprocessing, training, and model evaluation</a:t>
            </a:r>
            <a:endParaRPr lang="en-US" altLang="en-US" sz="24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2400" b="1" dirty="0">
                <a:solidFill>
                  <a:schemeClr val="tx1"/>
                </a:solidFill>
                <a:latin typeface="Arial Unicode MS"/>
              </a:rPr>
              <a:t>pickle</a:t>
            </a:r>
            <a:r>
              <a:rPr lang="en-US" altLang="en-US" sz="2400" b="1" dirty="0">
                <a:solidFill>
                  <a:schemeClr val="tx1"/>
                </a:solidFill>
              </a:rPr>
              <a:t> </a:t>
            </a:r>
            <a:r>
              <a:rPr lang="en-US" altLang="en-US" sz="2400" dirty="0">
                <a:solidFill>
                  <a:schemeClr val="tx1"/>
                </a:solidFill>
              </a:rPr>
              <a:t>– for model serialization and loading</a:t>
            </a:r>
            <a:endParaRPr lang="en-US" altLang="en-US" sz="24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endParaRPr lang="en-US" altLang="en-US" sz="24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endParaRPr lang="en-US" altLang="en-US" sz="24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endParaRPr lang="en-US" altLang="en-US" sz="2400" dirty="0">
              <a:solidFill>
                <a:schemeClr val="tx1"/>
              </a:solidFill>
              <a:latin typeface="Arial" panose="020B0604020202020204" pitchFamily="34" charset="0"/>
            </a:endParaRPr>
          </a:p>
          <a:p>
            <a:pPr marL="0" indent="0">
              <a:buNone/>
            </a:pPr>
            <a:endParaRPr lang="en-IN" sz="2400" dirty="0">
              <a:solidFill>
                <a:srgbClr val="0F0F0F"/>
              </a:solidFill>
            </a:endParaRPr>
          </a:p>
        </p:txBody>
      </p:sp>
    </p:spTree>
    <p:extLst>
      <p:ext uri="{BB962C8B-B14F-4D97-AF65-F5344CB8AC3E}">
        <p14:creationId xmlns:p14="http://schemas.microsoft.com/office/powerpoint/2010/main" val="32020245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89752" y="569582"/>
            <a:ext cx="11029616" cy="530296"/>
          </a:xfrm>
        </p:spPr>
        <p:txBody>
          <a:bodyPr>
            <a:noAutofit/>
          </a:bodyPr>
          <a:lstStyle/>
          <a:p>
            <a:r>
              <a:rPr lang="en-US" sz="3600" b="1" dirty="0">
                <a:solidFill>
                  <a:schemeClr val="accent1"/>
                </a:solidFill>
                <a:latin typeface="Arial"/>
                <a:ea typeface="+mj-lt"/>
                <a:cs typeface="Arial"/>
              </a:rPr>
              <a:t>Algorithm &amp; Deployment</a:t>
            </a:r>
            <a:endParaRPr lang="en-US" sz="2400" dirty="0"/>
          </a:p>
        </p:txBody>
      </p:sp>
      <p:sp>
        <p:nvSpPr>
          <p:cNvPr id="6" name="Rectangle 2">
            <a:extLst>
              <a:ext uri="{FF2B5EF4-FFF2-40B4-BE49-F238E27FC236}">
                <a16:creationId xmlns:a16="http://schemas.microsoft.com/office/drawing/2014/main" id="{BEC52C08-AB8E-8FA3-CA5D-E9F743963794}"/>
              </a:ext>
            </a:extLst>
          </p:cNvPr>
          <p:cNvSpPr>
            <a:spLocks noChangeArrowheads="1"/>
          </p:cNvSpPr>
          <p:nvPr/>
        </p:nvSpPr>
        <p:spPr bwMode="auto">
          <a:xfrm>
            <a:off x="359533" y="1232452"/>
            <a:ext cx="11629267" cy="4995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C26A0AF0-69B7-7399-C5B6-2EBEA4845E0B}"/>
              </a:ext>
            </a:extLst>
          </p:cNvPr>
          <p:cNvSpPr txBox="1"/>
          <p:nvPr/>
        </p:nvSpPr>
        <p:spPr>
          <a:xfrm>
            <a:off x="359533" y="967304"/>
            <a:ext cx="11951273" cy="6001643"/>
          </a:xfrm>
          <a:prstGeom prst="rect">
            <a:avLst/>
          </a:prstGeom>
          <a:noFill/>
        </p:spPr>
        <p:txBody>
          <a:bodyPr wrap="square" rtlCol="0">
            <a:spAutoFit/>
          </a:bodyPr>
          <a:lstStyle/>
          <a:p>
            <a:r>
              <a:rPr lang="en-IN" sz="1600" b="1" dirty="0">
                <a:latin typeface="Arial" panose="020B0604020202020204" pitchFamily="34" charset="0"/>
                <a:cs typeface="Arial" panose="020B0604020202020204" pitchFamily="34" charset="0"/>
              </a:rPr>
              <a:t>1. Data Collection:</a:t>
            </a:r>
          </a:p>
          <a:p>
            <a:r>
              <a:rPr lang="en-IN" sz="1600" dirty="0">
                <a:latin typeface="Arial" panose="020B0604020202020204" pitchFamily="34" charset="0"/>
                <a:cs typeface="Arial" panose="020B0604020202020204" pitchFamily="34" charset="0"/>
              </a:rPr>
              <a:t>Key Columns Used:</a:t>
            </a:r>
          </a:p>
          <a:p>
            <a:pPr marL="285750" indent="-285750">
              <a:buFont typeface="Arial" panose="020B0604020202020204" pitchFamily="34" charset="0"/>
              <a:buChar char="•"/>
            </a:pPr>
            <a:r>
              <a:rPr lang="en-IN" sz="1600" dirty="0" err="1">
                <a:latin typeface="Arial" panose="020B0604020202020204" pitchFamily="34" charset="0"/>
                <a:cs typeface="Arial" panose="020B0604020202020204" pitchFamily="34" charset="0"/>
              </a:rPr>
              <a:t>CountryEdLevel</a:t>
            </a:r>
            <a:r>
              <a:rPr lang="en-IN" sz="1600" dirty="0">
                <a:latin typeface="Arial" panose="020B0604020202020204" pitchFamily="34" charset="0"/>
                <a:cs typeface="Arial" panose="020B0604020202020204" pitchFamily="34" charset="0"/>
              </a:rPr>
              <a:t> (Education Level)</a:t>
            </a:r>
          </a:p>
          <a:p>
            <a:pPr marL="285750" indent="-285750">
              <a:buFont typeface="Arial" panose="020B0604020202020204" pitchFamily="34" charset="0"/>
              <a:buChar char="•"/>
            </a:pPr>
            <a:r>
              <a:rPr lang="en-IN" sz="1600" dirty="0" err="1">
                <a:latin typeface="Arial" panose="020B0604020202020204" pitchFamily="34" charset="0"/>
                <a:cs typeface="Arial" panose="020B0604020202020204" pitchFamily="34" charset="0"/>
              </a:rPr>
              <a:t>YearsCodePro</a:t>
            </a:r>
            <a:r>
              <a:rPr lang="en-IN" sz="1600" dirty="0">
                <a:latin typeface="Arial" panose="020B0604020202020204" pitchFamily="34" charset="0"/>
                <a:cs typeface="Arial" panose="020B0604020202020204" pitchFamily="34" charset="0"/>
              </a:rPr>
              <a:t> (Years of Professional Experience)</a:t>
            </a: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Employment</a:t>
            </a:r>
          </a:p>
          <a:p>
            <a:pPr marL="285750" indent="-285750">
              <a:buFont typeface="Arial" panose="020B0604020202020204" pitchFamily="34" charset="0"/>
              <a:buChar char="•"/>
            </a:pPr>
            <a:r>
              <a:rPr lang="en-IN" sz="1600" dirty="0" err="1">
                <a:latin typeface="Arial" panose="020B0604020202020204" pitchFamily="34" charset="0"/>
                <a:cs typeface="Arial" panose="020B0604020202020204" pitchFamily="34" charset="0"/>
              </a:rPr>
              <a:t>ConvertedComp</a:t>
            </a:r>
            <a:r>
              <a:rPr lang="en-IN" sz="1600" dirty="0">
                <a:latin typeface="Arial" panose="020B0604020202020204" pitchFamily="34" charset="0"/>
                <a:cs typeface="Arial" panose="020B0604020202020204" pitchFamily="34" charset="0"/>
              </a:rPr>
              <a:t> → renamed to Salary</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r>
              <a:rPr lang="en-IN" sz="1600" b="1" dirty="0">
                <a:latin typeface="Arial" panose="020B0604020202020204" pitchFamily="34" charset="0"/>
                <a:cs typeface="Arial" panose="020B0604020202020204" pitchFamily="34" charset="0"/>
              </a:rPr>
              <a:t>2. Data Preprocessing:</a:t>
            </a:r>
          </a:p>
          <a:p>
            <a:r>
              <a:rPr lang="en-IN" sz="1600" dirty="0">
                <a:latin typeface="Arial" panose="020B0604020202020204" pitchFamily="34" charset="0"/>
                <a:cs typeface="Arial" panose="020B0604020202020204" pitchFamily="34" charset="0"/>
              </a:rPr>
              <a:t>Removed rows with:</a:t>
            </a:r>
          </a:p>
          <a:p>
            <a:pPr marL="285750" indent="-285750">
              <a:buFont typeface="Arial" panose="020B0604020202020204" pitchFamily="34" charset="0"/>
              <a:buChar char="•"/>
            </a:pPr>
            <a:r>
              <a:rPr lang="en-IN" sz="1600" dirty="0" err="1">
                <a:latin typeface="Arial" panose="020B0604020202020204" pitchFamily="34" charset="0"/>
                <a:cs typeface="Arial" panose="020B0604020202020204" pitchFamily="34" charset="0"/>
              </a:rPr>
              <a:t>NaN</a:t>
            </a:r>
            <a:r>
              <a:rPr lang="en-IN" sz="1600" dirty="0">
                <a:latin typeface="Arial" panose="020B0604020202020204" pitchFamily="34" charset="0"/>
                <a:cs typeface="Arial" panose="020B0604020202020204" pitchFamily="34" charset="0"/>
              </a:rPr>
              <a:t> values in critical fields</a:t>
            </a: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Missing or zero salary values</a:t>
            </a: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Employment type ≠ "Employed full-time“</a:t>
            </a:r>
          </a:p>
          <a:p>
            <a:r>
              <a:rPr lang="en-IN" sz="1600" dirty="0">
                <a:latin typeface="Arial" panose="020B0604020202020204" pitchFamily="34" charset="0"/>
                <a:cs typeface="Arial" panose="020B0604020202020204" pitchFamily="34" charset="0"/>
              </a:rPr>
              <a:t>Outlier Removal:</a:t>
            </a: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Salary kept between $10,000 and $250,000</a:t>
            </a: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Removed rows with country = “Other” (based on frequency cutoff)</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r>
              <a:rPr lang="en-IN" sz="1600" b="1" dirty="0">
                <a:latin typeface="Arial" panose="020B0604020202020204" pitchFamily="34" charset="0"/>
                <a:cs typeface="Arial" panose="020B0604020202020204" pitchFamily="34" charset="0"/>
              </a:rPr>
              <a:t>3. Feature Engineering</a:t>
            </a:r>
          </a:p>
          <a:p>
            <a:r>
              <a:rPr lang="en-IN" sz="1600" dirty="0">
                <a:latin typeface="Arial" panose="020B0604020202020204" pitchFamily="34" charset="0"/>
                <a:cs typeface="Arial" panose="020B0604020202020204" pitchFamily="34" charset="0"/>
              </a:rPr>
              <a:t>Country and </a:t>
            </a:r>
            <a:r>
              <a:rPr lang="en-IN" sz="1600" dirty="0" err="1">
                <a:latin typeface="Arial" panose="020B0604020202020204" pitchFamily="34" charset="0"/>
                <a:cs typeface="Arial" panose="020B0604020202020204" pitchFamily="34" charset="0"/>
              </a:rPr>
              <a:t>EdLevel</a:t>
            </a:r>
            <a:r>
              <a:rPr lang="en-IN" sz="16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Cleaned and grouped categories</a:t>
            </a: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Label Encoded using </a:t>
            </a:r>
            <a:r>
              <a:rPr lang="en-IN" sz="1600" dirty="0" err="1">
                <a:latin typeface="Arial" panose="020B0604020202020204" pitchFamily="34" charset="0"/>
                <a:cs typeface="Arial" panose="020B0604020202020204" pitchFamily="34" charset="0"/>
              </a:rPr>
              <a:t>LabelEncoder</a:t>
            </a:r>
            <a:endParaRPr lang="en-IN" sz="1600" dirty="0">
              <a:latin typeface="Arial" panose="020B0604020202020204" pitchFamily="34" charset="0"/>
              <a:cs typeface="Arial" panose="020B0604020202020204" pitchFamily="34" charset="0"/>
            </a:endParaRPr>
          </a:p>
          <a:p>
            <a:r>
              <a:rPr lang="en-IN" sz="1600" dirty="0" err="1">
                <a:latin typeface="Arial" panose="020B0604020202020204" pitchFamily="34" charset="0"/>
                <a:cs typeface="Arial" panose="020B0604020202020204" pitchFamily="34" charset="0"/>
              </a:rPr>
              <a:t>YearsCodePro</a:t>
            </a:r>
            <a:r>
              <a:rPr lang="en-IN" sz="16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Converted textual responses like "More than 50 years" → 50“</a:t>
            </a: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Less than 1 year" → 0.5 </a:t>
            </a:r>
          </a:p>
          <a:p>
            <a:r>
              <a:rPr lang="en-IN" sz="1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1545087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E92B8B-6DAE-EFC4-16FC-ADCE97FC4356}"/>
              </a:ext>
            </a:extLst>
          </p:cNvPr>
          <p:cNvSpPr txBox="1"/>
          <p:nvPr/>
        </p:nvSpPr>
        <p:spPr>
          <a:xfrm>
            <a:off x="375920" y="568960"/>
            <a:ext cx="11216640" cy="5078313"/>
          </a:xfrm>
          <a:prstGeom prst="rect">
            <a:avLst/>
          </a:prstGeom>
          <a:noFill/>
        </p:spPr>
        <p:txBody>
          <a:bodyPr wrap="square" rtlCol="0">
            <a:spAutoFit/>
          </a:bodyPr>
          <a:lstStyle/>
          <a:p>
            <a:pPr marL="285750" indent="-285750">
              <a:buFont typeface="Arial" panose="020B0604020202020204" pitchFamily="34" charset="0"/>
              <a:buChar char="•"/>
            </a:pPr>
            <a:endParaRPr lang="en-IN" dirty="0"/>
          </a:p>
          <a:p>
            <a:r>
              <a:rPr lang="en-IN" b="1" dirty="0"/>
              <a:t>4. Model Training &amp; Evaluation</a:t>
            </a:r>
          </a:p>
          <a:p>
            <a:r>
              <a:rPr lang="en-IN" dirty="0"/>
              <a:t>Models Used:</a:t>
            </a:r>
          </a:p>
          <a:p>
            <a:pPr marL="285750" indent="-285750">
              <a:buFont typeface="Arial" panose="020B0604020202020204" pitchFamily="34" charset="0"/>
              <a:buChar char="•"/>
            </a:pPr>
            <a:r>
              <a:rPr lang="en-IN" dirty="0"/>
              <a:t>Linear Regression</a:t>
            </a:r>
          </a:p>
          <a:p>
            <a:pPr marL="285750" indent="-285750">
              <a:buFont typeface="Arial" panose="020B0604020202020204" pitchFamily="34" charset="0"/>
              <a:buChar char="•"/>
            </a:pPr>
            <a:r>
              <a:rPr lang="en-IN" dirty="0"/>
              <a:t>Decision Tree Regressor</a:t>
            </a:r>
          </a:p>
          <a:p>
            <a:pPr marL="285750" indent="-285750">
              <a:buFont typeface="Arial" panose="020B0604020202020204" pitchFamily="34" charset="0"/>
              <a:buChar char="•"/>
            </a:pPr>
            <a:r>
              <a:rPr lang="en-IN" dirty="0"/>
              <a:t>Forest Regressor</a:t>
            </a:r>
          </a:p>
          <a:p>
            <a:r>
              <a:rPr lang="en-IN" dirty="0"/>
              <a:t>Hyperparameters (Random Forest / Decision Tree): </a:t>
            </a:r>
          </a:p>
          <a:p>
            <a:pPr marL="285750" indent="-285750">
              <a:buFont typeface="Arial" panose="020B0604020202020204" pitchFamily="34" charset="0"/>
              <a:buChar char="•"/>
            </a:pPr>
            <a:r>
              <a:rPr lang="en-IN" dirty="0"/>
              <a:t>Tuned using </a:t>
            </a:r>
            <a:r>
              <a:rPr lang="en-IN" dirty="0" err="1"/>
              <a:t>GridSearchCV</a:t>
            </a:r>
            <a:endParaRPr lang="en-IN" dirty="0"/>
          </a:p>
          <a:p>
            <a:r>
              <a:rPr lang="en-IN" dirty="0"/>
              <a:t>Evaluation Metric:</a:t>
            </a:r>
          </a:p>
          <a:p>
            <a:pPr marL="285750" indent="-285750">
              <a:buFont typeface="Arial" panose="020B0604020202020204" pitchFamily="34" charset="0"/>
              <a:buChar char="•"/>
            </a:pPr>
            <a:r>
              <a:rPr lang="en-IN" dirty="0"/>
              <a:t>Root Mean Squared Error (RMSE) used for all models.</a:t>
            </a:r>
          </a:p>
          <a:p>
            <a:pPr marL="285750" indent="-285750">
              <a:buFont typeface="Arial" panose="020B0604020202020204" pitchFamily="34" charset="0"/>
              <a:buChar char="•"/>
            </a:pPr>
            <a:r>
              <a:rPr lang="en-IN" dirty="0"/>
              <a:t>Final model selected based on lowest RMSE after tuning.</a:t>
            </a:r>
          </a:p>
          <a:p>
            <a:pPr marL="285750" indent="-285750">
              <a:buFont typeface="Arial" panose="020B0604020202020204" pitchFamily="34" charset="0"/>
              <a:buChar char="•"/>
            </a:pPr>
            <a:endParaRPr lang="en-IN" dirty="0"/>
          </a:p>
          <a:p>
            <a:r>
              <a:rPr lang="en-IN" b="1" dirty="0"/>
              <a:t>5. Model Serialization</a:t>
            </a:r>
          </a:p>
          <a:p>
            <a:pPr marL="285750" indent="-285750">
              <a:buFont typeface="Arial" panose="020B0604020202020204" pitchFamily="34" charset="0"/>
              <a:buChar char="•"/>
            </a:pPr>
            <a:r>
              <a:rPr lang="en-IN" dirty="0"/>
              <a:t>Pickled the best model and encoders</a:t>
            </a:r>
          </a:p>
          <a:p>
            <a:pPr marL="285750" indent="-285750">
              <a:buFont typeface="Arial" panose="020B0604020202020204" pitchFamily="34" charset="0"/>
              <a:buChar char="•"/>
            </a:pPr>
            <a:endParaRPr lang="en-IN" dirty="0"/>
          </a:p>
          <a:p>
            <a:r>
              <a:rPr lang="en-IN" b="1" dirty="0"/>
              <a:t>6. Inference on New Data</a:t>
            </a:r>
          </a:p>
          <a:p>
            <a:pPr marL="285750" indent="-285750">
              <a:buFont typeface="Arial" panose="020B0604020202020204" pitchFamily="34" charset="0"/>
              <a:buChar char="•"/>
            </a:pPr>
            <a:r>
              <a:rPr lang="en-IN" dirty="0"/>
              <a:t>Input sample transformed using label encoders</a:t>
            </a:r>
          </a:p>
          <a:p>
            <a:endParaRPr lang="en-IN" dirty="0"/>
          </a:p>
        </p:txBody>
      </p:sp>
    </p:spTree>
    <p:extLst>
      <p:ext uri="{BB962C8B-B14F-4D97-AF65-F5344CB8AC3E}">
        <p14:creationId xmlns:p14="http://schemas.microsoft.com/office/powerpoint/2010/main" val="1070841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Picture 3" descr="A screenshot of a software developer salary&#10;&#10;AI-generated content may be incorrect.">
            <a:extLst>
              <a:ext uri="{FF2B5EF4-FFF2-40B4-BE49-F238E27FC236}">
                <a16:creationId xmlns:a16="http://schemas.microsoft.com/office/drawing/2014/main" id="{E93DFDDC-52B4-283D-C216-D8920C074D59}"/>
              </a:ext>
            </a:extLst>
          </p:cNvPr>
          <p:cNvPicPr>
            <a:picLocks noChangeAspect="1"/>
          </p:cNvPicPr>
          <p:nvPr/>
        </p:nvPicPr>
        <p:blipFill>
          <a:blip r:embed="rId2"/>
          <a:stretch>
            <a:fillRect/>
          </a:stretch>
        </p:blipFill>
        <p:spPr>
          <a:xfrm>
            <a:off x="2477729" y="1232452"/>
            <a:ext cx="7057265" cy="5208313"/>
          </a:xfrm>
          <a:prstGeom prst="rect">
            <a:avLst/>
          </a:prstGeom>
        </p:spPr>
      </p:pic>
      <p:sp>
        <p:nvSpPr>
          <p:cNvPr id="6" name="TextBox 5">
            <a:extLst>
              <a:ext uri="{FF2B5EF4-FFF2-40B4-BE49-F238E27FC236}">
                <a16:creationId xmlns:a16="http://schemas.microsoft.com/office/drawing/2014/main" id="{BC81EA22-48AF-7A87-60A3-AF842A673B73}"/>
              </a:ext>
            </a:extLst>
          </p:cNvPr>
          <p:cNvSpPr txBox="1"/>
          <p:nvPr/>
        </p:nvSpPr>
        <p:spPr>
          <a:xfrm>
            <a:off x="3657600" y="702156"/>
            <a:ext cx="7806813" cy="369332"/>
          </a:xfrm>
          <a:prstGeom prst="rect">
            <a:avLst/>
          </a:prstGeom>
          <a:noFill/>
        </p:spPr>
        <p:txBody>
          <a:bodyPr wrap="square" rtlCol="0">
            <a:spAutoFit/>
          </a:bodyPr>
          <a:lstStyle/>
          <a:p>
            <a:r>
              <a:rPr lang="en-IN"/>
              <a:t>https://github.com/AnanyaA207/Employee-Salary-Prediction</a:t>
            </a:r>
            <a:endParaRPr lang="en-IN" dirty="0"/>
          </a:p>
        </p:txBody>
      </p:sp>
    </p:spTree>
    <p:extLst>
      <p:ext uri="{BB962C8B-B14F-4D97-AF65-F5344CB8AC3E}">
        <p14:creationId xmlns:p14="http://schemas.microsoft.com/office/powerpoint/2010/main" val="14832933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A39F4A-F1FA-0A5E-B6B7-1A001821E3E9}"/>
              </a:ext>
            </a:extLst>
          </p:cNvPr>
          <p:cNvPicPr>
            <a:picLocks noChangeAspect="1"/>
          </p:cNvPicPr>
          <p:nvPr/>
        </p:nvPicPr>
        <p:blipFill>
          <a:blip r:embed="rId2"/>
          <a:stretch>
            <a:fillRect/>
          </a:stretch>
        </p:blipFill>
        <p:spPr>
          <a:xfrm>
            <a:off x="3072545" y="701040"/>
            <a:ext cx="6046909" cy="5850836"/>
          </a:xfrm>
          <a:prstGeom prst="rect">
            <a:avLst/>
          </a:prstGeom>
        </p:spPr>
      </p:pic>
    </p:spTree>
    <p:extLst>
      <p:ext uri="{BB962C8B-B14F-4D97-AF65-F5344CB8AC3E}">
        <p14:creationId xmlns:p14="http://schemas.microsoft.com/office/powerpoint/2010/main" val="32000121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3DEA00-2552-D176-D925-74CC3E348227}"/>
              </a:ext>
            </a:extLst>
          </p:cNvPr>
          <p:cNvPicPr>
            <a:picLocks noChangeAspect="1"/>
          </p:cNvPicPr>
          <p:nvPr/>
        </p:nvPicPr>
        <p:blipFill>
          <a:blip r:embed="rId2"/>
          <a:srcRect b="50575"/>
          <a:stretch>
            <a:fillRect/>
          </a:stretch>
        </p:blipFill>
        <p:spPr>
          <a:xfrm>
            <a:off x="1107440" y="696763"/>
            <a:ext cx="10152669" cy="5464473"/>
          </a:xfrm>
          <a:prstGeom prst="rect">
            <a:avLst/>
          </a:prstGeom>
        </p:spPr>
      </p:pic>
    </p:spTree>
    <p:extLst>
      <p:ext uri="{BB962C8B-B14F-4D97-AF65-F5344CB8AC3E}">
        <p14:creationId xmlns:p14="http://schemas.microsoft.com/office/powerpoint/2010/main" val="13514973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1746</TotalTime>
  <Words>739</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Unicode MS</vt:lpstr>
      <vt:lpstr>Calibri</vt:lpstr>
      <vt:lpstr>Calibri Light</vt:lpstr>
      <vt:lpstr>Franklin Gothic Book</vt:lpstr>
      <vt:lpstr>Franklin Gothic Demi</vt:lpstr>
      <vt:lpstr>Wingdings 2</vt:lpstr>
      <vt:lpstr>DividendVTI</vt:lpstr>
      <vt:lpstr>EMPLOYEE SALARY PREDICTION</vt:lpstr>
      <vt:lpstr>OUTLINE</vt:lpstr>
      <vt:lpstr>Problem Statement</vt:lpstr>
      <vt:lpstr>System  Approach</vt:lpstr>
      <vt:lpstr>Algorithm &amp; Deployment</vt:lpstr>
      <vt:lpstr>PowerPoint Presentation</vt:lpstr>
      <vt:lpstr>Result</vt:lpstr>
      <vt:lpstr>PowerPoint Presentation</vt:lpstr>
      <vt:lpstr>PowerPoint Presentation</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Ananya Senthil Anand</cp:lastModifiedBy>
  <cp:revision>42</cp:revision>
  <dcterms:created xsi:type="dcterms:W3CDTF">2021-05-26T16:50:10Z</dcterms:created>
  <dcterms:modified xsi:type="dcterms:W3CDTF">2025-07-22T17:23:50Z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