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77F07"/>
    <a:srgbClr val="FF7619"/>
    <a:srgbClr val="FF6600"/>
    <a:srgbClr val="EE8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0" d="100"/>
          <a:sy n="30" d="100"/>
        </p:scale>
        <p:origin x="1068" y="68"/>
      </p:cViewPr>
      <p:guideLst>
        <p:guide orient="horz" pos="10368"/>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6C91EF-9098-45B2-8297-32A2E0E403F2}"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B213-38FE-4C4C-93F2-D52094BA6102}" type="slidenum">
              <a:rPr lang="en-US" smtClean="0"/>
              <a:t>‹#›</a:t>
            </a:fld>
            <a:endParaRPr lang="en-US"/>
          </a:p>
        </p:txBody>
      </p:sp>
    </p:spTree>
    <p:extLst>
      <p:ext uri="{BB962C8B-B14F-4D97-AF65-F5344CB8AC3E}">
        <p14:creationId xmlns:p14="http://schemas.microsoft.com/office/powerpoint/2010/main" val="375300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C91EF-9098-45B2-8297-32A2E0E403F2}"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B213-38FE-4C4C-93F2-D52094BA6102}" type="slidenum">
              <a:rPr lang="en-US" smtClean="0"/>
              <a:t>‹#›</a:t>
            </a:fld>
            <a:endParaRPr lang="en-US"/>
          </a:p>
        </p:txBody>
      </p:sp>
    </p:spTree>
    <p:extLst>
      <p:ext uri="{BB962C8B-B14F-4D97-AF65-F5344CB8AC3E}">
        <p14:creationId xmlns:p14="http://schemas.microsoft.com/office/powerpoint/2010/main" val="182473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C91EF-9098-45B2-8297-32A2E0E403F2}"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B213-38FE-4C4C-93F2-D52094BA6102}" type="slidenum">
              <a:rPr lang="en-US" smtClean="0"/>
              <a:t>‹#›</a:t>
            </a:fld>
            <a:endParaRPr lang="en-US"/>
          </a:p>
        </p:txBody>
      </p:sp>
    </p:spTree>
    <p:extLst>
      <p:ext uri="{BB962C8B-B14F-4D97-AF65-F5344CB8AC3E}">
        <p14:creationId xmlns:p14="http://schemas.microsoft.com/office/powerpoint/2010/main" val="351452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C91EF-9098-45B2-8297-32A2E0E403F2}"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B213-38FE-4C4C-93F2-D52094BA6102}" type="slidenum">
              <a:rPr lang="en-US" smtClean="0"/>
              <a:t>‹#›</a:t>
            </a:fld>
            <a:endParaRPr lang="en-US"/>
          </a:p>
        </p:txBody>
      </p:sp>
    </p:spTree>
    <p:extLst>
      <p:ext uri="{BB962C8B-B14F-4D97-AF65-F5344CB8AC3E}">
        <p14:creationId xmlns:p14="http://schemas.microsoft.com/office/powerpoint/2010/main" val="158784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6C91EF-9098-45B2-8297-32A2E0E403F2}"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B213-38FE-4C4C-93F2-D52094BA6102}" type="slidenum">
              <a:rPr lang="en-US" smtClean="0"/>
              <a:t>‹#›</a:t>
            </a:fld>
            <a:endParaRPr lang="en-US"/>
          </a:p>
        </p:txBody>
      </p:sp>
    </p:spTree>
    <p:extLst>
      <p:ext uri="{BB962C8B-B14F-4D97-AF65-F5344CB8AC3E}">
        <p14:creationId xmlns:p14="http://schemas.microsoft.com/office/powerpoint/2010/main" val="380780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6C91EF-9098-45B2-8297-32A2E0E403F2}"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9B213-38FE-4C4C-93F2-D52094BA6102}" type="slidenum">
              <a:rPr lang="en-US" smtClean="0"/>
              <a:t>‹#›</a:t>
            </a:fld>
            <a:endParaRPr lang="en-US"/>
          </a:p>
        </p:txBody>
      </p:sp>
    </p:spTree>
    <p:extLst>
      <p:ext uri="{BB962C8B-B14F-4D97-AF65-F5344CB8AC3E}">
        <p14:creationId xmlns:p14="http://schemas.microsoft.com/office/powerpoint/2010/main" val="92683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6C91EF-9098-45B2-8297-32A2E0E403F2}" type="datetimeFigureOut">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A9B213-38FE-4C4C-93F2-D52094BA6102}" type="slidenum">
              <a:rPr lang="en-US" smtClean="0"/>
              <a:t>‹#›</a:t>
            </a:fld>
            <a:endParaRPr lang="en-US"/>
          </a:p>
        </p:txBody>
      </p:sp>
    </p:spTree>
    <p:extLst>
      <p:ext uri="{BB962C8B-B14F-4D97-AF65-F5344CB8AC3E}">
        <p14:creationId xmlns:p14="http://schemas.microsoft.com/office/powerpoint/2010/main" val="98663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6C91EF-9098-45B2-8297-32A2E0E403F2}"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A9B213-38FE-4C4C-93F2-D52094BA6102}" type="slidenum">
              <a:rPr lang="en-US" smtClean="0"/>
              <a:t>‹#›</a:t>
            </a:fld>
            <a:endParaRPr lang="en-US"/>
          </a:p>
        </p:txBody>
      </p:sp>
    </p:spTree>
    <p:extLst>
      <p:ext uri="{BB962C8B-B14F-4D97-AF65-F5344CB8AC3E}">
        <p14:creationId xmlns:p14="http://schemas.microsoft.com/office/powerpoint/2010/main" val="71815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C91EF-9098-45B2-8297-32A2E0E403F2}" type="datetimeFigureOut">
              <a:rPr lang="en-US" smtClean="0"/>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A9B213-38FE-4C4C-93F2-D52094BA6102}" type="slidenum">
              <a:rPr lang="en-US" smtClean="0"/>
              <a:t>‹#›</a:t>
            </a:fld>
            <a:endParaRPr lang="en-US"/>
          </a:p>
        </p:txBody>
      </p:sp>
    </p:spTree>
    <p:extLst>
      <p:ext uri="{BB962C8B-B14F-4D97-AF65-F5344CB8AC3E}">
        <p14:creationId xmlns:p14="http://schemas.microsoft.com/office/powerpoint/2010/main" val="344134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706C91EF-9098-45B2-8297-32A2E0E403F2}"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9B213-38FE-4C4C-93F2-D52094BA6102}" type="slidenum">
              <a:rPr lang="en-US" smtClean="0"/>
              <a:t>‹#›</a:t>
            </a:fld>
            <a:endParaRPr lang="en-US"/>
          </a:p>
        </p:txBody>
      </p:sp>
    </p:spTree>
    <p:extLst>
      <p:ext uri="{BB962C8B-B14F-4D97-AF65-F5344CB8AC3E}">
        <p14:creationId xmlns:p14="http://schemas.microsoft.com/office/powerpoint/2010/main" val="343766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706C91EF-9098-45B2-8297-32A2E0E403F2}"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9B213-38FE-4C4C-93F2-D52094BA6102}" type="slidenum">
              <a:rPr lang="en-US" smtClean="0"/>
              <a:t>‹#›</a:t>
            </a:fld>
            <a:endParaRPr lang="en-US"/>
          </a:p>
        </p:txBody>
      </p:sp>
    </p:spTree>
    <p:extLst>
      <p:ext uri="{BB962C8B-B14F-4D97-AF65-F5344CB8AC3E}">
        <p14:creationId xmlns:p14="http://schemas.microsoft.com/office/powerpoint/2010/main" val="11851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706C91EF-9098-45B2-8297-32A2E0E403F2}" type="datetimeFigureOut">
              <a:rPr lang="en-US" smtClean="0"/>
              <a:t>11/30/2018</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C8A9B213-38FE-4C4C-93F2-D52094BA6102}" type="slidenum">
              <a:rPr lang="en-US" smtClean="0"/>
              <a:t>‹#›</a:t>
            </a:fld>
            <a:endParaRPr lang="en-US"/>
          </a:p>
        </p:txBody>
      </p:sp>
    </p:spTree>
    <p:extLst>
      <p:ext uri="{BB962C8B-B14F-4D97-AF65-F5344CB8AC3E}">
        <p14:creationId xmlns:p14="http://schemas.microsoft.com/office/powerpoint/2010/main" val="389799914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F84291-250E-4479-8995-C2C1F799E963}"/>
              </a:ext>
            </a:extLst>
          </p:cNvPr>
          <p:cNvSpPr txBox="1"/>
          <p:nvPr/>
        </p:nvSpPr>
        <p:spPr>
          <a:xfrm>
            <a:off x="282634" y="2657066"/>
            <a:ext cx="8053646" cy="1015663"/>
          </a:xfrm>
          <a:prstGeom prst="rect">
            <a:avLst/>
          </a:prstGeom>
          <a:solidFill>
            <a:srgbClr val="FF9900"/>
          </a:solidFill>
        </p:spPr>
        <p:txBody>
          <a:bodyPr wrap="square" rtlCol="0">
            <a:spAutoFit/>
          </a:bodyPr>
          <a:lstStyle/>
          <a:p>
            <a:r>
              <a:rPr lang="en-US" sz="3000" b="1" dirty="0">
                <a:solidFill>
                  <a:schemeClr val="bg1"/>
                </a:solidFill>
              </a:rPr>
              <a:t>Chatbots are AI programs that converse with    humans through a chat interface</a:t>
            </a:r>
          </a:p>
        </p:txBody>
      </p:sp>
      <p:pic>
        <p:nvPicPr>
          <p:cNvPr id="8" name="Picture 7" descr="A close up of a map&#10;&#10;Description automatically generated">
            <a:extLst>
              <a:ext uri="{FF2B5EF4-FFF2-40B4-BE49-F238E27FC236}">
                <a16:creationId xmlns:a16="http://schemas.microsoft.com/office/drawing/2014/main" id="{D7BB9742-3EA0-4890-A864-99CD9E7B9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6320" y="2674372"/>
            <a:ext cx="13025120" cy="6619430"/>
          </a:xfrm>
          <a:prstGeom prst="rect">
            <a:avLst/>
          </a:prstGeom>
        </p:spPr>
      </p:pic>
      <p:pic>
        <p:nvPicPr>
          <p:cNvPr id="10" name="Picture 9">
            <a:extLst>
              <a:ext uri="{FF2B5EF4-FFF2-40B4-BE49-F238E27FC236}">
                <a16:creationId xmlns:a16="http://schemas.microsoft.com/office/drawing/2014/main" id="{65874CC4-E33F-4B18-BF93-17A804B74B2F}"/>
              </a:ext>
            </a:extLst>
          </p:cNvPr>
          <p:cNvPicPr>
            <a:picLocks noChangeAspect="1"/>
          </p:cNvPicPr>
          <p:nvPr/>
        </p:nvPicPr>
        <p:blipFill rotWithShape="1">
          <a:blip r:embed="rId3">
            <a:extLst>
              <a:ext uri="{28A0092B-C50C-407E-A947-70E740481C1C}">
                <a14:useLocalDpi xmlns:a14="http://schemas.microsoft.com/office/drawing/2010/main" val="0"/>
              </a:ext>
            </a:extLst>
          </a:blip>
          <a:srcRect l="10045" t="7906" r="10491"/>
          <a:stretch/>
        </p:blipFill>
        <p:spPr>
          <a:xfrm>
            <a:off x="264536" y="7695400"/>
            <a:ext cx="8071744" cy="5891060"/>
          </a:xfrm>
          <a:prstGeom prst="rect">
            <a:avLst/>
          </a:prstGeom>
        </p:spPr>
      </p:pic>
      <p:sp>
        <p:nvSpPr>
          <p:cNvPr id="11" name="TextBox 10">
            <a:extLst>
              <a:ext uri="{FF2B5EF4-FFF2-40B4-BE49-F238E27FC236}">
                <a16:creationId xmlns:a16="http://schemas.microsoft.com/office/drawing/2014/main" id="{8D7B2E20-52F8-4BE1-8DF1-37F5B87ED486}"/>
              </a:ext>
            </a:extLst>
          </p:cNvPr>
          <p:cNvSpPr txBox="1"/>
          <p:nvPr/>
        </p:nvSpPr>
        <p:spPr>
          <a:xfrm>
            <a:off x="282634" y="3613706"/>
            <a:ext cx="8053646" cy="3785652"/>
          </a:xfrm>
          <a:prstGeom prst="rect">
            <a:avLst/>
          </a:prstGeom>
          <a:solidFill>
            <a:srgbClr val="FF9900"/>
          </a:solidFill>
        </p:spPr>
        <p:txBody>
          <a:bodyPr wrap="square" rtlCol="0">
            <a:spAutoFit/>
          </a:bodyPr>
          <a:lstStyle/>
          <a:p>
            <a:r>
              <a:rPr lang="en-US" sz="3000" b="1" dirty="0">
                <a:solidFill>
                  <a:schemeClr val="bg1"/>
                </a:solidFill>
              </a:rPr>
              <a:t>Chatbot uses:</a:t>
            </a:r>
          </a:p>
          <a:p>
            <a:pPr marL="548640" indent="-548640">
              <a:buFont typeface="Wingdings" panose="05000000000000000000" pitchFamily="2" charset="2"/>
              <a:buChar char="q"/>
            </a:pPr>
            <a:r>
              <a:rPr lang="en-US" sz="3000" b="1" dirty="0">
                <a:solidFill>
                  <a:schemeClr val="bg1"/>
                </a:solidFill>
              </a:rPr>
              <a:t>Natural Language Processing (NLP) to converse with customers</a:t>
            </a:r>
          </a:p>
          <a:p>
            <a:pPr marL="548640" indent="-548640">
              <a:buFont typeface="Wingdings" panose="05000000000000000000" pitchFamily="2" charset="2"/>
              <a:buChar char="q"/>
            </a:pPr>
            <a:r>
              <a:rPr lang="en-US" sz="3000" b="1" dirty="0">
                <a:solidFill>
                  <a:schemeClr val="bg1"/>
                </a:solidFill>
              </a:rPr>
              <a:t>Natural Language Understanding (NLU) to convert unstructured input to structured form so that a machine can understand</a:t>
            </a:r>
          </a:p>
          <a:p>
            <a:pPr marL="548640" indent="-548640">
              <a:buFont typeface="Wingdings" panose="05000000000000000000" pitchFamily="2" charset="2"/>
              <a:buChar char="q"/>
            </a:pPr>
            <a:r>
              <a:rPr lang="en-US" sz="3000" b="1" dirty="0">
                <a:solidFill>
                  <a:schemeClr val="bg1"/>
                </a:solidFill>
              </a:rPr>
              <a:t>Natural Language Generation (NLG) to represent machine output in text format</a:t>
            </a:r>
          </a:p>
        </p:txBody>
      </p:sp>
      <p:sp>
        <p:nvSpPr>
          <p:cNvPr id="16" name="TextBox 15">
            <a:extLst>
              <a:ext uri="{FF2B5EF4-FFF2-40B4-BE49-F238E27FC236}">
                <a16:creationId xmlns:a16="http://schemas.microsoft.com/office/drawing/2014/main" id="{050A7022-CEE9-4A41-91B7-0E569758BC5F}"/>
              </a:ext>
            </a:extLst>
          </p:cNvPr>
          <p:cNvSpPr txBox="1"/>
          <p:nvPr/>
        </p:nvSpPr>
        <p:spPr>
          <a:xfrm>
            <a:off x="17901920" y="170122"/>
            <a:ext cx="5262880" cy="2554545"/>
          </a:xfrm>
          <a:prstGeom prst="rect">
            <a:avLst/>
          </a:prstGeom>
          <a:noFill/>
        </p:spPr>
        <p:txBody>
          <a:bodyPr wrap="square" rtlCol="0">
            <a:spAutoFit/>
          </a:bodyPr>
          <a:lstStyle/>
          <a:p>
            <a:r>
              <a:rPr lang="en-US" sz="3200" dirty="0"/>
              <a:t>Ananya Bhupathipalli</a:t>
            </a:r>
          </a:p>
          <a:p>
            <a:r>
              <a:rPr lang="en-US" sz="3200" dirty="0"/>
              <a:t>Koushik Godbole</a:t>
            </a:r>
          </a:p>
          <a:p>
            <a:r>
              <a:rPr lang="en-US" sz="3200" dirty="0"/>
              <a:t>Omkar Mutreja </a:t>
            </a:r>
          </a:p>
          <a:p>
            <a:r>
              <a:rPr lang="en-US" sz="3200" dirty="0"/>
              <a:t>Ritesh Dhakad</a:t>
            </a:r>
          </a:p>
          <a:p>
            <a:r>
              <a:rPr lang="en-US" sz="3200" dirty="0"/>
              <a:t> </a:t>
            </a:r>
          </a:p>
        </p:txBody>
      </p:sp>
      <p:pic>
        <p:nvPicPr>
          <p:cNvPr id="2" name="Picture 1">
            <a:extLst>
              <a:ext uri="{FF2B5EF4-FFF2-40B4-BE49-F238E27FC236}">
                <a16:creationId xmlns:a16="http://schemas.microsoft.com/office/drawing/2014/main" id="{3EC7AFEC-38CC-4BFF-A6EB-1133F6B4BBF9}"/>
              </a:ext>
            </a:extLst>
          </p:cNvPr>
          <p:cNvPicPr>
            <a:picLocks noChangeAspect="1"/>
          </p:cNvPicPr>
          <p:nvPr/>
        </p:nvPicPr>
        <p:blipFill>
          <a:blip r:embed="rId4"/>
          <a:stretch>
            <a:fillRect/>
          </a:stretch>
        </p:blipFill>
        <p:spPr>
          <a:xfrm rot="20783851">
            <a:off x="13555411" y="977428"/>
            <a:ext cx="2787039" cy="1002163"/>
          </a:xfrm>
          <a:prstGeom prst="rect">
            <a:avLst/>
          </a:prstGeom>
        </p:spPr>
      </p:pic>
      <p:sp>
        <p:nvSpPr>
          <p:cNvPr id="3" name="TextBox 2">
            <a:extLst>
              <a:ext uri="{FF2B5EF4-FFF2-40B4-BE49-F238E27FC236}">
                <a16:creationId xmlns:a16="http://schemas.microsoft.com/office/drawing/2014/main" id="{38727E72-90A2-4FFA-8800-5868BAC03D8A}"/>
              </a:ext>
            </a:extLst>
          </p:cNvPr>
          <p:cNvSpPr txBox="1"/>
          <p:nvPr/>
        </p:nvSpPr>
        <p:spPr>
          <a:xfrm>
            <a:off x="7166338" y="216447"/>
            <a:ext cx="6310314" cy="2259080"/>
          </a:xfrm>
          <a:prstGeom prst="rect">
            <a:avLst/>
          </a:prstGeom>
          <a:noFill/>
        </p:spPr>
        <p:txBody>
          <a:bodyPr wrap="square" rtlCol="0">
            <a:spAutoFit/>
          </a:bodyPr>
          <a:lstStyle/>
          <a:p>
            <a:pPr algn="ctr"/>
            <a:r>
              <a:rPr lang="en-US" sz="14080" b="1" dirty="0">
                <a:solidFill>
                  <a:srgbClr val="F77F07"/>
                </a:solidFill>
                <a:latin typeface="Agency FB" panose="020B0503020202020204" pitchFamily="34" charset="0"/>
                <a:cs typeface="Aharoni" panose="020B0604020202020204" pitchFamily="2" charset="-79"/>
              </a:rPr>
              <a:t>RoverBot</a:t>
            </a:r>
          </a:p>
        </p:txBody>
      </p:sp>
      <p:pic>
        <p:nvPicPr>
          <p:cNvPr id="9" name="Picture 8" descr="A screenshot of a cell phone&#10;&#10;Description automatically generated">
            <a:extLst>
              <a:ext uri="{FF2B5EF4-FFF2-40B4-BE49-F238E27FC236}">
                <a16:creationId xmlns:a16="http://schemas.microsoft.com/office/drawing/2014/main" id="{5C222CDA-1C6F-4125-A345-25C4CA8570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7468" y="19169343"/>
            <a:ext cx="13025121" cy="6056486"/>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F42A9E29-BCE9-443E-A58C-BFAFF84682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634" y="13936881"/>
            <a:ext cx="8071744" cy="11286120"/>
          </a:xfrm>
          <a:prstGeom prst="rect">
            <a:avLst/>
          </a:prstGeom>
        </p:spPr>
      </p:pic>
      <p:graphicFrame>
        <p:nvGraphicFramePr>
          <p:cNvPr id="17" name="Table 16">
            <a:extLst>
              <a:ext uri="{FF2B5EF4-FFF2-40B4-BE49-F238E27FC236}">
                <a16:creationId xmlns:a16="http://schemas.microsoft.com/office/drawing/2014/main" id="{389314C1-A470-47D4-9F1C-38AFEB9D1DEE}"/>
              </a:ext>
            </a:extLst>
          </p:cNvPr>
          <p:cNvGraphicFramePr>
            <a:graphicFrameLocks noGrp="1"/>
          </p:cNvGraphicFramePr>
          <p:nvPr/>
        </p:nvGraphicFramePr>
        <p:xfrm>
          <a:off x="22598743" y="11161486"/>
          <a:ext cx="208280" cy="749808"/>
        </p:xfrm>
        <a:graphic>
          <a:graphicData uri="http://schemas.openxmlformats.org/drawingml/2006/table">
            <a:tbl>
              <a:tblPr/>
              <a:tblGrid>
                <a:gridCol w="208280">
                  <a:extLst>
                    <a:ext uri="{9D8B030D-6E8A-4147-A177-3AD203B41FA5}">
                      <a16:colId xmlns:a16="http://schemas.microsoft.com/office/drawing/2014/main" val="1447685413"/>
                    </a:ext>
                  </a:extLst>
                </a:gridCol>
              </a:tblGrid>
              <a:tr h="0">
                <a:tc>
                  <a:txBody>
                    <a:bodyPr/>
                    <a:lstStyle/>
                    <a:p>
                      <a:endParaRPr 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3260143290"/>
                  </a:ext>
                </a:extLst>
              </a:tr>
            </a:tbl>
          </a:graphicData>
        </a:graphic>
      </p:graphicFrame>
      <p:graphicFrame>
        <p:nvGraphicFramePr>
          <p:cNvPr id="27" name="Table 26">
            <a:extLst>
              <a:ext uri="{FF2B5EF4-FFF2-40B4-BE49-F238E27FC236}">
                <a16:creationId xmlns:a16="http://schemas.microsoft.com/office/drawing/2014/main" id="{C793EE91-DA20-4407-A4FA-04F55298F4D5}"/>
              </a:ext>
            </a:extLst>
          </p:cNvPr>
          <p:cNvGraphicFramePr>
            <a:graphicFrameLocks noGrp="1"/>
          </p:cNvGraphicFramePr>
          <p:nvPr>
            <p:extLst>
              <p:ext uri="{D42A27DB-BD31-4B8C-83A1-F6EECF244321}">
                <p14:modId xmlns:p14="http://schemas.microsoft.com/office/powerpoint/2010/main" val="2777318390"/>
              </p:ext>
            </p:extLst>
          </p:nvPr>
        </p:nvGraphicFramePr>
        <p:xfrm>
          <a:off x="8655943" y="9739424"/>
          <a:ext cx="13006646" cy="9049660"/>
        </p:xfrm>
        <a:graphic>
          <a:graphicData uri="http://schemas.openxmlformats.org/drawingml/2006/table">
            <a:tbl>
              <a:tblPr/>
              <a:tblGrid>
                <a:gridCol w="6506085">
                  <a:extLst>
                    <a:ext uri="{9D8B030D-6E8A-4147-A177-3AD203B41FA5}">
                      <a16:colId xmlns:a16="http://schemas.microsoft.com/office/drawing/2014/main" val="1538557076"/>
                    </a:ext>
                  </a:extLst>
                </a:gridCol>
                <a:gridCol w="6500561">
                  <a:extLst>
                    <a:ext uri="{9D8B030D-6E8A-4147-A177-3AD203B41FA5}">
                      <a16:colId xmlns:a16="http://schemas.microsoft.com/office/drawing/2014/main" val="149043543"/>
                    </a:ext>
                  </a:extLst>
                </a:gridCol>
              </a:tblGrid>
              <a:tr h="462707">
                <a:tc>
                  <a:txBody>
                    <a:bodyPr/>
                    <a:lstStyle/>
                    <a:p>
                      <a:pPr lvl="0" algn="ctr" fontAlgn="t"/>
                      <a:r>
                        <a:rPr lang="en-US" sz="3000" b="1" i="0" u="none" strike="noStrike" dirty="0">
                          <a:solidFill>
                            <a:srgbClr val="000000"/>
                          </a:solidFill>
                          <a:effectLst/>
                          <a:latin typeface="Calibri" panose="020F0502020204030204" pitchFamily="34" charset="0"/>
                        </a:rPr>
                        <a:t>LUIS</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lvl="0" algn="ctr" fontAlgn="t"/>
                      <a:r>
                        <a:rPr lang="en-US" sz="3000" b="1" i="0" u="none" strike="noStrike" dirty="0">
                          <a:solidFill>
                            <a:srgbClr val="000000"/>
                          </a:solidFill>
                          <a:effectLst/>
                          <a:latin typeface="Calibri" panose="020F0502020204030204" pitchFamily="34" charset="0"/>
                        </a:rPr>
                        <a:t>DialogFlow (api.ai)</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extLst>
                  <a:ext uri="{0D108BD9-81ED-4DB2-BD59-A6C34878D82A}">
                    <a16:rowId xmlns:a16="http://schemas.microsoft.com/office/drawing/2014/main" val="1368481751"/>
                  </a:ext>
                </a:extLst>
              </a:tr>
              <a:tr h="4905481">
                <a:tc>
                  <a:txBody>
                    <a:bodyPr/>
                    <a:lstStyle/>
                    <a:p>
                      <a:pPr marL="174625" lvl="0" indent="0" algn="l" fontAlgn="t"/>
                      <a:r>
                        <a:rPr lang="en-US" sz="2700" b="1" i="0" u="none" strike="noStrike" dirty="0">
                          <a:solidFill>
                            <a:srgbClr val="000000"/>
                          </a:solidFill>
                          <a:effectLst/>
                          <a:latin typeface="Calibri" panose="020F0502020204030204" pitchFamily="34" charset="0"/>
                        </a:rPr>
                        <a:t>Microsoft LUIS (Language Understanding Intelligent Service) uses - </a:t>
                      </a:r>
                      <a:br>
                        <a:rPr lang="en-US" sz="2700" b="1" i="0" u="none" strike="noStrike" dirty="0">
                          <a:solidFill>
                            <a:srgbClr val="000000"/>
                          </a:solidFill>
                          <a:effectLst/>
                          <a:latin typeface="Calibri" panose="020F0502020204030204" pitchFamily="34" charset="0"/>
                        </a:rPr>
                      </a:br>
                      <a:r>
                        <a:rPr lang="en-US" sz="2700" b="1" i="0" u="none" strike="noStrike" dirty="0">
                          <a:solidFill>
                            <a:srgbClr val="000000"/>
                          </a:solidFill>
                          <a:effectLst/>
                          <a:latin typeface="Calibri" panose="020F0502020204030204" pitchFamily="34" charset="0"/>
                        </a:rPr>
                        <a:t>Intent: Represents action the user wants to perform</a:t>
                      </a:r>
                      <a:br>
                        <a:rPr lang="en-US" sz="2700" b="1" i="0" u="none" strike="noStrike" dirty="0">
                          <a:solidFill>
                            <a:srgbClr val="000000"/>
                          </a:solidFill>
                          <a:effectLst/>
                          <a:latin typeface="Calibri" panose="020F0502020204030204" pitchFamily="34" charset="0"/>
                        </a:rPr>
                      </a:br>
                      <a:r>
                        <a:rPr lang="en-US" sz="2700" b="1" i="0" u="none" strike="noStrike" dirty="0">
                          <a:solidFill>
                            <a:srgbClr val="000000"/>
                          </a:solidFill>
                          <a:effectLst/>
                          <a:latin typeface="Calibri" panose="020F0502020204030204" pitchFamily="34" charset="0"/>
                        </a:rPr>
                        <a:t>Utterances: User input</a:t>
                      </a:r>
                      <a:br>
                        <a:rPr lang="en-US" sz="2700" b="1" i="0" u="none" strike="noStrike" dirty="0">
                          <a:solidFill>
                            <a:srgbClr val="000000"/>
                          </a:solidFill>
                          <a:effectLst/>
                          <a:latin typeface="Calibri" panose="020F0502020204030204" pitchFamily="34" charset="0"/>
                        </a:rPr>
                      </a:br>
                      <a:r>
                        <a:rPr lang="en-US" sz="2700" b="1" i="0" u="none" strike="noStrike" dirty="0">
                          <a:solidFill>
                            <a:srgbClr val="000000"/>
                          </a:solidFill>
                          <a:effectLst/>
                          <a:latin typeface="Calibri" panose="020F0502020204030204" pitchFamily="34" charset="0"/>
                        </a:rPr>
                        <a:t>Entity: Identifies &amp; extracts useful information from user utterances</a:t>
                      </a:r>
                      <a:br>
                        <a:rPr lang="en-US" sz="2700" b="1" i="0" u="none" strike="noStrike" dirty="0">
                          <a:solidFill>
                            <a:srgbClr val="000000"/>
                          </a:solidFill>
                          <a:effectLst/>
                          <a:latin typeface="Calibri" panose="020F0502020204030204" pitchFamily="34" charset="0"/>
                        </a:rPr>
                      </a:br>
                      <a:r>
                        <a:rPr lang="en-US" sz="2700" b="1" i="0" u="none" strike="noStrike" dirty="0">
                          <a:solidFill>
                            <a:srgbClr val="000000"/>
                          </a:solidFill>
                          <a:effectLst/>
                          <a:latin typeface="Calibri" panose="020F0502020204030204" pitchFamily="34" charset="0"/>
                        </a:rPr>
                        <a:t>Features: Features help LUIS recognize both intents and entities by providing hints to LUIS that certain words and </a:t>
                      </a:r>
                      <a:r>
                        <a:rPr lang="en-US" sz="2700" b="1" i="0" u="none" strike="noStrike">
                          <a:solidFill>
                            <a:srgbClr val="000000"/>
                          </a:solidFill>
                          <a:effectLst/>
                          <a:latin typeface="Calibri" panose="020F0502020204030204" pitchFamily="34" charset="0"/>
                        </a:rPr>
                        <a:t>phrases are a </a:t>
                      </a:r>
                      <a:r>
                        <a:rPr lang="en-US" sz="2700" b="1" i="0" u="none" strike="noStrike" dirty="0">
                          <a:solidFill>
                            <a:srgbClr val="000000"/>
                          </a:solidFill>
                          <a:effectLst/>
                          <a:latin typeface="Calibri" panose="020F0502020204030204" pitchFamily="34" charset="0"/>
                        </a:rPr>
                        <a:t>part of a category or follow a pattern </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marL="233363" lvl="0" indent="0" algn="l" fontAlgn="t"/>
                      <a:r>
                        <a:rPr lang="en-US" sz="2700" b="1" i="0" u="none" strike="noStrike" dirty="0">
                          <a:solidFill>
                            <a:srgbClr val="000000"/>
                          </a:solidFill>
                          <a:effectLst/>
                          <a:latin typeface="Calibri" panose="020F0502020204030204" pitchFamily="34" charset="0"/>
                        </a:rPr>
                        <a:t>Acquired by Google, DialogFlow uses -</a:t>
                      </a:r>
                      <a:br>
                        <a:rPr lang="en-US" sz="2700" b="1" i="0" u="none" strike="noStrike" dirty="0">
                          <a:solidFill>
                            <a:srgbClr val="000000"/>
                          </a:solidFill>
                          <a:effectLst/>
                          <a:latin typeface="Calibri" panose="020F0502020204030204" pitchFamily="34" charset="0"/>
                        </a:rPr>
                      </a:br>
                      <a:r>
                        <a:rPr lang="en-US" sz="2700" b="1" i="0" u="none" strike="noStrike" dirty="0">
                          <a:solidFill>
                            <a:srgbClr val="000000"/>
                          </a:solidFill>
                          <a:effectLst/>
                          <a:latin typeface="Calibri" panose="020F0502020204030204" pitchFamily="34" charset="0"/>
                        </a:rPr>
                        <a:t>Agent: They are the NLU modules</a:t>
                      </a:r>
                      <a:br>
                        <a:rPr lang="en-US" sz="2700" b="1" i="0" u="none" strike="noStrike" dirty="0">
                          <a:solidFill>
                            <a:srgbClr val="000000"/>
                          </a:solidFill>
                          <a:effectLst/>
                          <a:latin typeface="Calibri" panose="020F0502020204030204" pitchFamily="34" charset="0"/>
                        </a:rPr>
                      </a:br>
                      <a:r>
                        <a:rPr lang="en-US" sz="2700" b="1" i="0" u="none" strike="noStrike" dirty="0">
                          <a:solidFill>
                            <a:srgbClr val="000000"/>
                          </a:solidFill>
                          <a:effectLst/>
                          <a:latin typeface="Calibri" panose="020F0502020204030204" pitchFamily="34" charset="0"/>
                        </a:rPr>
                        <a:t>Intent: Represents action the user wants to perform</a:t>
                      </a:r>
                      <a:br>
                        <a:rPr lang="en-US" sz="2700" b="1" i="0" u="none" strike="noStrike" dirty="0">
                          <a:solidFill>
                            <a:srgbClr val="000000"/>
                          </a:solidFill>
                          <a:effectLst/>
                          <a:latin typeface="Calibri" panose="020F0502020204030204" pitchFamily="34" charset="0"/>
                        </a:rPr>
                      </a:br>
                      <a:r>
                        <a:rPr lang="en-US" sz="2700" b="1" i="0" u="none" strike="noStrike" dirty="0">
                          <a:solidFill>
                            <a:srgbClr val="000000"/>
                          </a:solidFill>
                          <a:effectLst/>
                          <a:latin typeface="Calibri" panose="020F0502020204030204" pitchFamily="34" charset="0"/>
                        </a:rPr>
                        <a:t>Entities: Identifies &amp; extracts useful information from user input</a:t>
                      </a:r>
                      <a:br>
                        <a:rPr lang="en-US" sz="2700" b="1" i="0" u="none" strike="noStrike" dirty="0">
                          <a:solidFill>
                            <a:srgbClr val="000000"/>
                          </a:solidFill>
                          <a:effectLst/>
                          <a:latin typeface="Calibri" panose="020F0502020204030204" pitchFamily="34" charset="0"/>
                        </a:rPr>
                      </a:br>
                      <a:r>
                        <a:rPr lang="en-US" sz="2700" b="1" i="0" u="none" strike="noStrike" dirty="0">
                          <a:solidFill>
                            <a:srgbClr val="000000"/>
                          </a:solidFill>
                          <a:effectLst/>
                          <a:latin typeface="Calibri" panose="020F0502020204030204" pitchFamily="34" charset="0"/>
                        </a:rPr>
                        <a:t>Context: These are basically training phrases</a:t>
                      </a:r>
                      <a:br>
                        <a:rPr lang="en-US" sz="2700" b="1" i="0" u="none" strike="noStrike" dirty="0">
                          <a:solidFill>
                            <a:srgbClr val="000000"/>
                          </a:solidFill>
                          <a:effectLst/>
                          <a:latin typeface="Calibri" panose="020F0502020204030204" pitchFamily="34" charset="0"/>
                        </a:rPr>
                      </a:br>
                      <a:r>
                        <a:rPr lang="en-US" sz="2700" b="1" i="0" u="none" strike="noStrike" dirty="0">
                          <a:solidFill>
                            <a:srgbClr val="000000"/>
                          </a:solidFill>
                          <a:effectLst/>
                          <a:latin typeface="Calibri" panose="020F0502020204030204" pitchFamily="34" charset="0"/>
                        </a:rPr>
                        <a:t>Responses: Responses are speech to text and text to speech capabilities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extLst>
                  <a:ext uri="{0D108BD9-81ED-4DB2-BD59-A6C34878D82A}">
                    <a16:rowId xmlns:a16="http://schemas.microsoft.com/office/drawing/2014/main" val="2645351049"/>
                  </a:ext>
                </a:extLst>
              </a:tr>
              <a:tr h="3680629">
                <a:tc>
                  <a:txBody>
                    <a:bodyPr/>
                    <a:lstStyle/>
                    <a:p>
                      <a:pPr marL="174625" lvl="0" indent="0" algn="l" fontAlgn="t"/>
                      <a:r>
                        <a:rPr lang="en-US" sz="2700" b="1" i="0" u="none" strike="noStrike" dirty="0">
                          <a:solidFill>
                            <a:srgbClr val="000000"/>
                          </a:solidFill>
                          <a:effectLst/>
                          <a:latin typeface="Calibri" panose="020F0502020204030204" pitchFamily="34" charset="0"/>
                        </a:rPr>
                        <a:t>Microsoft LUIS understands the intent, and provides detailed metrics on how it matches the intents and entities, using which we can also measure true positives, true negatives, false positives and false negatives. However, building a conversational bot with LUIS required us to use UWP (Universal Windows Platform) apps</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00"/>
                    </a:solidFill>
                  </a:tcPr>
                </a:tc>
                <a:tc>
                  <a:txBody>
                    <a:bodyPr/>
                    <a:lstStyle/>
                    <a:p>
                      <a:pPr marL="233363" lvl="0" indent="0" algn="l" fontAlgn="t"/>
                      <a:r>
                        <a:rPr lang="en-US" sz="2700" b="1" i="0" u="none" strike="noStrike" dirty="0">
                          <a:solidFill>
                            <a:srgbClr val="000000"/>
                          </a:solidFill>
                          <a:effectLst/>
                          <a:latin typeface="Calibri" panose="020F0502020204030204" pitchFamily="34" charset="0"/>
                        </a:rPr>
                        <a:t>DialogFlow includes a rich set of domains for building chatbots and provides us with an interface to converse with chatbot and obtain responses. However, it does not provide metrics related to intent and entity matching</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00"/>
                    </a:solidFill>
                  </a:tcPr>
                </a:tc>
                <a:extLst>
                  <a:ext uri="{0D108BD9-81ED-4DB2-BD59-A6C34878D82A}">
                    <a16:rowId xmlns:a16="http://schemas.microsoft.com/office/drawing/2014/main" val="237160528"/>
                  </a:ext>
                </a:extLst>
              </a:tr>
            </a:tbl>
          </a:graphicData>
        </a:graphic>
      </p:graphicFrame>
      <p:pic>
        <p:nvPicPr>
          <p:cNvPr id="7" name="Picture 6" descr="A screenshot of a cell phone&#10;&#10;Description automatically generated">
            <a:extLst>
              <a:ext uri="{FF2B5EF4-FFF2-40B4-BE49-F238E27FC236}">
                <a16:creationId xmlns:a16="http://schemas.microsoft.com/office/drawing/2014/main" id="{B20E92B5-F56C-476E-B6BA-291547007C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37467" y="25573422"/>
            <a:ext cx="13025121" cy="69688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2BB48079-6C6C-4F9E-9E3D-829F9481F0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416" y="25573422"/>
            <a:ext cx="8055864" cy="6968800"/>
          </a:xfrm>
          <a:prstGeom prst="rect">
            <a:avLst/>
          </a:prstGeom>
        </p:spPr>
      </p:pic>
    </p:spTree>
    <p:extLst>
      <p:ext uri="{BB962C8B-B14F-4D97-AF65-F5344CB8AC3E}">
        <p14:creationId xmlns:p14="http://schemas.microsoft.com/office/powerpoint/2010/main" val="36055638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470</TotalTime>
  <Words>184</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Agency FB</vt:lpstr>
      <vt:lpstr>Aharoni</vt: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Ananya Bhupathipalli</dc:creator>
  <cp:lastModifiedBy>Ananya Bhupathipalli</cp:lastModifiedBy>
  <cp:revision>52</cp:revision>
  <dcterms:created xsi:type="dcterms:W3CDTF">2018-11-29T06:13:34Z</dcterms:created>
  <dcterms:modified xsi:type="dcterms:W3CDTF">2018-11-30T06:10:41Z</dcterms:modified>
</cp:coreProperties>
</file>