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Proxima Nova Extrabold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74D6D9-995C-41D1-A36D-1B23E8190984}">
  <a:tblStyle styleId="{D774D6D9-995C-41D1-A36D-1B23E8190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3D08BF8-7C1B-46F4-A1DC-E29E08B9034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Models: models used, predictors, model accuracy and assumptions, visualization and results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Models: models used, predictors, model accuracy and assumptions, visualization and results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violations: bucket them and then analyse; break violations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for the mean income status for families to add in this model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the data </a:t>
            </a:r>
            <a:r>
              <a:rPr lang="en"/>
              <a:t>repository</a:t>
            </a:r>
            <a:r>
              <a:rPr lang="en"/>
              <a:t> - some columns from the ACS reports could be added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 the next steps in the ppt.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 of each process  -- &gt; GroupA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repository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process map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Detail of each group data</a:t>
            </a:r>
            <a:endParaRPr sz="9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Mention use of lat and long.  </a:t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Quality of the combination (some is approximation, some isn’t)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Issues with the end data set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Anything was dropped out? Rounded?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missing data there is and how we dealt with it?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Models: models used, predictors, model accuracy and assumptions, visualization and results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City of Syracuse Property Vacancy Project</a:t>
            </a:r>
            <a:endParaRPr sz="3600"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600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April 2</a:t>
            </a:r>
            <a:r>
              <a:rPr lang="en"/>
              <a:t>6</a:t>
            </a:r>
            <a:r>
              <a:rPr lang="en" sz="2400"/>
              <a:t>, 2018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9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Rules for Vacant Building Types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0" y="2918025"/>
            <a:ext cx="8324850" cy="18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00" y="1017725"/>
            <a:ext cx="8439150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281150" y="2710250"/>
            <a:ext cx="85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Shape 178"/>
          <p:cNvCxnSpPr/>
          <p:nvPr/>
        </p:nvCxnSpPr>
        <p:spPr>
          <a:xfrm>
            <a:off x="314225" y="2743350"/>
            <a:ext cx="84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Frequency Plot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0975"/>
            <a:ext cx="4469949" cy="32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275" y="1226725"/>
            <a:ext cx="4469949" cy="32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Naive Bayes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After bucketizing Owner occupied, Number of persons in the households, Total taxes owed, and Total crimes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Naive Bayes was modelled and the model predicted with an accuracy of 85.26%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confusion matrix for the entire model is shown below: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Shape 193"/>
          <p:cNvGraphicFramePr/>
          <p:nvPr/>
        </p:nvGraphicFramePr>
        <p:xfrm>
          <a:off x="770575" y="335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{D774D6D9-995C-41D1-A36D-1B23E8190984}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Of Vacant Building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Naive Bayes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27500" y="1218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Surprise, Surprise</a:t>
            </a:r>
            <a:endParaRPr b="1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 selection was done using the null to optimum model: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Number of open violations alone predicted 84% accurately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When Total crimes was added to the model, the model predicted 84.5% accurately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Assessed Value and Water Service, when taken alone did not have a good percentage of prediction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When performing feature selection felt, people with prior knowledge in the field can put the models to better use by changing features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Logistic Regression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Predictor Variables: </a:t>
            </a:r>
            <a:r>
              <a:rPr lang="en">
                <a:solidFill>
                  <a:srgbClr val="000000"/>
                </a:solidFill>
              </a:rPr>
              <a:t>Land Use, Number of Open Violations, Assessed Value, ZIP, Water Service and Year Built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Accuracy: 97.62%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Sensitivity (True Negative rate) - 73.9%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Specificity (True Positive rate) - 98.8%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6" name="Shape 206"/>
          <p:cNvGraphicFramePr/>
          <p:nvPr/>
        </p:nvGraphicFramePr>
        <p:xfrm>
          <a:off x="4419450" y="31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{D774D6D9-995C-41D1-A36D-1B23E8190984}</a:tableStyleId>
              </a:tblPr>
              <a:tblGrid>
                <a:gridCol w="1446825"/>
                <a:gridCol w="1446825"/>
                <a:gridCol w="1446825"/>
              </a:tblGrid>
              <a:tr h="469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Prediction Of Vacant Building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</a:t>
            </a:r>
            <a:r>
              <a:rPr lang="en"/>
              <a:t>Logistic Regression</a:t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75" y="1017725"/>
            <a:ext cx="789404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- Random Forest</a:t>
            </a:r>
            <a:endParaRPr sz="1100"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733511" y="1369219"/>
            <a:ext cx="378183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– 14985</a:t>
            </a:r>
            <a:endParaRPr sz="11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– 98.65%</a:t>
            </a:r>
            <a:endParaRPr sz="1100"/>
          </a:p>
          <a:p>
            <a:pPr indent="-635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1100"/>
          </a:p>
          <a:p>
            <a:pPr indent="-635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635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9" name="Shape 219"/>
          <p:cNvGraphicFramePr/>
          <p:nvPr/>
        </p:nvGraphicFramePr>
        <p:xfrm>
          <a:off x="707191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{43D08BF8-7C1B-46F4-A1DC-E29E08B90348}</a:tableStyleId>
              </a:tblPr>
              <a:tblGrid>
                <a:gridCol w="204100"/>
                <a:gridCol w="1493050"/>
                <a:gridCol w="1685150"/>
              </a:tblGrid>
              <a:tr h="373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Predictors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</a:tr>
              <a:tr h="51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Vacant building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8525"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violations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Households 1-3 occupants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Assessed value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Households 4+ occupants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 use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Aggravated assault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 zip code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Arson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built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Robbery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 occupied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 theft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Tax Owed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Occupied probability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1778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Shape 220"/>
          <p:cNvGraphicFramePr/>
          <p:nvPr/>
        </p:nvGraphicFramePr>
        <p:xfrm>
          <a:off x="4733491" y="3408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{43D08BF8-7C1B-46F4-A1DC-E29E08B90348}</a:tableStyleId>
              </a:tblPr>
              <a:tblGrid>
                <a:gridCol w="1061375"/>
                <a:gridCol w="882600"/>
                <a:gridCol w="882600"/>
                <a:gridCol w="882600"/>
              </a:tblGrid>
              <a:tr h="251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Actual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510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14187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165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35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</a:t>
                      </a:r>
                      <a:r>
                        <a:rPr lang="en"/>
                        <a:t>83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Predictors </a:t>
            </a:r>
            <a:endParaRPr sz="1100"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325" y="980350"/>
            <a:ext cx="3738275" cy="41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- Support Vector Machines</a:t>
            </a:r>
            <a:endParaRPr sz="1100"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733511" y="1369219"/>
            <a:ext cx="3781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– 14985</a:t>
            </a:r>
            <a:endParaRPr sz="11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– 96.42%</a:t>
            </a:r>
            <a:endParaRPr sz="1100"/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1100"/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Shape 233"/>
          <p:cNvGraphicFramePr/>
          <p:nvPr/>
        </p:nvGraphicFramePr>
        <p:xfrm>
          <a:off x="707191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{43D08BF8-7C1B-46F4-A1DC-E29E08B90348}</a:tableStyleId>
              </a:tblPr>
              <a:tblGrid>
                <a:gridCol w="204100"/>
                <a:gridCol w="1493050"/>
                <a:gridCol w="1685150"/>
              </a:tblGrid>
              <a:tr h="373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Predictors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</a:tr>
              <a:tr h="51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Vacant building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8525"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violations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Households 1-3 occupants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Assessed value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Households 4+ occupants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 use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Aggravated assault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 zip code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Arson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built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Robbery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 occupied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 theft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Tax Owed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Occupied probability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1778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Shape 234"/>
          <p:cNvGraphicFramePr/>
          <p:nvPr/>
        </p:nvGraphicFramePr>
        <p:xfrm>
          <a:off x="4658175" y="33362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{43D08BF8-7C1B-46F4-A1DC-E29E08B90348}</a:tableStyleId>
              </a:tblPr>
              <a:tblGrid>
                <a:gridCol w="1034125"/>
                <a:gridCol w="882600"/>
                <a:gridCol w="882600"/>
                <a:gridCol w="882600"/>
              </a:tblGrid>
              <a:tr h="25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Actual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552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Prediction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14111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980000"/>
                          </a:solidFill>
                        </a:rPr>
                        <a:t>411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980000"/>
                          </a:solidFill>
                        </a:rPr>
                        <a:t>125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337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– K Support Vector Machines</a:t>
            </a:r>
            <a:endParaRPr sz="1100"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733511" y="1369219"/>
            <a:ext cx="3781839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– 14985</a:t>
            </a:r>
            <a:endParaRPr sz="1100"/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– 97.48%</a:t>
            </a:r>
            <a:endParaRPr sz="1100"/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1100"/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Shape 241"/>
          <p:cNvGraphicFramePr/>
          <p:nvPr/>
        </p:nvGraphicFramePr>
        <p:xfrm>
          <a:off x="707191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{43D08BF8-7C1B-46F4-A1DC-E29E08B90348}</a:tableStyleId>
              </a:tblPr>
              <a:tblGrid>
                <a:gridCol w="204100"/>
                <a:gridCol w="1493050"/>
                <a:gridCol w="1685150"/>
              </a:tblGrid>
              <a:tr h="373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Arial"/>
                        <a:buNone/>
                      </a:pPr>
                      <a:r>
                        <a:rPr b="0" lang="en" sz="2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Predictors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</a:tr>
              <a:tr h="511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Vacant building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18525">
                <a:tc rowSpan="8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violations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Households 1-3 occupants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Assessed value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Households 4+ occupants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 use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Aggravated assault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 zip code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Arson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 built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Robbery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 occupied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 theft</a:t>
                      </a:r>
                      <a:endParaRPr sz="1100"/>
                    </a:p>
                  </a:txBody>
                  <a:tcPr marT="47625" marB="47625" marR="47625" marL="476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Tax Owed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Occupied probability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14300" lvl="0" marL="1778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2" name="Shape 242"/>
          <p:cNvGraphicFramePr/>
          <p:nvPr/>
        </p:nvGraphicFramePr>
        <p:xfrm>
          <a:off x="4672075" y="32550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{43D08BF8-7C1B-46F4-A1DC-E29E08B90348}</a:tableStyleId>
              </a:tblPr>
              <a:tblGrid>
                <a:gridCol w="1069750"/>
                <a:gridCol w="882600"/>
                <a:gridCol w="882600"/>
                <a:gridCol w="882600"/>
              </a:tblGrid>
              <a:tr h="253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Actual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531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/>
                        <a:t>Prediction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1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N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14105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980000"/>
                          </a:solidFill>
                        </a:rPr>
                        <a:t>246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1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Y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980000"/>
                          </a:solidFill>
                        </a:rPr>
                        <a:t>131</a:t>
                      </a:r>
                      <a:endParaRPr b="1" sz="1100">
                        <a:solidFill>
                          <a:srgbClr val="98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502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91650" y="35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b="1" lang="en">
                <a:solidFill>
                  <a:srgbClr val="6D9EEB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en">
                <a:solidFill>
                  <a:schemeClr val="dk1"/>
                </a:solidFill>
              </a:rPr>
              <a:t>Goal:</a:t>
            </a:r>
            <a:endParaRPr b="1">
              <a:solidFill>
                <a:srgbClr val="6D9EEB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find out what features and variables contribute to or relate to vacant properties in the City of Syracuse 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Broad approach: </a:t>
            </a:r>
            <a:endParaRPr b="1" sz="2400">
              <a:solidFill>
                <a:srgbClr val="6D9EEB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Decided on the objectives         </a:t>
            </a:r>
            <a:r>
              <a:rPr lang="en">
                <a:solidFill>
                  <a:srgbClr val="000000"/>
                </a:solidFill>
              </a:rPr>
              <a:t>Collected data          Cleaned data          </a:t>
            </a:r>
            <a:r>
              <a:rPr lang="en">
                <a:solidFill>
                  <a:srgbClr val="000000"/>
                </a:solidFill>
              </a:rPr>
              <a:t>Merge</a:t>
            </a:r>
            <a:r>
              <a:rPr lang="en">
                <a:solidFill>
                  <a:srgbClr val="000000"/>
                </a:solidFill>
              </a:rPr>
              <a:t> 3  datasets          </a:t>
            </a:r>
            <a:r>
              <a:rPr lang="en">
                <a:solidFill>
                  <a:srgbClr val="000000"/>
                </a:solidFill>
              </a:rPr>
              <a:t>Cleaned data           </a:t>
            </a:r>
            <a:r>
              <a:rPr lang="en">
                <a:solidFill>
                  <a:srgbClr val="000000"/>
                </a:solidFill>
              </a:rPr>
              <a:t>Identified variables to model           Modeling data           Present results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3" name="Shape 73"/>
          <p:cNvCxnSpPr/>
          <p:nvPr/>
        </p:nvCxnSpPr>
        <p:spPr>
          <a:xfrm>
            <a:off x="3288300" y="3477125"/>
            <a:ext cx="4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Shape 74"/>
          <p:cNvCxnSpPr/>
          <p:nvPr/>
        </p:nvCxnSpPr>
        <p:spPr>
          <a:xfrm>
            <a:off x="5120625" y="3128650"/>
            <a:ext cx="4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Shape 75"/>
          <p:cNvCxnSpPr/>
          <p:nvPr/>
        </p:nvCxnSpPr>
        <p:spPr>
          <a:xfrm>
            <a:off x="6782800" y="3477125"/>
            <a:ext cx="4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Shape 76"/>
          <p:cNvCxnSpPr/>
          <p:nvPr/>
        </p:nvCxnSpPr>
        <p:spPr>
          <a:xfrm>
            <a:off x="1343825" y="3477125"/>
            <a:ext cx="4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Shape 77"/>
          <p:cNvCxnSpPr/>
          <p:nvPr/>
        </p:nvCxnSpPr>
        <p:spPr>
          <a:xfrm>
            <a:off x="3074400" y="3128650"/>
            <a:ext cx="4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Shape 78"/>
          <p:cNvCxnSpPr/>
          <p:nvPr/>
        </p:nvCxnSpPr>
        <p:spPr>
          <a:xfrm>
            <a:off x="7042275" y="3128650"/>
            <a:ext cx="4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Shape 79"/>
          <p:cNvCxnSpPr/>
          <p:nvPr/>
        </p:nvCxnSpPr>
        <p:spPr>
          <a:xfrm>
            <a:off x="941525" y="3790025"/>
            <a:ext cx="4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48" name="Shape 24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{D774D6D9-995C-41D1-A36D-1B23E8190984}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Vacant Building (</a:t>
                      </a:r>
                      <a:r>
                        <a:rPr b="1" lang="en"/>
                        <a:t>Yes)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Vacant Building (</a:t>
                      </a:r>
                      <a:r>
                        <a:rPr b="1" lang="en"/>
                        <a:t>No)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80000"/>
                          </a:solidFill>
                        </a:rPr>
                        <a:t>462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ksvm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14352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vacancy </a:t>
            </a:r>
            <a:r>
              <a:rPr lang="en"/>
              <a:t>(Vacant Building) </a:t>
            </a: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condition and ownership</a:t>
            </a:r>
            <a:endParaRPr sz="110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775" y="1268025"/>
            <a:ext cx="4243824" cy="36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68025"/>
            <a:ext cx="4442975" cy="365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98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RF/SVM - More the number of open violations higher the probability of land being vacant. Landuse is another important predictor.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Apriori - If number of open violations are more than 2 and water services are inactive, higher is the probability of land being vacant.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62525"/>
            <a:ext cx="85206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Logistic - When the Assessed Value of the property is moderate i.e. between the price range of $75000 and $2000000, there are higher chances of the property being vacant.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Odds for very old buildings </a:t>
            </a:r>
            <a:r>
              <a:rPr lang="en">
                <a:solidFill>
                  <a:srgbClr val="000000"/>
                </a:solidFill>
              </a:rPr>
              <a:t>(before 1900’s) </a:t>
            </a:r>
            <a:r>
              <a:rPr lang="en">
                <a:solidFill>
                  <a:srgbClr val="000000"/>
                </a:solidFill>
              </a:rPr>
              <a:t>to be vacant is 139% higher than odds of a new building (1976 - 2017) being vacant.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Odds for old buildings (1975 - 1900’s) to be vacant is 120% higher than odds of a new building (1976 - 2017) being vacant.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a unit increase in open violations, there is an 18% increase in the odds of a building being vacant.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repository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Code Reusability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11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description</a:t>
            </a:r>
            <a:endParaRPr b="1" sz="1800"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9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3 Categories of data: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Crime Data (2017)            Vacant Property Data (2017)            </a:t>
            </a:r>
            <a:r>
              <a:rPr lang="en">
                <a:solidFill>
                  <a:srgbClr val="000000"/>
                </a:solidFill>
              </a:rPr>
              <a:t>Census Data (2010)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Process of data combination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Identified block address to match with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erged at block level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379875" y="2301300"/>
            <a:ext cx="4392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10800000">
            <a:off x="5800175" y="2301300"/>
            <a:ext cx="4647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91650" y="35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Cont.</a:t>
            </a:r>
            <a:endParaRPr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496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erging the 3 Datasets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49602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Step 1: Change the address format(order) to “StrNum StrName St/Av/Rd/Pl Direction”</a:t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Step 2: Change the synonym into the same words, eg: “Avenue” “Ave” =&gt; “Av”, lower case all address</a:t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Step 3: Create block for each property address         (1xx -&gt; 100 block), merge them together.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329100" y="545100"/>
            <a:ext cx="1013400" cy="43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121 State Street N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591925" y="559300"/>
            <a:ext cx="1161000" cy="43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100 BLOCK N STATE ST</a:t>
            </a:r>
            <a:endParaRPr sz="1200"/>
          </a:p>
        </p:txBody>
      </p:sp>
      <p:sp>
        <p:nvSpPr>
          <p:cNvPr id="97" name="Shape 97"/>
          <p:cNvSpPr txBox="1"/>
          <p:nvPr/>
        </p:nvSpPr>
        <p:spPr>
          <a:xfrm>
            <a:off x="6329100" y="229025"/>
            <a:ext cx="101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7739375" y="206200"/>
            <a:ext cx="101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6298050" y="1245050"/>
            <a:ext cx="1075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121 State Street N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7591925" y="1276050"/>
            <a:ext cx="1161000" cy="43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100 BLOCK STATE ST N</a:t>
            </a:r>
            <a:endParaRPr sz="1200"/>
          </a:p>
        </p:txBody>
      </p:sp>
      <p:sp>
        <p:nvSpPr>
          <p:cNvPr id="101" name="Shape 101"/>
          <p:cNvSpPr/>
          <p:nvPr/>
        </p:nvSpPr>
        <p:spPr>
          <a:xfrm>
            <a:off x="6298200" y="2057225"/>
            <a:ext cx="1075500" cy="43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121 </a:t>
            </a:r>
            <a:r>
              <a:rPr lang="en"/>
              <a:t>state st n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7612175" y="1994325"/>
            <a:ext cx="1075500" cy="4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100 block state st n</a:t>
            </a:r>
            <a:endParaRPr sz="1200"/>
          </a:p>
        </p:txBody>
      </p:sp>
      <p:sp>
        <p:nvSpPr>
          <p:cNvPr id="103" name="Shape 103"/>
          <p:cNvSpPr/>
          <p:nvPr/>
        </p:nvSpPr>
        <p:spPr>
          <a:xfrm>
            <a:off x="6298200" y="2665550"/>
            <a:ext cx="1075500" cy="43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block state st n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591925" y="2643000"/>
            <a:ext cx="1075500" cy="4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100 block state st n</a:t>
            </a:r>
            <a:endParaRPr sz="1200"/>
          </a:p>
        </p:txBody>
      </p:sp>
      <p:cxnSp>
        <p:nvCxnSpPr>
          <p:cNvPr id="105" name="Shape 105"/>
          <p:cNvCxnSpPr>
            <a:stCxn id="95" idx="2"/>
            <a:endCxn id="99" idx="0"/>
          </p:cNvCxnSpPr>
          <p:nvPr/>
        </p:nvCxnSpPr>
        <p:spPr>
          <a:xfrm>
            <a:off x="6835800" y="980700"/>
            <a:ext cx="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Shape 106"/>
          <p:cNvCxnSpPr>
            <a:stCxn id="99" idx="2"/>
            <a:endCxn id="101" idx="0"/>
          </p:cNvCxnSpPr>
          <p:nvPr/>
        </p:nvCxnSpPr>
        <p:spPr>
          <a:xfrm>
            <a:off x="6835800" y="1817750"/>
            <a:ext cx="3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Shape 107"/>
          <p:cNvCxnSpPr>
            <a:stCxn id="101" idx="2"/>
            <a:endCxn id="103" idx="0"/>
          </p:cNvCxnSpPr>
          <p:nvPr/>
        </p:nvCxnSpPr>
        <p:spPr>
          <a:xfrm>
            <a:off x="6835950" y="2492825"/>
            <a:ext cx="0" cy="1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Shape 108"/>
          <p:cNvCxnSpPr>
            <a:endCxn id="100" idx="0"/>
          </p:cNvCxnSpPr>
          <p:nvPr/>
        </p:nvCxnSpPr>
        <p:spPr>
          <a:xfrm>
            <a:off x="8172425" y="994950"/>
            <a:ext cx="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Shape 109"/>
          <p:cNvCxnSpPr>
            <a:stCxn id="100" idx="2"/>
            <a:endCxn id="102" idx="0"/>
          </p:cNvCxnSpPr>
          <p:nvPr/>
        </p:nvCxnSpPr>
        <p:spPr>
          <a:xfrm flipH="1">
            <a:off x="8149925" y="1711650"/>
            <a:ext cx="22500" cy="2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Shape 110"/>
          <p:cNvCxnSpPr>
            <a:stCxn id="102" idx="2"/>
            <a:endCxn id="104" idx="0"/>
          </p:cNvCxnSpPr>
          <p:nvPr/>
        </p:nvCxnSpPr>
        <p:spPr>
          <a:xfrm flipH="1">
            <a:off x="8129825" y="2492925"/>
            <a:ext cx="201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113" y="3845975"/>
            <a:ext cx="52482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722225" y="3492350"/>
            <a:ext cx="192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dataset format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3492350"/>
            <a:ext cx="3418800" cy="22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Results: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There are 347 of 2013 blocks with crimes containing no property.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There are 18739 of 42372 properties containing no crime data.</a:t>
            </a:r>
            <a:endParaRPr sz="1600">
              <a:solidFill>
                <a:srgbClr val="000000"/>
              </a:solidFill>
            </a:endParaRPr>
          </a:p>
          <a:p>
            <a:pPr indent="0" lvl="0" mar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the 3 Datasets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336375"/>
            <a:ext cx="8520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We then used the A and B merged dataset at block level and merged with dataset C.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Found lat, long for the addresses present in A,B merged data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Used KNN algorithm to assign lat, long point of dataset C to the nearest lat, long points  of dataset AB.</a:t>
            </a:r>
            <a:endParaRPr sz="1600"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319150" y="3058400"/>
            <a:ext cx="1343400" cy="11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188" y="3815600"/>
            <a:ext cx="52482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5722225" y="3492350"/>
            <a:ext cx="192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dataset format</a:t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579825" y="2992400"/>
            <a:ext cx="157800" cy="149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2735100" y="2893825"/>
            <a:ext cx="10881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AB(lat,long)</a:t>
            </a:r>
            <a:endParaRPr sz="1200"/>
          </a:p>
        </p:txBody>
      </p:sp>
      <p:sp>
        <p:nvSpPr>
          <p:cNvPr id="125" name="Shape 125"/>
          <p:cNvSpPr txBox="1"/>
          <p:nvPr/>
        </p:nvSpPr>
        <p:spPr>
          <a:xfrm>
            <a:off x="2662538" y="4082175"/>
            <a:ext cx="10881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AB(lat,long)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11700" y="2852125"/>
            <a:ext cx="108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AB(lat,long)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311700" y="4040475"/>
            <a:ext cx="106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AB(lat,long)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2178425" y="3433025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2042300" y="3445625"/>
            <a:ext cx="10239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r>
              <a:rPr lang="en" sz="1200"/>
              <a:t>(lat,long)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241375" y="2992400"/>
            <a:ext cx="157800" cy="149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935950" y="3541150"/>
            <a:ext cx="157800" cy="149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579825" y="4123500"/>
            <a:ext cx="157800" cy="149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241375" y="4123500"/>
            <a:ext cx="157800" cy="149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Cleaning/Preparation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456850"/>
            <a:ext cx="85206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	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55183" t="0"/>
          <a:stretch/>
        </p:blipFill>
        <p:spPr>
          <a:xfrm>
            <a:off x="740450" y="939050"/>
            <a:ext cx="4005875" cy="40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850" y="1206891"/>
            <a:ext cx="6666449" cy="104080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2686725" y="1581375"/>
            <a:ext cx="750300" cy="141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276625" y="1581375"/>
            <a:ext cx="750300" cy="169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2686725" y="1842700"/>
            <a:ext cx="750300" cy="141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996025" y="1842700"/>
            <a:ext cx="750300" cy="169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305325" y="1842700"/>
            <a:ext cx="750300" cy="169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614625" y="1842700"/>
            <a:ext cx="750300" cy="169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7923925" y="1842700"/>
            <a:ext cx="750300" cy="169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686725" y="2104025"/>
            <a:ext cx="750300" cy="169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Association rules for different crime types in Syracuse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882049"/>
            <a:ext cx="7115175" cy="40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 visualization for A-rules with highest lift</a:t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3"/>
            <a:ext cx="8058150" cy="37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6533625" y="1983500"/>
            <a:ext cx="22986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features:</a:t>
            </a:r>
            <a:endParaRPr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Aggravated Assault</a:t>
            </a:r>
            <a:endParaRPr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Arson</a:t>
            </a:r>
            <a:endParaRPr/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Vehicle Theft</a:t>
            </a:r>
            <a:endParaRPr/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Robbery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Columns</a:t>
            </a:r>
            <a:endParaRPr/>
          </a:p>
        </p:txBody>
      </p:sp>
      <p:graphicFrame>
        <p:nvGraphicFramePr>
          <p:cNvPr id="168" name="Shape 168"/>
          <p:cNvGraphicFramePr/>
          <p:nvPr/>
        </p:nvGraphicFramePr>
        <p:xfrm>
          <a:off x="1740200" y="137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{D774D6D9-995C-41D1-A36D-1B23E8190984}</a:tableStyleId>
              </a:tblPr>
              <a:tblGrid>
                <a:gridCol w="2310400"/>
                <a:gridCol w="2482000"/>
              </a:tblGrid>
              <a:tr h="24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Land 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Occupied probability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violations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Households 1-3 occupants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Assessed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Households 4+ occupants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Vacant building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Aggravated assault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Owner zip 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Arson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Year built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Robbery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Owner occupied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Vehicle theft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