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2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FDDD-A322-47AF-901C-0DBE9F7B552B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16CD-1E6A-44E0-A46D-EB00F2433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4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76E415-3F01-4045-A837-60E4A0D51AA7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02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7C62-CF12-4B88-9F20-D4EA984B1E7E}" type="datetime1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0070-4016-47E4-AE8C-7712613310B6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2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74EC-99DB-4E74-A60E-95D142AE8524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6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5F92-4F87-4962-9FCF-CFD458CB2138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2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C163-F61D-40D5-B0DC-EEB82900C942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95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8A04-A7E3-4E0A-8E1D-343B13DC7F28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65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280A-9C4C-406B-B340-8351BD89B44C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07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CEB3-E8D5-4337-A34B-E7B610EC69AB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1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213-3677-487D-A8DD-5E4A275C0FF3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6C5-95E2-4870-817E-47B8BBC18FE6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7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CFFE-73CD-4CB4-BBF2-C82E73261ADE}" type="datetime1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896-45D0-4846-A91A-EC5B54C893C0}" type="datetime1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FC7-AD85-4FBD-81DE-A965EDAE719F}" type="datetime1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2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39FD-B4B5-496C-AAA7-26066009E1EE}" type="datetime1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CBA-C245-4AF6-98AF-1EA30B02A2A6}" type="datetime1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09C-23A0-4E16-961B-32714EB59E58}" type="datetime1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FA907F-3DBF-4053-85E1-F743F0A72E7C}" type="datetime1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ABC85B-9987-4CF7-9BE3-74D5084A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4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457080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0478819@N08/48329288791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p">
            <a:extLst>
              <a:ext uri="{FF2B5EF4-FFF2-40B4-BE49-F238E27FC236}">
                <a16:creationId xmlns:a16="http://schemas.microsoft.com/office/drawing/2014/main" id="{B6F6DE09-2F19-635E-E9A8-7C8B9AAE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92766"/>
            <a:ext cx="10131425" cy="1305340"/>
          </a:xfrm>
        </p:spPr>
        <p:txBody>
          <a:bodyPr>
            <a:normAutofit fontScale="90000"/>
          </a:bodyPr>
          <a:lstStyle/>
          <a:p>
            <a:r>
              <a:rPr lang="en-US" sz="6600" b="1" i="1" dirty="0" err="1">
                <a:latin typeface="Algerian" panose="04020705040A02060702" pitchFamily="82" charset="0"/>
              </a:rPr>
              <a:t>BANkRuPTCY</a:t>
            </a:r>
            <a:r>
              <a:rPr lang="en-US" sz="6600" b="1" i="1" dirty="0">
                <a:latin typeface="Algerian" panose="04020705040A02060702" pitchFamily="82" charset="0"/>
              </a:rPr>
              <a:t> PREVENTION</a:t>
            </a:r>
            <a:endParaRPr lang="en-IN" sz="6600" b="1" i="1" dirty="0">
              <a:latin typeface="Algerian" panose="04020705040A02060702" pitchFamily="82" charset="0"/>
            </a:endParaRPr>
          </a:p>
        </p:txBody>
      </p:sp>
      <p:sp useBgFill="1">
        <p:nvSpPr>
          <p:cNvPr id="5" name="Text Placeholder 4">
            <a:extLst>
              <a:ext uri="{FF2B5EF4-FFF2-40B4-BE49-F238E27FC236}">
                <a16:creationId xmlns:a16="http://schemas.microsoft.com/office/drawing/2014/main" id="{EA7A1E88-FE5C-8022-1A57-C49A53CE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722784"/>
            <a:ext cx="10131426" cy="48502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 TEAM MEMBERS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latin typeface="Algerian" panose="04020705040A02060702" pitchFamily="82" charset="0"/>
              </a:rPr>
              <a:t>ANANYA Biswas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latin typeface="Algerian" panose="04020705040A02060702" pitchFamily="82" charset="0"/>
              </a:rPr>
              <a:t>MS. </a:t>
            </a:r>
            <a:r>
              <a:rPr lang="en-US" sz="2800" dirty="0" err="1">
                <a:latin typeface="Algerian" panose="04020705040A02060702" pitchFamily="82" charset="0"/>
              </a:rPr>
              <a:t>Shunottara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 err="1">
                <a:latin typeface="Algerian" panose="04020705040A02060702" pitchFamily="82" charset="0"/>
              </a:rPr>
              <a:t>alhat</a:t>
            </a:r>
            <a:endParaRPr lang="en-US" sz="2800" dirty="0">
              <a:latin typeface="Algerian" panose="04020705040A02060702" pitchFamily="82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latin typeface="Algerian" panose="04020705040A02060702" pitchFamily="82" charset="0"/>
              </a:rPr>
              <a:t>MS. Shital </a:t>
            </a:r>
            <a:r>
              <a:rPr lang="en-US" sz="2800" dirty="0" err="1">
                <a:latin typeface="Algerian" panose="04020705040A02060702" pitchFamily="82" charset="0"/>
              </a:rPr>
              <a:t>laxman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 err="1">
                <a:latin typeface="Algerian" panose="04020705040A02060702" pitchFamily="82" charset="0"/>
              </a:rPr>
              <a:t>auti</a:t>
            </a:r>
            <a:endParaRPr lang="en-US" sz="2800" dirty="0">
              <a:latin typeface="Algerian" panose="04020705040A02060702" pitchFamily="82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latin typeface="Algerian" panose="04020705040A02060702" pitchFamily="82" charset="0"/>
              </a:rPr>
              <a:t>MS. Pratiksha ram </a:t>
            </a:r>
            <a:r>
              <a:rPr lang="en-US" sz="2800" dirty="0" err="1">
                <a:latin typeface="Algerian" panose="04020705040A02060702" pitchFamily="82" charset="0"/>
              </a:rPr>
              <a:t>deshmukh</a:t>
            </a:r>
            <a:br>
              <a:rPr lang="en-US" sz="3600" dirty="0">
                <a:latin typeface="Algerian" panose="04020705040A02060702" pitchFamily="82" charset="0"/>
              </a:rPr>
            </a:br>
            <a:endParaRPr lang="en-US" sz="3600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3600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sz="3600" dirty="0">
                <a:solidFill>
                  <a:srgbClr val="C00000"/>
                </a:solidFill>
                <a:latin typeface="Algerian" panose="04020705040A02060702" pitchFamily="82" charset="0"/>
              </a:rPr>
              <a:t>Mentor name : Priyanka </a:t>
            </a:r>
            <a:r>
              <a:rPr lang="en-US" sz="3600" dirty="0" err="1">
                <a:solidFill>
                  <a:srgbClr val="C00000"/>
                </a:solidFill>
                <a:latin typeface="Algerian" panose="04020705040A02060702" pitchFamily="82" charset="0"/>
              </a:rPr>
              <a:t>gupta</a:t>
            </a:r>
            <a:endParaRPr lang="en-IN" sz="3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2F6B-4266-CE20-C6B8-14D36AD3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33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2CE9-75C4-EBE2-0B28-FCB97D41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3252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</a:t>
            </a:r>
            <a:r>
              <a:rPr lang="en-US" sz="4000" u="sng" dirty="0">
                <a:latin typeface="Algerian" panose="04020705040A02060702" pitchFamily="82" charset="0"/>
              </a:rPr>
              <a:t>Scores and anomaly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FAC7C4-F729-C2F3-65CF-2250802CE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0" y="1683026"/>
            <a:ext cx="9607827" cy="43864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9489-8E43-F85B-3743-3CE99B64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91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6CC7-9FE3-9D3B-B1F0-8A003B0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2523"/>
            <a:ext cx="10131425" cy="9342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   </a:t>
            </a:r>
            <a:r>
              <a:rPr lang="en-US" sz="4000" u="sng" dirty="0">
                <a:latin typeface="Algerian" panose="04020705040A02060702" pitchFamily="82" charset="0"/>
              </a:rPr>
              <a:t>Display anomaly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D11FED-ECD3-B917-FDA7-FBC7D3A50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11966"/>
            <a:ext cx="10697817" cy="35780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B1DED-EDF7-E4C4-DAEC-538479D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5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8079-F84B-5427-799B-202FE026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524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</a:t>
            </a:r>
            <a:r>
              <a:rPr lang="en-US" sz="4000" u="sng" dirty="0">
                <a:latin typeface="Algerian" panose="04020705040A02060702" pitchFamily="82" charset="0"/>
              </a:rPr>
              <a:t>Feature Engineering</a:t>
            </a:r>
            <a:br>
              <a:rPr lang="en-US" sz="2000" dirty="0">
                <a:latin typeface="Georgia" panose="02040502050405020303" pitchFamily="18" charset="0"/>
              </a:rPr>
            </a:b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After removing outliers the dataset has 247 rows and 9 columns</a:t>
            </a:r>
            <a:endParaRPr lang="en-IN" sz="2000" dirty="0">
              <a:latin typeface="Georgia" panose="020405020504050203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C8241B-1CA6-D309-B2D5-EB1B434B1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6521"/>
            <a:ext cx="10432773" cy="46912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5426-C196-0300-AC01-290539EA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69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CACC-4107-41F3-CAF9-4BA6503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17944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      </a:t>
            </a:r>
            <a:r>
              <a:rPr lang="en-US" sz="40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4000" u="sng" dirty="0">
                <a:solidFill>
                  <a:schemeClr val="bg1"/>
                </a:solidFill>
                <a:latin typeface="Algerian" panose="04020705040A02060702" pitchFamily="82" charset="0"/>
              </a:rPr>
              <a:t>Correlation</a:t>
            </a:r>
            <a:r>
              <a:rPr lang="en-US" sz="40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endParaRPr lang="en-IN" sz="4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D9D5BB-9034-FEC1-55ED-B4D588FB9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57740"/>
            <a:ext cx="11148391" cy="41239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DDF0-48B7-D6ED-926B-633DD320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26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C935-B9D5-9A86-E3B8-4FA57A5E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23245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           </a:t>
            </a:r>
            <a:r>
              <a:rPr lang="en-US" sz="4000" u="sng" dirty="0">
                <a:solidFill>
                  <a:srgbClr val="FFFF00"/>
                </a:solidFill>
                <a:latin typeface="Algerian" panose="04020705040A02060702" pitchFamily="82" charset="0"/>
              </a:rPr>
              <a:t>Heatmap</a:t>
            </a:r>
            <a:endParaRPr lang="en-IN" sz="4000" u="sng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CD81C7-34F9-3DFC-5B68-C52BCDF5A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4" y="1338471"/>
            <a:ext cx="9713844" cy="49099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560E6-FE29-E9D6-1B44-3F1DD13F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00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29C7-412F-9897-434A-B4F8484F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45774"/>
            <a:ext cx="10131425" cy="144448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             VISUALISATIONs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E333-43AC-5B96-9FA2-C3E5327A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98713"/>
            <a:ext cx="10131425" cy="44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F2755-CF38-5DDE-927B-26F8B511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15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78105-EF6C-C28F-7574-41A8F1A57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0" y="1180786"/>
            <a:ext cx="1075522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39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0848-F85F-F3ED-30EE-C94981FA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28546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     </a:t>
            </a:r>
            <a:r>
              <a:rPr lang="en-US" sz="4000" dirty="0" err="1">
                <a:latin typeface="Algerian" panose="04020705040A02060702" pitchFamily="82" charset="0"/>
              </a:rPr>
              <a:t>Visualisations</a:t>
            </a:r>
            <a:endParaRPr lang="en-IN" sz="4000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D8B67E-36B7-BFB2-6332-DBB65B1B6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5" y="1506205"/>
            <a:ext cx="5643138" cy="31055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01508-2792-D197-ADC8-3B4B477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16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00500-F75F-4750-4207-88B03F78A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9" y="1506205"/>
            <a:ext cx="6029739" cy="31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5A65-BD43-5F52-63E9-F7FA4C62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70953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Percentage of bankruptcy=42.5% and non-bankruptcy = 57.5%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1CC4E9-348A-D3A7-C6BE-94AABEEDA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03513"/>
            <a:ext cx="9756911" cy="4644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60E8B-D210-0E53-3ABF-02D46F14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5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05BD-913B-D56C-529E-D8C97020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29871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  Train test split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1F4AC-A898-3EDF-AC00-BCDC7CCC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18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EAABE3-C1A3-ED3B-6298-632C78153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1" y="1852648"/>
            <a:ext cx="5155416" cy="364966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E47569-C993-06CD-DD6E-5B08CA5DA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07" y="1852648"/>
            <a:ext cx="679151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9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D39A-B545-511B-4228-1CD0402D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3517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     </a:t>
            </a:r>
            <a:r>
              <a:rPr lang="en-US" sz="4000" u="sng" dirty="0">
                <a:latin typeface="Algerian" panose="04020705040A02060702" pitchFamily="82" charset="0"/>
              </a:rPr>
              <a:t>Model Building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CC1FE3-0B7F-3C74-A763-DC1CFD4B7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75790"/>
            <a:ext cx="10578548" cy="42009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C1B11-93A7-BF3E-F982-678227D3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89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FFBC-F214-2083-8D30-675F6DFF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823"/>
            <a:ext cx="12192000" cy="216746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BUSINESS PROBLEM :</a:t>
            </a: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r>
              <a:rPr lang="en-US" sz="2700" dirty="0">
                <a:latin typeface="Georgia" panose="02040502050405020303" pitchFamily="18" charset="0"/>
              </a:rPr>
              <a:t>We have to calculate or check whether the business is going to bankrupt or not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02BC1-4F49-DCB9-AAFD-E7AAFF47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3014132"/>
            <a:ext cx="12191999" cy="384386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OBJECCTIVE :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IN" sz="2400" dirty="0">
                <a:latin typeface="Georgia" panose="02040502050405020303" pitchFamily="18" charset="0"/>
              </a:rPr>
              <a:t>It is a classification project , since the variable to predict is binary (bankruptcy or non-bankruptcy). The goal here is to model the probability that a business goes bankrupt from different features.</a:t>
            </a:r>
          </a:p>
          <a:p>
            <a:r>
              <a:rPr lang="en-IN" sz="2400" dirty="0">
                <a:latin typeface="Georgia" panose="02040502050405020303" pitchFamily="18" charset="0"/>
              </a:rPr>
              <a:t> The data file contains 7 features about 250 companies.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5448E-6EFA-92B0-7D1D-B98C25A9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52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0BEB-7D81-328E-2085-52518220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9027"/>
            <a:ext cx="10131425" cy="1391478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Accuracy scores of classification models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61936-0B82-7DEC-917B-853BDDBEF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1669775"/>
            <a:ext cx="10721008" cy="46912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8623F-2BD6-84A4-C8EE-9BFC8AA8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12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8C3B-D919-E6A4-8499-497A8554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89" y="-106016"/>
            <a:ext cx="9550399" cy="15902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</a:t>
            </a:r>
            <a:r>
              <a:rPr lang="en-US" sz="4000" u="sng" dirty="0">
                <a:latin typeface="Algerian" panose="04020705040A02060702" pitchFamily="82" charset="0"/>
              </a:rPr>
              <a:t>Model evolution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AFE2B-448A-92FE-68C4-23159008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603513"/>
            <a:ext cx="10135436" cy="41876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Georgia" panose="02040502050405020303" pitchFamily="18" charset="0"/>
              </a:rPr>
              <a:t>From the above model Logistic Regression, SVM(Kernel=Linear),SVM(Kernel=</a:t>
            </a:r>
            <a:r>
              <a:rPr lang="en-US" sz="2800" dirty="0" err="1">
                <a:latin typeface="Georgia" panose="02040502050405020303" pitchFamily="18" charset="0"/>
              </a:rPr>
              <a:t>rbf</a:t>
            </a:r>
            <a:r>
              <a:rPr lang="en-US" sz="2800" dirty="0">
                <a:latin typeface="Georgia" panose="02040502050405020303" pitchFamily="18" charset="0"/>
              </a:rPr>
              <a:t>), Naïve Bayes (booth multinomial and gaussian) gave the accuracy 100% and also precision, recall and f1 score of Logistic Regression, SVM(kernel=Linear), SVM(Kernel=</a:t>
            </a:r>
            <a:r>
              <a:rPr lang="en-US" sz="2800" dirty="0" err="1">
                <a:latin typeface="Georgia" panose="02040502050405020303" pitchFamily="18" charset="0"/>
              </a:rPr>
              <a:t>rbf</a:t>
            </a:r>
            <a:r>
              <a:rPr lang="en-US" sz="2800" dirty="0">
                <a:latin typeface="Georgia" panose="02040502050405020303" pitchFamily="18" charset="0"/>
              </a:rPr>
              <a:t>) gave 100%.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Georgia" panose="02040502050405020303" pitchFamily="18" charset="0"/>
              </a:rPr>
              <a:t>KNN Classifier , SVM(Kernel=Poly), Random Forest Classifier gave 98.39% accuracy.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Georgia" panose="02040502050405020303" pitchFamily="18" charset="0"/>
              </a:rPr>
              <a:t>Decision Tree Classifier gave 96.77 accuracy.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6F7B9-E294-3468-D92F-A07F5D24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1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9249-07BD-AE65-378C-A95FB423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29871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</a:t>
            </a:r>
            <a:r>
              <a:rPr lang="en-US" sz="4000" u="sng" dirty="0">
                <a:latin typeface="Algerian" panose="04020705040A02060702" pitchFamily="82" charset="0"/>
              </a:rPr>
              <a:t>Model Evolution Report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7A31-95AD-D722-FB25-2B429FC5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03442"/>
            <a:ext cx="10131425" cy="415455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Among the 8 models we </a:t>
            </a:r>
            <a:r>
              <a:rPr lang="en-US" sz="2400" dirty="0" err="1"/>
              <a:t>choosed</a:t>
            </a:r>
            <a:r>
              <a:rPr lang="en-US" sz="2400" dirty="0"/>
              <a:t> SVM(Linear) as final model because it gives 100 % accuracy and SVM is best for small dataset . SVM tries to find the best margin  that separates the classes and reduces the risk  of the error on the dataset . 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579DA-4BD1-BAF0-BA9D-435D1C44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22B0D-42DC-775C-4561-0920EB771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4" y="1211344"/>
            <a:ext cx="4677428" cy="2772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4BC181-37B3-D894-6E80-6F87164E8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44" y="1211344"/>
            <a:ext cx="693516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11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CFE8-E95D-174A-EE11-7B3D6022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2876"/>
            <a:ext cx="10131425" cy="860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       </a:t>
            </a:r>
            <a:r>
              <a:rPr lang="en-US" sz="4000" u="sng" dirty="0">
                <a:latin typeface="Algerian" panose="04020705040A02060702" pitchFamily="82" charset="0"/>
              </a:rPr>
              <a:t>Deployment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05FBB1-619C-3CFC-CA93-0B8EBA864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68348"/>
            <a:ext cx="10817227" cy="153725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Output is 1 that means it belongs to </a:t>
            </a:r>
          </a:p>
          <a:p>
            <a:r>
              <a:rPr lang="en-US" sz="2800" dirty="0">
                <a:latin typeface="Georgia" panose="02040502050405020303" pitchFamily="18" charset="0"/>
              </a:rPr>
              <a:t>to non-bankruptcy.</a:t>
            </a: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547F6-28C2-5C3C-25F8-5542E803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23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B5B397-B71F-5A43-470B-2C73D2CB016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4838700" cy="36496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91B9C-9FD0-AD3F-61D9-70B7E3EDB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59" y="1417983"/>
            <a:ext cx="6785114" cy="54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6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A9D8-F7FA-E31B-97AE-99605809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67" y="609602"/>
            <a:ext cx="9550399" cy="109992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     </a:t>
            </a:r>
            <a:r>
              <a:rPr lang="en-US" sz="4000" u="sng" dirty="0">
                <a:latin typeface="Algerian" panose="04020705040A02060702" pitchFamily="82" charset="0"/>
              </a:rPr>
              <a:t>Challenges faced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C2104-CD19-1CDF-C2BF-F7C7452C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2451652"/>
            <a:ext cx="10135436" cy="333954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latin typeface="Georgia" panose="02040502050405020303" pitchFamily="18" charset="0"/>
              </a:rPr>
              <a:t>We faced challenge to select the final model for best accuracy.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latin typeface="Georgia" panose="02040502050405020303" pitchFamily="18" charset="0"/>
              </a:rPr>
              <a:t>Deployment time that means to run </a:t>
            </a:r>
            <a:r>
              <a:rPr lang="en-US" sz="3200" dirty="0" err="1">
                <a:latin typeface="Georgia" panose="02040502050405020303" pitchFamily="18" charset="0"/>
              </a:rPr>
              <a:t>streamlit</a:t>
            </a:r>
            <a:r>
              <a:rPr lang="en-US" sz="3200" dirty="0">
                <a:latin typeface="Georgia" panose="02040502050405020303" pitchFamily="18" charset="0"/>
              </a:rPr>
              <a:t> web app.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E71F6-E870-520C-4B34-9F7A147D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43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81F6-4828-47AA-C632-C7175F23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endParaRPr lang="en-IN" sz="7200" dirty="0">
              <a:latin typeface="Algerian" panose="04020705040A02060702" pitchFamily="8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839C0-061C-5FB5-3A9D-4A96E588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6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2971-0B3C-97CA-346A-0A4F0345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8" y="119271"/>
            <a:ext cx="11675164" cy="980660"/>
          </a:xfrm>
        </p:spPr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PROJECT FLOW / PROJECT ARCHITECHTURE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57DDF-B882-E3AB-4735-CD683FC5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937A8-126B-C12E-EC34-4F5F079F4AAF}"/>
              </a:ext>
            </a:extLst>
          </p:cNvPr>
          <p:cNvSpPr/>
          <p:nvPr/>
        </p:nvSpPr>
        <p:spPr>
          <a:xfrm>
            <a:off x="622851" y="1616765"/>
            <a:ext cx="2637184" cy="144163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Collection of data</a:t>
            </a:r>
            <a:endParaRPr lang="en-IN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6AD1157-F6DE-E737-7F1C-9026F868B765}"/>
              </a:ext>
            </a:extLst>
          </p:cNvPr>
          <p:cNvSpPr/>
          <p:nvPr/>
        </p:nvSpPr>
        <p:spPr>
          <a:xfrm>
            <a:off x="3670851" y="1831649"/>
            <a:ext cx="993913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82AD1B-DF7A-28DE-1450-B93DD5B834B2}"/>
              </a:ext>
            </a:extLst>
          </p:cNvPr>
          <p:cNvSpPr/>
          <p:nvPr/>
        </p:nvSpPr>
        <p:spPr>
          <a:xfrm flipH="1" flipV="1">
            <a:off x="14179825" y="-2292626"/>
            <a:ext cx="410818" cy="821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FF780-512F-8C19-1FFA-317F3CEF8B24}"/>
              </a:ext>
            </a:extLst>
          </p:cNvPr>
          <p:cNvSpPr/>
          <p:nvPr/>
        </p:nvSpPr>
        <p:spPr>
          <a:xfrm>
            <a:off x="5075583" y="1616764"/>
            <a:ext cx="2862469" cy="14416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Business Understanding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19CE51A-8154-4E27-85A0-6243B936146C}"/>
              </a:ext>
            </a:extLst>
          </p:cNvPr>
          <p:cNvSpPr/>
          <p:nvPr/>
        </p:nvSpPr>
        <p:spPr>
          <a:xfrm>
            <a:off x="8213101" y="1878957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31B72-6E43-769D-8EB1-C85CAF4CBFEB}"/>
              </a:ext>
            </a:extLst>
          </p:cNvPr>
          <p:cNvSpPr/>
          <p:nvPr/>
        </p:nvSpPr>
        <p:spPr>
          <a:xfrm>
            <a:off x="9466558" y="1574159"/>
            <a:ext cx="2515659" cy="14842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Exploratory Data Analysis-EDA</a:t>
            </a:r>
            <a:endParaRPr lang="en-IN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3FF7A01-993D-10B7-843F-045815A36E68}"/>
              </a:ext>
            </a:extLst>
          </p:cNvPr>
          <p:cNvSpPr/>
          <p:nvPr/>
        </p:nvSpPr>
        <p:spPr>
          <a:xfrm>
            <a:off x="10474858" y="3428399"/>
            <a:ext cx="684738" cy="96740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725E4-29F9-B975-BC2D-33EE64F57481}"/>
              </a:ext>
            </a:extLst>
          </p:cNvPr>
          <p:cNvSpPr/>
          <p:nvPr/>
        </p:nvSpPr>
        <p:spPr>
          <a:xfrm>
            <a:off x="9358288" y="4598504"/>
            <a:ext cx="2515659" cy="1272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Model Building</a:t>
            </a:r>
            <a:endParaRPr lang="en-IN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F18E7C12-75F8-8114-9C41-DEC5C9DC6479}"/>
              </a:ext>
            </a:extLst>
          </p:cNvPr>
          <p:cNvSpPr/>
          <p:nvPr/>
        </p:nvSpPr>
        <p:spPr>
          <a:xfrm>
            <a:off x="7977808" y="4911987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F8F525-7EBB-5A5A-964A-C448DCEB89B0}"/>
              </a:ext>
            </a:extLst>
          </p:cNvPr>
          <p:cNvSpPr/>
          <p:nvPr/>
        </p:nvSpPr>
        <p:spPr>
          <a:xfrm>
            <a:off x="5008263" y="4605200"/>
            <a:ext cx="2515659" cy="1272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 pitchFamily="18" charset="0"/>
              </a:rPr>
              <a:t>Deployment</a:t>
            </a:r>
            <a:endParaRPr lang="en-IN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5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89CB5A-3D94-EC71-7778-9F9ACABD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   </a:t>
            </a:r>
            <a:r>
              <a:rPr lang="en-US" sz="4000" dirty="0">
                <a:latin typeface="Algerian" panose="04020705040A02060702" pitchFamily="82" charset="0"/>
              </a:rPr>
              <a:t>Importing Libraries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9B233-19D9-A953-9AE6-965EB73A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)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909B3-C8D3-6C36-F8FC-F2A1D5A3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4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3BABC8-E20B-A70B-AABA-43E6F450C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4" y="1967004"/>
            <a:ext cx="1067901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7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DD1E-5B73-C8DB-4FCF-07F69574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19269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DATA SET DETAILS</a:t>
            </a:r>
            <a:endParaRPr lang="en-IN" sz="4000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5A5607-880C-A646-1640-9FDEF6513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066470"/>
            <a:ext cx="10821910" cy="47250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BECFB-AFDA-3CE5-D650-F285B82C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5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C9C2-DCDC-85C1-8DF6-61E60371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20594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EXPLORATORY DATA ANALYSIS(EDA)</a:t>
            </a:r>
            <a:endParaRPr lang="en-IN" sz="4000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12103F-6508-A2F2-FCDE-51C722A9D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57" y="1378640"/>
            <a:ext cx="10160685" cy="4584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23AB7-B5F7-A640-B022-BAC08266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3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7B96-1CF7-AB32-C132-7138677E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17944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      Missing Value</a:t>
            </a:r>
            <a:endParaRPr lang="en-IN" sz="4000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469082-5C77-D92A-2B4B-B2D1D3AF6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67" y="1572685"/>
            <a:ext cx="10131425" cy="30788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915FB-BC4A-AFD3-0679-64EF9115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0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828D-6602-5CBE-177A-525F0168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066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    </a:t>
            </a:r>
            <a:r>
              <a:rPr lang="en-US" sz="4000" dirty="0" err="1">
                <a:latin typeface="Algerian" panose="04020705040A02060702" pitchFamily="82" charset="0"/>
              </a:rPr>
              <a:t>TRansformations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B8B3-98F0-94F1-8292-968EBD6B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066801"/>
            <a:ext cx="11648661" cy="551952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Georgia" panose="02040502050405020303" pitchFamily="18" charset="0"/>
              </a:rPr>
              <a:t>Creating dummy variable and changing the target variable to bankruptcy = 0 and non-bankruptcy=1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15B49-5E85-F6CF-A34D-21B13D2B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8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25901-B74E-0A66-D1D7-9DF0842A3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1278884"/>
            <a:ext cx="844032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BF87-7CA2-CD2B-C7AB-E8C344F0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70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                     </a:t>
            </a:r>
            <a:r>
              <a:rPr lang="en-US" sz="4000" u="sng" dirty="0">
                <a:latin typeface="Algerian" panose="04020705040A02060702" pitchFamily="82" charset="0"/>
              </a:rPr>
              <a:t>Outlier detection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4934-22EF-CA75-52B5-11ACBD39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3757"/>
            <a:ext cx="12099235" cy="5168347"/>
          </a:xfrm>
        </p:spPr>
        <p:txBody>
          <a:bodyPr/>
          <a:lstStyle/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       Here the value  -1 are outliers and 1 are normal data</a:t>
            </a: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1962-C04B-FA5F-3205-F2CFB73E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C85B-9987-4CF7-9BE3-74D5084A5ACC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54C93-832D-0813-E3D4-621F11FD7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3" y="1280812"/>
            <a:ext cx="1055517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5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428</Words>
  <Application>Microsoft Office PowerPoint</Application>
  <PresentationFormat>Widescreen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Algerian</vt:lpstr>
      <vt:lpstr>Arial</vt:lpstr>
      <vt:lpstr>Calibri</vt:lpstr>
      <vt:lpstr>Calibri Light</vt:lpstr>
      <vt:lpstr>Georgia</vt:lpstr>
      <vt:lpstr>Wingdings</vt:lpstr>
      <vt:lpstr>Celestial</vt:lpstr>
      <vt:lpstr>BANkRuPTCY PREVENTION</vt:lpstr>
      <vt:lpstr>      BUSINESS PROBLEM :  We have to calculate or check whether the business is going to bankrupt or not </vt:lpstr>
      <vt:lpstr>PROJECT FLOW / PROJECT ARCHITECHTURE </vt:lpstr>
      <vt:lpstr>                    Importing Libraries</vt:lpstr>
      <vt:lpstr>                   DATA SET DETAILS</vt:lpstr>
      <vt:lpstr>   EXPLORATORY DATA ANALYSIS(EDA)</vt:lpstr>
      <vt:lpstr>                         Missing Value</vt:lpstr>
      <vt:lpstr>                       TRansformations</vt:lpstr>
      <vt:lpstr>                     Outlier detection</vt:lpstr>
      <vt:lpstr>                  Scores and anomaly</vt:lpstr>
      <vt:lpstr>                      Display anomaly</vt:lpstr>
      <vt:lpstr>               Feature Engineering  After removing outliers the dataset has 247 rows and 9 columns</vt:lpstr>
      <vt:lpstr>                          Correlation </vt:lpstr>
      <vt:lpstr>                              Heatmap</vt:lpstr>
      <vt:lpstr>                              VISUALISATIONs</vt:lpstr>
      <vt:lpstr>                        Visualisations</vt:lpstr>
      <vt:lpstr>Percentage of bankruptcy=42.5% and non-bankruptcy = 57.5%</vt:lpstr>
      <vt:lpstr>                     Train test split</vt:lpstr>
      <vt:lpstr>                        Model Building</vt:lpstr>
      <vt:lpstr>Accuracy scores of classification models</vt:lpstr>
      <vt:lpstr>                   Model evolution</vt:lpstr>
      <vt:lpstr>                Model Evolution Report</vt:lpstr>
      <vt:lpstr>                          Deployment</vt:lpstr>
      <vt:lpstr>                      Challenges faced</vt:lpstr>
      <vt:lpstr>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BANRAPCY PREVENTION</dc:title>
  <dc:creator>Admin</dc:creator>
  <cp:lastModifiedBy>Admin</cp:lastModifiedBy>
  <cp:revision>30</cp:revision>
  <dcterms:created xsi:type="dcterms:W3CDTF">2023-04-13T07:20:35Z</dcterms:created>
  <dcterms:modified xsi:type="dcterms:W3CDTF">2023-04-14T16:45:17Z</dcterms:modified>
</cp:coreProperties>
</file>