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257" r:id="rId3"/>
    <p:sldId id="317" r:id="rId4"/>
    <p:sldId id="272" r:id="rId5"/>
    <p:sldId id="260" r:id="rId6"/>
    <p:sldId id="316" r:id="rId7"/>
    <p:sldId id="278" r:id="rId8"/>
    <p:sldId id="277" r:id="rId9"/>
    <p:sldId id="276" r:id="rId10"/>
    <p:sldId id="275" r:id="rId11"/>
    <p:sldId id="274" r:id="rId12"/>
    <p:sldId id="31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1" r:id="rId34"/>
    <p:sldId id="302" r:id="rId35"/>
    <p:sldId id="303" r:id="rId36"/>
    <p:sldId id="304" r:id="rId37"/>
    <p:sldId id="315" r:id="rId38"/>
    <p:sldId id="305" r:id="rId39"/>
    <p:sldId id="306" r:id="rId40"/>
    <p:sldId id="273" r:id="rId41"/>
    <p:sldId id="262" r:id="rId42"/>
    <p:sldId id="309" r:id="rId43"/>
    <p:sldId id="314" r:id="rId4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407" autoAdjust="0"/>
    <p:restoredTop sz="94000" autoAdjust="0"/>
  </p:normalViewPr>
  <p:slideViewPr>
    <p:cSldViewPr>
      <p:cViewPr>
        <p:scale>
          <a:sx n="75" d="100"/>
          <a:sy n="75" d="100"/>
        </p:scale>
        <p:origin x="-6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65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56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5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39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1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1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71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5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45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9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4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17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30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20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75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15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6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1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22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58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85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3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1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33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53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97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51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73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56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718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69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2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66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7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75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7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9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</p:grp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Show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hoice -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20" name="Rectangle 10"/>
          <p:cNvSpPr txBox="1"/>
          <p:nvPr userDrawn="1"/>
        </p:nvSpPr>
        <p:spPr>
          <a:xfrm>
            <a:off x="457200" y="2120898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7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28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17600" y="2156141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29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30" name="Rectangle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 correct answer (then rearrange the choices)</a:t>
            </a:r>
            <a:endParaRPr kumimoji="0"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3" hasCustomPrompt="1"/>
          </p:nvPr>
        </p:nvSpPr>
        <p:spPr>
          <a:xfrm>
            <a:off x="1066800" y="533400"/>
            <a:ext cx="6553200" cy="1066800"/>
          </a:xfrm>
        </p:spPr>
        <p:txBody>
          <a:bodyPr>
            <a:normAutofit/>
          </a:bodyPr>
          <a:lstStyle>
            <a:lvl1pPr marL="0" indent="0">
              <a:buNone/>
              <a:defRPr sz="3600" baseline="0"/>
            </a:lvl1pPr>
          </a:lstStyle>
          <a:p>
            <a:pPr lvl="0"/>
            <a:r>
              <a:rPr lang="en-US" dirty="0" smtClean="0"/>
              <a:t>Multiple Choice – Correct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hoice -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20" name="Rectangle 10"/>
          <p:cNvSpPr txBox="1"/>
          <p:nvPr userDrawn="1"/>
        </p:nvSpPr>
        <p:spPr>
          <a:xfrm>
            <a:off x="457200" y="2120898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7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46621"/>
            <a:ext cx="77724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	Click to add an incorrect answer</a:t>
            </a:r>
            <a:endParaRPr kumimoji="0" lang="en-US" dirty="0"/>
          </a:p>
        </p:txBody>
      </p:sp>
      <p:sp>
        <p:nvSpPr>
          <p:cNvPr id="28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2156141"/>
            <a:ext cx="77470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	Click to add an incorrect answer</a:t>
            </a:r>
            <a:endParaRPr kumimoji="0" lang="en-US" dirty="0"/>
          </a:p>
        </p:txBody>
      </p:sp>
      <p:sp>
        <p:nvSpPr>
          <p:cNvPr id="29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743200"/>
            <a:ext cx="77724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	Click to add an incorrect answer</a:t>
            </a:r>
            <a:endParaRPr kumimoji="0" lang="en-US" dirty="0"/>
          </a:p>
        </p:txBody>
      </p:sp>
      <p:sp>
        <p:nvSpPr>
          <p:cNvPr id="30" name="Rectangle 1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4150043"/>
            <a:ext cx="7924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	Click to add a correct answer (then rearrange the choices)</a:t>
            </a:r>
            <a:endParaRPr kumimoji="0"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682625" y="3390900"/>
            <a:ext cx="45085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660400" y="4178299"/>
            <a:ext cx="4953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3" hasCustomPrompt="1"/>
          </p:nvPr>
        </p:nvSpPr>
        <p:spPr>
          <a:xfrm>
            <a:off x="1066800" y="533400"/>
            <a:ext cx="6553200" cy="1066800"/>
          </a:xfrm>
        </p:spPr>
        <p:txBody>
          <a:bodyPr>
            <a:normAutofit/>
          </a:bodyPr>
          <a:lstStyle>
            <a:lvl1pPr marL="0" indent="0">
              <a:buNone/>
              <a:defRPr sz="3600" baseline="0"/>
            </a:lvl1pPr>
          </a:lstStyle>
          <a:p>
            <a:pPr lvl="0"/>
            <a:r>
              <a:rPr lang="en-US" dirty="0" smtClean="0"/>
              <a:t>Multiple Choice – Correct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1</a:t>
            </a:r>
            <a:endParaRPr kumimoji="0"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2</a:t>
            </a:r>
            <a:endParaRPr kumimoji="0"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3</a:t>
            </a:r>
            <a:endParaRPr kumimoji="0"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4</a:t>
            </a:r>
            <a:endParaRPr kumimoji="0"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5</a:t>
            </a:r>
            <a:endParaRPr kumimoji="0" lang="en-US" dirty="0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5</a:t>
            </a:r>
            <a:endParaRPr kumimoji="0"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3</a:t>
            </a:r>
            <a:endParaRPr kumimoji="0"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1</a:t>
            </a:r>
            <a:endParaRPr kumimoji="0"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2</a:t>
            </a:r>
            <a:endParaRPr kumimoji="0"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4</a:t>
            </a:r>
            <a:endParaRPr kumimoji="0"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type your question</a:t>
            </a:r>
            <a:endParaRPr kumimoji="0" lang="en-US" dirty="0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12/10/2013</a:t>
            </a:fld>
            <a:endParaRPr kumimoji="0"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dirty="0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Click to add section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 dirty="0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 smtClean="0"/>
              <a:t>Click to add detail to the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 dirty="0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 dirty="0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20" name="Rectangle 10"/>
          <p:cNvSpPr txBox="1"/>
          <p:nvPr userDrawn="1"/>
        </p:nvSpPr>
        <p:spPr>
          <a:xfrm>
            <a:off x="457200" y="2120898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7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28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29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30" name="Rectangle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 correct answer (then rearrange the choices)</a:t>
            </a:r>
            <a:endParaRPr kumimoji="0"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3" hasCustomPrompt="1"/>
          </p:nvPr>
        </p:nvSpPr>
        <p:spPr>
          <a:xfrm>
            <a:off x="1066800" y="533400"/>
            <a:ext cx="6553200" cy="1066800"/>
          </a:xfrm>
        </p:spPr>
        <p:txBody>
          <a:bodyPr>
            <a:normAutofit/>
          </a:bodyPr>
          <a:lstStyle>
            <a:lvl1pPr marL="0" indent="0">
              <a:buNone/>
              <a:defRPr sz="3600" baseline="0"/>
            </a:lvl1pPr>
          </a:lstStyle>
          <a:p>
            <a:pPr lvl="0"/>
            <a:r>
              <a:rPr lang="en-US" dirty="0" smtClean="0"/>
              <a:t>Multiple Choice – Correct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hoice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20" name="Rectangle 10"/>
          <p:cNvSpPr txBox="1"/>
          <p:nvPr userDrawn="1"/>
        </p:nvSpPr>
        <p:spPr>
          <a:xfrm>
            <a:off x="457200" y="2120898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7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28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55700" y="34163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29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133598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30" name="Rectangle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 correct answer (then rearrange the choices)</a:t>
            </a:r>
            <a:endParaRPr kumimoji="0"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3" hasCustomPrompt="1"/>
          </p:nvPr>
        </p:nvSpPr>
        <p:spPr>
          <a:xfrm>
            <a:off x="1066800" y="533400"/>
            <a:ext cx="6553200" cy="1066800"/>
          </a:xfrm>
        </p:spPr>
        <p:txBody>
          <a:bodyPr>
            <a:normAutofit/>
          </a:bodyPr>
          <a:lstStyle>
            <a:lvl1pPr marL="0" indent="0">
              <a:buNone/>
              <a:defRPr sz="3600" baseline="0"/>
            </a:lvl1pPr>
          </a:lstStyle>
          <a:p>
            <a:pPr lvl="0"/>
            <a:r>
              <a:rPr lang="en-US" dirty="0" smtClean="0"/>
              <a:t>Multiple Choice – Correct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r>
              <a:rPr lang="en-US" dirty="0" smtClean="0"/>
              <a:t>Infosys Technologies Limited, 2012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5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SNC Admin Certification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Sample Questions </a:t>
            </a:r>
            <a:r>
              <a:rPr lang="en-US" dirty="0"/>
              <a:t>and </a:t>
            </a:r>
            <a:r>
              <a:rPr lang="en-US" dirty="0" smtClean="0"/>
              <a:t>Answers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is contextual security?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True.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52400" y="3124200"/>
            <a:ext cx="8686800" cy="1295400"/>
          </a:xfrm>
        </p:spPr>
        <p:txBody>
          <a:bodyPr/>
          <a:lstStyle/>
          <a:p>
            <a:pPr algn="l"/>
            <a:r>
              <a:rPr lang="en-US" dirty="0"/>
              <a:t>Contextual Security manager provides data protection by controlling read/write/create/delete authorization on records using ACL rules on fields and or tables.</a:t>
            </a:r>
          </a:p>
        </p:txBody>
      </p:sp>
    </p:spTree>
    <p:extLst>
      <p:ext uri="{BB962C8B-B14F-4D97-AF65-F5344CB8AC3E}">
        <p14:creationId xmlns:p14="http://schemas.microsoft.com/office/powerpoint/2010/main" val="1996873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 smtClean="0"/>
              <a:t>security_administrator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sys_admin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ecurity_admin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990600" y="762000"/>
            <a:ext cx="65532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Which of the following is an elevated privilege?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55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Delegate is a person who receives mails on behalf of another person.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If a user edits filters and breadcrumbs, who can see it?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>
            <a:extLst/>
          </a:lstStyle>
          <a:p>
            <a:r>
              <a:rPr lang="en-US" dirty="0" smtClean="0"/>
              <a:t>The user and users with the group-filter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49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Retroactive start is used in?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94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What is the purpose of an Import Set?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>
            <a:extLst/>
          </a:lstStyle>
          <a:p>
            <a:r>
              <a:rPr lang="en-US" dirty="0" smtClean="0"/>
              <a:t>To act </a:t>
            </a:r>
            <a:r>
              <a:rPr lang="en-US" dirty="0"/>
              <a:t>as a staging </a:t>
            </a:r>
            <a:r>
              <a:rPr lang="en-US" dirty="0" smtClean="0"/>
              <a:t>location for storing data </a:t>
            </a:r>
            <a:r>
              <a:rPr lang="en-US" dirty="0"/>
              <a:t>imported from data </a:t>
            </a:r>
            <a:r>
              <a:rPr lang="en-US" dirty="0" smtClean="0"/>
              <a:t>sources and map this data to existing ServiceNow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61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Import data into ServiceNow tables.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Define a relationship between the fields in a data source and fields in import set.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Map data from a data source to a ServiceNow table.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data from an import set to a ServiceNow table.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914400" y="838200"/>
            <a:ext cx="6553200" cy="1066800"/>
          </a:xfrm>
        </p:spPr>
        <p:txBody>
          <a:bodyPr/>
          <a:lstStyle/>
          <a:p>
            <a:r>
              <a:rPr lang="en-US" dirty="0" smtClean="0"/>
              <a:t>Transform Maps are used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45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What are the different sections in a page?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2286000"/>
            <a:ext cx="8229600" cy="1143000"/>
          </a:xfrm>
        </p:spPr>
        <p:txBody>
          <a:bodyPr>
            <a:normAutofit fontScale="47500" lnSpcReduction="20000"/>
          </a:bodyPr>
          <a:lstStyle>
            <a:extLst/>
          </a:lstStyle>
          <a:p>
            <a:r>
              <a:rPr lang="en-US" dirty="0" smtClean="0"/>
              <a:t>Application Navigator or </a:t>
            </a:r>
            <a:r>
              <a:rPr lang="en-US" smtClean="0"/>
              <a:t>left navigation bar</a:t>
            </a:r>
            <a:endParaRPr lang="en-US" dirty="0" smtClean="0"/>
          </a:p>
          <a:p>
            <a:r>
              <a:rPr lang="en-US" dirty="0" smtClean="0"/>
              <a:t>Content Frame</a:t>
            </a:r>
          </a:p>
          <a:p>
            <a:r>
              <a:rPr lang="en-US" dirty="0" smtClean="0"/>
              <a:t>Banner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00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UI Pages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Content Blocks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UI Actions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Buttons, form links and context menu are type of</a:t>
            </a:r>
          </a:p>
        </p:txBody>
      </p:sp>
    </p:spTree>
    <p:extLst>
      <p:ext uri="{BB962C8B-B14F-4D97-AF65-F5344CB8AC3E}">
        <p14:creationId xmlns:p14="http://schemas.microsoft.com/office/powerpoint/2010/main" val="2377569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Users can only delete custom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With the Impersonate button UI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With the </a:t>
            </a:r>
            <a:r>
              <a:rPr lang="en-US" dirty="0" err="1" smtClean="0"/>
              <a:t>ui.glide.impersonate_button</a:t>
            </a:r>
            <a:r>
              <a:rPr lang="en-US" dirty="0" smtClean="0"/>
              <a:t> UI property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glide.ui.impersonate</a:t>
            </a:r>
            <a:r>
              <a:rPr lang="en-US" dirty="0" smtClean="0"/>
              <a:t> UI property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glide.ui.impersonate_button</a:t>
            </a:r>
            <a:r>
              <a:rPr lang="en-US" dirty="0"/>
              <a:t> UI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62000" y="609600"/>
            <a:ext cx="79248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can you enable or disable the Impersonate Button?</a:t>
            </a:r>
          </a:p>
        </p:txBody>
      </p:sp>
    </p:spTree>
    <p:extLst>
      <p:ext uri="{BB962C8B-B14F-4D97-AF65-F5344CB8AC3E}">
        <p14:creationId xmlns:p14="http://schemas.microsoft.com/office/powerpoint/2010/main" val="3369689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we need to preview after merging update sets?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5800" y="3124200"/>
            <a:ext cx="7696200" cy="1981200"/>
          </a:xfrm>
        </p:spPr>
        <p:txBody>
          <a:bodyPr/>
          <a:lstStyle/>
          <a:p>
            <a:pPr algn="l"/>
            <a:r>
              <a:rPr lang="en-US" dirty="0" smtClean="0"/>
              <a:t>You </a:t>
            </a:r>
            <a:r>
              <a:rPr lang="en-US" dirty="0"/>
              <a:t>need to preview the update set to review and compare update sets, and check for collisions.</a:t>
            </a:r>
          </a:p>
        </p:txBody>
      </p:sp>
    </p:spTree>
    <p:extLst>
      <p:ext uri="{BB962C8B-B14F-4D97-AF65-F5344CB8AC3E}">
        <p14:creationId xmlns:p14="http://schemas.microsoft.com/office/powerpoint/2010/main" val="63237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Assigned 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Published Date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066800" y="533400"/>
            <a:ext cx="73152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are knowledge based articles arranged by default?</a:t>
            </a:r>
          </a:p>
        </p:txBody>
      </p:sp>
    </p:spTree>
    <p:extLst>
      <p:ext uri="{BB962C8B-B14F-4D97-AF65-F5344CB8AC3E}">
        <p14:creationId xmlns:p14="http://schemas.microsoft.com/office/powerpoint/2010/main" val="2411935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BSM map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0000" lnSpcReduction="20000"/>
          </a:bodyPr>
          <a:lstStyle>
            <a:extLst/>
          </a:lstStyle>
          <a:p>
            <a:r>
              <a:rPr lang="en-US" dirty="0" smtClean="0"/>
              <a:t>A </a:t>
            </a:r>
            <a:r>
              <a:rPr lang="en-US" dirty="0"/>
              <a:t>Business Service Management (BSM) map graphically displays the configuration items (CI) that support a business service and indicates the status of those configuration </a:t>
            </a:r>
            <a:r>
              <a:rPr lang="en-US" dirty="0" smtClean="0"/>
              <a:t>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22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Field, Condition, Script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Variable, Condition, Script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Field, Operator, Value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Variable, Operator, Value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09600" y="762000"/>
            <a:ext cx="6553200" cy="1066800"/>
          </a:xfrm>
        </p:spPr>
        <p:txBody>
          <a:bodyPr/>
          <a:lstStyle/>
          <a:p>
            <a:r>
              <a:rPr lang="en-US" dirty="0"/>
              <a:t>Components of a condition</a:t>
            </a:r>
          </a:p>
        </p:txBody>
      </p:sp>
    </p:spTree>
    <p:extLst>
      <p:ext uri="{BB962C8B-B14F-4D97-AF65-F5344CB8AC3E}">
        <p14:creationId xmlns:p14="http://schemas.microsoft.com/office/powerpoint/2010/main" val="3171564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/>
              <a:t>How can you access the System Dictionary</a:t>
            </a:r>
            <a:br>
              <a:rPr lang="en-US" dirty="0"/>
            </a:br>
            <a:r>
              <a:rPr lang="en-US" dirty="0"/>
              <a:t>?</a:t>
            </a: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>
            <a:extLst/>
          </a:lstStyle>
          <a:p>
            <a:pPr marL="914400" indent="-914400" algn="l">
              <a:buAutoNum type="alphaUcPeriod"/>
            </a:pPr>
            <a:r>
              <a:rPr lang="en-US" dirty="0" smtClean="0"/>
              <a:t>Navigate to System Definition &gt; Dictionary</a:t>
            </a:r>
          </a:p>
          <a:p>
            <a:pPr marL="914400" indent="-914400" algn="l">
              <a:buAutoNum type="alphaUcPeriod"/>
            </a:pPr>
            <a:r>
              <a:rPr lang="en-US" dirty="0" smtClean="0"/>
              <a:t>Right click the list header, form header, or field label and select Personalize Dictionary.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20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What happens when you click on the home page icon?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>
            <a:extLst/>
          </a:lstStyle>
          <a:p>
            <a:r>
              <a:rPr lang="en-US" dirty="0" smtClean="0"/>
              <a:t>Redirects to the last accessed 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1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If you create a new homepage, what will it be named by default?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My HomePage (suffix)</a:t>
            </a:r>
          </a:p>
        </p:txBody>
      </p:sp>
    </p:spTree>
    <p:extLst>
      <p:ext uri="{BB962C8B-B14F-4D97-AF65-F5344CB8AC3E}">
        <p14:creationId xmlns:p14="http://schemas.microsoft.com/office/powerpoint/2010/main" val="2224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Neither A or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Both A &amp;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90600" y="304800"/>
            <a:ext cx="6553200" cy="1066800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The task activity is available on the following </a:t>
            </a:r>
            <a:r>
              <a:rPr lang="en-US" sz="14400" dirty="0" smtClean="0"/>
              <a:t>workflows</a:t>
            </a:r>
          </a:p>
          <a:p>
            <a:endParaRPr lang="en-US" dirty="0"/>
          </a:p>
          <a:p>
            <a:pPr marL="742950" indent="-742950">
              <a:buAutoNum type="alphaUcPeriod"/>
            </a:pPr>
            <a:r>
              <a:rPr lang="en-US" sz="8000" dirty="0" smtClean="0"/>
              <a:t>Requested Item</a:t>
            </a:r>
          </a:p>
          <a:p>
            <a:pPr marL="742950" indent="-742950">
              <a:buAutoNum type="alphaUcPeriod"/>
            </a:pPr>
            <a:r>
              <a:rPr lang="en-US" sz="8000" dirty="0" smtClean="0"/>
              <a:t>Request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26590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Time Cards, Reports, Knowledge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Self-Service, Knowledge, Change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Incident, Problem, Change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Incident, Problem, Change, Service Catalog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85800" y="533400"/>
            <a:ext cx="73914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Which of the following modules are </a:t>
            </a:r>
            <a:r>
              <a:rPr lang="en-US" dirty="0"/>
              <a:t>available to ITIL users by default?</a:t>
            </a:r>
          </a:p>
        </p:txBody>
      </p:sp>
    </p:spTree>
    <p:extLst>
      <p:ext uri="{BB962C8B-B14F-4D97-AF65-F5344CB8AC3E}">
        <p14:creationId xmlns:p14="http://schemas.microsoft.com/office/powerpoint/2010/main" val="482581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	Dark gray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	Dark blue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	Light green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	Light blue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color of modules available only to administrators?</a:t>
            </a:r>
          </a:p>
        </p:txBody>
      </p:sp>
    </p:spTree>
    <p:extLst>
      <p:ext uri="{BB962C8B-B14F-4D97-AF65-F5344CB8AC3E}">
        <p14:creationId xmlns:p14="http://schemas.microsoft.com/office/powerpoint/2010/main" val="285317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The high security plugin is active by default with the ASPEN Release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3124200"/>
            <a:ext cx="8534400" cy="1143000"/>
          </a:xfrm>
        </p:spPr>
        <p:txBody>
          <a:bodyPr/>
          <a:lstStyle/>
          <a:p>
            <a:pPr algn="l"/>
            <a:r>
              <a:rPr lang="en-US" dirty="0" smtClean="0"/>
              <a:t>The Platform Security Setting – High plugin is active by default on all new ServiceNow instances starting with the October 2011 Preview1 release.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update_set_add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pdate_set_synch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dd_to_update_set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pdate_synch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85800" y="762000"/>
            <a:ext cx="70104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Which attribute makes a table eligible so that updates can be captured in an update set?</a:t>
            </a:r>
          </a:p>
        </p:txBody>
      </p:sp>
    </p:spTree>
    <p:extLst>
      <p:ext uri="{BB962C8B-B14F-4D97-AF65-F5344CB8AC3E}">
        <p14:creationId xmlns:p14="http://schemas.microsoft.com/office/powerpoint/2010/main" val="313450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user will not inherit any roles from groups.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All the roles from all the </a:t>
            </a:r>
            <a:r>
              <a:rPr lang="en-US" dirty="0" smtClean="0"/>
              <a:t>groups.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en-US" dirty="0"/>
              <a:t>Only roles with the highest permission from all the roles from all the groups the user belongs to.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All the roles from all the groups the user belongs to.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838200" y="609600"/>
            <a:ext cx="76962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will happen when one user has many groups? What roles will he inherit?</a:t>
            </a:r>
          </a:p>
        </p:txBody>
      </p:sp>
    </p:spTree>
    <p:extLst>
      <p:ext uri="{BB962C8B-B14F-4D97-AF65-F5344CB8AC3E}">
        <p14:creationId xmlns:p14="http://schemas.microsoft.com/office/powerpoint/2010/main" val="700223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Group Manager </a:t>
            </a:r>
            <a:r>
              <a:rPr lang="en-US" dirty="0"/>
              <a:t>in </a:t>
            </a:r>
            <a:r>
              <a:rPr lang="en-US" dirty="0" err="1" smtClean="0"/>
              <a:t>sys_user_group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sys_user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Assigned_to</a:t>
            </a:r>
            <a:r>
              <a:rPr lang="en-US" dirty="0"/>
              <a:t> in task and </a:t>
            </a:r>
            <a:r>
              <a:rPr lang="en-US" dirty="0" err="1"/>
              <a:t>sys_user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Problem in incident and problem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Catalog Task in </a:t>
            </a:r>
            <a:r>
              <a:rPr lang="en-US" dirty="0" err="1" smtClean="0"/>
              <a:t>sc_req_item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sc_task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is </a:t>
            </a:r>
            <a:r>
              <a:rPr lang="en-US" dirty="0" smtClean="0"/>
              <a:t>not a one-many relationship?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08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changes are tracked in the users current update set.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 instance fails.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The default update set cannot be marked completed.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en-US" dirty="0"/>
              <a:t>The system creates another update set named Default1 and uses it as the default update set.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1066800" y="533400"/>
            <a:ext cx="76962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 Default update set is marked complete</a:t>
            </a:r>
          </a:p>
        </p:txBody>
      </p:sp>
    </p:spTree>
    <p:extLst>
      <p:ext uri="{BB962C8B-B14F-4D97-AF65-F5344CB8AC3E}">
        <p14:creationId xmlns:p14="http://schemas.microsoft.com/office/powerpoint/2010/main" val="277882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The Baseline update set is no longer available post the Aspen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21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How do you access a knowledge base?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>
            <a:extLst/>
          </a:lstStyle>
          <a:p>
            <a:r>
              <a:rPr lang="en-US" dirty="0" smtClean="0"/>
              <a:t>Using the icon beside the short description in the task.</a:t>
            </a:r>
          </a:p>
        </p:txBody>
      </p:sp>
    </p:spTree>
    <p:extLst>
      <p:ext uri="{BB962C8B-B14F-4D97-AF65-F5344CB8AC3E}">
        <p14:creationId xmlns:p14="http://schemas.microsoft.com/office/powerpoint/2010/main" val="2896184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What technology is used as an interface to deliver software in web technology?</a:t>
            </a:r>
            <a:endParaRPr lang="en-US" dirty="0"/>
          </a:p>
        </p:txBody>
      </p:sp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Software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Dictionary, Tables &amp; Columns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Tables &amp; Columns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914400" y="685800"/>
            <a:ext cx="73914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modules can you use to create a table?</a:t>
            </a:r>
          </a:p>
        </p:txBody>
      </p:sp>
    </p:spTree>
    <p:extLst>
      <p:ext uri="{BB962C8B-B14F-4D97-AF65-F5344CB8AC3E}">
        <p14:creationId xmlns:p14="http://schemas.microsoft.com/office/powerpoint/2010/main" val="1973890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How do you create an SLA?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>
            <a:extLst/>
          </a:lstStyle>
          <a:p>
            <a:pPr marL="0" indent="0"/>
            <a:r>
              <a:rPr lang="en-US" dirty="0" smtClean="0"/>
              <a:t>By activating the SLA Plugin</a:t>
            </a:r>
          </a:p>
          <a:p>
            <a:pPr marL="914400" indent="-9144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SLA Definition, SLA Workflow, Task SLA, SLA Conditions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SLA Workflow, SLA Automation, SLA Conditions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SLA Definition, SLA Workflow, SLA Conditions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en-US" dirty="0"/>
              <a:t>SLA Definition, Task SLA, SLA Workflow, SLA Automation, SLA Conditions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914400" y="762000"/>
            <a:ext cx="76200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are the different components of an SLA?</a:t>
            </a:r>
          </a:p>
        </p:txBody>
      </p:sp>
    </p:spTree>
    <p:extLst>
      <p:ext uri="{BB962C8B-B14F-4D97-AF65-F5344CB8AC3E}">
        <p14:creationId xmlns:p14="http://schemas.microsoft.com/office/powerpoint/2010/main" val="332878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Why do administrators use the Impersonate functionality?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For testing purposes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is a workflow added to an Update Set?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After it is published.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990600" y="3124200"/>
            <a:ext cx="7315200" cy="1981200"/>
          </a:xfrm>
        </p:spPr>
        <p:txBody>
          <a:bodyPr/>
          <a:lstStyle/>
          <a:p>
            <a:r>
              <a:rPr lang="en-US" dirty="0"/>
              <a:t>Workflow are part of many tables, and the complete workflow is captured only when the workflow is checked out and published in the same update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/>
              <a:t>Out-of-box, only users with the itil role can have tasks assigned to </a:t>
            </a:r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4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Service as a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as a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Service as a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Software as a Service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838200" y="838200"/>
            <a:ext cx="6553200" cy="1066800"/>
          </a:xfrm>
        </p:spPr>
        <p:txBody>
          <a:bodyPr/>
          <a:lstStyle/>
          <a:p>
            <a:r>
              <a:rPr lang="en-US" dirty="0"/>
              <a:t>What is SaaS?</a:t>
            </a:r>
          </a:p>
        </p:txBody>
      </p:sp>
    </p:spTree>
    <p:extLst>
      <p:ext uri="{BB962C8B-B14F-4D97-AF65-F5344CB8AC3E}">
        <p14:creationId xmlns:p14="http://schemas.microsoft.com/office/powerpoint/2010/main" val="121245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Impersonating an inactive user will force the administrator out of the system, just as an inactive user would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What will influence performance with respect to the home page?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Reducing the refresh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65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What is the purpose of an Update Set?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1828800"/>
            <a:ext cx="8229600" cy="1143000"/>
          </a:xfrm>
        </p:spPr>
        <p:txBody>
          <a:bodyPr>
            <a:normAutofit fontScale="62500" lnSpcReduction="20000"/>
          </a:bodyPr>
          <a:lstStyle>
            <a:extLst/>
          </a:lstStyle>
          <a:p>
            <a:r>
              <a:rPr lang="en-US" dirty="0" smtClean="0"/>
              <a:t>Capture a </a:t>
            </a:r>
            <a:r>
              <a:rPr lang="en-US" dirty="0"/>
              <a:t>g</a:t>
            </a:r>
            <a:r>
              <a:rPr lang="en-US" dirty="0" smtClean="0"/>
              <a:t>roup of customizations and move them from one instance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9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What is the difference between client scripts and a business rules?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>
            <a:extLst/>
          </a:lstStyle>
          <a:p>
            <a:r>
              <a:rPr lang="en-US" dirty="0" smtClean="0"/>
              <a:t>Client scripts run on the client (web browser), and server scripts run on the server (application server and the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01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</a:t>
            </a:r>
            <a:r>
              <a:rPr lang="en-US" dirty="0" err="1"/>
              <a:t>onChange</a:t>
            </a:r>
            <a:r>
              <a:rPr lang="en-US" dirty="0"/>
              <a:t> () scripts will run when loading a form.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0" y="31242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This is because </a:t>
            </a:r>
            <a:r>
              <a:rPr lang="en-US" dirty="0"/>
              <a:t>all fields within a form </a:t>
            </a:r>
            <a:r>
              <a:rPr lang="en-US" dirty="0" smtClean="0"/>
              <a:t>"</a:t>
            </a:r>
            <a:r>
              <a:rPr lang="en-US" dirty="0"/>
              <a:t>change" when </a:t>
            </a:r>
            <a:r>
              <a:rPr lang="en-US" dirty="0" smtClean="0"/>
              <a:t>they are loading.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37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NC Admi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SNC Admin</Template>
  <TotalTime>0</TotalTime>
  <Words>1076</Words>
  <Application>Microsoft Office PowerPoint</Application>
  <PresentationFormat>On-screen Show (4:3)</PresentationFormat>
  <Paragraphs>182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Calibri</vt:lpstr>
      <vt:lpstr>Trebuchet MS</vt:lpstr>
      <vt:lpstr>SNC Admin</vt:lpstr>
      <vt:lpstr>SNC Admin Certification</vt:lpstr>
      <vt:lpstr>PowerPoint Presentation</vt:lpstr>
      <vt:lpstr>The high security plugin is active by default with the ASPEN Release</vt:lpstr>
      <vt:lpstr>Why do administrators use the Impersonate functionality?</vt:lpstr>
      <vt:lpstr>Impersonating an inactive user will force the administrator out of the system, just as an inactive user would be.</vt:lpstr>
      <vt:lpstr>What will influence performance with respect to the home page?</vt:lpstr>
      <vt:lpstr>What is the purpose of an Update Set?</vt:lpstr>
      <vt:lpstr>What is the difference between client scripts and a business rules?</vt:lpstr>
      <vt:lpstr>All onChange () scripts will run when loading a form.</vt:lpstr>
      <vt:lpstr>ACL is contextual security?</vt:lpstr>
      <vt:lpstr>PowerPoint Presentation</vt:lpstr>
      <vt:lpstr>Delegate is a person who receives mails on behalf of another person.</vt:lpstr>
      <vt:lpstr>If a user edits filters and breadcrumbs, who can see it?</vt:lpstr>
      <vt:lpstr>Retroactive start is used in?</vt:lpstr>
      <vt:lpstr>What is the purpose of an Import Set?</vt:lpstr>
      <vt:lpstr>PowerPoint Presentation</vt:lpstr>
      <vt:lpstr>What are the different sections in a page?</vt:lpstr>
      <vt:lpstr>PowerPoint Presentation</vt:lpstr>
      <vt:lpstr>Users can only delete custom tables.</vt:lpstr>
      <vt:lpstr>Do we need to preview after merging update sets?</vt:lpstr>
      <vt:lpstr>PowerPoint Presentation</vt:lpstr>
      <vt:lpstr>BSM map</vt:lpstr>
      <vt:lpstr>PowerPoint Presentation</vt:lpstr>
      <vt:lpstr>How can you access the System Dictionary ?</vt:lpstr>
      <vt:lpstr>What happens when you click on the home page icon?</vt:lpstr>
      <vt:lpstr>If you create a new homepage, what will it be named by default?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Baseline update set is no longer available post the Aspen release</vt:lpstr>
      <vt:lpstr>How do you access a knowledge base?</vt:lpstr>
      <vt:lpstr>What technology is used as an interface to deliver software in web technology?</vt:lpstr>
      <vt:lpstr>PowerPoint Presentation</vt:lpstr>
      <vt:lpstr>How do you create an SLA?</vt:lpstr>
      <vt:lpstr>PowerPoint Presentation</vt:lpstr>
      <vt:lpstr>When is a workflow added to an Update Set?</vt:lpstr>
      <vt:lpstr>Out-of-box, only users with the itil role can have tasks assigned to them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2012-07-22T18:33:34Z</dcterms:created>
  <dcterms:modified xsi:type="dcterms:W3CDTF">2013-12-10T08:21:02Z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