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64" r:id="rId3"/>
    <p:sldId id="257" r:id="rId4"/>
    <p:sldId id="265" r:id="rId5"/>
    <p:sldId id="258" r:id="rId6"/>
    <p:sldId id="259" r:id="rId7"/>
    <p:sldId id="266" r:id="rId8"/>
    <p:sldId id="260" r:id="rId9"/>
    <p:sldId id="267" r:id="rId10"/>
    <p:sldId id="263" r:id="rId11"/>
    <p:sldId id="269" r:id="rId12"/>
    <p:sldId id="268"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62670" y="2146300"/>
            <a:ext cx="6839339" cy="4647426"/>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Forest Fire Detection Using Deep Learning </a:t>
            </a:r>
            <a:r>
              <a:rPr lang="en-IN" sz="3600" b="1" dirty="0">
                <a:solidFill>
                  <a:schemeClr val="bg1"/>
                </a:solidFill>
                <a:latin typeface="Calibri" panose="020F0502020204030204" pitchFamily="34" charset="0"/>
                <a:cs typeface="Times New Roman" panose="02020603050405020304" pitchFamily="18" charset="0"/>
              </a:rPr>
              <a:t> </a:t>
            </a:r>
          </a:p>
          <a:p>
            <a:endParaRPr lang="en-IN" sz="3600" b="1" dirty="0">
              <a:solidFill>
                <a:schemeClr val="bg1"/>
              </a:solidFill>
              <a:latin typeface="Calibri" panose="020F0502020204030204" pitchFamily="34" charset="0"/>
              <a:cs typeface="Times New Roman" panose="02020603050405020304" pitchFamily="18" charset="0"/>
            </a:endParaRPr>
          </a:p>
          <a:p>
            <a:r>
              <a:rPr lang="en-IN" sz="2800" b="1" dirty="0">
                <a:solidFill>
                  <a:schemeClr val="bg1"/>
                </a:solidFill>
                <a:latin typeface="Calibri" panose="020F0502020204030204" pitchFamily="34" charset="0"/>
                <a:cs typeface="Times New Roman" panose="02020603050405020304" pitchFamily="18" charset="0"/>
              </a:rPr>
              <a:t>Name: Ananya Chesta</a:t>
            </a:r>
          </a:p>
          <a:p>
            <a:r>
              <a:rPr lang="en-IN" sz="2400" b="1" dirty="0">
                <a:solidFill>
                  <a:schemeClr val="bg1"/>
                </a:solidFill>
                <a:latin typeface="Calibri" panose="020F0502020204030204" pitchFamily="34" charset="0"/>
                <a:cs typeface="Times New Roman" panose="02020603050405020304" pitchFamily="18" charset="0"/>
              </a:rPr>
              <a:t>AICTE Internship Student Registration ID:</a:t>
            </a:r>
          </a:p>
          <a:p>
            <a:r>
              <a:rPr lang="en-IN" sz="2400" b="1" dirty="0">
                <a:solidFill>
                  <a:schemeClr val="bg1"/>
                </a:solidFill>
                <a:latin typeface="Calibri" panose="020F0502020204030204" pitchFamily="34" charset="0"/>
                <a:cs typeface="Times New Roman" panose="02020603050405020304" pitchFamily="18" charset="0"/>
              </a:rPr>
              <a:t>            STU67dc1125b4c691742475557</a:t>
            </a:r>
          </a:p>
          <a:p>
            <a:r>
              <a:rPr lang="en-IN" sz="2400" b="1" dirty="0">
                <a:solidFill>
                  <a:schemeClr val="bg1"/>
                </a:solidFill>
                <a:latin typeface="Calibri" panose="020F0502020204030204" pitchFamily="34" charset="0"/>
                <a:cs typeface="Times New Roman" panose="02020603050405020304" pitchFamily="18" charset="0"/>
              </a:rPr>
              <a:t>AICTE Internship ID:</a:t>
            </a:r>
          </a:p>
          <a:p>
            <a:r>
              <a:rPr lang="en-IN" sz="2400" b="1" dirty="0">
                <a:solidFill>
                  <a:schemeClr val="bg1"/>
                </a:solidFill>
                <a:latin typeface="Calibri" panose="020F0502020204030204" pitchFamily="34" charset="0"/>
                <a:cs typeface="Times New Roman" panose="02020603050405020304" pitchFamily="18" charset="0"/>
              </a:rPr>
              <a:t>            INTERNSHIP_174099535967c57b1f336c3</a:t>
            </a:r>
          </a:p>
          <a:p>
            <a:endParaRPr lang="en-IN" sz="2800" b="1" dirty="0">
              <a:solidFill>
                <a:schemeClr val="bg1"/>
              </a:solidFill>
              <a:latin typeface="Calibri" panose="020F0502020204030204" pitchFamily="34" charset="0"/>
              <a:cs typeface="Times New Roman" panose="02020603050405020304" pitchFamily="18" charset="0"/>
            </a:endParaRPr>
          </a:p>
          <a:p>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5773" y="858470"/>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172" name="Picture 4">
            <a:extLst>
              <a:ext uri="{FF2B5EF4-FFF2-40B4-BE49-F238E27FC236}">
                <a16:creationId xmlns:a16="http://schemas.microsoft.com/office/drawing/2014/main" id="{9D59568F-36DC-B32E-4702-17D5B413B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1379878"/>
            <a:ext cx="9339944" cy="2417682"/>
          </a:xfrm>
          <a:prstGeom prst="rect">
            <a:avLst/>
          </a:prstGeom>
          <a:ln/>
        </p:spPr>
        <p:style>
          <a:lnRef idx="2">
            <a:schemeClr val="dk1">
              <a:shade val="15000"/>
            </a:schemeClr>
          </a:lnRef>
          <a:fillRef idx="1">
            <a:schemeClr val="dk1"/>
          </a:fillRef>
          <a:effectRef idx="0">
            <a:schemeClr val="dk1"/>
          </a:effectRef>
          <a:fontRef idx="minor">
            <a:schemeClr val="lt1"/>
          </a:fontRef>
        </p:style>
      </p:pic>
      <p:pic>
        <p:nvPicPr>
          <p:cNvPr id="7176" name="Picture 8">
            <a:extLst>
              <a:ext uri="{FF2B5EF4-FFF2-40B4-BE49-F238E27FC236}">
                <a16:creationId xmlns:a16="http://schemas.microsoft.com/office/drawing/2014/main" id="{8C32264D-5C8A-21CB-F4A4-E45EB6738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580" y="4076372"/>
            <a:ext cx="9254799" cy="2612573"/>
          </a:xfrm>
          <a:prstGeom prst="rect">
            <a:avLst/>
          </a:prstGeom>
        </p:spPr>
        <p:style>
          <a:lnRef idx="2">
            <a:schemeClr val="dk1">
              <a:shade val="15000"/>
            </a:schemeClr>
          </a:lnRef>
          <a:fillRef idx="1">
            <a:schemeClr val="dk1"/>
          </a:fillRef>
          <a:effectRef idx="0">
            <a:schemeClr val="dk1"/>
          </a:effectRef>
          <a:fontRef idx="minor">
            <a:schemeClr val="lt1"/>
          </a:fontRef>
        </p:style>
      </p:pic>
      <p:sp>
        <p:nvSpPr>
          <p:cNvPr id="5" name="TextBox 4">
            <a:extLst>
              <a:ext uri="{FF2B5EF4-FFF2-40B4-BE49-F238E27FC236}">
                <a16:creationId xmlns:a16="http://schemas.microsoft.com/office/drawing/2014/main" id="{692CD87F-4AF9-3667-F7F2-90FD9A05C82F}"/>
              </a:ext>
            </a:extLst>
          </p:cNvPr>
          <p:cNvSpPr txBox="1"/>
          <p:nvPr/>
        </p:nvSpPr>
        <p:spPr>
          <a:xfrm>
            <a:off x="10131103" y="2173220"/>
            <a:ext cx="1382872" cy="830997"/>
          </a:xfrm>
          <a:prstGeom prst="rect">
            <a:avLst/>
          </a:prstGeom>
          <a:noFill/>
          <a:ln>
            <a:solidFill>
              <a:schemeClr val="tx1">
                <a:lumMod val="95000"/>
                <a:lumOff val="5000"/>
              </a:schemeClr>
            </a:solidFill>
          </a:ln>
          <a:effectLst>
            <a:outerShdw blurRad="50800" dist="38100" dir="2700000" algn="tl" rotWithShape="0">
              <a:prstClr val="black">
                <a:alpha val="40000"/>
              </a:prstClr>
            </a:outerShdw>
          </a:effectLst>
        </p:spPr>
        <p:txBody>
          <a:bodyPr wrap="square">
            <a:spAutoFit/>
          </a:bodyPr>
          <a:lstStyle/>
          <a:p>
            <a:r>
              <a:rPr lang="en-IN" sz="2400" b="1" dirty="0">
                <a:solidFill>
                  <a:srgbClr val="213163"/>
                </a:solidFill>
              </a:rPr>
              <a:t>No Fire Images</a:t>
            </a:r>
          </a:p>
        </p:txBody>
      </p:sp>
      <p:sp>
        <p:nvSpPr>
          <p:cNvPr id="7" name="TextBox 6">
            <a:extLst>
              <a:ext uri="{FF2B5EF4-FFF2-40B4-BE49-F238E27FC236}">
                <a16:creationId xmlns:a16="http://schemas.microsoft.com/office/drawing/2014/main" id="{8D2ABF4A-ED5D-319D-4F2A-68198D6568E4}"/>
              </a:ext>
            </a:extLst>
          </p:cNvPr>
          <p:cNvSpPr txBox="1"/>
          <p:nvPr/>
        </p:nvSpPr>
        <p:spPr>
          <a:xfrm>
            <a:off x="326571" y="5151825"/>
            <a:ext cx="1903445" cy="461665"/>
          </a:xfrm>
          <a:prstGeom prst="rect">
            <a:avLst/>
          </a:prstGeom>
          <a:noFill/>
          <a:ln>
            <a:solidFill>
              <a:schemeClr val="tx1">
                <a:lumMod val="95000"/>
                <a:lumOff val="5000"/>
              </a:schemeClr>
            </a:solidFill>
          </a:ln>
          <a:effectLst>
            <a:outerShdw blurRad="50800" dist="38100" dir="2700000" algn="tl" rotWithShape="0">
              <a:prstClr val="black">
                <a:alpha val="40000"/>
              </a:prstClr>
            </a:outerShdw>
          </a:effectLst>
        </p:spPr>
        <p:txBody>
          <a:bodyPr wrap="square">
            <a:spAutoFit/>
          </a:bodyPr>
          <a:lstStyle/>
          <a:p>
            <a:r>
              <a:rPr lang="en-IN" sz="2400" b="1" dirty="0">
                <a:solidFill>
                  <a:srgbClr val="213163"/>
                </a:solidFill>
              </a:rPr>
              <a:t>Fire Images</a:t>
            </a:r>
          </a:p>
        </p:txBody>
      </p:sp>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53D8E-B8D8-F735-AC0A-822835FDA4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306B84-9AC3-185A-4199-950519BB899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194" name="Picture 2">
            <a:extLst>
              <a:ext uri="{FF2B5EF4-FFF2-40B4-BE49-F238E27FC236}">
                <a16:creationId xmlns:a16="http://schemas.microsoft.com/office/drawing/2014/main" id="{1AA2CE9C-E9F3-138A-23BB-45751E571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81" y="1719263"/>
            <a:ext cx="5486400" cy="4333875"/>
          </a:xfrm>
          <a:prstGeom prst="rect">
            <a:avLst/>
          </a:prstGeom>
        </p:spPr>
        <p:style>
          <a:lnRef idx="2">
            <a:schemeClr val="dk1">
              <a:shade val="15000"/>
            </a:schemeClr>
          </a:lnRef>
          <a:fillRef idx="1">
            <a:schemeClr val="dk1"/>
          </a:fillRef>
          <a:effectRef idx="0">
            <a:schemeClr val="dk1"/>
          </a:effectRef>
          <a:fontRef idx="minor">
            <a:schemeClr val="lt1"/>
          </a:fontRef>
        </p:style>
      </p:pic>
      <p:pic>
        <p:nvPicPr>
          <p:cNvPr id="8198" name="Picture 6">
            <a:extLst>
              <a:ext uri="{FF2B5EF4-FFF2-40B4-BE49-F238E27FC236}">
                <a16:creationId xmlns:a16="http://schemas.microsoft.com/office/drawing/2014/main" id="{36C08BBE-1521-E3EB-5AA7-411B4790F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520" y="1719263"/>
            <a:ext cx="5486400" cy="4333875"/>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23527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EF3E-1833-ECD5-006F-D931AA6039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3980C4-1F4A-2CE4-ED42-11C70C0E628E}"/>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9218" name="Picture 2">
            <a:extLst>
              <a:ext uri="{FF2B5EF4-FFF2-40B4-BE49-F238E27FC236}">
                <a16:creationId xmlns:a16="http://schemas.microsoft.com/office/drawing/2014/main" id="{455857E4-EA55-D2FA-5987-4D4C06C58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81" y="1770191"/>
            <a:ext cx="4312784" cy="4556695"/>
          </a:xfrm>
          <a:prstGeom prst="rect">
            <a:avLst/>
          </a:prstGeom>
        </p:spPr>
        <p:style>
          <a:lnRef idx="2">
            <a:schemeClr val="dk1">
              <a:shade val="15000"/>
            </a:schemeClr>
          </a:lnRef>
          <a:fillRef idx="1">
            <a:schemeClr val="dk1"/>
          </a:fillRef>
          <a:effectRef idx="0">
            <a:schemeClr val="dk1"/>
          </a:effectRef>
          <a:fontRef idx="minor">
            <a:schemeClr val="lt1"/>
          </a:fontRef>
        </p:style>
      </p:pic>
      <p:pic>
        <p:nvPicPr>
          <p:cNvPr id="4" name="Picture 3">
            <a:extLst>
              <a:ext uri="{FF2B5EF4-FFF2-40B4-BE49-F238E27FC236}">
                <a16:creationId xmlns:a16="http://schemas.microsoft.com/office/drawing/2014/main" id="{4DA28795-82FE-1C0F-9C67-DE395755131B}"/>
              </a:ext>
            </a:extLst>
          </p:cNvPr>
          <p:cNvPicPr>
            <a:picLocks noChangeAspect="1"/>
          </p:cNvPicPr>
          <p:nvPr/>
        </p:nvPicPr>
        <p:blipFill>
          <a:blip r:embed="rId3"/>
          <a:stretch>
            <a:fillRect/>
          </a:stretch>
        </p:blipFill>
        <p:spPr>
          <a:xfrm>
            <a:off x="5299690" y="1770191"/>
            <a:ext cx="6257925" cy="4556695"/>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35244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21A70CD-8DF0-32DC-6241-64FE4AAA261A}"/>
              </a:ext>
            </a:extLst>
          </p:cNvPr>
          <p:cNvSpPr txBox="1"/>
          <p:nvPr/>
        </p:nvSpPr>
        <p:spPr>
          <a:xfrm>
            <a:off x="354563" y="1649518"/>
            <a:ext cx="11318033" cy="4114844"/>
          </a:xfrm>
          <a:prstGeom prst="rect">
            <a:avLst/>
          </a:prstGeom>
          <a:noFill/>
        </p:spPr>
        <p:txBody>
          <a:bodyPr wrap="square">
            <a:spAutoFit/>
          </a:bodyPr>
          <a:lstStyle/>
          <a:p>
            <a:r>
              <a:rPr lang="en-US" dirty="0"/>
              <a:t>The project successfully developed a CNN-based model capable of classifying fire and non-fire images with high accuracy. By automating the detection process, the system helps monitor forests in real time, allowing quicker responses and reducing the risk of large-scale damage. The model is adaptable, scalable, and suitable for integration with modern surveillance tools like drones and cameras.</a:t>
            </a:r>
          </a:p>
          <a:p>
            <a:endParaRPr lang="en-US" dirty="0"/>
          </a:p>
          <a:p>
            <a:pPr marL="342900" indent="-342900">
              <a:buFont typeface="Wingdings" panose="05000000000000000000" pitchFamily="2" charset="2"/>
              <a:buChar char="ü"/>
            </a:pPr>
            <a:r>
              <a:rPr lang="en-US" b="1" dirty="0">
                <a:solidFill>
                  <a:srgbClr val="002060"/>
                </a:solidFill>
              </a:rPr>
              <a:t>CNN model accurately detects fire from visual data.</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Enables real-time, automated forest monitoring.</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Reduces manual effort and speeds up emergency response.</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Scalable for large forest areas using drone or satellite feeds.</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Helps protect the environment and save resources.</a:t>
            </a:r>
            <a:endParaRPr lang="en-IN" b="1" dirty="0">
              <a:solidFill>
                <a:srgbClr val="002060"/>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500D1-BE44-ECC3-6AC3-AD03743DBC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A5AA01-4A9A-6B88-1918-C36DC82126F7}"/>
              </a:ext>
            </a:extLst>
          </p:cNvPr>
          <p:cNvSpPr txBox="1"/>
          <p:nvPr/>
        </p:nvSpPr>
        <p:spPr>
          <a:xfrm>
            <a:off x="90061" y="932553"/>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C6539E5A-498E-8CEB-BB7C-C4E4FD195B89}"/>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5D76CA21-9098-4248-C7B9-31F0CCEFBE31}"/>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E8D4E2AA-3190-931B-EE90-A3822FA7B4C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AD265862-1B5B-26E1-848A-2B49A8B8BEF7}"/>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352DF5F4-BCF1-0628-0D76-A5C43994957D}"/>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FE0CAA4F-5969-8A90-4545-01039F17D84D}"/>
              </a:ext>
            </a:extLst>
          </p:cNvPr>
          <p:cNvSpPr txBox="1"/>
          <p:nvPr/>
        </p:nvSpPr>
        <p:spPr>
          <a:xfrm>
            <a:off x="90061" y="1372647"/>
            <a:ext cx="7336440" cy="5288692"/>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2060"/>
                </a:solidFill>
              </a:rPr>
              <a:t>Understanding the Use of CNN in Forest Fire Detection :</a:t>
            </a:r>
          </a:p>
          <a:p>
            <a:r>
              <a:rPr lang="en-US" sz="2000" b="1" dirty="0">
                <a:solidFill>
                  <a:srgbClr val="002060"/>
                </a:solidFill>
              </a:rPr>
              <a:t>   </a:t>
            </a:r>
            <a:endParaRPr lang="en-US" sz="1700" b="1" dirty="0">
              <a:solidFill>
                <a:srgbClr val="002060"/>
              </a:solidFill>
            </a:endParaRPr>
          </a:p>
          <a:p>
            <a:pPr marL="285750" indent="-285750">
              <a:buFont typeface="Wingdings" panose="05000000000000000000" pitchFamily="2" charset="2"/>
              <a:buChar char="§"/>
            </a:pPr>
            <a:r>
              <a:rPr lang="en-US" sz="1700" b="1" dirty="0">
                <a:solidFill>
                  <a:srgbClr val="002060"/>
                </a:solidFill>
              </a:rPr>
              <a:t>Convolutional Neural Networks (CNNs)</a:t>
            </a:r>
            <a:r>
              <a:rPr lang="en-US" sz="1700" dirty="0">
                <a:solidFill>
                  <a:srgbClr val="002060"/>
                </a:solidFill>
              </a:rPr>
              <a:t> </a:t>
            </a:r>
            <a:r>
              <a:rPr lang="en-US" sz="1700" dirty="0"/>
              <a:t>are a type of deep learning         model primarily used for analyzing visual imagery.</a:t>
            </a:r>
          </a:p>
          <a:p>
            <a:endParaRPr lang="en-US" sz="1700" dirty="0"/>
          </a:p>
          <a:p>
            <a:pPr marL="285750" indent="-285750">
              <a:buFont typeface="Wingdings" panose="05000000000000000000" pitchFamily="2" charset="2"/>
              <a:buChar char="§"/>
            </a:pPr>
            <a:r>
              <a:rPr lang="en-US" sz="1600" dirty="0"/>
              <a:t>In forest fire detection, CNNs can automatically classify images captured from surveillance cameras, drones, or satellites into two categories: </a:t>
            </a:r>
            <a:r>
              <a:rPr lang="en-US" sz="1600" b="1" dirty="0">
                <a:solidFill>
                  <a:srgbClr val="002060"/>
                </a:solidFill>
              </a:rPr>
              <a:t>fire</a:t>
            </a:r>
            <a:r>
              <a:rPr lang="en-US" sz="1600" dirty="0">
                <a:solidFill>
                  <a:srgbClr val="002060"/>
                </a:solidFill>
              </a:rPr>
              <a:t> and </a:t>
            </a:r>
            <a:r>
              <a:rPr lang="en-US" sz="1600" b="1" dirty="0">
                <a:solidFill>
                  <a:srgbClr val="002060"/>
                </a:solidFill>
              </a:rPr>
              <a:t>no fire</a:t>
            </a:r>
            <a:r>
              <a:rPr lang="en-US" sz="1600" dirty="0">
                <a:solidFill>
                  <a:srgbClr val="002060"/>
                </a:solidFill>
              </a:rPr>
              <a:t>.</a:t>
            </a:r>
          </a:p>
          <a:p>
            <a:pPr marL="285750" indent="-285750">
              <a:buFont typeface="Wingdings" panose="05000000000000000000" pitchFamily="2" charset="2"/>
              <a:buChar char="§"/>
            </a:pPr>
            <a:endParaRPr lang="en-US" sz="1600" b="1" dirty="0">
              <a:solidFill>
                <a:srgbClr val="002060"/>
              </a:solidFill>
            </a:endParaRPr>
          </a:p>
          <a:p>
            <a:pPr marL="285750" indent="-285750">
              <a:buFont typeface="Wingdings" panose="05000000000000000000" pitchFamily="2" charset="2"/>
              <a:buChar char="§"/>
            </a:pPr>
            <a:r>
              <a:rPr lang="en-US" sz="1600" b="1" dirty="0">
                <a:solidFill>
                  <a:srgbClr val="002060"/>
                </a:solidFill>
              </a:rPr>
              <a:t>They eliminate manual feature extraction</a:t>
            </a:r>
            <a:r>
              <a:rPr lang="en-US" sz="1600" dirty="0">
                <a:solidFill>
                  <a:srgbClr val="002060"/>
                </a:solidFill>
              </a:rPr>
              <a:t> </a:t>
            </a:r>
            <a:r>
              <a:rPr lang="en-US" sz="1600" dirty="0"/>
              <a:t>by learning important visual patterns directly from raw image data</a:t>
            </a:r>
          </a:p>
          <a:p>
            <a:endParaRPr lang="en-US" sz="1600" b="1" dirty="0">
              <a:solidFill>
                <a:srgbClr val="002060"/>
              </a:solidFill>
            </a:endParaRPr>
          </a:p>
          <a:p>
            <a:pPr marL="285750" indent="-285750">
              <a:buFont typeface="Wingdings" panose="05000000000000000000" pitchFamily="2" charset="2"/>
              <a:buChar char="Ø"/>
            </a:pPr>
            <a:r>
              <a:rPr lang="en-US" sz="1600" b="1" dirty="0">
                <a:solidFill>
                  <a:srgbClr val="002060"/>
                </a:solidFill>
              </a:rPr>
              <a:t>Advantages of CNN in Forest Fire Detection:</a:t>
            </a:r>
          </a:p>
          <a:p>
            <a:endParaRPr lang="en-US" sz="1600" b="1" dirty="0">
              <a:solidFill>
                <a:srgbClr val="002060"/>
              </a:solidFill>
            </a:endParaRPr>
          </a:p>
          <a:p>
            <a:pPr marL="285750" indent="-285750">
              <a:buFont typeface="Wingdings" panose="05000000000000000000" pitchFamily="2" charset="2"/>
              <a:buChar char="§"/>
            </a:pPr>
            <a:r>
              <a:rPr lang="en-US" sz="1600" dirty="0"/>
              <a:t>CNNs detect fire and smoke automatically with high accuracy, reducing missed fires.</a:t>
            </a:r>
          </a:p>
          <a:p>
            <a:pPr marL="285750" indent="-285750">
              <a:buFont typeface="Wingdings" panose="05000000000000000000" pitchFamily="2" charset="2"/>
              <a:buChar char="§"/>
            </a:pPr>
            <a:r>
              <a:rPr lang="en-US" sz="1600" dirty="0"/>
              <a:t>They process images quickly, enabling real-time detection and faster emergency response</a:t>
            </a:r>
            <a:endParaRPr lang="en-US" sz="1700" b="1" dirty="0">
              <a:solidFill>
                <a:srgbClr val="002060"/>
              </a:solidFill>
            </a:endParaRPr>
          </a:p>
          <a:p>
            <a:endParaRPr lang="en-IN" sz="2000" dirty="0">
              <a:solidFill>
                <a:srgbClr val="002060"/>
              </a:solidFill>
            </a:endParaRPr>
          </a:p>
          <a:p>
            <a:endParaRPr lang="en-IN" dirty="0"/>
          </a:p>
        </p:txBody>
      </p:sp>
    </p:spTree>
    <p:extLst>
      <p:ext uri="{BB962C8B-B14F-4D97-AF65-F5344CB8AC3E}">
        <p14:creationId xmlns:p14="http://schemas.microsoft.com/office/powerpoint/2010/main" val="260555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912029"/>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AA704259-860A-BFB3-51A8-A3D64C74F1A6}"/>
              </a:ext>
            </a:extLst>
          </p:cNvPr>
          <p:cNvSpPr txBox="1"/>
          <p:nvPr/>
        </p:nvSpPr>
        <p:spPr>
          <a:xfrm>
            <a:off x="199809" y="1640013"/>
            <a:ext cx="6274837"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rgbClr val="002060"/>
                </a:solidFill>
              </a:rPr>
              <a:t>Understanding Conv2D Layer:</a:t>
            </a:r>
          </a:p>
        </p:txBody>
      </p:sp>
      <p:sp>
        <p:nvSpPr>
          <p:cNvPr id="11" name="TextBox 10">
            <a:extLst>
              <a:ext uri="{FF2B5EF4-FFF2-40B4-BE49-F238E27FC236}">
                <a16:creationId xmlns:a16="http://schemas.microsoft.com/office/drawing/2014/main" id="{9D5F53AE-57E0-0811-9042-64EA4951C919}"/>
              </a:ext>
            </a:extLst>
          </p:cNvPr>
          <p:cNvSpPr txBox="1"/>
          <p:nvPr/>
        </p:nvSpPr>
        <p:spPr>
          <a:xfrm>
            <a:off x="485776" y="2210746"/>
            <a:ext cx="6747936" cy="2939266"/>
          </a:xfrm>
          <a:prstGeom prst="rect">
            <a:avLst/>
          </a:prstGeom>
          <a:noFill/>
        </p:spPr>
        <p:txBody>
          <a:bodyPr wrap="square" rtlCol="0">
            <a:spAutoFit/>
          </a:bodyPr>
          <a:lstStyle/>
          <a:p>
            <a:pPr marL="342900" indent="-342900">
              <a:buFont typeface="Wingdings" panose="05000000000000000000" pitchFamily="2" charset="2"/>
              <a:buChar char="§"/>
            </a:pPr>
            <a:r>
              <a:rPr lang="en-US" sz="1850" b="1" dirty="0">
                <a:solidFill>
                  <a:srgbClr val="002060"/>
                </a:solidFill>
              </a:rPr>
              <a:t>Conv2D</a:t>
            </a:r>
            <a:r>
              <a:rPr lang="en-US" sz="1850" dirty="0"/>
              <a:t> is a key layer in CNNs used to extract features from images.</a:t>
            </a:r>
          </a:p>
          <a:p>
            <a:endParaRPr lang="en-US" sz="1850" dirty="0"/>
          </a:p>
          <a:p>
            <a:pPr marL="342900" indent="-342900">
              <a:buFont typeface="Wingdings" panose="05000000000000000000" pitchFamily="2" charset="2"/>
              <a:buChar char="§"/>
            </a:pPr>
            <a:r>
              <a:rPr lang="en-US" sz="1850" dirty="0"/>
              <a:t>Applies filters (kernels) to input images. Each filter detects specific patterns (e.g., edges, textures).</a:t>
            </a:r>
          </a:p>
          <a:p>
            <a:endParaRPr lang="en-US" sz="1850" dirty="0"/>
          </a:p>
          <a:p>
            <a:pPr marL="342900" indent="-342900">
              <a:buFont typeface="Wingdings" panose="05000000000000000000" pitchFamily="2" charset="2"/>
              <a:buChar char="§"/>
            </a:pPr>
            <a:r>
              <a:rPr lang="en-US" sz="1850" dirty="0"/>
              <a:t>Enables automatic understanding of fire characteristics in images.</a:t>
            </a:r>
          </a:p>
          <a:p>
            <a:endParaRPr lang="en-US" sz="1850" dirty="0"/>
          </a:p>
          <a:p>
            <a:pPr marL="342900" indent="-342900">
              <a:buFont typeface="Wingdings" panose="05000000000000000000" pitchFamily="2" charset="2"/>
              <a:buChar char="§"/>
            </a:pPr>
            <a:r>
              <a:rPr lang="en-US" sz="1850" dirty="0"/>
              <a:t>Generates feature maps that highlight important regions.</a:t>
            </a:r>
            <a:endParaRPr lang="en-IN" sz="1850" dirty="0"/>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125E8-318A-6EAE-01FE-3A7A902434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5957B5-9256-DF8A-4D36-B89D5E92A049}"/>
              </a:ext>
            </a:extLst>
          </p:cNvPr>
          <p:cNvSpPr txBox="1"/>
          <p:nvPr/>
        </p:nvSpPr>
        <p:spPr>
          <a:xfrm>
            <a:off x="69991" y="869901"/>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E95C32CC-706B-6A3B-C6BB-283296AB4941}"/>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0FC22520-E056-78CC-ED46-D9681CAD662E}"/>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BA9F80E-9AD5-058C-8F67-0BC45FE7FD3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F1D9AC10-013D-4A05-C756-0BECA4EC4453}"/>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8E798CDC-E98C-A862-BCD7-B1DFE95720AF}"/>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668FA730-1F2D-4C62-1828-0DEF5D1551C1}"/>
              </a:ext>
            </a:extLst>
          </p:cNvPr>
          <p:cNvSpPr txBox="1"/>
          <p:nvPr/>
        </p:nvSpPr>
        <p:spPr>
          <a:xfrm>
            <a:off x="199809" y="1349979"/>
            <a:ext cx="6069563"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2060"/>
                </a:solidFill>
              </a:rPr>
              <a:t>Exploring and Building the CNN Model for Forest Fire Detection:</a:t>
            </a:r>
            <a:endParaRPr lang="en-IN" sz="2000" b="1" dirty="0">
              <a:solidFill>
                <a:srgbClr val="002060"/>
              </a:solidFill>
            </a:endParaRPr>
          </a:p>
        </p:txBody>
      </p:sp>
      <p:sp>
        <p:nvSpPr>
          <p:cNvPr id="9" name="Rectangle 1">
            <a:extLst>
              <a:ext uri="{FF2B5EF4-FFF2-40B4-BE49-F238E27FC236}">
                <a16:creationId xmlns:a16="http://schemas.microsoft.com/office/drawing/2014/main" id="{F2D177DD-0EF8-551C-4F8D-9F93173AC2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Preprocess images by resizing (e.g., 128x128) and normalizing pixel values (scale 0-1).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B93CFC20-3888-0441-7210-933C46BFACFF}"/>
              </a:ext>
            </a:extLst>
          </p:cNvPr>
          <p:cNvSpPr txBox="1"/>
          <p:nvPr/>
        </p:nvSpPr>
        <p:spPr>
          <a:xfrm>
            <a:off x="415213" y="2137833"/>
            <a:ext cx="6930467" cy="4114844"/>
          </a:xfrm>
          <a:prstGeom prst="rect">
            <a:avLst/>
          </a:prstGeom>
          <a:noFill/>
        </p:spPr>
        <p:txBody>
          <a:bodyPr wrap="square" rtlCol="0">
            <a:spAutoFit/>
          </a:bodyPr>
          <a:lstStyle/>
          <a:p>
            <a:pPr marL="342900" indent="-342900">
              <a:buFont typeface="Wingdings" panose="05000000000000000000" pitchFamily="2" charset="2"/>
              <a:buChar char="§"/>
            </a:pPr>
            <a:r>
              <a:rPr lang="en-US" dirty="0"/>
              <a:t>Begin by understanding the dataset: labeled images of forests with </a:t>
            </a:r>
            <a:r>
              <a:rPr lang="en-US" b="1" dirty="0">
                <a:solidFill>
                  <a:srgbClr val="002060"/>
                </a:solidFill>
              </a:rPr>
              <a:t>fire and without fire.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Preprocess images </a:t>
            </a:r>
            <a:r>
              <a:rPr lang="en-US" b="1" dirty="0">
                <a:solidFill>
                  <a:srgbClr val="002060"/>
                </a:solidFill>
              </a:rPr>
              <a:t>by resizing and normalizing </a:t>
            </a:r>
            <a:r>
              <a:rPr lang="en-US" dirty="0"/>
              <a:t>pixel values for consistent input.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Build the </a:t>
            </a:r>
            <a:r>
              <a:rPr lang="en-US" b="1" dirty="0">
                <a:solidFill>
                  <a:srgbClr val="002060"/>
                </a:solidFill>
              </a:rPr>
              <a:t>CNN architecture </a:t>
            </a:r>
            <a:r>
              <a:rPr lang="en-US" dirty="0"/>
              <a:t>using layers:</a:t>
            </a:r>
          </a:p>
          <a:p>
            <a:r>
              <a:rPr lang="en-US" b="1" dirty="0"/>
              <a:t>       </a:t>
            </a:r>
            <a:r>
              <a:rPr lang="en-US" b="1" dirty="0">
                <a:solidFill>
                  <a:srgbClr val="002060"/>
                </a:solidFill>
              </a:rPr>
              <a:t>Conv2D layers</a:t>
            </a:r>
            <a:r>
              <a:rPr lang="en-US" dirty="0">
                <a:solidFill>
                  <a:srgbClr val="002060"/>
                </a:solidFill>
              </a:rPr>
              <a:t> </a:t>
            </a:r>
            <a:r>
              <a:rPr lang="en-US" dirty="0"/>
              <a:t>to extract features like edges and  flames.</a:t>
            </a:r>
          </a:p>
          <a:p>
            <a:r>
              <a:rPr lang="en-US" dirty="0"/>
              <a:t>       </a:t>
            </a:r>
            <a:r>
              <a:rPr lang="en-US" b="1" dirty="0">
                <a:solidFill>
                  <a:srgbClr val="002060"/>
                </a:solidFill>
              </a:rPr>
              <a:t>Dense layers</a:t>
            </a:r>
            <a:r>
              <a:rPr lang="en-US" dirty="0">
                <a:solidFill>
                  <a:srgbClr val="002060"/>
                </a:solidFill>
              </a:rPr>
              <a:t> </a:t>
            </a:r>
            <a:r>
              <a:rPr lang="en-US" dirty="0"/>
              <a:t>for classification into fire or no-fire classes.</a:t>
            </a:r>
          </a:p>
          <a:p>
            <a:endParaRPr lang="en-US" dirty="0"/>
          </a:p>
          <a:p>
            <a:pPr marL="342900" indent="-342900">
              <a:buFont typeface="Wingdings" panose="05000000000000000000" pitchFamily="2" charset="2"/>
              <a:buChar char="§"/>
            </a:pPr>
            <a:r>
              <a:rPr lang="en-US" dirty="0"/>
              <a:t>Train model on training data, validate with separate set, and adjust for </a:t>
            </a:r>
            <a:r>
              <a:rPr lang="en-US" dirty="0">
                <a:solidFill>
                  <a:srgbClr val="002060"/>
                </a:solidFill>
              </a:rPr>
              <a:t>accuracy</a:t>
            </a:r>
            <a:r>
              <a:rPr lang="en-US" dirty="0"/>
              <a:t>.</a:t>
            </a:r>
          </a:p>
          <a:p>
            <a:endParaRPr lang="en-US" dirty="0"/>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78782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A8C5C58F-874F-0AA3-5C46-FF2B7BF08B98}"/>
              </a:ext>
            </a:extLst>
          </p:cNvPr>
          <p:cNvSpPr txBox="1"/>
          <p:nvPr/>
        </p:nvSpPr>
        <p:spPr>
          <a:xfrm>
            <a:off x="298579" y="1561618"/>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Development Environment</a:t>
            </a:r>
          </a:p>
        </p:txBody>
      </p:sp>
      <p:sp>
        <p:nvSpPr>
          <p:cNvPr id="6" name="TextBox 5">
            <a:extLst>
              <a:ext uri="{FF2B5EF4-FFF2-40B4-BE49-F238E27FC236}">
                <a16:creationId xmlns:a16="http://schemas.microsoft.com/office/drawing/2014/main" id="{F9DB712D-E6C1-4ABC-8455-55DE65D71D8F}"/>
              </a:ext>
            </a:extLst>
          </p:cNvPr>
          <p:cNvSpPr txBox="1"/>
          <p:nvPr/>
        </p:nvSpPr>
        <p:spPr>
          <a:xfrm>
            <a:off x="485192" y="1961728"/>
            <a:ext cx="7865706" cy="646331"/>
          </a:xfrm>
          <a:prstGeom prst="rect">
            <a:avLst/>
          </a:prstGeom>
          <a:noFill/>
        </p:spPr>
        <p:txBody>
          <a:bodyPr wrap="square">
            <a:spAutoFit/>
          </a:bodyPr>
          <a:lstStyle/>
          <a:p>
            <a:pPr marL="342900" indent="-342900">
              <a:buFont typeface="Wingdings" panose="05000000000000000000" pitchFamily="2" charset="2"/>
              <a:buChar char="§"/>
            </a:pPr>
            <a:r>
              <a:rPr lang="en-US" sz="1800" b="1" dirty="0">
                <a:solidFill>
                  <a:srgbClr val="002060"/>
                </a:solidFill>
              </a:rPr>
              <a:t>Google </a:t>
            </a:r>
            <a:r>
              <a:rPr lang="en-US" sz="1800" b="1" dirty="0" err="1">
                <a:solidFill>
                  <a:srgbClr val="002060"/>
                </a:solidFill>
              </a:rPr>
              <a:t>Colab</a:t>
            </a:r>
            <a:r>
              <a:rPr lang="en-US" sz="1800" b="1" dirty="0">
                <a:solidFill>
                  <a:srgbClr val="002060"/>
                </a:solidFill>
              </a:rPr>
              <a:t> </a:t>
            </a:r>
            <a:r>
              <a:rPr lang="en-US" sz="1800" b="1" dirty="0"/>
              <a:t>:</a:t>
            </a:r>
            <a:r>
              <a:rPr lang="en-US" sz="1800" dirty="0"/>
              <a:t>– For writing and running code interactively.</a:t>
            </a:r>
          </a:p>
          <a:p>
            <a:pPr marL="342900" indent="-342900">
              <a:buFont typeface="Wingdings" panose="05000000000000000000" pitchFamily="2" charset="2"/>
              <a:buChar char="§"/>
            </a:pPr>
            <a:r>
              <a:rPr lang="en-US" sz="1800" b="1" dirty="0">
                <a:solidFill>
                  <a:srgbClr val="002060"/>
                </a:solidFill>
              </a:rPr>
              <a:t>Python</a:t>
            </a:r>
            <a:r>
              <a:rPr lang="en-US" sz="1800" dirty="0">
                <a:solidFill>
                  <a:srgbClr val="002060"/>
                </a:solidFill>
              </a:rPr>
              <a:t> </a:t>
            </a:r>
            <a:r>
              <a:rPr lang="en-US" sz="1800" dirty="0"/>
              <a:t>:– Core programming language used throughout the project.</a:t>
            </a:r>
            <a:endParaRPr lang="en-IN" sz="1800" dirty="0"/>
          </a:p>
        </p:txBody>
      </p:sp>
      <p:graphicFrame>
        <p:nvGraphicFramePr>
          <p:cNvPr id="8" name="Table 7">
            <a:extLst>
              <a:ext uri="{FF2B5EF4-FFF2-40B4-BE49-F238E27FC236}">
                <a16:creationId xmlns:a16="http://schemas.microsoft.com/office/drawing/2014/main" id="{E9754078-D831-6D75-90BC-E671AF4588C1}"/>
              </a:ext>
            </a:extLst>
          </p:cNvPr>
          <p:cNvGraphicFramePr>
            <a:graphicFrameLocks noGrp="1"/>
          </p:cNvGraphicFramePr>
          <p:nvPr>
            <p:extLst>
              <p:ext uri="{D42A27DB-BD31-4B8C-83A1-F6EECF244321}">
                <p14:modId xmlns:p14="http://schemas.microsoft.com/office/powerpoint/2010/main" val="1940044337"/>
              </p:ext>
            </p:extLst>
          </p:nvPr>
        </p:nvGraphicFramePr>
        <p:xfrm>
          <a:off x="735045" y="4855088"/>
          <a:ext cx="8623560" cy="1156389"/>
        </p:xfrm>
        <a:graphic>
          <a:graphicData uri="http://schemas.openxmlformats.org/drawingml/2006/table">
            <a:tbl>
              <a:tblPr firstRow="1" bandRow="1">
                <a:tableStyleId>{7DF18680-E054-41AD-8BC1-D1AEF772440D}</a:tableStyleId>
              </a:tblPr>
              <a:tblGrid>
                <a:gridCol w="1619318">
                  <a:extLst>
                    <a:ext uri="{9D8B030D-6E8A-4147-A177-3AD203B41FA5}">
                      <a16:colId xmlns:a16="http://schemas.microsoft.com/office/drawing/2014/main" val="3790219287"/>
                    </a:ext>
                  </a:extLst>
                </a:gridCol>
                <a:gridCol w="7004242">
                  <a:extLst>
                    <a:ext uri="{9D8B030D-6E8A-4147-A177-3AD203B41FA5}">
                      <a16:colId xmlns:a16="http://schemas.microsoft.com/office/drawing/2014/main" val="3030912366"/>
                    </a:ext>
                  </a:extLst>
                </a:gridCol>
              </a:tblGrid>
              <a:tr h="385463">
                <a:tc>
                  <a:txBody>
                    <a:bodyPr/>
                    <a:lstStyle/>
                    <a:p>
                      <a:r>
                        <a:rPr lang="en-IN" dirty="0"/>
                        <a:t>Frameworks</a:t>
                      </a:r>
                    </a:p>
                  </a:txBody>
                  <a:tcPr/>
                </a:tc>
                <a:tc>
                  <a:txBody>
                    <a:bodyPr/>
                    <a:lstStyle/>
                    <a:p>
                      <a:r>
                        <a:rPr lang="en-IN" dirty="0"/>
                        <a:t>Used</a:t>
                      </a:r>
                    </a:p>
                  </a:txBody>
                  <a:tcPr/>
                </a:tc>
                <a:extLst>
                  <a:ext uri="{0D108BD9-81ED-4DB2-BD59-A6C34878D82A}">
                    <a16:rowId xmlns:a16="http://schemas.microsoft.com/office/drawing/2014/main" val="122243368"/>
                  </a:ext>
                </a:extLst>
              </a:tr>
              <a:tr h="385463">
                <a:tc>
                  <a:txBody>
                    <a:bodyPr/>
                    <a:lstStyle/>
                    <a:p>
                      <a:r>
                        <a:rPr lang="en-IN" sz="1800" dirty="0"/>
                        <a:t>TensorFlow</a:t>
                      </a:r>
                    </a:p>
                  </a:txBody>
                  <a:tcPr/>
                </a:tc>
                <a:tc>
                  <a:txBody>
                    <a:bodyPr/>
                    <a:lstStyle/>
                    <a:p>
                      <a:r>
                        <a:rPr lang="en-US" sz="1800" dirty="0"/>
                        <a:t>For building and training the CNN model.</a:t>
                      </a:r>
                      <a:endParaRPr lang="en-IN" sz="1800" dirty="0"/>
                    </a:p>
                  </a:txBody>
                  <a:tcPr/>
                </a:tc>
                <a:extLst>
                  <a:ext uri="{0D108BD9-81ED-4DB2-BD59-A6C34878D82A}">
                    <a16:rowId xmlns:a16="http://schemas.microsoft.com/office/drawing/2014/main" val="4188288905"/>
                  </a:ext>
                </a:extLst>
              </a:tr>
              <a:tr h="385463">
                <a:tc>
                  <a:txBody>
                    <a:bodyPr/>
                    <a:lstStyle/>
                    <a:p>
                      <a:r>
                        <a:rPr lang="en-IN" dirty="0" err="1"/>
                        <a:t>Keras</a:t>
                      </a:r>
                      <a:endParaRPr lang="en-IN" dirty="0"/>
                    </a:p>
                  </a:txBody>
                  <a:tcPr/>
                </a:tc>
                <a:tc>
                  <a:txBody>
                    <a:bodyPr/>
                    <a:lstStyle/>
                    <a:p>
                      <a:r>
                        <a:rPr lang="en-US" dirty="0"/>
                        <a:t>High-level API to quickly create CNN layers and architectures.</a:t>
                      </a:r>
                      <a:endParaRPr lang="en-IN" dirty="0"/>
                    </a:p>
                  </a:txBody>
                  <a:tcPr/>
                </a:tc>
                <a:extLst>
                  <a:ext uri="{0D108BD9-81ED-4DB2-BD59-A6C34878D82A}">
                    <a16:rowId xmlns:a16="http://schemas.microsoft.com/office/drawing/2014/main" val="3342501655"/>
                  </a:ext>
                </a:extLst>
              </a:tr>
            </a:tbl>
          </a:graphicData>
        </a:graphic>
      </p:graphicFrame>
      <p:sp>
        <p:nvSpPr>
          <p:cNvPr id="11" name="TextBox 10">
            <a:extLst>
              <a:ext uri="{FF2B5EF4-FFF2-40B4-BE49-F238E27FC236}">
                <a16:creationId xmlns:a16="http://schemas.microsoft.com/office/drawing/2014/main" id="{3D51E5A5-DE2F-D23F-F9EE-114992DAFFD9}"/>
              </a:ext>
            </a:extLst>
          </p:cNvPr>
          <p:cNvSpPr txBox="1"/>
          <p:nvPr/>
        </p:nvSpPr>
        <p:spPr>
          <a:xfrm>
            <a:off x="298579" y="4272495"/>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Deep Learning Frameworks</a:t>
            </a:r>
          </a:p>
        </p:txBody>
      </p:sp>
      <p:sp>
        <p:nvSpPr>
          <p:cNvPr id="13" name="TextBox 12">
            <a:extLst>
              <a:ext uri="{FF2B5EF4-FFF2-40B4-BE49-F238E27FC236}">
                <a16:creationId xmlns:a16="http://schemas.microsoft.com/office/drawing/2014/main" id="{07CB393E-BB5A-0D7D-CBF4-4DD22ACF9A37}"/>
              </a:ext>
            </a:extLst>
          </p:cNvPr>
          <p:cNvSpPr txBox="1"/>
          <p:nvPr/>
        </p:nvSpPr>
        <p:spPr>
          <a:xfrm>
            <a:off x="298579" y="2786143"/>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Model and Hardware Used</a:t>
            </a:r>
          </a:p>
        </p:txBody>
      </p:sp>
      <p:sp>
        <p:nvSpPr>
          <p:cNvPr id="14" name="TextBox 13">
            <a:extLst>
              <a:ext uri="{FF2B5EF4-FFF2-40B4-BE49-F238E27FC236}">
                <a16:creationId xmlns:a16="http://schemas.microsoft.com/office/drawing/2014/main" id="{23991EE9-B743-7C6C-91E7-508BE1A3040F}"/>
              </a:ext>
            </a:extLst>
          </p:cNvPr>
          <p:cNvSpPr txBox="1"/>
          <p:nvPr/>
        </p:nvSpPr>
        <p:spPr>
          <a:xfrm>
            <a:off x="485192" y="3197460"/>
            <a:ext cx="5546530" cy="892552"/>
          </a:xfrm>
          <a:prstGeom prst="rect">
            <a:avLst/>
          </a:prstGeom>
          <a:noFill/>
        </p:spPr>
        <p:txBody>
          <a:bodyPr wrap="square">
            <a:spAutoFit/>
          </a:bodyPr>
          <a:lstStyle/>
          <a:p>
            <a:pPr marL="285750" indent="-285750">
              <a:buFont typeface="Wingdings" panose="05000000000000000000" pitchFamily="2" charset="2"/>
              <a:buChar char="§"/>
            </a:pPr>
            <a:r>
              <a:rPr lang="en-IN" sz="1800" b="1" dirty="0">
                <a:solidFill>
                  <a:srgbClr val="002060"/>
                </a:solidFill>
              </a:rPr>
              <a:t>Models used:- </a:t>
            </a:r>
            <a:r>
              <a:rPr lang="en-IN" sz="1800" b="1" dirty="0">
                <a:solidFill>
                  <a:schemeClr val="tx1"/>
                </a:solidFill>
              </a:rPr>
              <a:t>CNN</a:t>
            </a:r>
          </a:p>
          <a:p>
            <a:pPr marL="285750" indent="-285750">
              <a:buFont typeface="Wingdings" panose="05000000000000000000" pitchFamily="2" charset="2"/>
              <a:buChar char="§"/>
            </a:pPr>
            <a:r>
              <a:rPr lang="en-IN" sz="1800" b="1" dirty="0">
                <a:solidFill>
                  <a:srgbClr val="002060"/>
                </a:solidFill>
              </a:rPr>
              <a:t>Hardware used:-</a:t>
            </a:r>
            <a:r>
              <a:rPr lang="en-IN" sz="1800" dirty="0">
                <a:solidFill>
                  <a:schemeClr val="tx1"/>
                </a:solidFill>
              </a:rPr>
              <a:t> </a:t>
            </a:r>
            <a:r>
              <a:rPr lang="en-IN" sz="1600" dirty="0"/>
              <a:t>Graphics Processing Unit (GPU)</a:t>
            </a:r>
            <a:r>
              <a:rPr lang="en-IN" sz="1600" dirty="0">
                <a:solidFill>
                  <a:schemeClr val="tx1"/>
                </a:solidFill>
              </a:rPr>
              <a:t>    (</a:t>
            </a:r>
            <a:r>
              <a:rPr lang="en-IN" sz="1600" dirty="0"/>
              <a:t>Example: NVIDIA Tesla T4 / RTX 3060</a:t>
            </a:r>
            <a:r>
              <a:rPr lang="en-IN" sz="1600" dirty="0">
                <a:solidFill>
                  <a:schemeClr val="tx1"/>
                </a:solidFill>
              </a:rPr>
              <a:t>)</a:t>
            </a:r>
            <a:endParaRPr lang="en-IN" sz="1800" b="1" dirty="0">
              <a:solidFill>
                <a:srgbClr val="002060"/>
              </a:solidFill>
            </a:endParaRPr>
          </a:p>
        </p:txBody>
      </p:sp>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7281" y="912019"/>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10ED60E-E262-59D8-1D85-A3F19B040581}"/>
              </a:ext>
            </a:extLst>
          </p:cNvPr>
          <p:cNvSpPr txBox="1"/>
          <p:nvPr/>
        </p:nvSpPr>
        <p:spPr>
          <a:xfrm>
            <a:off x="227281" y="1405435"/>
            <a:ext cx="11737438" cy="5320046"/>
          </a:xfrm>
          <a:prstGeom prst="rect">
            <a:avLst/>
          </a:prstGeom>
          <a:noFill/>
        </p:spPr>
        <p:txBody>
          <a:bodyPr wrap="square" rtlCol="0">
            <a:spAutoFit/>
          </a:bodyPr>
          <a:lstStyle/>
          <a:p>
            <a:r>
              <a:rPr lang="en-US" dirty="0"/>
              <a:t>The </a:t>
            </a:r>
            <a:r>
              <a:rPr lang="en-US" b="1" dirty="0">
                <a:solidFill>
                  <a:srgbClr val="002060"/>
                </a:solidFill>
              </a:rPr>
              <a:t>steps involved in the methodology</a:t>
            </a:r>
            <a:r>
              <a:rPr lang="en-US" dirty="0">
                <a:solidFill>
                  <a:srgbClr val="002060"/>
                </a:solidFill>
              </a:rPr>
              <a:t> </a:t>
            </a:r>
            <a:r>
              <a:rPr lang="en-US" dirty="0"/>
              <a:t>for forest fire detection using CNN are as follows :</a:t>
            </a:r>
          </a:p>
          <a:p>
            <a:endParaRPr lang="en-US" dirty="0"/>
          </a:p>
          <a:p>
            <a:pPr marL="342900" indent="-342900">
              <a:buFont typeface="Wingdings" panose="05000000000000000000" pitchFamily="2" charset="2"/>
              <a:buChar char="§"/>
            </a:pPr>
            <a:r>
              <a:rPr lang="en-US" b="1" dirty="0">
                <a:solidFill>
                  <a:srgbClr val="002060"/>
                </a:solidFill>
              </a:rPr>
              <a:t>Step 1: Data Collection</a:t>
            </a:r>
            <a:br>
              <a:rPr lang="en-US" dirty="0"/>
            </a:br>
            <a:r>
              <a:rPr lang="en-US" sz="1700" dirty="0"/>
              <a:t>Gather a labeled image dataset with two categories: </a:t>
            </a:r>
            <a:r>
              <a:rPr lang="en-US" sz="1700" b="1" dirty="0"/>
              <a:t>Fire</a:t>
            </a:r>
            <a:r>
              <a:rPr lang="en-US" sz="1700" dirty="0"/>
              <a:t> and </a:t>
            </a:r>
            <a:r>
              <a:rPr lang="en-US" sz="1700" b="1" dirty="0"/>
              <a:t>No Fire</a:t>
            </a:r>
            <a:r>
              <a:rPr lang="en-US" sz="1700" dirty="0"/>
              <a:t>.</a:t>
            </a:r>
          </a:p>
          <a:p>
            <a:endParaRPr lang="en-US" sz="1700" dirty="0"/>
          </a:p>
          <a:p>
            <a:pPr marL="342900" indent="-342900">
              <a:buFont typeface="Wingdings" panose="05000000000000000000" pitchFamily="2" charset="2"/>
              <a:buChar char="§"/>
            </a:pPr>
            <a:r>
              <a:rPr lang="en-US" b="1" dirty="0">
                <a:solidFill>
                  <a:srgbClr val="002060"/>
                </a:solidFill>
              </a:rPr>
              <a:t>Step 2: Data Preprocessing</a:t>
            </a:r>
            <a:br>
              <a:rPr lang="en-US" dirty="0"/>
            </a:br>
            <a:r>
              <a:rPr lang="en-US" sz="1700" dirty="0"/>
              <a:t>Resize all images (e.g., to 128×128), normalize pixel values (0–1), and apply augmentation for better generalization.</a:t>
            </a:r>
          </a:p>
          <a:p>
            <a:endParaRPr lang="en-US" sz="1700" dirty="0"/>
          </a:p>
          <a:p>
            <a:pPr marL="342900" indent="-342900">
              <a:buFont typeface="Wingdings" panose="05000000000000000000" pitchFamily="2" charset="2"/>
              <a:buChar char="§"/>
            </a:pPr>
            <a:r>
              <a:rPr lang="en-US" b="1" dirty="0">
                <a:solidFill>
                  <a:srgbClr val="002060"/>
                </a:solidFill>
              </a:rPr>
              <a:t>Step 3: Model Building</a:t>
            </a:r>
            <a:br>
              <a:rPr lang="en-US" dirty="0"/>
            </a:br>
            <a:r>
              <a:rPr lang="en-US" sz="1700" dirty="0"/>
              <a:t>Design a </a:t>
            </a:r>
            <a:r>
              <a:rPr lang="en-US" sz="1700" b="1" dirty="0"/>
              <a:t>CNN model</a:t>
            </a:r>
            <a:r>
              <a:rPr lang="en-US" sz="1700" dirty="0"/>
              <a:t> using Conv2D, </a:t>
            </a:r>
            <a:r>
              <a:rPr lang="en-US" sz="1700" dirty="0" err="1"/>
              <a:t>MaxPooling</a:t>
            </a:r>
            <a:r>
              <a:rPr lang="en-US" sz="1700" dirty="0"/>
              <a:t>, Flatten, and Dense layers with a sigmoid output</a:t>
            </a:r>
            <a:r>
              <a:rPr lang="en-US" dirty="0"/>
              <a:t>.</a:t>
            </a:r>
          </a:p>
          <a:p>
            <a:endParaRPr lang="en-US" dirty="0"/>
          </a:p>
          <a:p>
            <a:pPr marL="342900" indent="-342900">
              <a:buFont typeface="Wingdings" panose="05000000000000000000" pitchFamily="2" charset="2"/>
              <a:buChar char="§"/>
            </a:pPr>
            <a:r>
              <a:rPr lang="en-US" b="1" dirty="0">
                <a:solidFill>
                  <a:srgbClr val="002060"/>
                </a:solidFill>
              </a:rPr>
              <a:t>Step 4: Model Compilation</a:t>
            </a:r>
            <a:br>
              <a:rPr lang="en-US" dirty="0"/>
            </a:br>
            <a:r>
              <a:rPr lang="en-US" sz="1700" dirty="0"/>
              <a:t>Use </a:t>
            </a:r>
            <a:r>
              <a:rPr lang="en-US" sz="1700" b="1" dirty="0"/>
              <a:t>binary cross-entropy</a:t>
            </a:r>
            <a:r>
              <a:rPr lang="en-US" sz="1700" dirty="0"/>
              <a:t> loss and </a:t>
            </a:r>
            <a:r>
              <a:rPr lang="en-US" sz="1700" b="1" dirty="0"/>
              <a:t>Adam optimizer</a:t>
            </a:r>
            <a:r>
              <a:rPr lang="en-US" sz="1700" dirty="0"/>
              <a:t> to prepare the model for training.</a:t>
            </a:r>
          </a:p>
          <a:p>
            <a:endParaRPr lang="en-US" sz="1700" dirty="0"/>
          </a:p>
          <a:p>
            <a:pPr marL="342900" indent="-342900">
              <a:buFont typeface="Wingdings" panose="05000000000000000000" pitchFamily="2" charset="2"/>
              <a:buChar char="§"/>
            </a:pPr>
            <a:r>
              <a:rPr lang="en-US" b="1" dirty="0">
                <a:solidFill>
                  <a:srgbClr val="002060"/>
                </a:solidFill>
              </a:rPr>
              <a:t>Step 5: Training and Validation</a:t>
            </a:r>
            <a:br>
              <a:rPr lang="en-US" dirty="0"/>
            </a:br>
            <a:r>
              <a:rPr lang="en-US" sz="1700" dirty="0"/>
              <a:t>Train on the training set and validate on a separate set to avoid overfitting.</a:t>
            </a:r>
          </a:p>
          <a:p>
            <a:endParaRPr lang="en-US" sz="1700" dirty="0"/>
          </a:p>
          <a:p>
            <a:pPr marL="342900" indent="-342900">
              <a:buFont typeface="Wingdings" panose="05000000000000000000" pitchFamily="2" charset="2"/>
              <a:buChar char="§"/>
            </a:pPr>
            <a:r>
              <a:rPr lang="en-US" b="1" dirty="0">
                <a:solidFill>
                  <a:srgbClr val="002060"/>
                </a:solidFill>
              </a:rPr>
              <a:t>Step 6: Evaluation</a:t>
            </a:r>
            <a:br>
              <a:rPr lang="en-US" dirty="0"/>
            </a:br>
            <a:r>
              <a:rPr lang="en-US" sz="1700" dirty="0"/>
              <a:t>Test model performance using accuracy, loss, and confusion matrix.</a:t>
            </a:r>
            <a:endParaRPr lang="en-IN" sz="1700" dirty="0"/>
          </a:p>
        </p:txBody>
      </p:sp>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16CE-5EA0-6C04-8C94-DBCF1528A8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292851-4AA8-BB78-DCB6-62B37FC9514C}"/>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2E1CE9C-555E-DBD6-F21B-2C26D3B93CFC}"/>
              </a:ext>
            </a:extLst>
          </p:cNvPr>
          <p:cNvSpPr txBox="1"/>
          <p:nvPr/>
        </p:nvSpPr>
        <p:spPr>
          <a:xfrm>
            <a:off x="304867" y="1454522"/>
            <a:ext cx="11267796" cy="379656"/>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EC62DF62-1AAC-88FD-1EA2-74D9EEDA4467}"/>
              </a:ext>
            </a:extLst>
          </p:cNvPr>
          <p:cNvSpPr txBox="1"/>
          <p:nvPr/>
        </p:nvSpPr>
        <p:spPr>
          <a:xfrm>
            <a:off x="304866" y="7884367"/>
            <a:ext cx="2867541" cy="10248960"/>
          </a:xfrm>
          <a:prstGeom prst="rect">
            <a:avLst/>
          </a:prstGeom>
          <a:noFill/>
        </p:spPr>
        <p:txBody>
          <a:bodyPr wrap="square">
            <a:spAutoFit/>
          </a:bodyPr>
          <a:lstStyle/>
          <a:p>
            <a:pPr>
              <a:buNone/>
            </a:pPr>
            <a:r>
              <a:rPr lang="en-IN" sz="2000" b="1" dirty="0">
                <a:solidFill>
                  <a:srgbClr val="002060"/>
                </a:solidFill>
              </a:rPr>
              <a:t>Objective</a:t>
            </a:r>
            <a:r>
              <a:rPr lang="en-US" sz="2000" dirty="0"/>
              <a:t>A critical problem is </a:t>
            </a:r>
            <a:r>
              <a:rPr lang="en-US" sz="2000" dirty="0" err="1"/>
              <a:t>the</a:t>
            </a:r>
            <a:r>
              <a:rPr lang="en-US" sz="2000" b="1" dirty="0" err="1"/>
              <a:t>ccurate</a:t>
            </a:r>
            <a:r>
              <a:rPr lang="en-US" sz="2000" b="1" dirty="0"/>
              <a:t> classification of visual data</a:t>
            </a:r>
            <a:r>
              <a:rPr lang="en-US" sz="2000" dirty="0"/>
              <a:t> (images or frames) into two categories: </a:t>
            </a:r>
            <a:r>
              <a:rPr lang="en-US" sz="2000" b="1" dirty="0"/>
              <a:t>fire</a:t>
            </a:r>
            <a:r>
              <a:rPr lang="en-US" sz="2000" dirty="0"/>
              <a:t> (images containing visible fire, smoke, or flames) and </a:t>
            </a:r>
            <a:r>
              <a:rPr lang="en-US" sz="2000" b="1" dirty="0"/>
              <a:t>non-fire</a:t>
            </a:r>
            <a:r>
              <a:rPr lang="en-US" sz="2000" dirty="0"/>
              <a:t> (images with normal vegetation, clouds, or similar non-hazardous scenes). Due to similarities in visual features like fog, sunlight glare, or orange light reflections, traditional methods struggle to distinguish between the two accurately.</a:t>
            </a:r>
          </a:p>
          <a:p>
            <a:r>
              <a:rPr lang="en-US" sz="2000" dirty="0"/>
              <a:t>Therefore, this project aims to solve the problem by </a:t>
            </a:r>
            <a:r>
              <a:rPr lang="en-US" sz="2000" b="1" dirty="0"/>
              <a:t>building a CNN-based model that can learn and identify visual differences between fire and non-fire images</a:t>
            </a:r>
            <a:r>
              <a:rPr lang="en-US" sz="2000" dirty="0"/>
              <a:t>, enabling fast, reliable, and automated forest fire detection in real-time conditions.</a:t>
            </a:r>
          </a:p>
          <a:p>
            <a:pPr marL="342900" indent="-342900">
              <a:buFont typeface="Wingdings" panose="05000000000000000000" pitchFamily="2" charset="2"/>
              <a:buChar char="Ø"/>
            </a:pPr>
            <a:r>
              <a:rPr lang="en-IN" sz="2000" b="1" dirty="0">
                <a:solidFill>
                  <a:srgbClr val="002060"/>
                </a:solidFill>
              </a:rPr>
              <a:t>s</a:t>
            </a:r>
          </a:p>
        </p:txBody>
      </p:sp>
      <p:sp>
        <p:nvSpPr>
          <p:cNvPr id="9" name="TextBox 8">
            <a:extLst>
              <a:ext uri="{FF2B5EF4-FFF2-40B4-BE49-F238E27FC236}">
                <a16:creationId xmlns:a16="http://schemas.microsoft.com/office/drawing/2014/main" id="{E155523A-E71C-3A62-0E09-842CDE0BCB51}"/>
              </a:ext>
            </a:extLst>
          </p:cNvPr>
          <p:cNvSpPr txBox="1"/>
          <p:nvPr/>
        </p:nvSpPr>
        <p:spPr>
          <a:xfrm>
            <a:off x="746448" y="3624397"/>
            <a:ext cx="8621486" cy="2678234"/>
          </a:xfrm>
          <a:prstGeom prst="rect">
            <a:avLst/>
          </a:prstGeom>
          <a:noFill/>
        </p:spPr>
        <p:txBody>
          <a:bodyPr wrap="square">
            <a:spAutoFit/>
          </a:bodyPr>
          <a:lstStyle/>
          <a:p>
            <a:pPr marL="342900" indent="-342900">
              <a:buFont typeface="Wingdings" panose="05000000000000000000" pitchFamily="2" charset="2"/>
              <a:buChar char="§"/>
            </a:pPr>
            <a:r>
              <a:rPr lang="en-US" dirty="0"/>
              <a:t>To develop a CNN-based model for binary classification of fire and no-fire images.</a:t>
            </a:r>
          </a:p>
          <a:p>
            <a:endParaRPr lang="en-US" dirty="0"/>
          </a:p>
          <a:p>
            <a:pPr marL="342900" indent="-342900">
              <a:buFont typeface="Wingdings" panose="05000000000000000000" pitchFamily="2" charset="2"/>
              <a:buChar char="§"/>
            </a:pPr>
            <a:r>
              <a:rPr lang="en-US" dirty="0"/>
              <a:t>To automate forest fire detection using real-time image inputs.</a:t>
            </a:r>
          </a:p>
          <a:p>
            <a:endParaRPr lang="en-US" dirty="0"/>
          </a:p>
          <a:p>
            <a:pPr marL="342900" indent="-342900">
              <a:buFont typeface="Wingdings" panose="05000000000000000000" pitchFamily="2" charset="2"/>
              <a:buChar char="§"/>
            </a:pPr>
            <a:r>
              <a:rPr lang="en-US" dirty="0"/>
              <a:t>To reduce detection time and improve response accuracy.</a:t>
            </a:r>
          </a:p>
          <a:p>
            <a:endParaRPr lang="en-US" dirty="0"/>
          </a:p>
          <a:p>
            <a:pPr marL="342900" indent="-342900">
              <a:buFont typeface="Wingdings" panose="05000000000000000000" pitchFamily="2" charset="2"/>
              <a:buChar char="§"/>
            </a:pPr>
            <a:r>
              <a:rPr lang="en-US" dirty="0"/>
              <a:t>To build a model that can be deployed on drones, CCTV, or surveillance systems.</a:t>
            </a:r>
            <a:endParaRPr lang="en-IN" dirty="0"/>
          </a:p>
        </p:txBody>
      </p:sp>
      <p:sp>
        <p:nvSpPr>
          <p:cNvPr id="5" name="TextBox 4">
            <a:extLst>
              <a:ext uri="{FF2B5EF4-FFF2-40B4-BE49-F238E27FC236}">
                <a16:creationId xmlns:a16="http://schemas.microsoft.com/office/drawing/2014/main" id="{A3FAF718-5FFE-486D-A3F6-F628F829A517}"/>
              </a:ext>
            </a:extLst>
          </p:cNvPr>
          <p:cNvSpPr txBox="1"/>
          <p:nvPr/>
        </p:nvSpPr>
        <p:spPr>
          <a:xfrm>
            <a:off x="475860" y="3231248"/>
            <a:ext cx="6102220" cy="400110"/>
          </a:xfrm>
          <a:prstGeom prst="rect">
            <a:avLst/>
          </a:prstGeom>
          <a:noFill/>
        </p:spPr>
        <p:txBody>
          <a:bodyPr wrap="square">
            <a:spAutoFit/>
          </a:bodyPr>
          <a:lstStyle/>
          <a:p>
            <a:pPr marL="285750" indent="-285750">
              <a:buFont typeface="Wingdings" panose="05000000000000000000" pitchFamily="2" charset="2"/>
              <a:buChar char="Ø"/>
            </a:pPr>
            <a:r>
              <a:rPr lang="en-IN" sz="2000" b="1" dirty="0">
                <a:solidFill>
                  <a:srgbClr val="213163"/>
                </a:solidFill>
              </a:rPr>
              <a:t>Objectives</a:t>
            </a:r>
          </a:p>
        </p:txBody>
      </p:sp>
      <p:sp>
        <p:nvSpPr>
          <p:cNvPr id="8" name="TextBox 7">
            <a:extLst>
              <a:ext uri="{FF2B5EF4-FFF2-40B4-BE49-F238E27FC236}">
                <a16:creationId xmlns:a16="http://schemas.microsoft.com/office/drawing/2014/main" id="{B4F5079E-AA3E-44F8-0AED-A941C1126EE7}"/>
              </a:ext>
            </a:extLst>
          </p:cNvPr>
          <p:cNvSpPr txBox="1"/>
          <p:nvPr/>
        </p:nvSpPr>
        <p:spPr>
          <a:xfrm>
            <a:off x="437423" y="1462854"/>
            <a:ext cx="11317153" cy="1528945"/>
          </a:xfrm>
          <a:prstGeom prst="rect">
            <a:avLst/>
          </a:prstGeom>
          <a:noFill/>
        </p:spPr>
        <p:txBody>
          <a:bodyPr wrap="square">
            <a:spAutoFit/>
          </a:bodyPr>
          <a:lstStyle/>
          <a:p>
            <a:r>
              <a:rPr lang="en-US" dirty="0"/>
              <a:t>Forest fires are unpredictable and spread rapidly, causing severe damage to the environment, wildlife, and human life. Traditional fire detection methods are slow, manual, and often inefficient. There is a critical need for an automated, accurate, and real-time detection system. This project aims to develop a Convolutional Neural Network (CNN)-based model that can classify images into fire and no-fire categories to enable early detection and faster response.</a:t>
            </a:r>
            <a:endParaRPr lang="en-IN" dirty="0"/>
          </a:p>
        </p:txBody>
      </p:sp>
    </p:spTree>
    <p:extLst>
      <p:ext uri="{BB962C8B-B14F-4D97-AF65-F5344CB8AC3E}">
        <p14:creationId xmlns:p14="http://schemas.microsoft.com/office/powerpoint/2010/main" val="283232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29208"/>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6" name="TextBox 5">
            <a:extLst>
              <a:ext uri="{FF2B5EF4-FFF2-40B4-BE49-F238E27FC236}">
                <a16:creationId xmlns:a16="http://schemas.microsoft.com/office/drawing/2014/main" id="{8A07E01A-1077-0B3A-95DF-4E06F3B077F7}"/>
              </a:ext>
            </a:extLst>
          </p:cNvPr>
          <p:cNvSpPr txBox="1"/>
          <p:nvPr/>
        </p:nvSpPr>
        <p:spPr>
          <a:xfrm>
            <a:off x="1995465" y="6185711"/>
            <a:ext cx="2352600" cy="400110"/>
          </a:xfrm>
          <a:prstGeom prst="rect">
            <a:avLst/>
          </a:prstGeom>
          <a:noFill/>
        </p:spPr>
        <p:txBody>
          <a:bodyPr wrap="square">
            <a:spAutoFit/>
          </a:bodyPr>
          <a:lstStyle/>
          <a:p>
            <a:r>
              <a:rPr lang="en-IN" sz="2000" b="1" dirty="0">
                <a:solidFill>
                  <a:srgbClr val="002060"/>
                </a:solidFill>
              </a:rPr>
              <a:t>No  Forest  Fire</a:t>
            </a:r>
          </a:p>
        </p:txBody>
      </p:sp>
      <p:sp>
        <p:nvSpPr>
          <p:cNvPr id="11" name="TextBox 10">
            <a:extLst>
              <a:ext uri="{FF2B5EF4-FFF2-40B4-BE49-F238E27FC236}">
                <a16:creationId xmlns:a16="http://schemas.microsoft.com/office/drawing/2014/main" id="{3E40DFC7-EE6C-477A-A9EA-D06243083E00}"/>
              </a:ext>
            </a:extLst>
          </p:cNvPr>
          <p:cNvSpPr txBox="1"/>
          <p:nvPr/>
        </p:nvSpPr>
        <p:spPr>
          <a:xfrm>
            <a:off x="265956" y="1329318"/>
            <a:ext cx="11660088" cy="1241622"/>
          </a:xfrm>
          <a:prstGeom prst="rect">
            <a:avLst/>
          </a:prstGeom>
          <a:noFill/>
        </p:spPr>
        <p:txBody>
          <a:bodyPr wrap="square">
            <a:spAutoFit/>
          </a:bodyPr>
          <a:lstStyle/>
          <a:p>
            <a:r>
              <a:rPr lang="en-US" dirty="0"/>
              <a:t>A critical problem is the </a:t>
            </a:r>
            <a:r>
              <a:rPr lang="en-US" b="1" dirty="0"/>
              <a:t>accurate classification of visual data</a:t>
            </a:r>
            <a:r>
              <a:rPr lang="en-US" dirty="0"/>
              <a:t> (images or frames) into two categories: </a:t>
            </a:r>
            <a:r>
              <a:rPr lang="en-US" b="1" dirty="0"/>
              <a:t>fire</a:t>
            </a:r>
            <a:r>
              <a:rPr lang="en-US" dirty="0"/>
              <a:t> (images containing visible fire, smoke, or flames) and </a:t>
            </a:r>
            <a:r>
              <a:rPr lang="en-US" b="1" dirty="0"/>
              <a:t>non-fire</a:t>
            </a:r>
            <a:r>
              <a:rPr lang="en-US" dirty="0"/>
              <a:t> (images with normal vegetation, clouds, or similar non-hazardous scenes). Due to similarities in visual features like fog, sunlight glare, or orange light reflections, traditional methods struggle to distinguish between the two accurately.</a:t>
            </a:r>
            <a:endParaRPr lang="en-IN" dirty="0"/>
          </a:p>
        </p:txBody>
      </p:sp>
      <p:sp>
        <p:nvSpPr>
          <p:cNvPr id="13" name="TextBox 12">
            <a:extLst>
              <a:ext uri="{FF2B5EF4-FFF2-40B4-BE49-F238E27FC236}">
                <a16:creationId xmlns:a16="http://schemas.microsoft.com/office/drawing/2014/main" id="{8FBA9427-C079-C09D-DD70-A253C613EFFF}"/>
              </a:ext>
            </a:extLst>
          </p:cNvPr>
          <p:cNvSpPr txBox="1"/>
          <p:nvPr/>
        </p:nvSpPr>
        <p:spPr>
          <a:xfrm>
            <a:off x="265956" y="2570940"/>
            <a:ext cx="11408161" cy="954300"/>
          </a:xfrm>
          <a:prstGeom prst="rect">
            <a:avLst/>
          </a:prstGeom>
          <a:noFill/>
        </p:spPr>
        <p:txBody>
          <a:bodyPr wrap="square">
            <a:spAutoFit/>
          </a:bodyPr>
          <a:lstStyle/>
          <a:p>
            <a:r>
              <a:rPr lang="en-US" dirty="0"/>
              <a:t>Therefore, this project aims to solve the problem by </a:t>
            </a:r>
            <a:r>
              <a:rPr lang="en-US" b="1" dirty="0"/>
              <a:t>building a CNN-based model that can learn and identify visual differences between fire and non-fire images</a:t>
            </a:r>
            <a:r>
              <a:rPr lang="en-US" dirty="0"/>
              <a:t>, enabling fast, reliable, and automated forest fire detection in real-time conditions.</a:t>
            </a:r>
            <a:endParaRPr lang="en-IN" dirty="0"/>
          </a:p>
        </p:txBody>
      </p:sp>
      <p:pic>
        <p:nvPicPr>
          <p:cNvPr id="4099" name="Picture 3" descr="Vibrant Forest Greenery Nature Mural Wallpaper | Ever Wallpaper –  Everwallpaper">
            <a:extLst>
              <a:ext uri="{FF2B5EF4-FFF2-40B4-BE49-F238E27FC236}">
                <a16:creationId xmlns:a16="http://schemas.microsoft.com/office/drawing/2014/main" id="{3FB70D66-CE33-4494-CCBA-82FACF5FA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61" y="3649945"/>
            <a:ext cx="3801747" cy="253576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Wildfire | Definition &amp; Facts | Britannica">
            <a:extLst>
              <a:ext uri="{FF2B5EF4-FFF2-40B4-BE49-F238E27FC236}">
                <a16:creationId xmlns:a16="http://schemas.microsoft.com/office/drawing/2014/main" id="{FE96E673-1558-9E1A-7C65-C4AEF782F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87" y="3650431"/>
            <a:ext cx="3801747" cy="253528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03DB7EF-323B-D450-1D10-9E225D7CD3B2}"/>
              </a:ext>
            </a:extLst>
          </p:cNvPr>
          <p:cNvSpPr txBox="1"/>
          <p:nvPr/>
        </p:nvSpPr>
        <p:spPr>
          <a:xfrm>
            <a:off x="7843937" y="6185711"/>
            <a:ext cx="1766594" cy="400110"/>
          </a:xfrm>
          <a:prstGeom prst="rect">
            <a:avLst/>
          </a:prstGeom>
          <a:noFill/>
        </p:spPr>
        <p:txBody>
          <a:bodyPr wrap="square">
            <a:spAutoFit/>
          </a:bodyPr>
          <a:lstStyle/>
          <a:p>
            <a:r>
              <a:rPr lang="en-IN" sz="2000" b="1" dirty="0">
                <a:solidFill>
                  <a:srgbClr val="213163"/>
                </a:solidFill>
              </a:rPr>
              <a:t>Forest Fire</a:t>
            </a:r>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C8A8C-AF71-C2E5-ADA2-B99B4F9D06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131537-0E4E-3A1E-F0DE-46C5F480C08F}"/>
              </a:ext>
            </a:extLst>
          </p:cNvPr>
          <p:cNvSpPr txBox="1"/>
          <p:nvPr/>
        </p:nvSpPr>
        <p:spPr>
          <a:xfrm>
            <a:off x="255104" y="92920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3" name="TextBox 12">
            <a:extLst>
              <a:ext uri="{FF2B5EF4-FFF2-40B4-BE49-F238E27FC236}">
                <a16:creationId xmlns:a16="http://schemas.microsoft.com/office/drawing/2014/main" id="{2541CC6E-4B57-C4FB-DF87-265CDEE8CD28}"/>
              </a:ext>
            </a:extLst>
          </p:cNvPr>
          <p:cNvSpPr txBox="1"/>
          <p:nvPr/>
        </p:nvSpPr>
        <p:spPr>
          <a:xfrm>
            <a:off x="391919" y="3047998"/>
            <a:ext cx="11408161" cy="954300"/>
          </a:xfrm>
          <a:prstGeom prst="rect">
            <a:avLst/>
          </a:prstGeom>
          <a:noFill/>
        </p:spPr>
        <p:txBody>
          <a:bodyPr wrap="square">
            <a:spAutoFit/>
          </a:bodyPr>
          <a:lstStyle/>
          <a:p>
            <a:r>
              <a:rPr lang="en-US" dirty="0"/>
              <a:t>A drone patrols a forest reserve and captures live images. The images are fed into the CNN model, which instantly detects signs of fire (like smoke or flames) and triggers an alert to forest officials for immediate action.</a:t>
            </a:r>
            <a:endParaRPr lang="en-IN" dirty="0"/>
          </a:p>
        </p:txBody>
      </p:sp>
      <p:sp>
        <p:nvSpPr>
          <p:cNvPr id="16" name="TextBox 15">
            <a:extLst>
              <a:ext uri="{FF2B5EF4-FFF2-40B4-BE49-F238E27FC236}">
                <a16:creationId xmlns:a16="http://schemas.microsoft.com/office/drawing/2014/main" id="{0907E736-72E9-E024-5758-17522BD0695C}"/>
              </a:ext>
            </a:extLst>
          </p:cNvPr>
          <p:cNvSpPr txBox="1"/>
          <p:nvPr/>
        </p:nvSpPr>
        <p:spPr>
          <a:xfrm>
            <a:off x="186884" y="2614787"/>
            <a:ext cx="3054218"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Example Use Case:</a:t>
            </a:r>
          </a:p>
        </p:txBody>
      </p:sp>
      <p:sp>
        <p:nvSpPr>
          <p:cNvPr id="4" name="TextBox 3">
            <a:extLst>
              <a:ext uri="{FF2B5EF4-FFF2-40B4-BE49-F238E27FC236}">
                <a16:creationId xmlns:a16="http://schemas.microsoft.com/office/drawing/2014/main" id="{0661E24E-6795-911E-1D39-42AE690B6403}"/>
              </a:ext>
            </a:extLst>
          </p:cNvPr>
          <p:cNvSpPr txBox="1"/>
          <p:nvPr/>
        </p:nvSpPr>
        <p:spPr>
          <a:xfrm>
            <a:off x="255510" y="4057657"/>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Advantages:</a:t>
            </a:r>
          </a:p>
        </p:txBody>
      </p:sp>
      <p:sp>
        <p:nvSpPr>
          <p:cNvPr id="7" name="TextBox 6">
            <a:extLst>
              <a:ext uri="{FF2B5EF4-FFF2-40B4-BE49-F238E27FC236}">
                <a16:creationId xmlns:a16="http://schemas.microsoft.com/office/drawing/2014/main" id="{B8554023-5979-B965-C99E-4209724E32B4}"/>
              </a:ext>
            </a:extLst>
          </p:cNvPr>
          <p:cNvSpPr txBox="1"/>
          <p:nvPr/>
        </p:nvSpPr>
        <p:spPr>
          <a:xfrm>
            <a:off x="391919" y="4541208"/>
            <a:ext cx="11271074" cy="2390911"/>
          </a:xfrm>
          <a:prstGeom prst="rect">
            <a:avLst/>
          </a:prstGeom>
          <a:noFill/>
        </p:spPr>
        <p:txBody>
          <a:bodyPr wrap="square">
            <a:spAutoFit/>
          </a:bodyPr>
          <a:lstStyle/>
          <a:p>
            <a:pPr marL="342900" indent="-342900">
              <a:buFont typeface="Wingdings" panose="05000000000000000000" pitchFamily="2" charset="2"/>
              <a:buChar char="§"/>
            </a:pPr>
            <a:r>
              <a:rPr lang="en-US" sz="1800" b="1">
                <a:solidFill>
                  <a:srgbClr val="002060"/>
                </a:solidFill>
              </a:rPr>
              <a:t>Real-Time Detection</a:t>
            </a:r>
            <a:r>
              <a:rPr lang="en-US" sz="1800">
                <a:solidFill>
                  <a:srgbClr val="002060"/>
                </a:solidFill>
              </a:rPr>
              <a:t> </a:t>
            </a:r>
            <a:r>
              <a:rPr lang="en-US" sz="1800"/>
              <a:t>– Identifies fire instantly from camera feeds</a:t>
            </a:r>
            <a:r>
              <a:rPr lang="en-US"/>
              <a:t>.</a:t>
            </a:r>
          </a:p>
          <a:p>
            <a:endParaRPr lang="en-US"/>
          </a:p>
          <a:p>
            <a:pPr marL="342900" indent="-342900">
              <a:buFont typeface="Wingdings" panose="05000000000000000000" pitchFamily="2" charset="2"/>
              <a:buChar char="§"/>
            </a:pPr>
            <a:r>
              <a:rPr lang="en-US" b="1">
                <a:solidFill>
                  <a:srgbClr val="002060"/>
                </a:solidFill>
              </a:rPr>
              <a:t>High Accuracy</a:t>
            </a:r>
            <a:r>
              <a:rPr lang="en-US">
                <a:solidFill>
                  <a:srgbClr val="002060"/>
                </a:solidFill>
              </a:rPr>
              <a:t> </a:t>
            </a:r>
            <a:r>
              <a:rPr lang="en-US"/>
              <a:t>– Learns visual fire patterns, reducing false alarms.</a:t>
            </a:r>
          </a:p>
          <a:p>
            <a:endParaRPr lang="en-US"/>
          </a:p>
          <a:p>
            <a:pPr marL="342900" indent="-342900">
              <a:buFont typeface="Wingdings" panose="05000000000000000000" pitchFamily="2" charset="2"/>
              <a:buChar char="§"/>
            </a:pPr>
            <a:r>
              <a:rPr lang="en-US" b="1">
                <a:solidFill>
                  <a:srgbClr val="002060"/>
                </a:solidFill>
              </a:rPr>
              <a:t>Automation</a:t>
            </a:r>
            <a:r>
              <a:rPr lang="en-US"/>
              <a:t> – No need for manual observation or feature selection.</a:t>
            </a:r>
          </a:p>
          <a:p>
            <a:endParaRPr lang="en-US"/>
          </a:p>
          <a:p>
            <a:pPr marL="342900" indent="-342900">
              <a:buFont typeface="Wingdings" panose="05000000000000000000" pitchFamily="2" charset="2"/>
              <a:buChar char="§"/>
            </a:pPr>
            <a:r>
              <a:rPr lang="en-US" b="1">
                <a:solidFill>
                  <a:srgbClr val="002060"/>
                </a:solidFill>
              </a:rPr>
              <a:t>Adaptable</a:t>
            </a:r>
            <a:r>
              <a:rPr lang="en-US"/>
              <a:t> – Improves over time with more data and different environments.</a:t>
            </a:r>
          </a:p>
          <a:p>
            <a:pPr marL="342900" indent="-342900">
              <a:buFont typeface="Wingdings" panose="05000000000000000000" pitchFamily="2" charset="2"/>
              <a:buChar char="§"/>
            </a:pPr>
            <a:endParaRPr lang="en-IN" dirty="0"/>
          </a:p>
        </p:txBody>
      </p:sp>
      <p:sp>
        <p:nvSpPr>
          <p:cNvPr id="8" name="Rectangle 1">
            <a:extLst>
              <a:ext uri="{FF2B5EF4-FFF2-40B4-BE49-F238E27FC236}">
                <a16:creationId xmlns:a16="http://schemas.microsoft.com/office/drawing/2014/main" id="{5F14EAE6-32AC-3EC9-BA0A-386A3D78C42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Scalable</a:t>
            </a:r>
            <a:r>
              <a:rPr kumimoji="0" lang="en-US" altLang="en-US" sz="1800" b="0" i="0" u="none" strike="noStrike" cap="none" normalizeH="0" baseline="0">
                <a:ln>
                  <a:noFill/>
                </a:ln>
                <a:solidFill>
                  <a:schemeClr val="tx1"/>
                </a:solidFill>
                <a:effectLst/>
                <a:latin typeface="Arial" panose="020B0604020202020204" pitchFamily="34" charset="0"/>
              </a:rPr>
              <a:t> – Can be deployed across large forest areas using drones or IoT.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22B3EAB7-8A28-AEF0-97EB-DACC677080C1}"/>
              </a:ext>
            </a:extLst>
          </p:cNvPr>
          <p:cNvSpPr txBox="1"/>
          <p:nvPr/>
        </p:nvSpPr>
        <p:spPr>
          <a:xfrm>
            <a:off x="255104" y="1345486"/>
            <a:ext cx="11544976" cy="1241622"/>
          </a:xfrm>
          <a:prstGeom prst="rect">
            <a:avLst/>
          </a:prstGeom>
          <a:noFill/>
        </p:spPr>
        <p:txBody>
          <a:bodyPr wrap="square">
            <a:spAutoFit/>
          </a:bodyPr>
          <a:lstStyle/>
          <a:p>
            <a:r>
              <a:rPr lang="en-US" sz="1800" dirty="0"/>
              <a:t>The project uses a </a:t>
            </a:r>
            <a:r>
              <a:rPr lang="en-US" sz="1800" b="1" dirty="0"/>
              <a:t>Convolutional Neural Network (CNN)</a:t>
            </a:r>
            <a:r>
              <a:rPr lang="en-US" sz="1800" dirty="0"/>
              <a:t> to automatically classify images as </a:t>
            </a:r>
            <a:r>
              <a:rPr lang="en-US" sz="1800" b="1" dirty="0"/>
              <a:t>fire</a:t>
            </a:r>
            <a:r>
              <a:rPr lang="en-US" sz="1800" dirty="0"/>
              <a:t> or </a:t>
            </a:r>
            <a:r>
              <a:rPr lang="en-US" sz="1800" b="1" dirty="0"/>
              <a:t>no fire</a:t>
            </a:r>
            <a:r>
              <a:rPr lang="en-US" sz="1800" dirty="0"/>
              <a:t>. The model is trained on labeled images and learns to detect fire-related features like smoke and flames. Once deployed, it can analyze real-time footage from cameras or drones and instantly alert authorities when a fire is detected, enabling quick response and reducing damage</a:t>
            </a:r>
            <a:r>
              <a:rPr lang="en-US" dirty="0"/>
              <a:t>.</a:t>
            </a:r>
            <a:endParaRPr lang="en-IN" dirty="0"/>
          </a:p>
        </p:txBody>
      </p:sp>
    </p:spTree>
    <p:extLst>
      <p:ext uri="{BB962C8B-B14F-4D97-AF65-F5344CB8AC3E}">
        <p14:creationId xmlns:p14="http://schemas.microsoft.com/office/powerpoint/2010/main" val="316711635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194</TotalTime>
  <Words>1234</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Ananya Chesta</cp:lastModifiedBy>
  <cp:revision>7</cp:revision>
  <dcterms:created xsi:type="dcterms:W3CDTF">2024-12-31T09:40:01Z</dcterms:created>
  <dcterms:modified xsi:type="dcterms:W3CDTF">2025-05-17T19:04:57Z</dcterms:modified>
</cp:coreProperties>
</file>