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4D3BE1-C728-45D3-9118-B38A0FB3DA50}">
  <a:tblStyle styleId="{B64D3BE1-C728-45D3-9118-B38A0FB3DA50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EE85336-CC4F-41C8-8914-9D552765221F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1AF6A1C-DBB7-4C36-8D4F-7FE2694A51E5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761E4DA-5497-4392-B551-DF9A262E7314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CAF6B74-BDDD-460C-9DE6-2DC2876CC732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F07834C-BF0C-4C93-9951-4293972F25B2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893DCC1-28E0-4BBB-8B55-DB4544AEB00E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F260CBB-E4AB-48AC-91D6-CEE397FAE2E2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3502CCD-54EB-4878-B7C5-CE7524CB1C9B}" styleName="Table_8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5056E32-19DA-47D0-B1EE-83BC67B5A43B}" styleName="Table_9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B20B90D-305D-44C8-BDB6-90881ED7869F}" styleName="Table_1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BEAA832-8FE3-44F8-81F6-5A9D705DDBD2}" styleName="Table_1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98B52B0-47EC-4386-9697-EEF6736830CE}" styleName="Table_1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37C45E4-0C29-4461-AEEA-D089D26FBD65}" styleName="Table_1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CD97AC6-2A94-4555-943C-6E17B35784CA}" styleName="Table_1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64B6FA9-13CA-4D83-81FB-FC34D5484FEF}" styleName="Table_1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4F04E5D-64DE-4B41-AC04-B3171B428DD3}" styleName="Table_1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FAE24BE-B336-42C4-883B-5E08AFEABEBB}" styleName="Table_1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C5EB4C5-8B1E-45D9-A409-C8AD6BA6685C}" styleName="Table_18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96AA0F9-E918-4570-A7BD-6E64B8545E0E}" styleName="Table_19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E7FE802-4887-4FA2-96FC-E1E07E5620FE}" styleName="Table_2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FC221E2-576D-42AA-84D6-85650583B569}" styleName="Table_2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41F2807-1432-45B4-BD27-EBD574B77DD8}" styleName="Table_2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3DB8A2A-D76F-43E2-9CAE-446F3712EE79}" styleName="Table_2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1DDA404-2FD4-423A-84E0-1AEC9E000E8B}" styleName="Table_2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9612754-6276-409A-B278-13B3A51DC923}" styleName="Table_2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2365DD6-B574-4D1B-B553-755205807911}" styleName="Table_2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D5CF560-A4BB-4DC6-BC37-02C30F91C49D}" styleName="Table_2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A482854-6B0B-4E00-B01B-A6F64E8717F6}" styleName="Table_28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688CE17-39BC-4976-9EC9-15EF74769FE8}" styleName="Table_29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3B2C402-EAEA-442A-B383-5B5A256FAEC6}" styleName="Table_3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9AA5BED-5A5D-4F78-AB1C-A0D9CBC8EB25}" styleName="Table_3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FD87B3C-D7D7-42DD-B981-72B286ACAB01}" styleName="Table_3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E4DBA23-90E2-4815-BFAE-E13FCE813F8D}" styleName="Table_3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CF5B3F0-ABA9-4FF1-8F49-F59DA631A77B}" styleName="Table_3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nodes, 800,000 elements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Single node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node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 nodes, 800,000 elements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defRPr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rgbClr val="FFFFFF"/>
              </a:buClr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003C5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solidFill>
          <a:srgbClr val="003C5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003C5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rgbClr val="FFFFFF"/>
              </a:buClr>
              <a:buFont typeface="Lato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003C5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003C5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3C5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Lato"/>
              <a:defRPr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Lato"/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Lato"/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Lato"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5.png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Lambda++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power of cluster computing,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at your fingertips</a:t>
            </a:r>
          </a:p>
        </p:txBody>
      </p:sp>
      <p:sp>
        <p:nvSpPr>
          <p:cNvPr id="32" name="Shape 32"/>
          <p:cNvSpPr txBox="1"/>
          <p:nvPr>
            <p:ph idx="2" type="subTitle"/>
          </p:nvPr>
        </p:nvSpPr>
        <p:spPr>
          <a:xfrm>
            <a:off x="685800" y="6014093"/>
            <a:ext cx="7772400" cy="49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Ananya Kumar, Jake Zimmerman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Profile cluster to determine fastest nodes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15" name="Shape 115"/>
          <p:cNvGraphicFramePr/>
          <p:nvPr/>
        </p:nvGraphicFramePr>
        <p:xfrm>
          <a:off x="1128300" y="23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{85056E32-19DA-47D0-B1EE-83BC67B5A43B}</a:tableStyleId>
              </a:tblPr>
              <a:tblGrid>
                <a:gridCol w="68535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653550" y="40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{4B20B90D-305D-44C8-BDB6-90881ED7869F}</a:tableStyleId>
              </a:tblPr>
              <a:tblGrid>
                <a:gridCol w="2011700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3138525" y="40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{7BEAA832-8FE3-44F8-81F6-5A9D705DDBD2}</a:tableStyleId>
              </a:tblPr>
              <a:tblGrid>
                <a:gridCol w="3797925"/>
              </a:tblGrid>
              <a:tr h="59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Fast Node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7432525" y="40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{198B52B0-47EC-4386-9697-EEF6736830CE}</a:tableStyleId>
              </a:tblPr>
              <a:tblGrid>
                <a:gridCol w="10676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cxnSp>
        <p:nvCxnSpPr>
          <p:cNvPr id="119" name="Shape 119"/>
          <p:cNvCxnSpPr/>
          <p:nvPr/>
        </p:nvCxnSpPr>
        <p:spPr>
          <a:xfrm flipH="1">
            <a:off x="4567200" y="3246575"/>
            <a:ext cx="4799" cy="571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25" name="Shape 125"/>
          <p:cNvGraphicFramePr/>
          <p:nvPr/>
        </p:nvGraphicFramePr>
        <p:xfrm>
          <a:off x="1128300" y="20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{737C45E4-0C29-4461-AEEA-D089D26FBD65}</a:tableStyleId>
              </a:tblPr>
              <a:tblGrid>
                <a:gridCol w="68535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706350" y="3202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{2CD97AC6-2A94-4555-943C-6E17B35784CA}</a:tableStyleId>
              </a:tblPr>
              <a:tblGrid>
                <a:gridCol w="29464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Node 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5494500" y="32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{464B6FA9-13CA-4D83-81FB-FC34D5484FEF}</a:tableStyleId>
              </a:tblPr>
              <a:tblGrid>
                <a:gridCol w="281852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Node 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3926566" y="3452290"/>
            <a:ext cx="1294200" cy="1259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238003" y="2982790"/>
            <a:ext cx="795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MPI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717000" y="4378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{F4F04E5D-64DE-4B41-AC04-B3171B428DD3}</a:tableStyleId>
              </a:tblPr>
              <a:tblGrid>
                <a:gridCol w="733975"/>
                <a:gridCol w="733975"/>
                <a:gridCol w="733975"/>
                <a:gridCol w="7339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1-1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1-2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1-3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1-4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5509362" y="4378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{9FAE24BE-B336-42C4-883B-5E08AFEABEBB}</a:tableStyleId>
              </a:tblPr>
              <a:tblGrid>
                <a:gridCol w="701925"/>
                <a:gridCol w="701925"/>
                <a:gridCol w="701925"/>
                <a:gridCol w="70192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2-1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2-2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2-3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2-4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1135098" y="5039849"/>
            <a:ext cx="2099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OMP Threads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853923" y="5039849"/>
            <a:ext cx="2099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OMP Threads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MPI Between Nodes,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OpenMP within a Node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5832500"/>
            <a:ext cx="8229600" cy="7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Maximize utilization of available resources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Reduce:</a:t>
            </a:r>
            <a:br>
              <a:rPr lang="en"/>
            </a:br>
            <a:r>
              <a:rPr lang="en"/>
              <a:t>Parallelizes Well with MPI + OpenMP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42" name="Shape 142"/>
          <p:cNvGraphicFramePr/>
          <p:nvPr/>
        </p:nvGraphicFramePr>
        <p:xfrm>
          <a:off x="571500" y="21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{0C5EB4C5-8B1E-45D9-A409-C8AD6BA6685C}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4779775" y="21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{A96AA0F9-E918-4570-A7BD-6E64B8545E0E}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404275" y="31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{CE7FE802-4887-4FA2-96FC-E1E07E5620FE}</a:tableStyleId>
              </a:tblPr>
              <a:tblGrid>
                <a:gridCol w="904875"/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2381250" y="31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{9FC221E2-576D-42AA-84D6-85650583B569}</a:tableStyleId>
              </a:tblPr>
              <a:tblGrid>
                <a:gridCol w="904875"/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4841150" y="31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{841F2807-1432-45B4-BD27-EBD574B77DD8}</a:tableStyleId>
              </a:tblPr>
              <a:tblGrid>
                <a:gridCol w="904875"/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6894325" y="31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{53DB8A2A-D76F-43E2-9CAE-446F3712EE79}</a:tableStyleId>
              </a:tblPr>
              <a:tblGrid>
                <a:gridCol w="904875"/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609600" y="38054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Thread 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569275" y="38054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Thread 2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029175" y="38054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Thread 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082350" y="38054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Thread 2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802575" y="43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{31DDA404-2FD4-423A-84E0-1AEC9E000E8B}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2833675" y="43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{79612754-6276-409A-B278-13B3A51DC923}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Shape 154"/>
          <p:cNvGraphicFramePr/>
          <p:nvPr/>
        </p:nvGraphicFramePr>
        <p:xfrm>
          <a:off x="5293587" y="43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{C2365DD6-B574-4D1B-B553-755205807911}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7346750" y="43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{9D5CF560-A4BB-4DC6-BC37-02C30F91C49D}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cxnSp>
        <p:nvCxnSpPr>
          <p:cNvPr id="156" name="Shape 156"/>
          <p:cNvCxnSpPr/>
          <p:nvPr/>
        </p:nvCxnSpPr>
        <p:spPr>
          <a:xfrm>
            <a:off x="1277200" y="5069000"/>
            <a:ext cx="501900" cy="3794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 flipH="1">
            <a:off x="2795025" y="5059750"/>
            <a:ext cx="434999" cy="407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58" name="Shape 158"/>
          <p:cNvGraphicFramePr/>
          <p:nvPr/>
        </p:nvGraphicFramePr>
        <p:xfrm>
          <a:off x="1803637" y="5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{0A482854-6B0B-4E00-B01B-A6F64E8717F6}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cxnSp>
        <p:nvCxnSpPr>
          <p:cNvPr id="159" name="Shape 159"/>
          <p:cNvCxnSpPr/>
          <p:nvPr/>
        </p:nvCxnSpPr>
        <p:spPr>
          <a:xfrm>
            <a:off x="5849200" y="5069000"/>
            <a:ext cx="501900" cy="3794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 flipH="1">
            <a:off x="7367025" y="5059750"/>
            <a:ext cx="434999" cy="407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61" name="Shape 161"/>
          <p:cNvGraphicFramePr/>
          <p:nvPr/>
        </p:nvGraphicFramePr>
        <p:xfrm>
          <a:off x="6375637" y="5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{A688CE17-39BC-4976-9EC9-15EF74769FE8}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162" name="Shape 162"/>
          <p:cNvSpPr txBox="1"/>
          <p:nvPr/>
        </p:nvSpPr>
        <p:spPr>
          <a:xfrm>
            <a:off x="3337500" y="1189050"/>
            <a:ext cx="2469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Stage 1 - Node 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Reduce:</a:t>
            </a:r>
            <a:br>
              <a:rPr lang="en"/>
            </a:br>
            <a:r>
              <a:rPr lang="en"/>
              <a:t>Minimizes Communication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762000" y="35768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721675" y="35768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2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181575" y="35768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1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234750" y="3576800"/>
            <a:ext cx="14336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2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802575" y="41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{43B2C402-EAEA-442A-B383-5B5A256FAEC6}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2833675" y="41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{A9AA5BED-5A5D-4F78-AB1C-A0D9CBC8EB25}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5293587" y="41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{BFD87B3C-D7D7-42DD-B981-72B286ACAB01}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7346750" y="41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{2E4DBA23-90E2-4815-BFAE-E13FCE813F8D}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4119562" y="521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{DCF5B3F0-ABA9-4FF1-8F49-F59DA631A77B}</a:tableStyleId>
              </a:tblPr>
              <a:tblGrid>
                <a:gridCol w="9048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136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cxnSp>
        <p:nvCxnSpPr>
          <p:cNvPr id="178" name="Shape 178"/>
          <p:cNvCxnSpPr/>
          <p:nvPr/>
        </p:nvCxnSpPr>
        <p:spPr>
          <a:xfrm>
            <a:off x="1286450" y="4912275"/>
            <a:ext cx="2610000" cy="564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>
            <a:off x="3831600" y="4856750"/>
            <a:ext cx="333300" cy="21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 flipH="1">
            <a:off x="4896024" y="4828975"/>
            <a:ext cx="351600" cy="268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5228949" y="4884525"/>
            <a:ext cx="2563800" cy="5831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/>
          <p:nvPr/>
        </p:nvSpPr>
        <p:spPr>
          <a:xfrm>
            <a:off x="1221700" y="2918900"/>
            <a:ext cx="6700500" cy="26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238003" y="2373190"/>
            <a:ext cx="795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MPI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337500" y="1570050"/>
            <a:ext cx="2469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Stage 2 - Node 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Lambda++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685800" y="47011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power of cluster computing,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at your fingertips</a:t>
            </a:r>
          </a:p>
        </p:txBody>
      </p:sp>
      <p:sp>
        <p:nvSpPr>
          <p:cNvPr id="192" name="Shape 192"/>
          <p:cNvSpPr txBox="1"/>
          <p:nvPr>
            <p:ph idx="2" type="ctrTitle"/>
          </p:nvPr>
        </p:nvSpPr>
        <p:spPr>
          <a:xfrm>
            <a:off x="685800" y="795298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Questions</a:t>
            </a:r>
          </a:p>
        </p:txBody>
      </p:sp>
      <p:sp>
        <p:nvSpPr>
          <p:cNvPr id="193" name="Shape 193"/>
          <p:cNvSpPr txBox="1"/>
          <p:nvPr>
            <p:ph idx="3" type="subTitle"/>
          </p:nvPr>
        </p:nvSpPr>
        <p:spPr>
          <a:xfrm>
            <a:off x="685800" y="6014093"/>
            <a:ext cx="7772400" cy="49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Ananya Kumar, Jake Zimmerman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Lambda++ is...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a C++ functional programming library</a:t>
            </a:r>
          </a:p>
          <a:p>
            <a:pPr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i="1" lang="en" sz="1800"/>
              <a:t>designed for running algorithms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across a cluster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i="1" lang="en" sz="1800"/>
              <a:t>that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approaches near optimal speedups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i="1" lang="en" sz="1800"/>
              <a:t>while enabling programmers to write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concise, functional code.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Functional Programming in C++</a:t>
            </a:r>
            <a:br>
              <a:rPr lang="en"/>
            </a:br>
            <a:r>
              <a:rPr lang="en"/>
              <a:t>is A Good Thing™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8229600" cy="18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Same language that teams are already using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Fast, compiled language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Lambda functions in C++11 are concise</a:t>
            </a: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3607050"/>
            <a:ext cx="8229600" cy="2659199"/>
          </a:xfrm>
          <a:prstGeom prst="rect">
            <a:avLst/>
          </a:prstGeom>
          <a:solidFill>
            <a:srgbClr val="002B3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paren_match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Sequence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&amp;seq)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plus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[](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a,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b) {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85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+ b;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[](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a,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b) {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85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&lt; b ? a : b;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seq.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plus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AA1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85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seq.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(seq.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-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AA1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AA1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seq.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reduce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268BD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AA1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INT_MAX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&gt;=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2AA1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A1A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Sequence</a:t>
            </a:r>
            <a:r>
              <a:rPr lang="en">
                <a:solidFill>
                  <a:schemeClr val="lt1"/>
                </a:solidFill>
              </a:rPr>
              <a:t> Abstraction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47" name="Shape 47"/>
          <p:cNvGraphicFramePr/>
          <p:nvPr/>
        </p:nvGraphicFramePr>
        <p:xfrm>
          <a:off x="952500" y="20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{B64D3BE1-C728-45D3-9118-B38A0FB3DA50}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3555675"/>
            <a:ext cx="8229600" cy="245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Feels like an array on steroids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Supports any data type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ints, floats, pairs, structs, and more (types!)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Thrives with higher order functions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map, scan, reduce, tabulate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23020"/>
            <a:ext cx="8229600" cy="73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Implementation Jargon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070525"/>
            <a:ext cx="8229600" cy="549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CB4B1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mandelbrot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compute elements of mandelbrot set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CB4B1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paren_match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determine whether parentheses are well-matched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SerialSequence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Implement abstract Sequence class serially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ParallelSequence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Parallel Sequence class implementation (naive)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58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UberSequence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Heavily optimized parallel Sequence implementation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11870"/>
            <a:ext cx="8229600" cy="74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Near optimal speedup on </a:t>
            </a:r>
            <a:r>
              <a:rPr lang="en">
                <a:solidFill>
                  <a:srgbClr val="CB4B1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mandelbrot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75" y="1013962"/>
            <a:ext cx="53816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12" y="3856787"/>
            <a:ext cx="45529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167275" y="1013975"/>
            <a:ext cx="3501599" cy="55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Tabulate to compute mandelbrot set elements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Data parallel, math heavy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Reaches near-peak speedup on GHC and Latedays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691370"/>
            <a:ext cx="8229600" cy="72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Speedup on </a:t>
            </a:r>
            <a:r>
              <a:rPr lang="en">
                <a:solidFill>
                  <a:srgbClr val="CB4B1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paren_match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00" y="1850287"/>
            <a:ext cx="45529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body"/>
          </p:nvPr>
        </p:nvSpPr>
        <p:spPr>
          <a:xfrm>
            <a:off x="4948748" y="161135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scan + reduce to determine well-matchedness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much harder to parallelize (not data parallel)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/>
              <a:t>Fast Serial wins on one and two nodes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Linear speedup with number of nodes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is Spread across Nodes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79" name="Shape 79"/>
          <p:cNvGraphicFramePr/>
          <p:nvPr/>
        </p:nvGraphicFramePr>
        <p:xfrm>
          <a:off x="952500" y="230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{8EE85336-CC4F-41C8-8914-9D552765221F}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Shape 80"/>
          <p:cNvGraphicFramePr/>
          <p:nvPr/>
        </p:nvGraphicFramePr>
        <p:xfrm>
          <a:off x="577350" y="39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{11AF6A1C-DBB7-4C36-8D4F-7FE2694A51E5}</a:tableStyleId>
              </a:tblPr>
              <a:tblGrid>
                <a:gridCol w="1206500"/>
                <a:gridCol w="1206500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/>
        </p:nvGraphicFramePr>
        <p:xfrm>
          <a:off x="3420800" y="39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{7761E4DA-5497-4392-B551-DF9A262E7314}</a:tableStyleId>
              </a:tblPr>
              <a:tblGrid>
                <a:gridCol w="1206500"/>
                <a:gridCol w="1206500"/>
              </a:tblGrid>
              <a:tr h="59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Shape 82"/>
          <p:cNvGraphicFramePr/>
          <p:nvPr/>
        </p:nvGraphicFramePr>
        <p:xfrm>
          <a:off x="6273800" y="39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{BCAF6B74-BDDD-460C-9DE6-2DC2876CC732}</a:tableStyleId>
              </a:tblPr>
              <a:tblGrid>
                <a:gridCol w="1206500"/>
                <a:gridCol w="1206500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cxnSp>
        <p:nvCxnSpPr>
          <p:cNvPr id="83" name="Shape 83"/>
          <p:cNvCxnSpPr/>
          <p:nvPr/>
        </p:nvCxnSpPr>
        <p:spPr>
          <a:xfrm flipH="1">
            <a:off x="4567200" y="3170375"/>
            <a:ext cx="4799" cy="571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1131350" y="4766375"/>
            <a:ext cx="1305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974800" y="4766375"/>
            <a:ext cx="1305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2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827800" y="4766375"/>
            <a:ext cx="1305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 3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Randomized Load Distribution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93" name="Shape 93"/>
          <p:cNvGraphicFramePr/>
          <p:nvPr/>
        </p:nvGraphicFramePr>
        <p:xfrm>
          <a:off x="1104900" y="2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{5F07834C-BF0C-4C93-9951-4293972F25B2}</a:tableStyleId>
              </a:tblPr>
              <a:tblGrid>
                <a:gridCol w="860925"/>
                <a:gridCol w="860925"/>
                <a:gridCol w="860925"/>
                <a:gridCol w="860925"/>
                <a:gridCol w="860925"/>
                <a:gridCol w="860925"/>
                <a:gridCol w="860925"/>
                <a:gridCol w="86092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1128300" y="17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{1893DCC1-28E0-4BBB-8B55-DB4544AEB00E}</a:tableStyleId>
              </a:tblPr>
              <a:tblGrid>
                <a:gridCol w="685357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x="4174050" y="2361925"/>
            <a:ext cx="795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1104900" y="40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{7F260CBB-E4AB-48AC-91D6-CEE397FAE2E2}</a:tableStyleId>
              </a:tblPr>
              <a:tblGrid>
                <a:gridCol w="860925"/>
                <a:gridCol w="860925"/>
                <a:gridCol w="860925"/>
                <a:gridCol w="860925"/>
                <a:gridCol w="860925"/>
                <a:gridCol w="860925"/>
                <a:gridCol w="860925"/>
                <a:gridCol w="86092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3739050" y="3508337"/>
            <a:ext cx="16658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Interleave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104900" y="52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{93502CCD-54EB-4878-B7C5-CE7524CB1C9B}</a:tableStyleId>
              </a:tblPr>
              <a:tblGrid>
                <a:gridCol w="860925"/>
                <a:gridCol w="860925"/>
                <a:gridCol w="860925"/>
                <a:gridCol w="860925"/>
                <a:gridCol w="860925"/>
                <a:gridCol w="860925"/>
                <a:gridCol w="860925"/>
                <a:gridCol w="860925"/>
              </a:tblGrid>
              <a:tr h="58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002B36"/>
                    </a:solidFill>
                  </a:tcPr>
                </a:tc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3641550" y="4655975"/>
            <a:ext cx="1814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Randomize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8600" y="178425"/>
            <a:ext cx="8693399" cy="782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 Distribution Improves Performance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44975" y="1103525"/>
            <a:ext cx="3578999" cy="56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ParallelSequence has no load distribution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Load distribution is responsible for a big part of the speedup in UberSequence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75" y="1103512"/>
            <a:ext cx="53816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12" y="3991312"/>
            <a:ext cx="45529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pp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