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7" r:id="rId3"/>
    <p:sldId id="258" r:id="rId4"/>
    <p:sldId id="259" r:id="rId5"/>
    <p:sldId id="260" r:id="rId6"/>
    <p:sldId id="266" r:id="rId7"/>
    <p:sldId id="306" r:id="rId8"/>
    <p:sldId id="271" r:id="rId9"/>
    <p:sldId id="261" r:id="rId10"/>
    <p:sldId id="308" r:id="rId11"/>
    <p:sldId id="309" r:id="rId12"/>
    <p:sldId id="307" r:id="rId13"/>
  </p:sldIdLst>
  <p:sldSz cx="9144000" cy="5143500" type="screen16x9"/>
  <p:notesSz cx="6858000" cy="9144000"/>
  <p:embeddedFontLst>
    <p:embeddedFont>
      <p:font typeface="Abel" panose="020B0604020202020204" charset="0"/>
      <p:regular r:id="rId15"/>
    </p:embeddedFont>
    <p:embeddedFont>
      <p:font typeface="Barlow Semi Condensed" panose="020B0604020202020204" charset="0"/>
      <p:regular r:id="rId16"/>
      <p:bold r:id="rId17"/>
      <p:italic r:id="rId18"/>
      <p:boldItalic r:id="rId19"/>
    </p:embeddedFont>
    <p:embeddedFont>
      <p:font typeface="Barlow Semi Condensed Medium" panose="020B0604020202020204" charset="0"/>
      <p:regular r:id="rId20"/>
      <p:bold r:id="rId21"/>
      <p:italic r:id="rId22"/>
      <p:boldItalic r:id="rId23"/>
    </p:embeddedFont>
    <p:embeddedFont>
      <p:font typeface="Fjalla One"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DE5758-2B46-4956-9CFA-4376F045991F}">
  <a:tblStyle styleId="{D5DE5758-2B46-4956-9CFA-4376F04599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rgbClr val="77C6FC"/>
              </a:buClr>
              <a:buSzPts val="2800"/>
              <a:buFont typeface="Barlow Semi Condensed Medium"/>
              <a:buNone/>
              <a:defRPr sz="2800">
                <a:solidFill>
                  <a:srgbClr val="77C6FC"/>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rgbClr val="D6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3935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59" r:id="rId7"/>
    <p:sldLayoutId id="2147483660" r:id="rId8"/>
    <p:sldLayoutId id="2147483669"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dk2"/>
                </a:solidFill>
              </a:rPr>
              <a:t>Emergency Ally</a:t>
            </a:r>
            <a:endParaRPr sz="50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300" dirty="0">
                <a:solidFill>
                  <a:schemeClr val="accent1"/>
                </a:solidFill>
              </a:rPr>
              <a:t>Your Only Ally When You Are In Trouble!</a:t>
            </a:r>
          </a:p>
          <a:p>
            <a:pPr marL="0" lvl="0" indent="0" algn="r" rtl="0">
              <a:spcBef>
                <a:spcPts val="0"/>
              </a:spcBef>
              <a:spcAft>
                <a:spcPts val="0"/>
              </a:spcAft>
              <a:buClr>
                <a:schemeClr val="dk1"/>
              </a:buClr>
              <a:buSzPts val="1100"/>
              <a:buFont typeface="Arial"/>
              <a:buNone/>
            </a:pPr>
            <a:endParaRPr lang="en-US"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73A8-F2BB-4221-9FFE-0ABE39E37369}"/>
              </a:ext>
            </a:extLst>
          </p:cNvPr>
          <p:cNvSpPr>
            <a:spLocks noGrp="1"/>
          </p:cNvSpPr>
          <p:nvPr>
            <p:ph type="title"/>
          </p:nvPr>
        </p:nvSpPr>
        <p:spPr/>
        <p:txBody>
          <a:bodyPr/>
          <a:lstStyle/>
          <a:p>
            <a:r>
              <a:rPr lang="en-IN" dirty="0"/>
              <a:t>Challenges Faced</a:t>
            </a:r>
          </a:p>
        </p:txBody>
      </p:sp>
    </p:spTree>
    <p:extLst>
      <p:ext uri="{BB962C8B-B14F-4D97-AF65-F5344CB8AC3E}">
        <p14:creationId xmlns:p14="http://schemas.microsoft.com/office/powerpoint/2010/main" val="2576729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B467-D547-493C-8E1D-E421971A1EA8}"/>
              </a:ext>
            </a:extLst>
          </p:cNvPr>
          <p:cNvSpPr>
            <a:spLocks noGrp="1"/>
          </p:cNvSpPr>
          <p:nvPr>
            <p:ph type="title"/>
          </p:nvPr>
        </p:nvSpPr>
        <p:spPr/>
        <p:txBody>
          <a:bodyPr/>
          <a:lstStyle/>
          <a:p>
            <a:r>
              <a:rPr lang="en-IN" sz="3600" dirty="0"/>
              <a:t>Some of the challenges faced</a:t>
            </a:r>
          </a:p>
        </p:txBody>
      </p:sp>
      <p:sp>
        <p:nvSpPr>
          <p:cNvPr id="4" name="TextBox 3">
            <a:extLst>
              <a:ext uri="{FF2B5EF4-FFF2-40B4-BE49-F238E27FC236}">
                <a16:creationId xmlns:a16="http://schemas.microsoft.com/office/drawing/2014/main" id="{3694884C-6431-4A1F-AC78-4E2DC5BDA6EE}"/>
              </a:ext>
            </a:extLst>
          </p:cNvPr>
          <p:cNvSpPr txBox="1"/>
          <p:nvPr/>
        </p:nvSpPr>
        <p:spPr>
          <a:xfrm>
            <a:off x="778373" y="1971585"/>
            <a:ext cx="7458784" cy="1477328"/>
          </a:xfrm>
          <a:prstGeom prst="rect">
            <a:avLst/>
          </a:prstGeom>
          <a:noFill/>
        </p:spPr>
        <p:txBody>
          <a:bodyPr wrap="square" rtlCol="0">
            <a:spAutoFit/>
          </a:bodyPr>
          <a:lstStyle/>
          <a:p>
            <a:pPr algn="ctr"/>
            <a:r>
              <a:rPr lang="en-IN" sz="1800" dirty="0"/>
              <a:t>The </a:t>
            </a:r>
            <a:r>
              <a:rPr lang="en-IN" sz="1800" b="1" dirty="0"/>
              <a:t>automation</a:t>
            </a:r>
            <a:r>
              <a:rPr lang="en-IN" sz="1800" dirty="0"/>
              <a:t> was a challenge faced by the team. Other problems faced included integrating the python along with html.</a:t>
            </a:r>
          </a:p>
          <a:p>
            <a:pPr algn="ctr"/>
            <a:endParaRPr lang="en-IN" sz="1800" dirty="0"/>
          </a:p>
          <a:p>
            <a:pPr algn="ctr"/>
            <a:r>
              <a:rPr lang="en-US" sz="1800" b="1" i="0" dirty="0">
                <a:solidFill>
                  <a:schemeClr val="bg2"/>
                </a:solidFill>
                <a:effectLst/>
                <a:latin typeface="Whitney"/>
              </a:rPr>
              <a:t>Identifying a dataset </a:t>
            </a:r>
            <a:r>
              <a:rPr lang="en-US" sz="1800" b="0" i="0" dirty="0">
                <a:solidFill>
                  <a:schemeClr val="bg2"/>
                </a:solidFill>
                <a:effectLst/>
                <a:latin typeface="Whitney"/>
              </a:rPr>
              <a:t>for the priority level and looking for an </a:t>
            </a:r>
            <a:r>
              <a:rPr lang="en-US" sz="1800" b="1" i="0" dirty="0">
                <a:solidFill>
                  <a:schemeClr val="bg2"/>
                </a:solidFill>
                <a:effectLst/>
                <a:latin typeface="Whitney"/>
              </a:rPr>
              <a:t>emergency vocabulary</a:t>
            </a:r>
            <a:r>
              <a:rPr lang="en-US" sz="1800" b="0" i="0" dirty="0">
                <a:solidFill>
                  <a:schemeClr val="bg2"/>
                </a:solidFill>
                <a:effectLst/>
                <a:latin typeface="Whitney"/>
              </a:rPr>
              <a:t> were few of the many challenges we faced. </a:t>
            </a:r>
            <a:endParaRPr lang="en-IN" dirty="0">
              <a:solidFill>
                <a:schemeClr val="bg2"/>
              </a:solidFill>
            </a:endParaRPr>
          </a:p>
        </p:txBody>
      </p:sp>
    </p:spTree>
    <p:extLst>
      <p:ext uri="{BB962C8B-B14F-4D97-AF65-F5344CB8AC3E}">
        <p14:creationId xmlns:p14="http://schemas.microsoft.com/office/powerpoint/2010/main" val="333219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CE10-1808-4AD9-A899-7AB563B67C90}"/>
              </a:ext>
            </a:extLst>
          </p:cNvPr>
          <p:cNvSpPr>
            <a:spLocks noGrp="1"/>
          </p:cNvSpPr>
          <p:nvPr>
            <p:ph type="title"/>
          </p:nvPr>
        </p:nvSpPr>
        <p:spPr>
          <a:xfrm>
            <a:off x="2722569" y="669750"/>
            <a:ext cx="3904500" cy="1902000"/>
          </a:xfrm>
        </p:spPr>
        <p:txBody>
          <a:bodyPr/>
          <a:lstStyle/>
          <a:p>
            <a:r>
              <a:rPr lang="en-IN" dirty="0"/>
              <a:t>Thank you!</a:t>
            </a:r>
          </a:p>
        </p:txBody>
      </p:sp>
      <p:sp>
        <p:nvSpPr>
          <p:cNvPr id="3" name="TextBox 2">
            <a:extLst>
              <a:ext uri="{FF2B5EF4-FFF2-40B4-BE49-F238E27FC236}">
                <a16:creationId xmlns:a16="http://schemas.microsoft.com/office/drawing/2014/main" id="{C6554255-DF11-41B0-B86B-1C1ABBB80844}"/>
              </a:ext>
            </a:extLst>
          </p:cNvPr>
          <p:cNvSpPr txBox="1"/>
          <p:nvPr/>
        </p:nvSpPr>
        <p:spPr>
          <a:xfrm>
            <a:off x="3113494" y="2516489"/>
            <a:ext cx="5055649" cy="1600438"/>
          </a:xfrm>
          <a:prstGeom prst="rect">
            <a:avLst/>
          </a:prstGeom>
          <a:noFill/>
        </p:spPr>
        <p:txBody>
          <a:bodyPr wrap="square" rtlCol="0">
            <a:spAutoFit/>
          </a:bodyPr>
          <a:lstStyle/>
          <a:p>
            <a:r>
              <a:rPr lang="en-IN" b="1" dirty="0"/>
              <a:t>An initiative of team MythBusters!</a:t>
            </a:r>
          </a:p>
          <a:p>
            <a:endParaRPr lang="en-IN" dirty="0"/>
          </a:p>
          <a:p>
            <a:r>
              <a:rPr lang="en-IN" b="1" dirty="0"/>
              <a:t>Meet the awesome:</a:t>
            </a:r>
          </a:p>
          <a:p>
            <a:r>
              <a:rPr lang="en-IN" dirty="0"/>
              <a:t>Harsh Sharma</a:t>
            </a:r>
          </a:p>
          <a:p>
            <a:r>
              <a:rPr lang="en-IN" dirty="0"/>
              <a:t>Akshat</a:t>
            </a:r>
          </a:p>
          <a:p>
            <a:r>
              <a:rPr lang="en-IN" dirty="0"/>
              <a:t>Ananya Negi</a:t>
            </a:r>
          </a:p>
          <a:p>
            <a:r>
              <a:rPr lang="en-IN" dirty="0"/>
              <a:t>Tarushi</a:t>
            </a:r>
          </a:p>
        </p:txBody>
      </p:sp>
    </p:spTree>
    <p:extLst>
      <p:ext uri="{BB962C8B-B14F-4D97-AF65-F5344CB8AC3E}">
        <p14:creationId xmlns:p14="http://schemas.microsoft.com/office/powerpoint/2010/main" val="9761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Motivation Behind App</a:t>
            </a:r>
            <a:endParaRPr dirty="0"/>
          </a:p>
        </p:txBody>
      </p:sp>
      <p:sp>
        <p:nvSpPr>
          <p:cNvPr id="2" name="TextBox 1">
            <a:extLst>
              <a:ext uri="{FF2B5EF4-FFF2-40B4-BE49-F238E27FC236}">
                <a16:creationId xmlns:a16="http://schemas.microsoft.com/office/drawing/2014/main" id="{098DD62A-B762-4585-B842-ACA822F04BB7}"/>
              </a:ext>
            </a:extLst>
          </p:cNvPr>
          <p:cNvSpPr txBox="1"/>
          <p:nvPr/>
        </p:nvSpPr>
        <p:spPr>
          <a:xfrm>
            <a:off x="801044" y="1518962"/>
            <a:ext cx="7677938" cy="1631216"/>
          </a:xfrm>
          <a:prstGeom prst="rect">
            <a:avLst/>
          </a:prstGeom>
          <a:noFill/>
        </p:spPr>
        <p:txBody>
          <a:bodyPr wrap="square" rtlCol="0">
            <a:spAutoFit/>
          </a:bodyPr>
          <a:lstStyle/>
          <a:p>
            <a:r>
              <a:rPr lang="en-IN" sz="1600" dirty="0"/>
              <a:t>In an</a:t>
            </a:r>
            <a:r>
              <a:rPr lang="en-IN" sz="1600" b="1" dirty="0"/>
              <a:t> </a:t>
            </a:r>
            <a:r>
              <a:rPr lang="en-IN" sz="1600" dirty="0"/>
              <a:t>Emergency</a:t>
            </a:r>
            <a:r>
              <a:rPr lang="en-IN" sz="1600" b="1" dirty="0"/>
              <a:t> no one </a:t>
            </a:r>
            <a:r>
              <a:rPr lang="en-IN" sz="1600" dirty="0"/>
              <a:t>can remain calm. That’s a well known fact if hopefully not a personal experience. People </a:t>
            </a:r>
            <a:r>
              <a:rPr lang="en-IN" sz="1600" b="1" dirty="0"/>
              <a:t>fret over finding the right contacts </a:t>
            </a:r>
            <a:r>
              <a:rPr lang="en-IN" sz="1600" dirty="0"/>
              <a:t>of emergency dept and sometimes </a:t>
            </a:r>
            <a:r>
              <a:rPr lang="en-IN" sz="1600" b="1" dirty="0"/>
              <a:t>don’t even know </a:t>
            </a:r>
            <a:r>
              <a:rPr lang="en-IN" sz="1600" dirty="0"/>
              <a:t>which authority to call. </a:t>
            </a:r>
          </a:p>
          <a:p>
            <a:endParaRPr lang="en-IN" sz="1600" dirty="0"/>
          </a:p>
          <a:p>
            <a:r>
              <a:rPr lang="en-US" sz="1800" b="0" i="0" dirty="0">
                <a:solidFill>
                  <a:schemeClr val="tx1">
                    <a:lumMod val="50000"/>
                  </a:schemeClr>
                </a:solidFill>
                <a:effectLst/>
                <a:latin typeface="Whitney"/>
              </a:rPr>
              <a:t>So, lo and behold , </a:t>
            </a:r>
            <a:r>
              <a:rPr lang="en-US" sz="1800" b="1" i="0" dirty="0">
                <a:solidFill>
                  <a:schemeClr val="tx1">
                    <a:lumMod val="50000"/>
                  </a:schemeClr>
                </a:solidFill>
                <a:effectLst/>
                <a:latin typeface="Whitney"/>
              </a:rPr>
              <a:t>Emergency Ally</a:t>
            </a:r>
            <a:r>
              <a:rPr lang="en-US" sz="1800" b="0" i="0" dirty="0">
                <a:solidFill>
                  <a:schemeClr val="tx1">
                    <a:lumMod val="50000"/>
                  </a:schemeClr>
                </a:solidFill>
                <a:effectLst/>
                <a:latin typeface="Whitney"/>
              </a:rPr>
              <a:t>, a smart website designed to always be there for you in the time of emergency and get you out of it as soon as possible.</a:t>
            </a:r>
            <a:endParaRPr lang="en-IN" sz="1800" dirty="0">
              <a:solidFill>
                <a:schemeClr val="tx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BBE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rgbClr val="D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rgbClr val="77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rgbClr val="F3F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rgbClr val="D8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rgbClr val="BE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2139" name="Google Shape;2139;p37"/>
          <p:cNvSpPr txBox="1">
            <a:spLocks noGrp="1"/>
          </p:cNvSpPr>
          <p:nvPr>
            <p:ph type="subTitle" idx="2"/>
          </p:nvPr>
        </p:nvSpPr>
        <p:spPr>
          <a:xfrm>
            <a:off x="1664208" y="71323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Solving the emergency situations.</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64208" y="4297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AIM Of Project</a:t>
            </a:r>
            <a:endParaRPr dirty="0"/>
          </a:p>
        </p:txBody>
      </p:sp>
      <p:sp>
        <p:nvSpPr>
          <p:cNvPr id="2141" name="Google Shape;2141;p37"/>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Problem it Solves</a:t>
            </a:r>
            <a:endParaRPr dirty="0"/>
          </a:p>
        </p:txBody>
      </p:sp>
      <p:sp>
        <p:nvSpPr>
          <p:cNvPr id="2142" name="Google Shape;2142;p37"/>
          <p:cNvSpPr txBox="1">
            <a:spLocks noGrp="1"/>
          </p:cNvSpPr>
          <p:nvPr>
            <p:ph type="subTitle" idx="4"/>
          </p:nvPr>
        </p:nvSpPr>
        <p:spPr>
          <a:xfrm>
            <a:off x="1664208" y="1792223"/>
            <a:ext cx="2615100" cy="8831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b="1" dirty="0"/>
              <a:t>Any kind </a:t>
            </a:r>
            <a:r>
              <a:rPr lang="en-IN" dirty="0"/>
              <a:t>of Emergency, and you get the right dept. to contact or each.</a:t>
            </a:r>
            <a:endParaRPr dirty="0"/>
          </a:p>
        </p:txBody>
      </p:sp>
      <p:sp>
        <p:nvSpPr>
          <p:cNvPr id="2143" name="Google Shape;2143;p37"/>
          <p:cNvSpPr txBox="1">
            <a:spLocks noGrp="1"/>
          </p:cNvSpPr>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Our Project</a:t>
            </a:r>
            <a:endParaRPr dirty="0"/>
          </a:p>
        </p:txBody>
      </p:sp>
      <p:sp>
        <p:nvSpPr>
          <p:cNvPr id="2144" name="Google Shape;2144;p37"/>
          <p:cNvSpPr txBox="1">
            <a:spLocks noGrp="1"/>
          </p:cNvSpPr>
          <p:nvPr>
            <p:ph type="subTitle" idx="6"/>
          </p:nvPr>
        </p:nvSpPr>
        <p:spPr>
          <a:xfrm>
            <a:off x="1664208" y="287121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Emergency Ally</a:t>
            </a:r>
            <a:endParaRPr dirty="0"/>
          </a:p>
        </p:txBody>
      </p:sp>
      <p:sp>
        <p:nvSpPr>
          <p:cNvPr id="2145" name="Google Shape;2145;p37"/>
          <p:cNvSpPr txBox="1">
            <a:spLocks noGrp="1"/>
          </p:cNvSpPr>
          <p:nvPr>
            <p:ph type="subTitle" idx="7"/>
          </p:nvPr>
        </p:nvSpPr>
        <p:spPr>
          <a:xfrm>
            <a:off x="1664208" y="366674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Challenges Faced</a:t>
            </a:r>
            <a:endParaRPr dirty="0"/>
          </a:p>
        </p:txBody>
      </p:sp>
      <p:sp>
        <p:nvSpPr>
          <p:cNvPr id="2146" name="Google Shape;2146;p37"/>
          <p:cNvSpPr txBox="1">
            <a:spLocks noGrp="1"/>
          </p:cNvSpPr>
          <p:nvPr>
            <p:ph type="subTitle" idx="8"/>
          </p:nvPr>
        </p:nvSpPr>
        <p:spPr>
          <a:xfrm>
            <a:off x="1664208" y="395020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We faced some challenges in automation part.</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AIM </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57" name="Google Shape;2157;p38"/>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Does Emergency Ally Aims To DO?</a:t>
            </a:r>
            <a:endParaRPr dirty="0">
              <a:latin typeface="Barlow Semi Condensed"/>
              <a:ea typeface="Barlow Semi Condensed"/>
              <a:cs typeface="Barlow Semi Condensed"/>
              <a:sym typeface="Barlow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rgbClr val="77C6F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4050091" y="1403873"/>
            <a:ext cx="1065600" cy="623821"/>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Emergency Ally</a:t>
            </a:r>
            <a:endParaRPr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AIM</a:t>
            </a:r>
            <a:endParaRPr dirty="0"/>
          </a:p>
        </p:txBody>
      </p:sp>
      <p:sp>
        <p:nvSpPr>
          <p:cNvPr id="2178" name="Google Shape;2178;p39"/>
          <p:cNvSpPr txBox="1">
            <a:spLocks noGrp="1"/>
          </p:cNvSpPr>
          <p:nvPr>
            <p:ph type="subTitle" idx="1"/>
          </p:nvPr>
        </p:nvSpPr>
        <p:spPr>
          <a:xfrm>
            <a:off x="2167128" y="3054096"/>
            <a:ext cx="4809600" cy="113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b="1" i="0" dirty="0">
                <a:solidFill>
                  <a:schemeClr val="tx1"/>
                </a:solidFill>
                <a:effectLst/>
                <a:latin typeface="Fjalla One" panose="020B0604020202020204" charset="0"/>
              </a:rPr>
              <a:t>Bridging emergency response messages to response departments</a:t>
            </a:r>
            <a:endParaRPr b="1" dirty="0">
              <a:solidFill>
                <a:schemeClr val="tx1"/>
              </a:solidFill>
              <a:latin typeface="Fjalla One" panose="020B0604020202020204" charset="0"/>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393553"/>
            <a:ext cx="3904500" cy="190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300" dirty="0"/>
              <a:t>2</a:t>
            </a:r>
            <a:br>
              <a:rPr lang="en" sz="7300" dirty="0"/>
            </a:br>
            <a:r>
              <a:rPr lang="en" sz="4800" dirty="0"/>
              <a:t>PROBLEM IT SOLVES</a:t>
            </a:r>
            <a:endParaRPr sz="7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2C2CE5-A72A-49D2-B15D-507A955E1FEE}"/>
              </a:ext>
            </a:extLst>
          </p:cNvPr>
          <p:cNvSpPr txBox="1"/>
          <p:nvPr/>
        </p:nvSpPr>
        <p:spPr>
          <a:xfrm>
            <a:off x="1314922" y="989970"/>
            <a:ext cx="6310116" cy="1200329"/>
          </a:xfrm>
          <a:prstGeom prst="rect">
            <a:avLst/>
          </a:prstGeom>
          <a:noFill/>
        </p:spPr>
        <p:txBody>
          <a:bodyPr wrap="square" rtlCol="0">
            <a:spAutoFit/>
          </a:bodyPr>
          <a:lstStyle/>
          <a:p>
            <a:r>
              <a:rPr lang="en-IN" sz="1800" dirty="0"/>
              <a:t>Emergency Ally solves </a:t>
            </a:r>
            <a:r>
              <a:rPr lang="en-IN" sz="1800" b="1" dirty="0"/>
              <a:t>the major problem </a:t>
            </a:r>
            <a:r>
              <a:rPr lang="en-IN" sz="1800" dirty="0"/>
              <a:t>of bridging the gap between the user in dire need of aid for varied </a:t>
            </a:r>
            <a:r>
              <a:rPr lang="en-IN" sz="1800" b="1" dirty="0"/>
              <a:t>emergency situations </a:t>
            </a:r>
            <a:r>
              <a:rPr lang="en-IN" sz="1800" dirty="0"/>
              <a:t>and the authoritative department which can suffice the aid properly.</a:t>
            </a:r>
          </a:p>
        </p:txBody>
      </p:sp>
      <p:sp>
        <p:nvSpPr>
          <p:cNvPr id="4" name="TextBox 3">
            <a:extLst>
              <a:ext uri="{FF2B5EF4-FFF2-40B4-BE49-F238E27FC236}">
                <a16:creationId xmlns:a16="http://schemas.microsoft.com/office/drawing/2014/main" id="{B4CD3411-27BF-4E42-8076-A4B027588A61}"/>
              </a:ext>
            </a:extLst>
          </p:cNvPr>
          <p:cNvSpPr txBox="1"/>
          <p:nvPr/>
        </p:nvSpPr>
        <p:spPr>
          <a:xfrm>
            <a:off x="1398050" y="2571750"/>
            <a:ext cx="6226988" cy="1569660"/>
          </a:xfrm>
          <a:prstGeom prst="rect">
            <a:avLst/>
          </a:prstGeom>
          <a:noFill/>
        </p:spPr>
        <p:txBody>
          <a:bodyPr wrap="square" rtlCol="0">
            <a:spAutoFit/>
          </a:bodyPr>
          <a:lstStyle/>
          <a:p>
            <a:r>
              <a:rPr lang="en-IN" sz="1600" i="1" u="sng" dirty="0"/>
              <a:t>To illustrate-</a:t>
            </a:r>
          </a:p>
          <a:p>
            <a:endParaRPr lang="en-IN" sz="1600" i="1" u="sng" dirty="0"/>
          </a:p>
          <a:p>
            <a:r>
              <a:rPr lang="en-IN" sz="1600" i="1" u="sng" dirty="0"/>
              <a:t>Whether the emergency is that you found a lost kid or the flood has swiped some part of you region.</a:t>
            </a:r>
          </a:p>
          <a:p>
            <a:r>
              <a:rPr lang="en-IN" sz="1600" i="1" u="sng" dirty="0"/>
              <a:t>Every kind of emergency is properly tackled by a specific dept. which Emergency Ally helps you to get in touch with. </a:t>
            </a:r>
          </a:p>
        </p:txBody>
      </p:sp>
    </p:spTree>
    <p:extLst>
      <p:ext uri="{BB962C8B-B14F-4D97-AF65-F5344CB8AC3E}">
        <p14:creationId xmlns:p14="http://schemas.microsoft.com/office/powerpoint/2010/main" val="371604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2835924" y="728579"/>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a:t>Our Project</a:t>
            </a:r>
            <a:endParaRPr sz="7200" dirty="0"/>
          </a:p>
        </p:txBody>
      </p:sp>
      <p:sp>
        <p:nvSpPr>
          <p:cNvPr id="2733" name="Google Shape;2733;p50"/>
          <p:cNvSpPr txBox="1">
            <a:spLocks noGrp="1"/>
          </p:cNvSpPr>
          <p:nvPr>
            <p:ph type="subTitle" idx="1"/>
          </p:nvPr>
        </p:nvSpPr>
        <p:spPr>
          <a:xfrm>
            <a:off x="3149724" y="2873728"/>
            <a:ext cx="3276900" cy="86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Lets dive into how Emergency Ally works!!</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87" name="Google Shape;2187;p40"/>
          <p:cNvGrpSpPr/>
          <p:nvPr/>
        </p:nvGrpSpPr>
        <p:grpSpPr>
          <a:xfrm>
            <a:off x="4514884" y="4638107"/>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ML behind the App</a:t>
            </a:r>
            <a:endParaRPr dirty="0"/>
          </a:p>
        </p:txBody>
      </p:sp>
      <p:sp>
        <p:nvSpPr>
          <p:cNvPr id="2196" name="Google Shape;2196;p40"/>
          <p:cNvSpPr txBox="1">
            <a:spLocks noGrp="1"/>
          </p:cNvSpPr>
          <p:nvPr>
            <p:ph type="subTitle" idx="1"/>
          </p:nvPr>
        </p:nvSpPr>
        <p:spPr>
          <a:xfrm>
            <a:off x="3694176"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ML Portion</a:t>
            </a:r>
            <a:endParaRPr dirty="0"/>
          </a:p>
        </p:txBody>
      </p:sp>
      <p:sp>
        <p:nvSpPr>
          <p:cNvPr id="2197" name="Google Shape;2197;p40"/>
          <p:cNvSpPr txBox="1">
            <a:spLocks noGrp="1"/>
          </p:cNvSpPr>
          <p:nvPr>
            <p:ph type="subTitle" idx="2"/>
          </p:nvPr>
        </p:nvSpPr>
        <p:spPr>
          <a:xfrm>
            <a:off x="1024047" y="2318004"/>
            <a:ext cx="1764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Data pipeline</a:t>
            </a:r>
            <a:endParaRPr dirty="0"/>
          </a:p>
        </p:txBody>
      </p:sp>
      <p:sp>
        <p:nvSpPr>
          <p:cNvPr id="2198" name="Google Shape;2198;p40"/>
          <p:cNvSpPr txBox="1">
            <a:spLocks noGrp="1"/>
          </p:cNvSpPr>
          <p:nvPr>
            <p:ph type="subTitle" idx="3"/>
          </p:nvPr>
        </p:nvSpPr>
        <p:spPr>
          <a:xfrm>
            <a:off x="6355080"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t>
            </a:r>
            <a:r>
              <a:rPr lang="en" dirty="0">
                <a:solidFill>
                  <a:schemeClr val="accent1"/>
                </a:solidFill>
              </a:rPr>
              <a:t>rontend display</a:t>
            </a:r>
            <a:endParaRPr dirty="0"/>
          </a:p>
        </p:txBody>
      </p:sp>
      <p:sp>
        <p:nvSpPr>
          <p:cNvPr id="2199" name="Google Shape;2199;p40"/>
          <p:cNvSpPr txBox="1">
            <a:spLocks noGrp="1"/>
          </p:cNvSpPr>
          <p:nvPr>
            <p:ph type="subTitle" idx="4"/>
          </p:nvPr>
        </p:nvSpPr>
        <p:spPr>
          <a:xfrm>
            <a:off x="3780447" y="2902420"/>
            <a:ext cx="1764900" cy="15763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a:t>
            </a:r>
            <a:r>
              <a:rPr lang="en-US" dirty="0">
                <a:solidFill>
                  <a:schemeClr val="dk2"/>
                </a:solidFill>
                <a:latin typeface="Barlow Semi Condensed"/>
                <a:ea typeface="Barlow Semi Condensed"/>
                <a:cs typeface="Barlow Semi Condensed"/>
                <a:sym typeface="Barlow Semi Condensed"/>
              </a:rPr>
              <a:t>e split the data into a training set and a test set. Then, we created a machine learning pipeline that uses NLTK.</a:t>
            </a:r>
            <a:endParaRPr dirty="0">
              <a:latin typeface="Barlow Semi Condensed"/>
              <a:ea typeface="Barlow Semi Condensed"/>
              <a:cs typeface="Barlow Semi Condensed"/>
              <a:sym typeface="Barlow Semi Condensed"/>
            </a:endParaRPr>
          </a:p>
        </p:txBody>
      </p:sp>
      <p:sp>
        <p:nvSpPr>
          <p:cNvPr id="2200" name="Google Shape;2200;p40"/>
          <p:cNvSpPr txBox="1">
            <a:spLocks noGrp="1"/>
          </p:cNvSpPr>
          <p:nvPr>
            <p:ph type="subTitle" idx="5"/>
          </p:nvPr>
        </p:nvSpPr>
        <p:spPr>
          <a:xfrm>
            <a:off x="1010580" y="2830488"/>
            <a:ext cx="1764900" cy="13990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2"/>
                </a:solidFill>
                <a:latin typeface="Barlow Semi Condensed"/>
                <a:ea typeface="Barlow Semi Condensed"/>
                <a:cs typeface="Barlow Semi Condensed"/>
                <a:sym typeface="Barlow Semi Condensed"/>
              </a:rPr>
              <a:t>The first part of our data pipeline is the Extract, Transform, and Load process. Here, we will read the dataset, clean the data, and then store it in an SQLite database.</a:t>
            </a:r>
            <a:endParaRPr dirty="0">
              <a:latin typeface="Barlow Semi Condensed"/>
              <a:ea typeface="Barlow Semi Condensed"/>
              <a:cs typeface="Barlow Semi Condensed"/>
              <a:sym typeface="Barlow Semi Condensed"/>
            </a:endParaRPr>
          </a:p>
        </p:txBody>
      </p:sp>
      <p:sp>
        <p:nvSpPr>
          <p:cNvPr id="2201" name="Google Shape;2201;p40"/>
          <p:cNvSpPr txBox="1">
            <a:spLocks noGrp="1"/>
          </p:cNvSpPr>
          <p:nvPr>
            <p:ph type="subTitle" idx="6"/>
          </p:nvPr>
        </p:nvSpPr>
        <p:spPr>
          <a:xfrm>
            <a:off x="6355080" y="2825496"/>
            <a:ext cx="1764900" cy="14820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Barlow Semi Condensed"/>
                <a:ea typeface="Barlow Semi Condensed"/>
                <a:cs typeface="Barlow Semi Condensed"/>
                <a:sym typeface="Barlow Semi Condensed"/>
              </a:rPr>
              <a:t> We display our results in a Flask web app. We uploaded to our database file and </a:t>
            </a:r>
            <a:r>
              <a:rPr lang="en-US" dirty="0" err="1">
                <a:latin typeface="Barlow Semi Condensed"/>
                <a:ea typeface="Barlow Semi Condensed"/>
                <a:cs typeface="Barlow Semi Condensed"/>
                <a:sym typeface="Barlow Semi Condensed"/>
              </a:rPr>
              <a:t>pkl</a:t>
            </a:r>
            <a:r>
              <a:rPr lang="en-US" dirty="0">
                <a:latin typeface="Barlow Semi Condensed"/>
                <a:ea typeface="Barlow Semi Condensed"/>
                <a:cs typeface="Barlow Semi Condensed"/>
                <a:sym typeface="Barlow Semi Condensed"/>
              </a:rPr>
              <a:t> file with our model.</a:t>
            </a:r>
            <a:endParaRPr dirty="0">
              <a:latin typeface="Barlow Semi Condensed"/>
              <a:ea typeface="Barlow Semi Condensed"/>
              <a:cs typeface="Barlow Semi Condensed"/>
              <a:sym typeface="Barlow Semi Condensed"/>
            </a:endParaRPr>
          </a:p>
        </p:txBody>
      </p:sp>
      <p:grpSp>
        <p:nvGrpSpPr>
          <p:cNvPr id="2202" name="Google Shape;2202;p40"/>
          <p:cNvGrpSpPr/>
          <p:nvPr/>
        </p:nvGrpSpPr>
        <p:grpSpPr>
          <a:xfrm>
            <a:off x="1635626" y="1873939"/>
            <a:ext cx="420796" cy="370732"/>
            <a:chOff x="-3137650" y="2067900"/>
            <a:chExt cx="291450" cy="256775"/>
          </a:xfrm>
        </p:grpSpPr>
        <p:sp>
          <p:nvSpPr>
            <p:cNvPr id="2203" name="Google Shape;2203;p40"/>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4" name="Google Shape;2204;p40"/>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5" name="Google Shape;2205;p40"/>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06" name="Google Shape;2206;p40"/>
          <p:cNvGrpSpPr/>
          <p:nvPr/>
        </p:nvGrpSpPr>
        <p:grpSpPr>
          <a:xfrm>
            <a:off x="4361602" y="1908360"/>
            <a:ext cx="420796" cy="421770"/>
            <a:chOff x="-3137650" y="2408950"/>
            <a:chExt cx="291450" cy="292125"/>
          </a:xfrm>
        </p:grpSpPr>
        <p:sp>
          <p:nvSpPr>
            <p:cNvPr id="2207" name="Google Shape;2207;p40"/>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8" name="Google Shape;2208;p40"/>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9" name="Google Shape;2209;p40"/>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0" name="Google Shape;2210;p40"/>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1" name="Google Shape;2211;p40"/>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12" name="Google Shape;2212;p40"/>
          <p:cNvGrpSpPr/>
          <p:nvPr/>
        </p:nvGrpSpPr>
        <p:grpSpPr>
          <a:xfrm>
            <a:off x="7027102" y="1909371"/>
            <a:ext cx="421914" cy="420759"/>
            <a:chOff x="-2571737" y="2403625"/>
            <a:chExt cx="292225" cy="291425"/>
          </a:xfrm>
        </p:grpSpPr>
        <p:sp>
          <p:nvSpPr>
            <p:cNvPr id="2213" name="Google Shape;2213;p40"/>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4" name="Google Shape;2214;p40"/>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5" name="Google Shape;2215;p40"/>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6" name="Google Shape;2216;p40"/>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7" name="Google Shape;2217;p40"/>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8" name="Google Shape;2218;p40"/>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9" name="Google Shape;2219;p40"/>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421</Words>
  <Application>Microsoft Office PowerPoint</Application>
  <PresentationFormat>On-screen Show (16:9)</PresentationFormat>
  <Paragraphs>53</Paragraphs>
  <Slides>12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Whitney</vt:lpstr>
      <vt:lpstr>Abel</vt:lpstr>
      <vt:lpstr>Arial</vt:lpstr>
      <vt:lpstr>Barlow Semi Condensed Medium</vt:lpstr>
      <vt:lpstr>Fjalla One</vt:lpstr>
      <vt:lpstr>Roboto Condensed Light</vt:lpstr>
      <vt:lpstr>Barlow Semi Condensed</vt:lpstr>
      <vt:lpstr>Technology Consulting by Slidesgo</vt:lpstr>
      <vt:lpstr>Emergency Ally</vt:lpstr>
      <vt:lpstr>Motivation Behind App</vt:lpstr>
      <vt:lpstr>Table of Contents</vt:lpstr>
      <vt:lpstr>AIM </vt:lpstr>
      <vt:lpstr>Our AIM</vt:lpstr>
      <vt:lpstr>2 PROBLEM IT SOLVES</vt:lpstr>
      <vt:lpstr>PowerPoint Presentation</vt:lpstr>
      <vt:lpstr>Our Project</vt:lpstr>
      <vt:lpstr>The ML behind the App</vt:lpstr>
      <vt:lpstr>Challenges Faced</vt:lpstr>
      <vt:lpstr>Some of the challenges faced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Ally</dc:title>
  <dc:creator>Harsh</dc:creator>
  <cp:lastModifiedBy>Ananya Negi</cp:lastModifiedBy>
  <cp:revision>9</cp:revision>
  <dcterms:modified xsi:type="dcterms:W3CDTF">2020-11-08T06:23:36Z</dcterms:modified>
</cp:coreProperties>
</file>