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7"/>
  </p:notesMasterIdLst>
  <p:handoutMasterIdLst>
    <p:handoutMasterId r:id="rId18"/>
  </p:handoutMasterIdLst>
  <p:sldIdLst>
    <p:sldId id="320" r:id="rId5"/>
    <p:sldId id="256" r:id="rId6"/>
    <p:sldId id="313" r:id="rId7"/>
    <p:sldId id="331" r:id="rId8"/>
    <p:sldId id="315" r:id="rId9"/>
    <p:sldId id="324" r:id="rId10"/>
    <p:sldId id="326" r:id="rId11"/>
    <p:sldId id="327" r:id="rId12"/>
    <p:sldId id="328" r:id="rId13"/>
    <p:sldId id="330" r:id="rId14"/>
    <p:sldId id="32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10/20/2024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401267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10/20/2024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0" r:id="rId13"/>
    <p:sldLayoutId id="2147483711" r:id="rId14"/>
    <p:sldLayoutId id="2147483717" r:id="rId15"/>
    <p:sldLayoutId id="2147483672" r:id="rId16"/>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968048" y="2807368"/>
            <a:ext cx="6255903" cy="1686945"/>
          </a:xfrm>
        </p:spPr>
        <p:txBody>
          <a:bodyPr anchor="b">
            <a:noAutofit/>
          </a:bodyPr>
          <a:lstStyle/>
          <a:p>
            <a:r>
              <a:rPr lang="en-US" sz="8000" b="1" dirty="0"/>
              <a:t>Augmented Reality</a:t>
            </a:r>
          </a:p>
        </p:txBody>
      </p:sp>
    </p:spTree>
    <p:extLst>
      <p:ext uri="{BB962C8B-B14F-4D97-AF65-F5344CB8AC3E}">
        <p14:creationId xmlns:p14="http://schemas.microsoft.com/office/powerpoint/2010/main" val="2359185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4CD7-52F1-3B02-9771-F85422A77585}"/>
              </a:ext>
            </a:extLst>
          </p:cNvPr>
          <p:cNvSpPr>
            <a:spLocks noGrp="1"/>
          </p:cNvSpPr>
          <p:nvPr>
            <p:ph type="title"/>
          </p:nvPr>
        </p:nvSpPr>
        <p:spPr/>
        <p:txBody>
          <a:bodyPr>
            <a:normAutofit fontScale="90000"/>
          </a:bodyPr>
          <a:lstStyle/>
          <a:p>
            <a:r>
              <a:rPr lang="en-US" dirty="0"/>
              <a:t>Real-World Applications of Augmented Reality:</a:t>
            </a:r>
            <a:endParaRPr lang="en-IN" dirty="0"/>
          </a:p>
        </p:txBody>
      </p:sp>
      <p:sp>
        <p:nvSpPr>
          <p:cNvPr id="5" name="TextBox 4">
            <a:extLst>
              <a:ext uri="{FF2B5EF4-FFF2-40B4-BE49-F238E27FC236}">
                <a16:creationId xmlns:a16="http://schemas.microsoft.com/office/drawing/2014/main" id="{2A961DC8-7DF4-AFDF-919F-8C9007C08C0A}"/>
              </a:ext>
            </a:extLst>
          </p:cNvPr>
          <p:cNvSpPr txBox="1"/>
          <p:nvPr/>
        </p:nvSpPr>
        <p:spPr>
          <a:xfrm>
            <a:off x="776748" y="2084439"/>
            <a:ext cx="8647721" cy="388420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Gaming and Entertainment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Retail and E-commerce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Education and Training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Healthcare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Navigation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Industrial and Manufacturing</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Architecture and Real Estate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Marketing and Advertising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98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88FB-FD9F-B7BC-20CC-FF9FED8DFF31}"/>
              </a:ext>
            </a:extLst>
          </p:cNvPr>
          <p:cNvSpPr>
            <a:spLocks noGrp="1"/>
          </p:cNvSpPr>
          <p:nvPr>
            <p:ph type="title"/>
          </p:nvPr>
        </p:nvSpPr>
        <p:spPr/>
        <p:txBody>
          <a:bodyPr/>
          <a:lstStyle/>
          <a:p>
            <a:r>
              <a:rPr lang="en-IN" dirty="0"/>
              <a:t>Conclusion:</a:t>
            </a:r>
          </a:p>
        </p:txBody>
      </p:sp>
      <p:sp>
        <p:nvSpPr>
          <p:cNvPr id="5" name="TextBox 4">
            <a:extLst>
              <a:ext uri="{FF2B5EF4-FFF2-40B4-BE49-F238E27FC236}">
                <a16:creationId xmlns:a16="http://schemas.microsoft.com/office/drawing/2014/main" id="{488DB542-88B5-3436-2DA5-938BBE13308A}"/>
              </a:ext>
            </a:extLst>
          </p:cNvPr>
          <p:cNvSpPr txBox="1"/>
          <p:nvPr/>
        </p:nvSpPr>
        <p:spPr>
          <a:xfrm>
            <a:off x="695983" y="2438400"/>
            <a:ext cx="11250210" cy="234532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Augmented Reality is a powerful and versatile technology that is transforming industries from gaming to healthcare. Its ability to enhance real-world environments with interactive, digital content opens up countless possibilities. As AR devices and software continue to evolve, the technology will become more accessible and widespread, potentially revolutionizing everyday life in areas such as education, commerce, and social interaction.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42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p:txBody>
          <a:bodyPr>
            <a:normAutofit/>
          </a:bodyPr>
          <a:lstStyle/>
          <a:p>
            <a:r>
              <a:rPr lang="en-US" dirty="0"/>
              <a:t>NIMMATHI ANANYA</a:t>
            </a:r>
          </a:p>
          <a:p>
            <a:r>
              <a:rPr lang="en-US" dirty="0"/>
              <a:t>22071A6739</a:t>
            </a:r>
          </a:p>
          <a:p>
            <a:r>
              <a:rPr lang="en-US" dirty="0"/>
              <a:t>CSDS-A</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ECD8B8-0607-22F6-3F78-8BDCDD857BCF}"/>
              </a:ext>
            </a:extLst>
          </p:cNvPr>
          <p:cNvSpPr txBox="1"/>
          <p:nvPr/>
        </p:nvSpPr>
        <p:spPr>
          <a:xfrm>
            <a:off x="442452" y="853775"/>
            <a:ext cx="11543071" cy="5150449"/>
          </a:xfrm>
          <a:prstGeom prst="rect">
            <a:avLst/>
          </a:prstGeom>
          <a:noFill/>
        </p:spPr>
        <p:txBody>
          <a:bodyPr wrap="square" rtlCol="0">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Augmented Reality (AR) is a transformative technology that seamlessly overlays digital content and information onto the real world, effectively blending physical and virtual environments. This innovative approach allows users to interact with and engage in their surroundings in entirely new ways. Unlike Virtual Reality (VR), which immerses users in a fully digital world—isolating them from their physical environment—AR enhances real-world experiences by superimposing digital images, sounds, and other sensory stimuli directly onto the physical space around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History of Augmented Reality:</a:t>
            </a:r>
          </a:p>
        </p:txBody>
      </p:sp>
      <p:sp>
        <p:nvSpPr>
          <p:cNvPr id="6" name="TextBox 5">
            <a:extLst>
              <a:ext uri="{FF2B5EF4-FFF2-40B4-BE49-F238E27FC236}">
                <a16:creationId xmlns:a16="http://schemas.microsoft.com/office/drawing/2014/main" id="{64D6789B-4C19-94F1-9FE0-E781491FEF34}"/>
              </a:ext>
            </a:extLst>
          </p:cNvPr>
          <p:cNvSpPr txBox="1"/>
          <p:nvPr/>
        </p:nvSpPr>
        <p:spPr>
          <a:xfrm>
            <a:off x="568163" y="1907458"/>
            <a:ext cx="10719269" cy="3782061"/>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Early Concepts (1960s-1990s): </a:t>
            </a:r>
            <a:r>
              <a:rPr lang="en-US" dirty="0">
                <a:latin typeface="Times New Roman" panose="02020603050405020304" pitchFamily="18" charset="0"/>
                <a:cs typeface="Times New Roman" panose="02020603050405020304" pitchFamily="18" charset="0"/>
              </a:rPr>
              <a:t>The roots of AR can be traced back to the 1960s when computer scientist Ivan Sutherland created the first head-mounted display system, called the "Sword of Damocles." It was a rudimentary setup that overlaid simple graphics on a user's view of the real world.</a:t>
            </a:r>
          </a:p>
          <a:p>
            <a:pPr algn="just">
              <a:lnSpc>
                <a:spcPct val="150000"/>
              </a:lnSpc>
            </a:pPr>
            <a:r>
              <a:rPr lang="en-US" b="1" dirty="0">
                <a:latin typeface="Times New Roman" panose="02020603050405020304" pitchFamily="18" charset="0"/>
                <a:cs typeface="Times New Roman" panose="02020603050405020304" pitchFamily="18" charset="0"/>
              </a:rPr>
              <a:t>Development in the 1990s: </a:t>
            </a:r>
            <a:r>
              <a:rPr lang="en-US" dirty="0">
                <a:latin typeface="Times New Roman" panose="02020603050405020304" pitchFamily="18" charset="0"/>
                <a:cs typeface="Times New Roman" panose="02020603050405020304" pitchFamily="18" charset="0"/>
              </a:rPr>
              <a:t>In the 1990s, AR gained traction in research environments, especially within military applications for heads-up displays in aircraft and simulators.</a:t>
            </a:r>
          </a:p>
          <a:p>
            <a:pPr algn="just">
              <a:lnSpc>
                <a:spcPct val="150000"/>
              </a:lnSpc>
            </a:pPr>
            <a:r>
              <a:rPr lang="en-US" b="1" dirty="0">
                <a:latin typeface="Times New Roman" panose="02020603050405020304" pitchFamily="18" charset="0"/>
                <a:cs typeface="Times New Roman" panose="02020603050405020304" pitchFamily="18" charset="0"/>
              </a:rPr>
              <a:t>Commercialization (2000s): </a:t>
            </a:r>
            <a:r>
              <a:rPr lang="en-US" dirty="0">
                <a:latin typeface="Times New Roman" panose="02020603050405020304" pitchFamily="18" charset="0"/>
                <a:cs typeface="Times New Roman" panose="02020603050405020304" pitchFamily="18" charset="0"/>
              </a:rPr>
              <a:t>The introduction of mobile devices and cameras in the 2000s, coupled with advancements in computer vision, led to the development of mobile AR applications.</a:t>
            </a:r>
          </a:p>
          <a:p>
            <a:pPr algn="just">
              <a:lnSpc>
                <a:spcPct val="150000"/>
              </a:lnSpc>
            </a:pPr>
            <a:r>
              <a:rPr lang="en-US" b="1" dirty="0">
                <a:latin typeface="Times New Roman" panose="02020603050405020304" pitchFamily="18" charset="0"/>
                <a:cs typeface="Times New Roman" panose="02020603050405020304" pitchFamily="18" charset="0"/>
              </a:rPr>
              <a:t>Mainstream Adoption (2010s-Present): </a:t>
            </a:r>
            <a:r>
              <a:rPr lang="en-US" dirty="0">
                <a:latin typeface="Times New Roman" panose="02020603050405020304" pitchFamily="18" charset="0"/>
                <a:cs typeface="Times New Roman" panose="02020603050405020304" pitchFamily="18" charset="0"/>
              </a:rPr>
              <a:t>The release of AR applications like Pokémon GO in 2016 brought AR into the mainstream, sparking widespread interest in its potential across various industries.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6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AB5A-F23A-3EC0-F00F-C71B3FFD9983}"/>
              </a:ext>
            </a:extLst>
          </p:cNvPr>
          <p:cNvSpPr>
            <a:spLocks noGrp="1"/>
          </p:cNvSpPr>
          <p:nvPr>
            <p:ph type="title"/>
          </p:nvPr>
        </p:nvSpPr>
        <p:spPr>
          <a:xfrm>
            <a:off x="568163" y="628650"/>
            <a:ext cx="8647721" cy="1185045"/>
          </a:xfrm>
        </p:spPr>
        <p:txBody>
          <a:bodyPr>
            <a:normAutofit fontScale="90000"/>
          </a:bodyPr>
          <a:lstStyle/>
          <a:p>
            <a:r>
              <a:rPr lang="en-US" sz="3600" b="1" dirty="0">
                <a:latin typeface="Times New Roman" panose="02020603050405020304" pitchFamily="18" charset="0"/>
                <a:cs typeface="Times New Roman" panose="02020603050405020304" pitchFamily="18" charset="0"/>
              </a:rPr>
              <a:t>Key Elements of Augmented Reality:</a:t>
            </a:r>
            <a:br>
              <a:rPr lang="en-US" sz="3600" b="1" dirty="0">
                <a:latin typeface="Times New Roman" panose="02020603050405020304" pitchFamily="18"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93DB2D57-2D76-F602-6513-99E97F20622B}"/>
              </a:ext>
            </a:extLst>
          </p:cNvPr>
          <p:cNvSpPr txBox="1"/>
          <p:nvPr/>
        </p:nvSpPr>
        <p:spPr>
          <a:xfrm>
            <a:off x="568163" y="1813695"/>
            <a:ext cx="9028121" cy="406265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Real-Time Interaction: </a:t>
            </a:r>
            <a:r>
              <a:rPr lang="en-US" sz="1800" dirty="0">
                <a:latin typeface="Times New Roman" panose="02020603050405020304" pitchFamily="18" charset="0"/>
                <a:cs typeface="Times New Roman" panose="02020603050405020304" pitchFamily="18" charset="0"/>
              </a:rPr>
              <a:t>AR systems allow users to interact with both the real world and virtual content simultaneously.</a:t>
            </a: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3D Registration: </a:t>
            </a:r>
            <a:r>
              <a:rPr lang="en-US" sz="1800" dirty="0">
                <a:latin typeface="Times New Roman" panose="02020603050405020304" pitchFamily="18" charset="0"/>
                <a:cs typeface="Times New Roman" panose="02020603050405020304" pitchFamily="18" charset="0"/>
              </a:rPr>
              <a:t>The digital information is accurately aligned with the physical world, providing a seamless experience.</a:t>
            </a:r>
          </a:p>
          <a:p>
            <a:pPr marL="342900" indent="-34290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Combination of Virtual and Real: </a:t>
            </a:r>
            <a:r>
              <a:rPr lang="en-US" sz="1800" dirty="0">
                <a:latin typeface="Times New Roman" panose="02020603050405020304" pitchFamily="18" charset="0"/>
                <a:cs typeface="Times New Roman" panose="02020603050405020304" pitchFamily="18" charset="0"/>
              </a:rPr>
              <a:t>Unlike Virtual Reality (VR), which immerses users in a fully digital environment, AR enhances the real world with additional content.</a:t>
            </a:r>
          </a:p>
          <a:p>
            <a:endParaRPr lang="en-US" sz="24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315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p:txBody>
          <a:bodyPr/>
          <a:lstStyle/>
          <a:p>
            <a:r>
              <a:rPr lang="en-US" dirty="0"/>
              <a:t>Types of Augmented Reality:</a:t>
            </a:r>
          </a:p>
        </p:txBody>
      </p:sp>
      <p:sp>
        <p:nvSpPr>
          <p:cNvPr id="7" name="TextBox 6">
            <a:extLst>
              <a:ext uri="{FF2B5EF4-FFF2-40B4-BE49-F238E27FC236}">
                <a16:creationId xmlns:a16="http://schemas.microsoft.com/office/drawing/2014/main" id="{4EC36209-A6C5-B684-2A8E-740B20DFDF9E}"/>
              </a:ext>
            </a:extLst>
          </p:cNvPr>
          <p:cNvSpPr txBox="1"/>
          <p:nvPr/>
        </p:nvSpPr>
        <p:spPr>
          <a:xfrm>
            <a:off x="403123" y="2084439"/>
            <a:ext cx="11104724" cy="4801314"/>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Marker-based AR (Image Recognition):</a:t>
            </a:r>
          </a:p>
          <a:p>
            <a:pPr algn="just">
              <a:lnSpc>
                <a:spcPct val="150000"/>
              </a:lnSpc>
            </a:pPr>
            <a:r>
              <a:rPr lang="en-US" dirty="0">
                <a:latin typeface="Times New Roman" panose="02020603050405020304" pitchFamily="18" charset="0"/>
                <a:cs typeface="Times New Roman" panose="02020603050405020304" pitchFamily="18" charset="0"/>
              </a:rPr>
              <a:t>Relies on a specific marker, like a QR code or a unique image, to trigger an AR experience. When the camera detects the marker, the corresponding AR content is displayed.</a:t>
            </a:r>
          </a:p>
          <a:p>
            <a:pPr algn="just">
              <a:lnSpc>
                <a:spcPct val="150000"/>
              </a:lnSpc>
            </a:pPr>
            <a:r>
              <a:rPr lang="en-US" dirty="0">
                <a:latin typeface="Times New Roman" panose="02020603050405020304" pitchFamily="18" charset="0"/>
                <a:cs typeface="Times New Roman" panose="02020603050405020304" pitchFamily="18" charset="0"/>
              </a:rPr>
              <a:t>Example: Scanning a QR code on a business card to display contact information or a 3D animation.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err="1">
                <a:latin typeface="Times New Roman" panose="02020603050405020304" pitchFamily="18" charset="0"/>
                <a:cs typeface="Times New Roman" panose="02020603050405020304" pitchFamily="18" charset="0"/>
              </a:rPr>
              <a:t>Markerless</a:t>
            </a:r>
            <a:r>
              <a:rPr lang="en-US" b="1" dirty="0">
                <a:latin typeface="Times New Roman" panose="02020603050405020304" pitchFamily="18" charset="0"/>
                <a:cs typeface="Times New Roman" panose="02020603050405020304" pitchFamily="18" charset="0"/>
              </a:rPr>
              <a:t> AR (Location-based AR):</a:t>
            </a:r>
          </a:p>
          <a:p>
            <a:pPr algn="just">
              <a:lnSpc>
                <a:spcPct val="150000"/>
              </a:lnSpc>
            </a:pPr>
            <a:r>
              <a:rPr lang="en-US" dirty="0">
                <a:latin typeface="Times New Roman" panose="02020603050405020304" pitchFamily="18" charset="0"/>
                <a:cs typeface="Times New Roman" panose="02020603050405020304" pitchFamily="18" charset="0"/>
              </a:rPr>
              <a:t>Uses a device's location services (like GPS) and motion sensors to overlay virtual objects in the real world. It doesn’t need predefined markers and can work based on the user’s location or movements.</a:t>
            </a:r>
          </a:p>
          <a:p>
            <a:pPr algn="just">
              <a:lnSpc>
                <a:spcPct val="150000"/>
              </a:lnSpc>
            </a:pPr>
            <a:r>
              <a:rPr lang="en-US" dirty="0">
                <a:latin typeface="Times New Roman" panose="02020603050405020304" pitchFamily="18" charset="0"/>
                <a:cs typeface="Times New Roman" panose="02020603050405020304" pitchFamily="18" charset="0"/>
              </a:rPr>
              <a:t>Example: Pokémon GO, where digital Pokémon appear in the real-world environment depending on the user's GPS coordinates.</a:t>
            </a:r>
          </a:p>
          <a:p>
            <a:endParaRPr lang="en-US" dirty="0"/>
          </a:p>
          <a:p>
            <a:endParaRPr lang="en-IN" dirty="0"/>
          </a:p>
        </p:txBody>
      </p:sp>
    </p:spTree>
    <p:extLst>
      <p:ext uri="{BB962C8B-B14F-4D97-AF65-F5344CB8AC3E}">
        <p14:creationId xmlns:p14="http://schemas.microsoft.com/office/powerpoint/2010/main" val="272386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3902-CFEA-D317-98B7-65FF8D1ECDBD}"/>
              </a:ext>
            </a:extLst>
          </p:cNvPr>
          <p:cNvSpPr>
            <a:spLocks noGrp="1"/>
          </p:cNvSpPr>
          <p:nvPr>
            <p:ph type="title"/>
          </p:nvPr>
        </p:nvSpPr>
        <p:spPr/>
        <p:txBody>
          <a:bodyPr/>
          <a:lstStyle/>
          <a:p>
            <a:r>
              <a:rPr lang="en-US" dirty="0"/>
              <a:t>Types of Augmented Reality:</a:t>
            </a:r>
            <a:endParaRPr lang="en-IN" dirty="0"/>
          </a:p>
        </p:txBody>
      </p:sp>
      <p:sp>
        <p:nvSpPr>
          <p:cNvPr id="5" name="TextBox 4">
            <a:extLst>
              <a:ext uri="{FF2B5EF4-FFF2-40B4-BE49-F238E27FC236}">
                <a16:creationId xmlns:a16="http://schemas.microsoft.com/office/drawing/2014/main" id="{66A8BF2A-AB94-778A-8062-DAD8397A787A}"/>
              </a:ext>
            </a:extLst>
          </p:cNvPr>
          <p:cNvSpPr txBox="1"/>
          <p:nvPr/>
        </p:nvSpPr>
        <p:spPr>
          <a:xfrm>
            <a:off x="568164" y="2041791"/>
            <a:ext cx="11033901" cy="4524315"/>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Projection-based AR:</a:t>
            </a:r>
          </a:p>
          <a:p>
            <a:pPr algn="just">
              <a:lnSpc>
                <a:spcPct val="150000"/>
              </a:lnSpc>
            </a:pPr>
            <a:r>
              <a:rPr lang="en-US" dirty="0">
                <a:latin typeface="Times New Roman" panose="02020603050405020304" pitchFamily="18" charset="0"/>
                <a:cs typeface="Times New Roman" panose="02020603050405020304" pitchFamily="18" charset="0"/>
              </a:rPr>
              <a:t>This type projects digital light onto physical surfaces. The projection can be interactive, allowing users to interact with the projected digital object.</a:t>
            </a:r>
          </a:p>
          <a:p>
            <a:pPr algn="just">
              <a:lnSpc>
                <a:spcPct val="150000"/>
              </a:lnSpc>
            </a:pPr>
            <a:r>
              <a:rPr lang="en-US" dirty="0">
                <a:latin typeface="Times New Roman" panose="02020603050405020304" pitchFamily="18" charset="0"/>
                <a:cs typeface="Times New Roman" panose="02020603050405020304" pitchFamily="18" charset="0"/>
              </a:rPr>
              <a:t>Example: A virtual keyboard projected onto a table that users can "type" on by touching the projection.</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Superimposition-based AR:</a:t>
            </a:r>
          </a:p>
          <a:p>
            <a:pPr algn="just">
              <a:lnSpc>
                <a:spcPct val="150000"/>
              </a:lnSpc>
            </a:pPr>
            <a:r>
              <a:rPr lang="en-US" dirty="0">
                <a:latin typeface="Times New Roman" panose="02020603050405020304" pitchFamily="18" charset="0"/>
                <a:cs typeface="Times New Roman" panose="02020603050405020304" pitchFamily="18" charset="0"/>
              </a:rPr>
              <a:t>Superimposes a virtual object over a real-world object. In some cases, the physical object is partially or completely replaced by the virtual one.</a:t>
            </a:r>
          </a:p>
          <a:p>
            <a:pPr algn="just">
              <a:lnSpc>
                <a:spcPct val="150000"/>
              </a:lnSpc>
            </a:pPr>
            <a:r>
              <a:rPr lang="en-US" dirty="0">
                <a:latin typeface="Times New Roman" panose="02020603050405020304" pitchFamily="18" charset="0"/>
                <a:cs typeface="Times New Roman" panose="02020603050405020304" pitchFamily="18" charset="0"/>
              </a:rPr>
              <a:t>Example: An AR app that allows users to visualize how a new piece of furniture would look in their room by overlaying the virtual object onto the real-world space.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8658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9D0-48CE-4A5D-B8E5-F16DF0635B98}"/>
              </a:ext>
            </a:extLst>
          </p:cNvPr>
          <p:cNvSpPr>
            <a:spLocks noGrp="1"/>
          </p:cNvSpPr>
          <p:nvPr>
            <p:ph type="title"/>
          </p:nvPr>
        </p:nvSpPr>
        <p:spPr/>
        <p:txBody>
          <a:bodyPr/>
          <a:lstStyle/>
          <a:p>
            <a:r>
              <a:rPr lang="en-IN" dirty="0"/>
              <a:t>Advantages of Augmented Reality:</a:t>
            </a:r>
          </a:p>
        </p:txBody>
      </p:sp>
      <p:sp>
        <p:nvSpPr>
          <p:cNvPr id="4" name="TextBox 3">
            <a:extLst>
              <a:ext uri="{FF2B5EF4-FFF2-40B4-BE49-F238E27FC236}">
                <a16:creationId xmlns:a16="http://schemas.microsoft.com/office/drawing/2014/main" id="{19F89BC6-FFA3-40D1-4768-225639B2984B}"/>
              </a:ext>
            </a:extLst>
          </p:cNvPr>
          <p:cNvSpPr txBox="1"/>
          <p:nvPr/>
        </p:nvSpPr>
        <p:spPr>
          <a:xfrm>
            <a:off x="668594" y="2261419"/>
            <a:ext cx="8898193" cy="344709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User Experience </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Better Decision Making</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Learning and Training</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Efficiency in Industrial Applications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Increased Engagement</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8943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7C0F-7D24-981B-E65A-E34CAFF2E42E}"/>
              </a:ext>
            </a:extLst>
          </p:cNvPr>
          <p:cNvSpPr>
            <a:spLocks noGrp="1"/>
          </p:cNvSpPr>
          <p:nvPr>
            <p:ph type="title"/>
          </p:nvPr>
        </p:nvSpPr>
        <p:spPr/>
        <p:txBody>
          <a:bodyPr/>
          <a:lstStyle/>
          <a:p>
            <a:r>
              <a:rPr lang="en-IN" dirty="0"/>
              <a:t>Challenges of Augmented Reality:</a:t>
            </a:r>
          </a:p>
        </p:txBody>
      </p:sp>
      <p:sp>
        <p:nvSpPr>
          <p:cNvPr id="4" name="TextBox 3">
            <a:extLst>
              <a:ext uri="{FF2B5EF4-FFF2-40B4-BE49-F238E27FC236}">
                <a16:creationId xmlns:a16="http://schemas.microsoft.com/office/drawing/2014/main" id="{F7DEC391-A897-0871-9AF2-58FC6587C590}"/>
              </a:ext>
            </a:extLst>
          </p:cNvPr>
          <p:cNvSpPr txBox="1"/>
          <p:nvPr/>
        </p:nvSpPr>
        <p:spPr>
          <a:xfrm>
            <a:off x="639097" y="2300748"/>
            <a:ext cx="8802929" cy="24607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Development Costs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Privacy and Security Concerns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Limitations</a:t>
            </a:r>
          </a:p>
          <a:p>
            <a:pPr marL="285750" indent="-285750">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Mainstream Adoption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33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A5C7-0E8C-94E0-BFFC-AE4DD9627E9D}"/>
              </a:ext>
            </a:extLst>
          </p:cNvPr>
          <p:cNvSpPr>
            <a:spLocks noGrp="1"/>
          </p:cNvSpPr>
          <p:nvPr>
            <p:ph type="title"/>
          </p:nvPr>
        </p:nvSpPr>
        <p:spPr/>
        <p:txBody>
          <a:bodyPr/>
          <a:lstStyle/>
          <a:p>
            <a:r>
              <a:rPr lang="en-IN" dirty="0"/>
              <a:t>Future of Augmented Reality:</a:t>
            </a:r>
          </a:p>
        </p:txBody>
      </p:sp>
      <p:sp>
        <p:nvSpPr>
          <p:cNvPr id="4" name="TextBox 3">
            <a:extLst>
              <a:ext uri="{FF2B5EF4-FFF2-40B4-BE49-F238E27FC236}">
                <a16:creationId xmlns:a16="http://schemas.microsoft.com/office/drawing/2014/main" id="{E57D24EC-394D-C0EC-836E-91DD725DB9C2}"/>
              </a:ext>
            </a:extLst>
          </p:cNvPr>
          <p:cNvSpPr txBox="1"/>
          <p:nvPr/>
        </p:nvSpPr>
        <p:spPr>
          <a:xfrm>
            <a:off x="568163" y="2320413"/>
            <a:ext cx="9067450" cy="2460738"/>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 Glasses</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 Cloud</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Mixed Reality (MR) </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5G and AR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37582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54</TotalTime>
  <Words>721</Words>
  <Application>Microsoft Office PowerPoint</Application>
  <PresentationFormat>Widescreen</PresentationFormat>
  <Paragraphs>66</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Goudy Old Style</vt:lpstr>
      <vt:lpstr>Times New Roman</vt:lpstr>
      <vt:lpstr>Wingdings</vt:lpstr>
      <vt:lpstr>FrostyVTI</vt:lpstr>
      <vt:lpstr>Augmented Reality</vt:lpstr>
      <vt:lpstr>PowerPoint Presentation</vt:lpstr>
      <vt:lpstr>History of Augmented Reality:</vt:lpstr>
      <vt:lpstr>Key Elements of Augmented Reality: </vt:lpstr>
      <vt:lpstr>Types of Augmented Reality:</vt:lpstr>
      <vt:lpstr>Types of Augmented Reality:</vt:lpstr>
      <vt:lpstr>Advantages of Augmented Reality:</vt:lpstr>
      <vt:lpstr>Challenges of Augmented Reality:</vt:lpstr>
      <vt:lpstr>Future of Augmented Reality:</vt:lpstr>
      <vt:lpstr>Real-World Applications of Augmented Reality: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Nimmathi Ananya</dc:creator>
  <cp:lastModifiedBy>Nimmathi Ananya</cp:lastModifiedBy>
  <cp:revision>1</cp:revision>
  <dcterms:created xsi:type="dcterms:W3CDTF">2024-10-20T09:27:48Z</dcterms:created>
  <dcterms:modified xsi:type="dcterms:W3CDTF">2024-10-20T10:22:12Z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