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80" r:id="rId22"/>
    <p:sldId id="279" r:id="rId23"/>
    <p:sldId id="274"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6" d="100"/>
          <a:sy n="66" d="100"/>
        </p:scale>
        <p:origin x="48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Franklin Gothic Medium"/>
                <a:cs typeface="Calibri Light"/>
              </a:rPr>
              <a:t>CUSTOMER RETENTION PRESENTATION</a:t>
            </a:r>
            <a:br>
              <a:rPr lang="en-US" b="1" dirty="0">
                <a:solidFill>
                  <a:srgbClr val="C00000"/>
                </a:solidFill>
                <a:latin typeface="Franklin Gothic Medium"/>
                <a:cs typeface="Calibri Light"/>
              </a:rPr>
            </a:br>
            <a:r>
              <a:rPr lang="en-US" b="1" dirty="0">
                <a:solidFill>
                  <a:srgbClr val="C00000"/>
                </a:solidFill>
                <a:latin typeface="Franklin Gothic Medium"/>
                <a:cs typeface="Calibri Light"/>
              </a:rPr>
              <a:t>           </a:t>
            </a:r>
            <a:r>
              <a:rPr lang="en-US" b="1" dirty="0">
                <a:solidFill>
                  <a:schemeClr val="accent6">
                    <a:lumMod val="75000"/>
                  </a:schemeClr>
                </a:solidFill>
                <a:latin typeface="Franklin Gothic Medium"/>
                <a:cs typeface="Calibri Light"/>
              </a:rPr>
              <a:t>By</a:t>
            </a:r>
            <a:r>
              <a:rPr lang="en-US" b="1" dirty="0">
                <a:solidFill>
                  <a:srgbClr val="C00000"/>
                </a:solidFill>
                <a:latin typeface="Franklin Gothic Medium"/>
                <a:cs typeface="Calibri Light"/>
              </a:rPr>
              <a:t>-ANANYA</a:t>
            </a:r>
            <a:endParaRPr lang="en-US" b="1" dirty="0">
              <a:latin typeface="Franklin Gothic Medium"/>
              <a:cs typeface="Calibri Light"/>
            </a:endParaRPr>
          </a:p>
        </p:txBody>
      </p:sp>
      <p:pic>
        <p:nvPicPr>
          <p:cNvPr id="4" name="Picture 4" descr="Diagram&#10;&#10;Description automatically generated">
            <a:extLst>
              <a:ext uri="{FF2B5EF4-FFF2-40B4-BE49-F238E27FC236}">
                <a16:creationId xmlns:a16="http://schemas.microsoft.com/office/drawing/2014/main" id="{B4894182-AA49-42EB-A654-5EB0898EFCE7}"/>
              </a:ext>
            </a:extLst>
          </p:cNvPr>
          <p:cNvPicPr>
            <a:picLocks noGrp="1" noChangeAspect="1"/>
          </p:cNvPicPr>
          <p:nvPr>
            <p:ph idx="1"/>
          </p:nvPr>
        </p:nvPicPr>
        <p:blipFill>
          <a:blip r:embed="rId2"/>
          <a:stretch>
            <a:fillRect/>
          </a:stretch>
        </p:blipFill>
        <p:spPr>
          <a:xfrm>
            <a:off x="2047875" y="1920081"/>
            <a:ext cx="8096250" cy="4162425"/>
          </a:xfr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597F2334-1BEA-464E-B3CE-7165430F3A2E}"/>
              </a:ext>
            </a:extLst>
          </p:cNvPr>
          <p:cNvPicPr>
            <a:picLocks noChangeAspect="1"/>
          </p:cNvPicPr>
          <p:nvPr/>
        </p:nvPicPr>
        <p:blipFill>
          <a:blip r:embed="rId2"/>
          <a:stretch>
            <a:fillRect/>
          </a:stretch>
        </p:blipFill>
        <p:spPr>
          <a:xfrm>
            <a:off x="953478" y="-64310"/>
            <a:ext cx="9181122" cy="5687312"/>
          </a:xfrm>
          <a:prstGeom prst="rect">
            <a:avLst/>
          </a:prstGeom>
        </p:spPr>
      </p:pic>
    </p:spTree>
    <p:extLst>
      <p:ext uri="{BB962C8B-B14F-4D97-AF65-F5344CB8AC3E}">
        <p14:creationId xmlns:p14="http://schemas.microsoft.com/office/powerpoint/2010/main" val="29491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6C6202C-2E20-4248-8505-2522324F06D2}"/>
              </a:ext>
            </a:extLst>
          </p:cNvPr>
          <p:cNvPicPr>
            <a:picLocks noChangeAspect="1"/>
          </p:cNvPicPr>
          <p:nvPr/>
        </p:nvPicPr>
        <p:blipFill>
          <a:blip r:embed="rId2"/>
          <a:stretch>
            <a:fillRect/>
          </a:stretch>
        </p:blipFill>
        <p:spPr>
          <a:xfrm>
            <a:off x="1744785" y="925796"/>
            <a:ext cx="9190890" cy="4410486"/>
          </a:xfrm>
          <a:prstGeom prst="rect">
            <a:avLst/>
          </a:prstGeom>
        </p:spPr>
      </p:pic>
    </p:spTree>
    <p:extLst>
      <p:ext uri="{BB962C8B-B14F-4D97-AF65-F5344CB8AC3E}">
        <p14:creationId xmlns:p14="http://schemas.microsoft.com/office/powerpoint/2010/main" val="186178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BF2A291-1CC1-486B-A291-2B55DAF362E5}"/>
              </a:ext>
            </a:extLst>
          </p:cNvPr>
          <p:cNvPicPr>
            <a:picLocks noChangeAspect="1"/>
          </p:cNvPicPr>
          <p:nvPr/>
        </p:nvPicPr>
        <p:blipFill>
          <a:blip r:embed="rId2"/>
          <a:stretch>
            <a:fillRect/>
          </a:stretch>
        </p:blipFill>
        <p:spPr>
          <a:xfrm>
            <a:off x="904632" y="823302"/>
            <a:ext cx="9562121" cy="4996472"/>
          </a:xfrm>
          <a:prstGeom prst="rect">
            <a:avLst/>
          </a:prstGeom>
        </p:spPr>
      </p:pic>
    </p:spTree>
    <p:extLst>
      <p:ext uri="{BB962C8B-B14F-4D97-AF65-F5344CB8AC3E}">
        <p14:creationId xmlns:p14="http://schemas.microsoft.com/office/powerpoint/2010/main" val="15572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3D7A9EB5-B3A5-469F-9C44-F73C0D1F8B55}"/>
              </a:ext>
            </a:extLst>
          </p:cNvPr>
          <p:cNvPicPr>
            <a:picLocks noChangeAspect="1"/>
          </p:cNvPicPr>
          <p:nvPr/>
        </p:nvPicPr>
        <p:blipFill>
          <a:blip r:embed="rId2"/>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983DAAD5-4DD4-410B-9BF8-2F487D6C420C}"/>
              </a:ext>
            </a:extLst>
          </p:cNvPr>
          <p:cNvPicPr>
            <a:picLocks noChangeAspect="1"/>
          </p:cNvPicPr>
          <p:nvPr/>
        </p:nvPicPr>
        <p:blipFill>
          <a:blip r:embed="rId2"/>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9A158D87-48D7-4936-A79B-4AAE9D1B33F1}"/>
              </a:ext>
            </a:extLst>
          </p:cNvPr>
          <p:cNvPicPr>
            <a:picLocks noChangeAspect="1"/>
          </p:cNvPicPr>
          <p:nvPr/>
        </p:nvPicPr>
        <p:blipFill>
          <a:blip r:embed="rId2"/>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88569D7-F488-463F-922A-419C59F87365}"/>
              </a:ext>
            </a:extLst>
          </p:cNvPr>
          <p:cNvPicPr>
            <a:picLocks noChangeAspect="1"/>
          </p:cNvPicPr>
          <p:nvPr/>
        </p:nvPicPr>
        <p:blipFill>
          <a:blip r:embed="rId2"/>
          <a:stretch>
            <a:fillRect/>
          </a:stretch>
        </p:blipFill>
        <p:spPr>
          <a:xfrm>
            <a:off x="2106247" y="1298091"/>
            <a:ext cx="7911121" cy="4760050"/>
          </a:xfrm>
          <a:prstGeom prst="rect">
            <a:avLst/>
          </a:prstGeom>
        </p:spPr>
      </p:pic>
    </p:spTree>
    <p:extLst>
      <p:ext uri="{BB962C8B-B14F-4D97-AF65-F5344CB8AC3E}">
        <p14:creationId xmlns:p14="http://schemas.microsoft.com/office/powerpoint/2010/main" val="121695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1616ECF6-3C72-4481-88C9-E1E50A412B70}"/>
              </a:ext>
            </a:extLst>
          </p:cNvPr>
          <p:cNvPicPr>
            <a:picLocks noChangeAspect="1"/>
          </p:cNvPicPr>
          <p:nvPr/>
        </p:nvPicPr>
        <p:blipFill>
          <a:blip r:embed="rId2"/>
          <a:stretch>
            <a:fillRect/>
          </a:stretch>
        </p:blipFill>
        <p:spPr>
          <a:xfrm>
            <a:off x="1227016" y="218457"/>
            <a:ext cx="9523046" cy="5512545"/>
          </a:xfrm>
          <a:prstGeom prst="rect">
            <a:avLst/>
          </a:prstGeom>
        </p:spPr>
      </p:pic>
    </p:spTree>
    <p:extLst>
      <p:ext uri="{BB962C8B-B14F-4D97-AF65-F5344CB8AC3E}">
        <p14:creationId xmlns:p14="http://schemas.microsoft.com/office/powerpoint/2010/main" val="171662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CE4C18F-0E44-46CE-B903-371237A0BE1E}"/>
              </a:ext>
            </a:extLst>
          </p:cNvPr>
          <p:cNvPicPr>
            <a:picLocks noChangeAspect="1"/>
          </p:cNvPicPr>
          <p:nvPr/>
        </p:nvPicPr>
        <p:blipFill>
          <a:blip r:embed="rId2"/>
          <a:stretch>
            <a:fillRect/>
          </a:stretch>
        </p:blipFill>
        <p:spPr>
          <a:xfrm>
            <a:off x="816709" y="1322381"/>
            <a:ext cx="10167814" cy="4604007"/>
          </a:xfrm>
          <a:prstGeom prst="rect">
            <a:avLst/>
          </a:prstGeom>
        </p:spPr>
      </p:pic>
    </p:spTree>
    <p:extLst>
      <p:ext uri="{BB962C8B-B14F-4D97-AF65-F5344CB8AC3E}">
        <p14:creationId xmlns:p14="http://schemas.microsoft.com/office/powerpoint/2010/main" val="4842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61D3157-9FB2-40A5-A870-84F5A794F4BC}"/>
              </a:ext>
            </a:extLst>
          </p:cNvPr>
          <p:cNvPicPr>
            <a:picLocks noChangeAspect="1"/>
          </p:cNvPicPr>
          <p:nvPr/>
        </p:nvPicPr>
        <p:blipFill>
          <a:blip r:embed="rId2"/>
          <a:stretch>
            <a:fillRect/>
          </a:stretch>
        </p:blipFill>
        <p:spPr>
          <a:xfrm>
            <a:off x="797170" y="1021585"/>
            <a:ext cx="10275276" cy="4453369"/>
          </a:xfrm>
          <a:prstGeom prst="rect">
            <a:avLst/>
          </a:prstGeom>
        </p:spPr>
      </p:pic>
    </p:spTree>
    <p:extLst>
      <p:ext uri="{BB962C8B-B14F-4D97-AF65-F5344CB8AC3E}">
        <p14:creationId xmlns:p14="http://schemas.microsoft.com/office/powerpoint/2010/main" val="361415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FCCF-DD29-4794-AABE-FA1581FD9854}"/>
              </a:ext>
            </a:extLst>
          </p:cNvPr>
          <p:cNvSpPr>
            <a:spLocks noGrp="1"/>
          </p:cNvSpPr>
          <p:nvPr>
            <p:ph type="title"/>
          </p:nvPr>
        </p:nvSpPr>
        <p:spPr>
          <a:xfrm>
            <a:off x="838200" y="208550"/>
            <a:ext cx="10515600" cy="1503014"/>
          </a:xfrm>
        </p:spPr>
        <p:txBody>
          <a:bodyPr>
            <a:normAutofit/>
          </a:bodyPr>
          <a:lstStyle/>
          <a:p>
            <a:r>
              <a:rPr lang="en-US" sz="3200" b="1" dirty="0">
                <a:solidFill>
                  <a:schemeClr val="tx1">
                    <a:lumMod val="75000"/>
                    <a:lumOff val="25000"/>
                  </a:schemeClr>
                </a:solidFill>
                <a:latin typeface="Franklin Gothic Medium"/>
              </a:rPr>
              <a:t>E-retail factors for customer activation and retention: A case study from Indian e-commerce customers.</a:t>
            </a:r>
            <a:endParaRPr lang="en-US" sz="3200" b="1" dirty="0">
              <a:solidFill>
                <a:schemeClr val="tx1">
                  <a:lumMod val="75000"/>
                  <a:lumOff val="25000"/>
                </a:schemeClr>
              </a:solidFill>
              <a:latin typeface="Franklin Gothic Medium"/>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FC27E32D-69B6-477E-9F7D-368A8C4CB190}"/>
              </a:ext>
            </a:extLst>
          </p:cNvPr>
          <p:cNvSpPr>
            <a:spLocks noGrp="1"/>
          </p:cNvSpPr>
          <p:nvPr>
            <p:ph idx="1"/>
          </p:nvPr>
        </p:nvSpPr>
        <p:spPr>
          <a:xfrm>
            <a:off x="838200" y="1825625"/>
            <a:ext cx="10515600" cy="5029829"/>
          </a:xfrm>
        </p:spPr>
        <p:txBody>
          <a:bodyPr vert="horz" lIns="91440" tIns="45720" rIns="91440" bIns="45720" rtlCol="0" anchor="t">
            <a:noAutofit/>
          </a:bodyPr>
          <a:lstStyle/>
          <a:p>
            <a:r>
              <a:rPr lang="en-US" sz="2000" dirty="0">
                <a:solidFill>
                  <a:srgbClr val="002060"/>
                </a:solidFill>
                <a:latin typeface="Book Antiqua"/>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a:t>
            </a:r>
            <a:r>
              <a:rPr lang="en-US" sz="2000" dirty="0" err="1">
                <a:solidFill>
                  <a:srgbClr val="002060"/>
                </a:solidFill>
                <a:latin typeface="Book Antiqua"/>
                <a:ea typeface="+mn-lt"/>
                <a:cs typeface="+mn-lt"/>
              </a:rPr>
              <a:t>jupyter</a:t>
            </a:r>
            <a:r>
              <a:rPr lang="en-US" sz="2000" dirty="0">
                <a:solidFill>
                  <a:srgbClr val="002060"/>
                </a:solidFill>
                <a:latin typeface="Book Antiqua"/>
                <a:ea typeface="+mn-lt"/>
                <a:cs typeface="+mn-lt"/>
              </a:rPr>
              <a:t> notebook . Only data analysis is required.</a:t>
            </a:r>
            <a:br>
              <a:rPr lang="en-US" sz="2000" dirty="0">
                <a:solidFill>
                  <a:srgbClr val="002060"/>
                </a:solidFill>
                <a:latin typeface="Book Antiqua"/>
                <a:ea typeface="+mn-lt"/>
                <a:cs typeface="+mn-lt"/>
              </a:rPr>
            </a:br>
            <a:r>
              <a:rPr lang="en-US" sz="2000" dirty="0">
                <a:solidFill>
                  <a:srgbClr val="002060"/>
                </a:solidFill>
                <a:latin typeface="Book Antiqua"/>
                <a:ea typeface="+mn-lt"/>
                <a:cs typeface="+mn-lt"/>
              </a:rPr>
              <a:t>Need not to create machine learning models /but still if anybody comes with it that is welcome.</a:t>
            </a:r>
            <a:endParaRPr lang="en-US" sz="2000" dirty="0">
              <a:solidFill>
                <a:srgbClr val="002060"/>
              </a:solidFill>
              <a:latin typeface="Book Antiqua"/>
            </a:endParaRPr>
          </a:p>
        </p:txBody>
      </p:sp>
    </p:spTree>
    <p:extLst>
      <p:ext uri="{BB962C8B-B14F-4D97-AF65-F5344CB8AC3E}">
        <p14:creationId xmlns:p14="http://schemas.microsoft.com/office/powerpoint/2010/main" val="428504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B580256-9C4E-4574-80BB-38CD932B3075}"/>
              </a:ext>
            </a:extLst>
          </p:cNvPr>
          <p:cNvPicPr>
            <a:picLocks noChangeAspect="1"/>
          </p:cNvPicPr>
          <p:nvPr/>
        </p:nvPicPr>
        <p:blipFill>
          <a:blip r:embed="rId2"/>
          <a:stretch>
            <a:fillRect/>
          </a:stretch>
        </p:blipFill>
        <p:spPr>
          <a:xfrm>
            <a:off x="1815341" y="1295124"/>
            <a:ext cx="8211797" cy="4179830"/>
          </a:xfrm>
          <a:prstGeom prst="rect">
            <a:avLst/>
          </a:prstGeom>
        </p:spPr>
      </p:pic>
    </p:spTree>
    <p:extLst>
      <p:ext uri="{BB962C8B-B14F-4D97-AF65-F5344CB8AC3E}">
        <p14:creationId xmlns:p14="http://schemas.microsoft.com/office/powerpoint/2010/main" val="294074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B32F51B-393D-4956-B7B5-EB762DDAFB41}"/>
              </a:ext>
            </a:extLst>
          </p:cNvPr>
          <p:cNvPicPr>
            <a:picLocks noChangeAspect="1"/>
          </p:cNvPicPr>
          <p:nvPr/>
        </p:nvPicPr>
        <p:blipFill>
          <a:blip r:embed="rId2"/>
          <a:stretch>
            <a:fillRect/>
          </a:stretch>
        </p:blipFill>
        <p:spPr>
          <a:xfrm>
            <a:off x="1017882" y="1553084"/>
            <a:ext cx="9394236" cy="4015239"/>
          </a:xfrm>
          <a:prstGeom prst="rect">
            <a:avLst/>
          </a:prstGeom>
        </p:spPr>
      </p:pic>
    </p:spTree>
    <p:extLst>
      <p:ext uri="{BB962C8B-B14F-4D97-AF65-F5344CB8AC3E}">
        <p14:creationId xmlns:p14="http://schemas.microsoft.com/office/powerpoint/2010/main" val="18450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id="{FDA365E3-E975-40F8-8AA5-9AE04620428F}"/>
              </a:ext>
            </a:extLst>
          </p:cNvPr>
          <p:cNvPicPr>
            <a:picLocks noChangeAspect="1"/>
          </p:cNvPicPr>
          <p:nvPr/>
        </p:nvPicPr>
        <p:blipFill>
          <a:blip r:embed="rId2"/>
          <a:stretch>
            <a:fillRect/>
          </a:stretch>
        </p:blipFill>
        <p:spPr>
          <a:xfrm>
            <a:off x="1055512" y="1072378"/>
            <a:ext cx="10090383" cy="4732058"/>
          </a:xfrm>
          <a:prstGeom prst="rect">
            <a:avLst/>
          </a:prstGeom>
        </p:spPr>
      </p:pic>
    </p:spTree>
    <p:extLst>
      <p:ext uri="{BB962C8B-B14F-4D97-AF65-F5344CB8AC3E}">
        <p14:creationId xmlns:p14="http://schemas.microsoft.com/office/powerpoint/2010/main" val="99253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ABDA-A21B-42C8-8BD1-60B3CD732CF1}"/>
              </a:ext>
            </a:extLst>
          </p:cNvPr>
          <p:cNvSpPr txBox="1"/>
          <p:nvPr/>
        </p:nvSpPr>
        <p:spPr>
          <a:xfrm>
            <a:off x="200629" y="181337"/>
            <a:ext cx="117039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latin typeface="inherit"/>
              </a:rPr>
              <a:t>Observations from Multiple Options based Questions</a:t>
            </a:r>
          </a:p>
          <a:p>
            <a:pPr algn="r"/>
            <a:endParaRPr lang="en-US">
              <a:solidFill>
                <a:srgbClr val="303F9F"/>
              </a:solidFill>
              <a:latin typeface="Courier New"/>
              <a:cs typeface="Courier New"/>
            </a:endParaRPr>
          </a:p>
          <a:p>
            <a:r>
              <a:rPr lang="en-US" sz="2000" b="1">
                <a:latin typeface="Franklin Gothic Medium"/>
              </a:rPr>
              <a:t>Maximum people have shopped from these 5 companies - Amazon.in, Flipkart.com, Paytm.com, Myntra.com, Snapdeal.com.</a:t>
            </a:r>
            <a:endParaRPr lang="en-US" sz="2000" b="1" dirty="0">
              <a:latin typeface="Franklin Gothic Medium"/>
            </a:endParaRPr>
          </a:p>
          <a:p>
            <a:r>
              <a:rPr lang="en-US" sz="2000" b="1">
                <a:latin typeface="Franklin Gothic Medium"/>
              </a:rPr>
              <a:t>Most people find Easy to use website or application are - Amazon.in, Flipkart.com, Paytm.com, Myntra.com, Snapdeal.com Also, Amazon.com and Flipkart.com are the major choices.</a:t>
            </a:r>
            <a:endParaRPr lang="en-US" sz="2000" b="1" dirty="0">
              <a:latin typeface="Franklin Gothic Medium"/>
            </a:endParaRPr>
          </a:p>
          <a:p>
            <a:r>
              <a:rPr lang="en-US" sz="2000" b="1">
                <a:latin typeface="Franklin Gothic Medium"/>
              </a:rPr>
              <a:t>In terms of Visual appealing web-page layout also, Amazon.com and Flipkart.com seem to take the lead.</a:t>
            </a:r>
            <a:endParaRPr lang="en-US" sz="2000" b="1" dirty="0">
              <a:latin typeface="Franklin Gothic Medium"/>
            </a:endParaRPr>
          </a:p>
          <a:p>
            <a:r>
              <a:rPr lang="en-US" sz="2000" b="1">
                <a:latin typeface="Franklin Gothic Medium"/>
              </a:rPr>
              <a:t>Talking about Wide variety of product on offer: Amazon.com and Flipkart.com are the major choices.</a:t>
            </a:r>
            <a:endParaRPr lang="en-US" sz="2000" b="1" dirty="0">
              <a:latin typeface="Franklin Gothic Medium"/>
            </a:endParaRPr>
          </a:p>
          <a:p>
            <a:r>
              <a:rPr lang="en-US" sz="2000" b="1">
                <a:latin typeface="Franklin Gothic Medium"/>
              </a:rPr>
              <a:t>Complete, relevant description information of products: Once again, maximum people have chosen to go with mazon.com and Flipkart.com</a:t>
            </a:r>
            <a:endParaRPr lang="en-US" sz="2000" b="1" dirty="0">
              <a:latin typeface="Franklin Gothic Medium"/>
            </a:endParaRPr>
          </a:p>
          <a:p>
            <a:r>
              <a:rPr lang="en-US" sz="2000" b="1">
                <a:latin typeface="Franklin Gothic Medium"/>
              </a:rPr>
              <a:t>Fast loading website speed of website and application: Amazon seems to take the lead in this category, although paytm and Flipkart are not far behind.</a:t>
            </a:r>
            <a:endParaRPr lang="en-US" sz="2000" b="1" dirty="0">
              <a:latin typeface="Franklin Gothic Medium"/>
            </a:endParaRPr>
          </a:p>
          <a:p>
            <a:r>
              <a:rPr lang="en-US" sz="2000" b="1">
                <a:latin typeface="Franklin Gothic Medium"/>
              </a:rPr>
              <a:t>Reliability of the website or application: Amazon seems to take the lead in this category too, although Flipkart and paytm are not far behind.</a:t>
            </a:r>
            <a:endParaRPr lang="en-US" sz="2000" b="1" dirty="0">
              <a:latin typeface="Franklin Gothic Medium"/>
            </a:endParaRPr>
          </a:p>
          <a:p>
            <a:r>
              <a:rPr lang="en-US" sz="2000" b="1">
                <a:latin typeface="Franklin Gothic Medium"/>
              </a:rPr>
              <a:t>Quickness to complete purchase: Amazon seems to take the lead in this category too, although Flipkart and paytm are not far behind.</a:t>
            </a:r>
            <a:endParaRPr lang="en-US" sz="2000" b="1" dirty="0">
              <a:latin typeface="Franklin Gothic Medium"/>
            </a:endParaRPr>
          </a:p>
          <a:p>
            <a:r>
              <a:rPr lang="en-US" sz="2000" b="1">
                <a:latin typeface="Franklin Gothic Medium"/>
              </a:rPr>
              <a:t>Availability of several payment options: Here, Amazon and Flipkart, both are the favourites. Although a lot of people also tend to go towards Myntra</a:t>
            </a:r>
            <a:endParaRPr lang="en-US" sz="2000" b="1" dirty="0">
              <a:latin typeface="Franklin Gothic Medium"/>
            </a:endParaRPr>
          </a:p>
          <a:p>
            <a:r>
              <a:rPr lang="en-US" sz="2000" b="1">
                <a:latin typeface="Franklin Gothic Medium"/>
              </a:rPr>
              <a:t>Speedy order delivery: Amazon seems to take the lead in this category too, followed by Flipkart.</a:t>
            </a:r>
            <a:endParaRPr lang="en-US" sz="2000" b="1" dirty="0">
              <a:latin typeface="Franklin Gothic Medium"/>
            </a:endParaRPr>
          </a:p>
          <a:p>
            <a:endParaRPr lang="en-US" sz="2000" b="1" dirty="0">
              <a:latin typeface="Franklin Gothic Medium"/>
            </a:endParaRPr>
          </a:p>
        </p:txBody>
      </p:sp>
    </p:spTree>
    <p:extLst>
      <p:ext uri="{BB962C8B-B14F-4D97-AF65-F5344CB8AC3E}">
        <p14:creationId xmlns:p14="http://schemas.microsoft.com/office/powerpoint/2010/main" val="364744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1A8B4-26B5-49A1-AFE9-258A891C7B11}"/>
              </a:ext>
            </a:extLst>
          </p:cNvPr>
          <p:cNvSpPr>
            <a:spLocks noGrp="1"/>
          </p:cNvSpPr>
          <p:nvPr>
            <p:ph idx="4294967295"/>
          </p:nvPr>
        </p:nvSpPr>
        <p:spPr>
          <a:xfrm>
            <a:off x="0" y="118360"/>
            <a:ext cx="10515600" cy="6685565"/>
          </a:xfrm>
        </p:spPr>
        <p:txBody>
          <a:bodyPr vert="horz" lIns="91440" tIns="45720" rIns="91440" bIns="45720" rtlCol="0" anchor="t">
            <a:noAutofit/>
          </a:bodyPr>
          <a:lstStyle/>
          <a:p>
            <a:pPr>
              <a:lnSpc>
                <a:spcPct val="100000"/>
              </a:lnSpc>
              <a:spcBef>
                <a:spcPts val="0"/>
              </a:spcBef>
            </a:pPr>
            <a:r>
              <a:rPr lang="en-US" sz="1800">
                <a:latin typeface="Franklin Gothic Medium"/>
                <a:ea typeface="+mn-lt"/>
                <a:cs typeface="+mn-lt"/>
              </a:rPr>
              <a:t>Privacy of customers’ information: Amazon has a good reputation for maintaining privacy, followed by Flipkart</a:t>
            </a:r>
          </a:p>
          <a:p>
            <a:pPr>
              <a:lnSpc>
                <a:spcPct val="100000"/>
              </a:lnSpc>
              <a:spcBef>
                <a:spcPts val="0"/>
              </a:spcBef>
            </a:pPr>
            <a:r>
              <a:rPr lang="en-US" sz="1800">
                <a:latin typeface="Franklin Gothic Medium"/>
                <a:ea typeface="+mn-lt"/>
                <a:cs typeface="+mn-lt"/>
              </a:rPr>
              <a:t>Security of customer financial information: Here other than Amazon and Flipkart, Paytm.com, Myntra.com, Snapdeal.com are also trusted by a lot of people. This shows that all compamnies pay special attention to security.</a:t>
            </a:r>
          </a:p>
          <a:p>
            <a:pPr>
              <a:lnSpc>
                <a:spcPct val="100000"/>
              </a:lnSpc>
              <a:spcBef>
                <a:spcPts val="0"/>
              </a:spcBef>
            </a:pPr>
            <a:r>
              <a:rPr lang="en-US" sz="1800">
                <a:latin typeface="Franklin Gothic Medium"/>
                <a:ea typeface="+mn-lt"/>
                <a:cs typeface="+mn-lt"/>
              </a:rPr>
              <a:t>Perceived Trustworthiness: Amazon and Flipkart are winners here as well. Although Myntra.com and Snapdeal.com are also not far behind.</a:t>
            </a:r>
          </a:p>
          <a:p>
            <a:pPr>
              <a:lnSpc>
                <a:spcPct val="100000"/>
              </a:lnSpc>
              <a:spcBef>
                <a:spcPts val="0"/>
              </a:spcBef>
            </a:pPr>
            <a:r>
              <a:rPr lang="en-US" sz="1800">
                <a:latin typeface="Franklin Gothic Medium"/>
                <a:ea typeface="+mn-lt"/>
                <a:cs typeface="+mn-lt"/>
              </a:rPr>
              <a:t>Presence of online assistance through multi-channel: Amazon.in, Flipkart.com, Myntra.com, Snapdeal</a:t>
            </a:r>
          </a:p>
          <a:p>
            <a:pPr>
              <a:lnSpc>
                <a:spcPct val="100000"/>
              </a:lnSpc>
              <a:spcBef>
                <a:spcPts val="0"/>
              </a:spcBef>
            </a:pPr>
            <a:r>
              <a:rPr lang="en-US" sz="1800">
                <a:latin typeface="Franklin Gothic Medium"/>
                <a:ea typeface="+mn-lt"/>
                <a:cs typeface="+mn-lt"/>
              </a:rPr>
              <a:t>Longer time to get logged in (promotion, sales period): Amazon, paytm</a:t>
            </a:r>
          </a:p>
          <a:p>
            <a:pPr>
              <a:lnSpc>
                <a:spcPct val="100000"/>
              </a:lnSpc>
              <a:spcBef>
                <a:spcPts val="0"/>
              </a:spcBef>
            </a:pPr>
            <a:r>
              <a:rPr lang="en-US" sz="1800">
                <a:latin typeface="Franklin Gothic Medium"/>
                <a:ea typeface="+mn-lt"/>
                <a:cs typeface="+mn-lt"/>
              </a:rPr>
              <a:t>Longer time in displaying graphics and photos (promotion, sales period): Amazon.in, Flipkart.com</a:t>
            </a:r>
          </a:p>
          <a:p>
            <a:pPr>
              <a:lnSpc>
                <a:spcPct val="100000"/>
              </a:lnSpc>
              <a:spcBef>
                <a:spcPts val="0"/>
              </a:spcBef>
            </a:pPr>
            <a:r>
              <a:rPr lang="en-US" sz="1800">
                <a:latin typeface="Franklin Gothic Medium"/>
                <a:ea typeface="+mn-lt"/>
                <a:cs typeface="+mn-lt"/>
              </a:rPr>
              <a:t>Late declaration of price: Myntra, Paytm, Snapdeal. These companies should work on this area to improve.</a:t>
            </a:r>
          </a:p>
          <a:p>
            <a:pPr>
              <a:lnSpc>
                <a:spcPct val="100000"/>
              </a:lnSpc>
              <a:spcBef>
                <a:spcPts val="0"/>
              </a:spcBef>
            </a:pPr>
            <a:r>
              <a:rPr lang="en-US" sz="1800">
                <a:latin typeface="Franklin Gothic Medium"/>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a:latin typeface="Franklin Gothic Medium"/>
                <a:ea typeface="+mn-lt"/>
                <a:cs typeface="+mn-lt"/>
              </a:rPr>
              <a:t>Limited mode of payment on most products (promotion, sales period): Snapdeal is the most voted answer for this.</a:t>
            </a:r>
          </a:p>
          <a:p>
            <a:pPr>
              <a:lnSpc>
                <a:spcPct val="100000"/>
              </a:lnSpc>
              <a:spcBef>
                <a:spcPts val="0"/>
              </a:spcBef>
            </a:pPr>
            <a:r>
              <a:rPr lang="en-US" sz="1800">
                <a:latin typeface="Franklin Gothic Medium"/>
                <a:ea typeface="+mn-lt"/>
                <a:cs typeface="+mn-lt"/>
              </a:rPr>
              <a:t>Longer delivery period: Paytm and Snapdeal need to shorten their delivery time.</a:t>
            </a:r>
          </a:p>
          <a:p>
            <a:pPr>
              <a:lnSpc>
                <a:spcPct val="100000"/>
              </a:lnSpc>
              <a:spcBef>
                <a:spcPts val="0"/>
              </a:spcBef>
            </a:pPr>
            <a:r>
              <a:rPr lang="en-US" sz="1800">
                <a:latin typeface="Franklin Gothic Medium"/>
                <a:ea typeface="+mn-lt"/>
                <a:cs typeface="+mn-lt"/>
              </a:rPr>
              <a:t>Change in website/Application design: Amazon.in</a:t>
            </a:r>
          </a:p>
          <a:p>
            <a:pPr>
              <a:lnSpc>
                <a:spcPct val="100000"/>
              </a:lnSpc>
              <a:spcBef>
                <a:spcPts val="0"/>
              </a:spcBef>
            </a:pPr>
            <a:r>
              <a:rPr lang="en-US" sz="1800">
                <a:latin typeface="Franklin Gothic Medium"/>
                <a:ea typeface="+mn-lt"/>
                <a:cs typeface="+mn-lt"/>
              </a:rPr>
              <a:t>Frequent disruption when moving from one page to another: Amazon.in</a:t>
            </a:r>
          </a:p>
          <a:p>
            <a:pPr>
              <a:lnSpc>
                <a:spcPct val="100000"/>
              </a:lnSpc>
              <a:spcBef>
                <a:spcPts val="0"/>
              </a:spcBef>
            </a:pPr>
            <a:r>
              <a:rPr lang="en-US" sz="1800">
                <a:latin typeface="Franklin Gothic Medium"/>
                <a:ea typeface="+mn-lt"/>
                <a:cs typeface="+mn-lt"/>
              </a:rPr>
              <a:t>Website is as efficient as before: Amazon.in</a:t>
            </a:r>
          </a:p>
          <a:p>
            <a:pPr>
              <a:lnSpc>
                <a:spcPct val="100000"/>
              </a:lnSpc>
              <a:spcBef>
                <a:spcPts val="0"/>
              </a:spcBef>
            </a:pPr>
            <a:r>
              <a:rPr lang="en-US" sz="1800">
                <a:latin typeface="Franklin Gothic Medium"/>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647A-AA53-4A79-9D41-3B2A57DD3704}"/>
              </a:ext>
            </a:extLst>
          </p:cNvPr>
          <p:cNvSpPr>
            <a:spLocks noGrp="1"/>
          </p:cNvSpPr>
          <p:nvPr>
            <p:ph idx="4294967295"/>
          </p:nvPr>
        </p:nvSpPr>
        <p:spPr>
          <a:xfrm>
            <a:off x="0" y="272689"/>
            <a:ext cx="10515600" cy="5904274"/>
          </a:xfrm>
        </p:spPr>
        <p:txBody>
          <a:bodyPr vert="horz" lIns="91440" tIns="45720" rIns="91440" bIns="45720" rtlCol="0" anchor="t">
            <a:normAutofit lnSpcReduction="10000"/>
          </a:bodyPr>
          <a:lstStyle/>
          <a:p>
            <a:pPr algn="r">
              <a:lnSpc>
                <a:spcPct val="100000"/>
              </a:lnSpc>
              <a:spcBef>
                <a:spcPts val="0"/>
              </a:spcBef>
            </a:pPr>
            <a:endParaRPr lang="en-US">
              <a:cs typeface="Calibri" panose="020F0502020204030204"/>
            </a:endParaRPr>
          </a:p>
          <a:p>
            <a:pPr marL="0" indent="0">
              <a:lnSpc>
                <a:spcPct val="100000"/>
              </a:lnSpc>
              <a:spcBef>
                <a:spcPts val="0"/>
              </a:spcBef>
              <a:buNone/>
            </a:pPr>
            <a:r>
              <a:rPr lang="en-US" b="1" dirty="0">
                <a:ea typeface="+mn-lt"/>
                <a:cs typeface="+mn-lt"/>
              </a:rPr>
              <a:t>  </a:t>
            </a:r>
            <a:r>
              <a:rPr lang="en-US" sz="3200" b="1">
                <a:ea typeface="+mn-lt"/>
                <a:cs typeface="+mn-lt"/>
              </a:rPr>
              <a:t>Conclusion</a:t>
            </a:r>
            <a:endParaRPr lang="en-US" sz="3200" dirty="0">
              <a:ea typeface="+mn-lt"/>
              <a:cs typeface="+mn-lt"/>
            </a:endParaRPr>
          </a:p>
          <a:p>
            <a:pPr>
              <a:lnSpc>
                <a:spcPct val="100000"/>
              </a:lnSpc>
              <a:spcBef>
                <a:spcPts val="0"/>
              </a:spcBef>
            </a:pPr>
            <a:endParaRPr lang="en-US" sz="3200" dirty="0">
              <a:ea typeface="+mn-lt"/>
              <a:cs typeface="+mn-lt"/>
            </a:endParaRPr>
          </a:p>
          <a:p>
            <a:pPr algn="r">
              <a:lnSpc>
                <a:spcPct val="100000"/>
              </a:lnSpc>
              <a:spcBef>
                <a:spcPts val="0"/>
              </a:spcBef>
            </a:pPr>
            <a:endParaRPr lang="en-US" dirty="0">
              <a:ea typeface="+mn-lt"/>
              <a:cs typeface="+mn-lt"/>
            </a:endParaRPr>
          </a:p>
          <a:p>
            <a:pPr>
              <a:lnSpc>
                <a:spcPct val="100000"/>
              </a:lnSpc>
              <a:spcBef>
                <a:spcPts val="0"/>
              </a:spcBef>
            </a:pPr>
            <a:r>
              <a:rPr lang="en-US" sz="4000">
                <a:ea typeface="+mn-lt"/>
                <a:cs typeface="+mn-lt"/>
              </a:rPr>
              <a:t>Comparing the Customer's Perceptions and the Company's performance we can conclude that the Companies likely to have</a:t>
            </a:r>
          </a:p>
          <a:p>
            <a:pPr>
              <a:lnSpc>
                <a:spcPct val="100000"/>
              </a:lnSpc>
              <a:spcBef>
                <a:spcPts val="0"/>
              </a:spcBef>
            </a:pPr>
            <a:r>
              <a:rPr lang="en-US" sz="4000">
                <a:ea typeface="+mn-lt"/>
                <a:cs typeface="+mn-lt"/>
              </a:rPr>
              <a:t>High Customer Satisfaction and Retenton:</a:t>
            </a:r>
          </a:p>
          <a:p>
            <a:pPr>
              <a:lnSpc>
                <a:spcPct val="100000"/>
              </a:lnSpc>
              <a:spcBef>
                <a:spcPts val="0"/>
              </a:spcBef>
            </a:pPr>
            <a:r>
              <a:rPr lang="en-US" sz="4000">
                <a:ea typeface="+mn-lt"/>
                <a:cs typeface="+mn-lt"/>
              </a:rPr>
              <a:t>Amazon.com Flipkart.com High Risk of Customer Churn:</a:t>
            </a:r>
          </a:p>
          <a:p>
            <a:pPr>
              <a:lnSpc>
                <a:spcPct val="100000"/>
              </a:lnSpc>
              <a:spcBef>
                <a:spcPts val="0"/>
              </a:spcBef>
            </a:pPr>
            <a:r>
              <a:rPr lang="en-US" sz="4000">
                <a:ea typeface="+mn-lt"/>
                <a:cs typeface="+mn-lt"/>
              </a:rPr>
              <a:t>Myntra.com Snapdeal.com</a:t>
            </a:r>
          </a:p>
        </p:txBody>
      </p:sp>
    </p:spTree>
    <p:extLst>
      <p:ext uri="{BB962C8B-B14F-4D97-AF65-F5344CB8AC3E}">
        <p14:creationId xmlns:p14="http://schemas.microsoft.com/office/powerpoint/2010/main" val="6193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8A188726-DD7A-434A-940D-D3810D26398D}"/>
              </a:ext>
            </a:extLst>
          </p:cNvPr>
          <p:cNvPicPr>
            <a:picLocks noChangeAspect="1"/>
          </p:cNvPicPr>
          <p:nvPr/>
        </p:nvPicPr>
        <p:blipFill>
          <a:blip r:embed="rId2"/>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77FCF33-C49C-4BA7-A4D3-90B35C252799}"/>
              </a:ext>
            </a:extLst>
          </p:cNvPr>
          <p:cNvPicPr>
            <a:picLocks noChangeAspect="1"/>
          </p:cNvPicPr>
          <p:nvPr/>
        </p:nvPicPr>
        <p:blipFill>
          <a:blip r:embed="rId2"/>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F42B0D8-3FC6-45AD-9D92-AD6566B00803}"/>
              </a:ext>
            </a:extLst>
          </p:cNvPr>
          <p:cNvPicPr>
            <a:picLocks noChangeAspect="1"/>
          </p:cNvPicPr>
          <p:nvPr/>
        </p:nvPicPr>
        <p:blipFill>
          <a:blip r:embed="rId2"/>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AB601A8D-99F1-4D02-A0A6-F400CB06CEAD}"/>
              </a:ext>
            </a:extLst>
          </p:cNvPr>
          <p:cNvPicPr>
            <a:picLocks noChangeAspect="1"/>
          </p:cNvPicPr>
          <p:nvPr/>
        </p:nvPicPr>
        <p:blipFill>
          <a:blip r:embed="rId2"/>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4B20666-C0B1-4E65-903D-B0B5E1DA1B27}"/>
              </a:ext>
            </a:extLst>
          </p:cNvPr>
          <p:cNvPicPr>
            <a:picLocks noChangeAspect="1"/>
          </p:cNvPicPr>
          <p:nvPr/>
        </p:nvPicPr>
        <p:blipFill>
          <a:blip r:embed="rId2"/>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D745BCA-9429-463C-B0F7-2C92580A04D3}"/>
              </a:ext>
            </a:extLst>
          </p:cNvPr>
          <p:cNvPicPr>
            <a:picLocks noChangeAspect="1"/>
          </p:cNvPicPr>
          <p:nvPr/>
        </p:nvPicPr>
        <p:blipFill>
          <a:blip r:embed="rId2"/>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474FA96-5D6D-4003-852B-B1B6C1F384C8}"/>
              </a:ext>
            </a:extLst>
          </p:cNvPr>
          <p:cNvPicPr>
            <a:picLocks noChangeAspect="1"/>
          </p:cNvPicPr>
          <p:nvPr/>
        </p:nvPicPr>
        <p:blipFill>
          <a:blip r:embed="rId2"/>
          <a:stretch>
            <a:fillRect/>
          </a:stretch>
        </p:blipFill>
        <p:spPr>
          <a:xfrm>
            <a:off x="1891324" y="1173299"/>
            <a:ext cx="9708660" cy="5029171"/>
          </a:xfrm>
          <a:prstGeom prst="rect">
            <a:avLst/>
          </a:prstGeom>
        </p:spPr>
      </p:pic>
    </p:spTree>
    <p:extLst>
      <p:ext uri="{BB962C8B-B14F-4D97-AF65-F5344CB8AC3E}">
        <p14:creationId xmlns:p14="http://schemas.microsoft.com/office/powerpoint/2010/main" val="3850125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881</Words>
  <Application>Microsoft Office PowerPoint</Application>
  <PresentationFormat>Widescreen</PresentationFormat>
  <Paragraphs>37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Calibri Light</vt:lpstr>
      <vt:lpstr>Courier New</vt:lpstr>
      <vt:lpstr>Franklin Gothic Medium</vt:lpstr>
      <vt:lpstr>inherit</vt:lpstr>
      <vt:lpstr>Rockwell</vt:lpstr>
      <vt:lpstr>office theme</vt:lpstr>
      <vt:lpstr>CUSTOMER RETENTION PRESENTATION            By-ANANYA</vt:lpstr>
      <vt:lpstr>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Anshuman Singh</cp:lastModifiedBy>
  <cp:revision>135</cp:revision>
  <dcterms:created xsi:type="dcterms:W3CDTF">2021-11-12T12:26:24Z</dcterms:created>
  <dcterms:modified xsi:type="dcterms:W3CDTF">2023-01-12T17:48:46Z</dcterms:modified>
</cp:coreProperties>
</file>