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5" r:id="rId11"/>
    <p:sldId id="266" r:id="rId12"/>
  </p:sldIdLst>
  <p:sldSz cx="18288000" cy="10287000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lear Sans Regular Bold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73146" autoAdjust="0"/>
  </p:normalViewPr>
  <p:slideViewPr>
    <p:cSldViewPr>
      <p:cViewPr>
        <p:scale>
          <a:sx n="33" d="100"/>
          <a:sy n="33" d="100"/>
        </p:scale>
        <p:origin x="-1762" y="-3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9"/>
  <c:chart>
    <c:title>
      <c:tx>
        <c:rich>
          <a:bodyPr/>
          <a:lstStyle/>
          <a:p>
            <a:pPr>
              <a:defRPr/>
            </a:pPr>
            <a:r>
              <a:rPr lang="en-IN" b="1" dirty="0" smtClean="0">
                <a:solidFill>
                  <a:schemeClr val="accent3">
                    <a:lumMod val="75000"/>
                  </a:schemeClr>
                </a:solidFill>
              </a:rPr>
              <a:t>Top</a:t>
            </a:r>
            <a:r>
              <a:rPr lang="en-IN" b="1" baseline="0" dirty="0" smtClean="0">
                <a:solidFill>
                  <a:schemeClr val="accent3">
                    <a:lumMod val="75000"/>
                  </a:schemeClr>
                </a:solidFill>
              </a:rPr>
              <a:t> Five Categories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c:rich>
      </c:tx>
      <c:layout/>
    </c:title>
    <c:view3D>
      <c:rAngAx val="1"/>
    </c:view3D>
    <c:plotArea>
      <c:layout/>
      <c:bar3D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Final Scores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</c:ser>
        <c:shape val="cylinder"/>
        <c:axId val="97121408"/>
        <c:axId val="111953408"/>
        <c:axId val="0"/>
      </c:bar3DChart>
      <c:catAx>
        <c:axId val="97121408"/>
        <c:scaling>
          <c:orientation val="minMax"/>
        </c:scaling>
        <c:axPos val="b"/>
        <c:tickLblPos val="nextTo"/>
        <c:crossAx val="111953408"/>
        <c:crosses val="autoZero"/>
        <c:auto val="1"/>
        <c:lblAlgn val="ctr"/>
        <c:lblOffset val="100"/>
      </c:catAx>
      <c:valAx>
        <c:axId val="111953408"/>
        <c:scaling>
          <c:orientation val="minMax"/>
        </c:scaling>
        <c:axPos val="l"/>
        <c:majorGridlines/>
        <c:numFmt formatCode="General" sourceLinked="1"/>
        <c:tickLblPos val="nextTo"/>
        <c:crossAx val="9712140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0"/>
  <c:chart>
    <c:title>
      <c:tx>
        <c:rich>
          <a:bodyPr/>
          <a:lstStyle/>
          <a:p>
            <a:pPr>
              <a:defRPr/>
            </a:pPr>
            <a:r>
              <a:rPr lang="en-IN" sz="2800" b="1" dirty="0" smtClean="0">
                <a:solidFill>
                  <a:srgbClr val="A100FF"/>
                </a:solidFill>
              </a:rPr>
              <a:t>Percentage</a:t>
            </a:r>
            <a:r>
              <a:rPr lang="en-IN" sz="2800" b="1" baseline="0" dirty="0" smtClean="0">
                <a:solidFill>
                  <a:srgbClr val="A100FF"/>
                </a:solidFill>
              </a:rPr>
              <a:t> Share of Top Five Categories</a:t>
            </a:r>
            <a:endParaRPr lang="en-US" sz="2800" b="1" dirty="0">
              <a:solidFill>
                <a:srgbClr val="A100FF"/>
              </a:solidFill>
            </a:endParaRPr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Reaction Scores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02.06.2024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6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752600" y="2628900"/>
            <a:ext cx="6526825" cy="42704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IN" sz="7200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Social</a:t>
            </a:r>
          </a:p>
          <a:p>
            <a:pPr algn="ctr">
              <a:lnSpc>
                <a:spcPts val="11059"/>
              </a:lnSpc>
            </a:pPr>
            <a:r>
              <a:rPr lang="en-IN" sz="7200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Buzz Data Analysis Report</a:t>
            </a:r>
            <a:endParaRPr lang="en-US" sz="7200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 cstate="print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xmlns="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xmlns="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xmlns="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xmlns="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xmlns="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xmlns="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2192000" y="1485900"/>
            <a:ext cx="51816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/>
              <a:t>“</a:t>
            </a:r>
            <a:r>
              <a:rPr lang="en-IN" sz="2800" dirty="0" smtClean="0">
                <a:solidFill>
                  <a:srgbClr val="C00000"/>
                </a:solidFill>
              </a:rPr>
              <a:t>Animals</a:t>
            </a:r>
            <a:r>
              <a:rPr lang="en-IN" sz="2800" dirty="0" smtClean="0"/>
              <a:t>” is the most popular category among </a:t>
            </a:r>
            <a:r>
              <a:rPr lang="en-IN" sz="2800" dirty="0" err="1" smtClean="0"/>
              <a:t>SocialBuzz’s</a:t>
            </a:r>
            <a:r>
              <a:rPr lang="en-IN" sz="2800" dirty="0" smtClean="0"/>
              <a:t> current user base.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/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Other popular categories include Science, Healthy eating, technology, Food.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/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These insights can be used to further customize the platform’s </a:t>
            </a:r>
            <a:r>
              <a:rPr lang="en-IN" sz="2800" dirty="0" smtClean="0">
                <a:solidFill>
                  <a:srgbClr val="C00000"/>
                </a:solidFill>
              </a:rPr>
              <a:t>recommendation</a:t>
            </a:r>
            <a:r>
              <a:rPr lang="en-IN" sz="2800" dirty="0" smtClean="0"/>
              <a:t> </a:t>
            </a:r>
            <a:r>
              <a:rPr lang="en-IN" sz="2800" dirty="0" smtClean="0">
                <a:solidFill>
                  <a:srgbClr val="C00000"/>
                </a:solidFill>
              </a:rPr>
              <a:t>engine</a:t>
            </a:r>
            <a:r>
              <a:rPr lang="en-IN" sz="2800" dirty="0" smtClean="0"/>
              <a:t> to cater to the liking of the customers.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/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Users can be further enticed by </a:t>
            </a:r>
            <a:r>
              <a:rPr lang="en-IN" sz="2800" dirty="0" smtClean="0">
                <a:solidFill>
                  <a:srgbClr val="C00000"/>
                </a:solidFill>
              </a:rPr>
              <a:t>theme</a:t>
            </a:r>
            <a:r>
              <a:rPr lang="en-IN" sz="2800" dirty="0" smtClean="0"/>
              <a:t> </a:t>
            </a:r>
            <a:r>
              <a:rPr lang="en-IN" sz="2800" dirty="0" smtClean="0">
                <a:solidFill>
                  <a:srgbClr val="C00000"/>
                </a:solidFill>
              </a:rPr>
              <a:t>specific</a:t>
            </a:r>
            <a:r>
              <a:rPr lang="en-IN" sz="2800" dirty="0" smtClean="0"/>
              <a:t> events on these popular categories to improve </a:t>
            </a:r>
            <a:r>
              <a:rPr lang="en-IN" sz="2800" dirty="0" smtClean="0">
                <a:solidFill>
                  <a:srgbClr val="C00000"/>
                </a:solidFill>
              </a:rPr>
              <a:t>interaction</a:t>
            </a:r>
            <a:r>
              <a:rPr lang="en-IN" sz="2800" dirty="0" smtClean="0"/>
              <a:t> and </a:t>
            </a:r>
            <a:r>
              <a:rPr lang="en-IN" sz="2800" dirty="0" smtClean="0">
                <a:solidFill>
                  <a:srgbClr val="C00000"/>
                </a:solidFill>
              </a:rPr>
              <a:t>connectivity</a:t>
            </a:r>
            <a:r>
              <a:rPr lang="en-IN" sz="2800" dirty="0" smtClean="0"/>
              <a:t> on the platform.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43200" y="1638300"/>
            <a:ext cx="8673443" cy="5532360"/>
            <a:chOff x="0" y="0"/>
            <a:chExt cx="11564591" cy="737647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50783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  <a:buFont typeface="Arial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</a:t>
              </a:r>
              <a:r>
                <a:rPr lang="en-US" sz="36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recap</a:t>
              </a:r>
            </a:p>
            <a:p>
              <a:pPr>
                <a:lnSpc>
                  <a:spcPts val="2660"/>
                </a:lnSpc>
              </a:pPr>
              <a:endParaRPr lang="en-US" sz="36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  <a:buFont typeface="Arial" pitchFamily="34" charset="0"/>
                <a:buChar char="•"/>
              </a:pPr>
              <a:r>
                <a:rPr lang="en-US" sz="36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endParaRPr lang="en-US" sz="36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  <a:buFont typeface="Arial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</a:t>
              </a:r>
              <a:r>
                <a:rPr lang="en-US" sz="36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team</a:t>
              </a:r>
            </a:p>
            <a:p>
              <a:pPr>
                <a:lnSpc>
                  <a:spcPts val="2660"/>
                </a:lnSpc>
              </a:pPr>
              <a:endParaRPr lang="en-US" sz="36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  <a:buFont typeface="Arial" pitchFamily="34" charset="0"/>
                <a:buChar char="•"/>
              </a:pPr>
              <a:r>
                <a:rPr lang="en-US" sz="36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endParaRPr lang="en-US" sz="36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  <a:buFont typeface="Arial" pitchFamily="34" charset="0"/>
                <a:buChar char="•"/>
              </a:pPr>
              <a:r>
                <a:rPr lang="en-US" sz="3600" spc="-19" dirty="0" smtClean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endParaRPr lang="en-US" sz="36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  <a:buFont typeface="Arial" pitchFamily="34" charset="0"/>
                <a:buChar char="•"/>
              </a:pPr>
              <a:r>
                <a:rPr lang="en-US" sz="36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876800" y="2019300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96400" y="3009900"/>
            <a:ext cx="6172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Accenture has begun a three month project with Social Buzz, a social media company, to help them cater to their ever-growing customer base. The three agendas are: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dirty="0" smtClean="0"/>
              <a:t>audit of their big data practice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Recommendations </a:t>
            </a:r>
            <a:r>
              <a:rPr lang="en-US" sz="2400" dirty="0" smtClean="0"/>
              <a:t>for a successful IPO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An analysis of their content categories that highlights the top 5 categories with the largest aggregate popularity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 cstate="print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90800" y="5295900"/>
            <a:ext cx="6019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Over the past 5 years, Social Buzz has reached over 500 million active users each month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Every day over 100,000 pieces of content, ranging from text, images, videos and GIFs are </a:t>
            </a:r>
            <a:r>
              <a:rPr lang="en-US" sz="2800" dirty="0" smtClean="0">
                <a:solidFill>
                  <a:schemeClr val="bg1"/>
                </a:solidFill>
              </a:rPr>
              <a:t>posted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IN" sz="2800" b="1" dirty="0" smtClean="0">
                <a:solidFill>
                  <a:schemeClr val="bg1"/>
                </a:solidFill>
              </a:rPr>
              <a:t>How to handle these huge amounts of data?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 cstate="print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 cstate="print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 cstate="print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630400" y="77343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Marcus </a:t>
            </a:r>
            <a:r>
              <a:rPr lang="en-IN" sz="2400" dirty="0" err="1" smtClean="0"/>
              <a:t>Rompton</a:t>
            </a:r>
            <a:endParaRPr lang="en-IN" sz="2400" dirty="0" smtClean="0"/>
          </a:p>
          <a:p>
            <a:r>
              <a:rPr lang="en-IN" sz="2400" dirty="0" smtClean="0"/>
              <a:t>Senior Principle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14554200" y="4762500"/>
            <a:ext cx="327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Andrew Fleming</a:t>
            </a:r>
            <a:endParaRPr lang="en-IN" sz="2400" dirty="0" smtClean="0"/>
          </a:p>
          <a:p>
            <a:r>
              <a:rPr lang="en-IN" sz="2400" dirty="0" smtClean="0"/>
              <a:t>Chief Technical Architect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4630400" y="16383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/>
              <a:t>Ananya</a:t>
            </a:r>
            <a:r>
              <a:rPr lang="en-IN" sz="2400" dirty="0" smtClean="0"/>
              <a:t> Prasad </a:t>
            </a:r>
          </a:p>
          <a:p>
            <a:r>
              <a:rPr lang="en-IN" sz="2400" dirty="0" smtClean="0"/>
              <a:t>Data Analyst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91000" y="1562100"/>
            <a:ext cx="35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Understanding the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867400" y="3009900"/>
            <a:ext cx="2762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Cleaning the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772400" y="4533900"/>
            <a:ext cx="2409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353800" y="7886700"/>
            <a:ext cx="258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Drawing Insights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601200" y="6286500"/>
            <a:ext cx="2198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Data  Analysis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52600" y="3162300"/>
            <a:ext cx="350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“</a:t>
            </a:r>
            <a:r>
              <a:rPr lang="en-IN" sz="3600" b="1" dirty="0" smtClean="0">
                <a:solidFill>
                  <a:schemeClr val="accent4">
                    <a:lumMod val="75000"/>
                  </a:schemeClr>
                </a:solidFill>
              </a:rPr>
              <a:t>ANIMALS</a:t>
            </a:r>
            <a:r>
              <a:rPr lang="en-IN" sz="3600" b="1" dirty="0" smtClean="0"/>
              <a:t>” Top Category with a huge reaction score of </a:t>
            </a:r>
            <a:r>
              <a:rPr lang="en-IN" sz="3600" b="1" dirty="0" smtClean="0">
                <a:solidFill>
                  <a:srgbClr val="C00000"/>
                </a:solidFill>
              </a:rPr>
              <a:t>74965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3238500"/>
            <a:ext cx="342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/>
              <a:t>“</a:t>
            </a:r>
            <a:r>
              <a:rPr lang="en-IN" sz="3600" b="1" dirty="0" smtClean="0">
                <a:solidFill>
                  <a:schemeClr val="accent4">
                    <a:lumMod val="75000"/>
                  </a:schemeClr>
                </a:solidFill>
              </a:rPr>
              <a:t>PUBLIC SPEAKING” </a:t>
            </a:r>
            <a:r>
              <a:rPr lang="en-I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is least popular category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725400" y="3467100"/>
            <a:ext cx="30862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</a:rPr>
              <a:t>1897</a:t>
            </a:r>
            <a:r>
              <a:rPr lang="en-IN" sz="3600" b="1" dirty="0" smtClean="0"/>
              <a:t> Reactions to “</a:t>
            </a:r>
            <a:r>
              <a:rPr lang="en-IN" sz="3600" b="1" dirty="0" smtClean="0">
                <a:solidFill>
                  <a:schemeClr val="accent4">
                    <a:lumMod val="75000"/>
                  </a:schemeClr>
                </a:solidFill>
              </a:rPr>
              <a:t>ANIMALS</a:t>
            </a:r>
            <a:r>
              <a:rPr lang="en-IN" sz="3600" b="1" dirty="0" smtClean="0"/>
              <a:t>” posts 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/>
          <p:nvPr/>
        </p:nvGraphicFramePr>
        <p:xfrm>
          <a:off x="3048000" y="1079500"/>
          <a:ext cx="12192000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xmlns="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85800" y="-1008540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/>
          <p:cNvGraphicFramePr/>
          <p:nvPr/>
        </p:nvGraphicFramePr>
        <p:xfrm>
          <a:off x="3048000" y="1079500"/>
          <a:ext cx="12192000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296</Words>
  <Application>Microsoft Office PowerPoint</Application>
  <PresentationFormat>Custom</PresentationFormat>
  <Paragraphs>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Graphik Regular</vt:lpstr>
      <vt:lpstr>Clear Sans Regular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Ananya</cp:lastModifiedBy>
  <cp:revision>16</cp:revision>
  <dcterms:created xsi:type="dcterms:W3CDTF">2006-08-16T00:00:00Z</dcterms:created>
  <dcterms:modified xsi:type="dcterms:W3CDTF">2024-06-02T12:27:17Z</dcterms:modified>
  <dc:identifier>DAEhDyfaYKE</dc:identifier>
</cp:coreProperties>
</file>