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</p:sldIdLst>
  <p:sldSz cx="134112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3" autoAdjust="0"/>
  </p:normalViewPr>
  <p:slideViewPr>
    <p:cSldViewPr>
      <p:cViewPr varScale="1">
        <p:scale>
          <a:sx n="51" d="100"/>
          <a:sy n="51" d="100"/>
        </p:scale>
        <p:origin x="1680" y="67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6"/>
            <a:ext cx="11399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5632706"/>
            <a:ext cx="9387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2313434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2313434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60" y="402338"/>
            <a:ext cx="12070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" y="2313434"/>
            <a:ext cx="12070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9354314"/>
            <a:ext cx="42915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9354314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6064" y="9354314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2">
        <a:defRPr>
          <a:latin typeface="+mn-lt"/>
          <a:ea typeface="+mn-ea"/>
          <a:cs typeface="+mn-cs"/>
        </a:defRPr>
      </a:lvl2pPr>
      <a:lvl3pPr marL="914504">
        <a:defRPr>
          <a:latin typeface="+mn-lt"/>
          <a:ea typeface="+mn-ea"/>
          <a:cs typeface="+mn-cs"/>
        </a:defRPr>
      </a:lvl3pPr>
      <a:lvl4pPr marL="1371757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3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X4NVDq8QWsPzHLo2Nth-nneB2gH0LR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wI0d7R5bbU4I2j0bXHONz815O6TMapW/view?usp=share_link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6155" y="1447800"/>
            <a:ext cx="56588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ctr"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Report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Algorithm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Lab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Assignment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6976" y="4114800"/>
            <a:ext cx="4737248" cy="2788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Ananya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Sutradhar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2021CSB110</a:t>
            </a:r>
            <a:endParaRPr sz="2800">
              <a:latin typeface="Times New Roman"/>
              <a:cs typeface="Times New Roman"/>
            </a:endParaRPr>
          </a:p>
          <a:p>
            <a:pPr marL="12066" marR="5081" algn="ctr">
              <a:lnSpc>
                <a:spcPct val="191700"/>
              </a:lnSpc>
            </a:pPr>
            <a:r>
              <a:rPr sz="2800" dirty="0">
                <a:latin typeface="Times New Roman"/>
                <a:cs typeface="Times New Roman"/>
              </a:rPr>
              <a:t>Algorithm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Laboratory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(CS2271) 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Date: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February,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2023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600200"/>
            <a:ext cx="6400800" cy="4823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D4454-AB86-DB3D-BAAA-3FA7C9425F97}"/>
              </a:ext>
            </a:extLst>
          </p:cNvPr>
          <p:cNvSpPr txBox="1"/>
          <p:nvPr/>
        </p:nvSpPr>
        <p:spPr>
          <a:xfrm>
            <a:off x="378502" y="608444"/>
            <a:ext cx="670809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1">
              <a:lnSpc>
                <a:spcPct val="150000"/>
              </a:lnSpc>
              <a:spcBef>
                <a:spcPts val="985"/>
              </a:spcBef>
            </a:pPr>
            <a:r>
              <a:rPr lang="en-US" sz="2400" b="1" dirty="0">
                <a:latin typeface="Times New Roman"/>
                <a:cs typeface="Times New Roman"/>
              </a:rPr>
              <a:t>Merge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Sort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on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Uniform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and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Normal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data: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E9D6E2D-DFDE-F0A1-A318-1A31BCFACA0D}"/>
              </a:ext>
            </a:extLst>
          </p:cNvPr>
          <p:cNvSpPr txBox="1"/>
          <p:nvPr/>
        </p:nvSpPr>
        <p:spPr>
          <a:xfrm>
            <a:off x="7101169" y="755293"/>
            <a:ext cx="58337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Quick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Uniform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Normal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data: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A846DD0E-27C2-A48D-ACFB-69997E9B3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9684" y="1600200"/>
            <a:ext cx="6176716" cy="4790653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9A965320-697B-61E5-AB13-BAEC5D9F97CD}"/>
              </a:ext>
            </a:extLst>
          </p:cNvPr>
          <p:cNvSpPr txBox="1"/>
          <p:nvPr/>
        </p:nvSpPr>
        <p:spPr>
          <a:xfrm>
            <a:off x="342900" y="6934200"/>
            <a:ext cx="12725400" cy="2773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ct val="15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r>
              <a:rPr sz="2400" spc="-5" dirty="0">
                <a:latin typeface="Times New Roman"/>
                <a:cs typeface="Times New Roman"/>
              </a:rPr>
              <a:t> Merge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almost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comparisons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log(n)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plotted.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don’t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complexity is slightly higher than n log(n) in some cases. Also, we notice that </a:t>
            </a:r>
            <a:r>
              <a:rPr sz="2400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sort gives similar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data distributions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Quick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 performs better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Uniform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8608" y="1443060"/>
            <a:ext cx="11226384" cy="4297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</a:p>
          <a:p>
            <a:pPr marL="12701" marR="5081" algn="just">
              <a:lnSpc>
                <a:spcPct val="150000"/>
              </a:lnSpc>
            </a:pPr>
            <a:r>
              <a:rPr sz="2400" spc="-10" dirty="0">
                <a:latin typeface="Times New Roman"/>
                <a:cs typeface="Times New Roman"/>
              </a:rPr>
              <a:t>smaller,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pivot.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recursively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same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 for left and right subarrays. Thus Quicksort requires lesser auxiliary space than </a:t>
            </a:r>
            <a:r>
              <a:rPr sz="2400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Sort, which is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preferred to</a:t>
            </a:r>
            <a:r>
              <a:rPr sz="2400" spc="-5" dirty="0">
                <a:latin typeface="Times New Roman"/>
                <a:cs typeface="Times New Roman"/>
              </a:rPr>
              <a:t> Merge </a:t>
            </a:r>
            <a:r>
              <a:rPr sz="2400" dirty="0">
                <a:latin typeface="Times New Roman"/>
                <a:cs typeface="Times New Roman"/>
              </a:rPr>
              <a:t>Sort.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randomly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lang="en-IN" sz="240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QuickSort.</a:t>
            </a:r>
          </a:p>
          <a:p>
            <a:pPr>
              <a:lnSpc>
                <a:spcPct val="15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4700A-9C74-0CA9-2DDC-1DE3251DFF24}"/>
              </a:ext>
            </a:extLst>
          </p:cNvPr>
          <p:cNvSpPr txBox="1"/>
          <p:nvPr/>
        </p:nvSpPr>
        <p:spPr>
          <a:xfrm>
            <a:off x="381000" y="242620"/>
            <a:ext cx="12649200" cy="10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1792" algn="ctr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r>
              <a:rPr lang="en-IN" sz="1800" b="1" kern="12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</a:t>
            </a:r>
            <a:r>
              <a:rPr lang="en-IN" sz="1800" b="1" kern="12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en-IN" dirty="0">
              <a:effectLst/>
            </a:endParaRPr>
          </a:p>
          <a:p>
            <a:pPr marL="9144" marR="9144" algn="l" rtl="0" eaLnBrk="1" latinLnBrk="0" hangingPunct="1">
              <a:lnSpc>
                <a:spcPct val="110000"/>
              </a:lnSpc>
              <a:spcBef>
                <a:spcPts val="875"/>
              </a:spcBef>
              <a:spcAft>
                <a:spcPts val="0"/>
              </a:spcAft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en-IN" sz="1800" kern="12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randomized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QS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(RQS)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IN" sz="1800" kern="12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arrive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average </a:t>
            </a:r>
            <a:r>
              <a:rPr lang="en-IN" sz="1800" kern="1200" spc="-2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complexity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(count of operations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performed) with both</a:t>
            </a:r>
            <a:r>
              <a:rPr lang="en-IN" sz="18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 datasets.</a:t>
            </a:r>
            <a:endParaRPr lang="en-IN" dirty="0">
              <a:effectLst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8AC6A3F-1121-CE2B-9E48-3645FB2D2632}"/>
              </a:ext>
            </a:extLst>
          </p:cNvPr>
          <p:cNvSpPr/>
          <p:nvPr/>
        </p:nvSpPr>
        <p:spPr>
          <a:xfrm>
            <a:off x="3352800" y="5243780"/>
            <a:ext cx="6858000" cy="4572000"/>
          </a:xfrm>
          <a:custGeom>
            <a:avLst/>
            <a:gdLst/>
            <a:ahLst/>
            <a:cxnLst/>
            <a:rect l="l" t="t" r="r" b="b"/>
            <a:pathLst>
              <a:path w="6858000" h="8572500">
                <a:moveTo>
                  <a:pt x="6858000" y="0"/>
                </a:moveTo>
                <a:lnTo>
                  <a:pt x="0" y="0"/>
                </a:lnTo>
                <a:lnTo>
                  <a:pt x="0" y="285750"/>
                </a:lnTo>
                <a:lnTo>
                  <a:pt x="0" y="304800"/>
                </a:lnTo>
                <a:lnTo>
                  <a:pt x="0" y="8572500"/>
                </a:lnTo>
                <a:lnTo>
                  <a:pt x="6858000" y="8572500"/>
                </a:lnTo>
                <a:lnTo>
                  <a:pt x="6858000" y="285750"/>
                </a:lnTo>
                <a:lnTo>
                  <a:pt x="685800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FCD0D0C-3C1E-E979-6E73-995DAB777363}"/>
              </a:ext>
            </a:extLst>
          </p:cNvPr>
          <p:cNvSpPr txBox="1"/>
          <p:nvPr/>
        </p:nvSpPr>
        <p:spPr>
          <a:xfrm>
            <a:off x="3263901" y="763085"/>
            <a:ext cx="1403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77D5D-A8FE-E079-8770-EF0AD5D85542}"/>
              </a:ext>
            </a:extLst>
          </p:cNvPr>
          <p:cNvSpPr txBox="1"/>
          <p:nvPr/>
        </p:nvSpPr>
        <p:spPr>
          <a:xfrm>
            <a:off x="3581400" y="5699610"/>
            <a:ext cx="685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rand_partition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 = low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(high - low);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[random];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[random]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[low];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[low] = temp;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low, high);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295400"/>
            <a:ext cx="8305800" cy="65046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0"/>
            <a:ext cx="13716000" cy="811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911" algn="ctr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Question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no.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  <a:p>
            <a:pPr marL="12701" marR="5081">
              <a:lnSpc>
                <a:spcPct val="110200"/>
              </a:lnSpc>
              <a:spcBef>
                <a:spcPts val="875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normalize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(BS)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correctness.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999" y="1385253"/>
            <a:ext cx="4889500" cy="7287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Bucket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Sort:</a:t>
            </a:r>
            <a:endParaRPr sz="2800" dirty="0">
              <a:latin typeface="Times New Roman"/>
              <a:cs typeface="Times New Roman"/>
            </a:endParaRPr>
          </a:p>
          <a:p>
            <a:pPr marL="12701" marR="5081">
              <a:lnSpc>
                <a:spcPct val="143700"/>
              </a:lnSpc>
              <a:spcBef>
                <a:spcPts val="690"/>
              </a:spcBef>
            </a:pPr>
            <a:r>
              <a:rPr sz="2800" dirty="0">
                <a:latin typeface="Times New Roman"/>
                <a:cs typeface="Times New Roman"/>
              </a:rPr>
              <a:t>Bucket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separate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multiple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said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buckets.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Elements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bucket sort are first uniformly divided into groups called buckets, and then they are sorted by any other sorting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Insertion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After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gathered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manner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concatinating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buckets.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34CB870-8BE4-15DB-2AF2-5FEEEA6EB31C}"/>
              </a:ext>
            </a:extLst>
          </p:cNvPr>
          <p:cNvSpPr/>
          <p:nvPr/>
        </p:nvSpPr>
        <p:spPr>
          <a:xfrm>
            <a:off x="5270499" y="914400"/>
            <a:ext cx="8077200" cy="9601200"/>
          </a:xfrm>
          <a:custGeom>
            <a:avLst/>
            <a:gdLst/>
            <a:ahLst/>
            <a:cxnLst/>
            <a:rect l="l" t="t" r="r" b="b"/>
            <a:pathLst>
              <a:path w="6858000" h="8458200">
                <a:moveTo>
                  <a:pt x="6858000" y="0"/>
                </a:moveTo>
                <a:lnTo>
                  <a:pt x="0" y="0"/>
                </a:lnTo>
                <a:lnTo>
                  <a:pt x="0" y="285750"/>
                </a:lnTo>
                <a:lnTo>
                  <a:pt x="0" y="304800"/>
                </a:lnTo>
                <a:lnTo>
                  <a:pt x="0" y="8458200"/>
                </a:lnTo>
                <a:lnTo>
                  <a:pt x="6858000" y="8458200"/>
                </a:lnTo>
                <a:lnTo>
                  <a:pt x="6858000" y="285750"/>
                </a:lnTo>
                <a:lnTo>
                  <a:pt x="685800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BucketSort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buckets and allocate memory size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 *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Initialize empty buckets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Fill the buckets with respective elements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 the buckets along with their elements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"Bucket[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]: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the elements of each bucket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"Bucket[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]: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9" y="-2033588"/>
            <a:ext cx="6858000" cy="1971309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228626">
              <a:lnSpc>
                <a:spcPts val="1535"/>
              </a:lnSpc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28626">
              <a:spcBef>
                <a:spcPts val="490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500" spc="-65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nodeList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457252" marR="3078197" indent="-457886">
              <a:lnSpc>
                <a:spcPct val="12740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getBucketIndex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float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value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1500" spc="-8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500" spc="-1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value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7370" y="145460"/>
            <a:ext cx="10057089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Question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no.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  <a:p>
            <a:pPr marL="12701">
              <a:spcBef>
                <a:spcPts val="1025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 average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sets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infer.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7543800"/>
            <a:ext cx="11506200" cy="160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1">
              <a:lnSpc>
                <a:spcPct val="1102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Bucket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O(n)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sightly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Normally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 data, as more and more element end up in the same bucket and the cost for Insertion sort increases.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better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say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 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O(n+k),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buckets.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503" y="1447800"/>
            <a:ext cx="7674193" cy="58195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8744"/>
            <a:ext cx="11887200" cy="1201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8" algn="ctr"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Question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no.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1" marR="135905">
              <a:lnSpc>
                <a:spcPct val="110200"/>
              </a:lnSpc>
            </a:pPr>
            <a:r>
              <a:rPr sz="2000" dirty="0">
                <a:latin typeface="Times New Roman"/>
                <a:cs typeface="Times New Roman"/>
              </a:rPr>
              <a:t>7.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(MoM)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pivotal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 and check for correctness.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0" y="1494576"/>
            <a:ext cx="11049000" cy="2956963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start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final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500" dirty="0">
              <a:latin typeface="Courier New"/>
              <a:cs typeface="Courier New"/>
            </a:endParaRPr>
          </a:p>
          <a:p>
            <a:pPr marL="228626" marR="2734622">
              <a:lnSpc>
                <a:spcPct val="127400"/>
              </a:lnSpc>
              <a:spcBef>
                <a:spcPts val="5"/>
              </a:spcBef>
            </a:pP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insertion_sort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start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final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1500" spc="-8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mid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 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start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final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 /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2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5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500" spc="-1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mid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500" dirty="0">
              <a:latin typeface="Courier New"/>
              <a:cs typeface="Courier New"/>
            </a:endParaRPr>
          </a:p>
          <a:p>
            <a:pPr>
              <a:spcBef>
                <a:spcPts val="490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median_of_medians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 err="1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500" dirty="0">
              <a:latin typeface="Courier New"/>
              <a:cs typeface="Courier New"/>
            </a:endParaRPr>
          </a:p>
          <a:p>
            <a:pPr marL="228626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500" spc="-3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spc="-3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 err="1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500" dirty="0">
              <a:latin typeface="Courier New"/>
              <a:cs typeface="Courier New"/>
            </a:endParaRPr>
          </a:p>
          <a:p>
            <a:pPr marL="457252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500" spc="-2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228626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228626" marR="3421136">
              <a:lnSpc>
                <a:spcPct val="12740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total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/</a:t>
            </a:r>
            <a:r>
              <a:rPr sz="15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500" spc="-8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last</a:t>
            </a:r>
            <a:r>
              <a:rPr sz="15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%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228626">
              <a:spcBef>
                <a:spcPts val="5"/>
              </a:spcBef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6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228626"/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500" spc="-3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last</a:t>
            </a:r>
            <a:r>
              <a:rPr sz="1500" spc="-3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lang="en-IN" sz="15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5B3B-BCEA-C0E9-32FB-3C53B33EAF36}"/>
              </a:ext>
            </a:extLst>
          </p:cNvPr>
          <p:cNvSpPr txBox="1"/>
          <p:nvPr/>
        </p:nvSpPr>
        <p:spPr>
          <a:xfrm>
            <a:off x="729521" y="1447800"/>
            <a:ext cx="4343400" cy="775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1">
              <a:spcBef>
                <a:spcPts val="5"/>
              </a:spcBef>
            </a:pPr>
            <a:r>
              <a:rPr lang="en-US" sz="2400" b="1" dirty="0">
                <a:latin typeface="Times New Roman"/>
                <a:cs typeface="Times New Roman"/>
              </a:rPr>
              <a:t>Median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of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medians:</a:t>
            </a:r>
            <a:endParaRPr lang="en-US" sz="2400" dirty="0">
              <a:latin typeface="Times New Roman"/>
              <a:cs typeface="Times New Roman"/>
            </a:endParaRPr>
          </a:p>
          <a:p>
            <a:pPr marL="12701" marR="5081" indent="38104">
              <a:spcBef>
                <a:spcPts val="715"/>
              </a:spcBef>
            </a:pPr>
            <a:r>
              <a:rPr lang="en-US" sz="2400" dirty="0">
                <a:latin typeface="Times New Roman"/>
                <a:cs typeface="Times New Roman"/>
              </a:rPr>
              <a:t>Median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medians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approximate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median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selection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algorithm,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frequently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supply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good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pivot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 </a:t>
            </a:r>
            <a:r>
              <a:rPr lang="en-US" sz="2400" spc="-2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exact selection algorithm, most commonly </a:t>
            </a:r>
            <a:r>
              <a:rPr lang="en-US" sz="2400" dirty="0" err="1">
                <a:latin typeface="Times New Roman"/>
                <a:cs typeface="Times New Roman"/>
              </a:rPr>
              <a:t>quickselect</a:t>
            </a:r>
            <a:r>
              <a:rPr lang="en-US" sz="2400" dirty="0">
                <a:latin typeface="Times New Roman"/>
                <a:cs typeface="Times New Roman"/>
              </a:rPr>
              <a:t>, that selects the kth smallest element of an initially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unsorted </a:t>
            </a:r>
            <a:r>
              <a:rPr lang="en-US" sz="2400" spc="-15" dirty="0">
                <a:latin typeface="Times New Roman"/>
                <a:cs typeface="Times New Roman"/>
              </a:rPr>
              <a:t>array. </a:t>
            </a:r>
            <a:r>
              <a:rPr lang="en-US" sz="2400" dirty="0">
                <a:latin typeface="Times New Roman"/>
                <a:cs typeface="Times New Roman"/>
              </a:rPr>
              <a:t>Median of medians finds an approximate median in linear time. Using this approximate median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 an improved pivot, the worst-case complexity of </a:t>
            </a:r>
            <a:r>
              <a:rPr lang="en-US" sz="2400" dirty="0" err="1">
                <a:latin typeface="Times New Roman"/>
                <a:cs typeface="Times New Roman"/>
              </a:rPr>
              <a:t>quickselect</a:t>
            </a:r>
            <a:r>
              <a:rPr lang="en-US" sz="2400" dirty="0">
                <a:latin typeface="Times New Roman"/>
                <a:cs typeface="Times New Roman"/>
              </a:rPr>
              <a:t> reduces from quadratic to </a:t>
            </a:r>
            <a:r>
              <a:rPr lang="en-US" sz="2400" spc="-10" dirty="0">
                <a:latin typeface="Times New Roman"/>
                <a:cs typeface="Times New Roman"/>
              </a:rPr>
              <a:t>linear, </a:t>
            </a:r>
            <a:r>
              <a:rPr lang="en-US" sz="2400" dirty="0">
                <a:latin typeface="Times New Roman"/>
                <a:cs typeface="Times New Roman"/>
              </a:rPr>
              <a:t>which is also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asymptotically optimal worst-case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complexity of any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selection algorithm.</a:t>
            </a:r>
          </a:p>
          <a:p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05EDAA5-3641-10DB-4AD6-0949ED9121A0}"/>
              </a:ext>
            </a:extLst>
          </p:cNvPr>
          <p:cNvSpPr/>
          <p:nvPr/>
        </p:nvSpPr>
        <p:spPr>
          <a:xfrm>
            <a:off x="5486400" y="4451539"/>
            <a:ext cx="9448800" cy="5342744"/>
          </a:xfrm>
          <a:custGeom>
            <a:avLst/>
            <a:gdLst/>
            <a:ahLst/>
            <a:cxnLst/>
            <a:rect l="l" t="t" r="r" b="b"/>
            <a:pathLst>
              <a:path w="6858000" h="7000875">
                <a:moveTo>
                  <a:pt x="6858000" y="0"/>
                </a:moveTo>
                <a:lnTo>
                  <a:pt x="0" y="0"/>
                </a:lnTo>
                <a:lnTo>
                  <a:pt x="0" y="285750"/>
                </a:lnTo>
                <a:lnTo>
                  <a:pt x="0" y="304800"/>
                </a:lnTo>
                <a:lnTo>
                  <a:pt x="0" y="7000875"/>
                </a:lnTo>
                <a:lnTo>
                  <a:pt x="6858000" y="7000875"/>
                </a:lnTo>
                <a:lnTo>
                  <a:pt x="6858000" y="285750"/>
                </a:lnTo>
                <a:lnTo>
                  <a:pt x="685800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812DD17-5D72-F2FF-D3AF-4A9FED8275BD}"/>
              </a:ext>
            </a:extLst>
          </p:cNvPr>
          <p:cNvSpPr txBox="1"/>
          <p:nvPr/>
        </p:nvSpPr>
        <p:spPr>
          <a:xfrm>
            <a:off x="5556354" y="4450599"/>
            <a:ext cx="9829800" cy="527452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69954">
              <a:spcBef>
                <a:spcPts val="495"/>
              </a:spcBef>
            </a:pP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spc="-4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total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241328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241328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else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469954">
              <a:spcBef>
                <a:spcPts val="490"/>
              </a:spcBef>
            </a:pP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spc="-2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total</a:t>
            </a:r>
            <a:r>
              <a:rPr sz="1500" spc="-2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241328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241328"/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0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next_arr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5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241328"/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for</a:t>
            </a:r>
            <a:r>
              <a:rPr sz="1500" spc="-15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 err="1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++){</a:t>
            </a:r>
            <a:endParaRPr sz="1500" dirty="0">
              <a:latin typeface="Courier New"/>
              <a:cs typeface="Courier New"/>
            </a:endParaRPr>
          </a:p>
          <a:p>
            <a:pPr marL="469954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500" spc="-2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500" dirty="0">
              <a:latin typeface="Courier New"/>
              <a:cs typeface="Courier New"/>
            </a:endParaRPr>
          </a:p>
          <a:p>
            <a:pPr marL="698580">
              <a:spcBef>
                <a:spcPts val="490"/>
              </a:spcBef>
            </a:pP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next_arr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]=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size</a:t>
            </a:r>
            <a:r>
              <a:rPr sz="1500" spc="-2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5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469954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469954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else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698580">
              <a:spcBef>
                <a:spcPts val="495"/>
              </a:spcBef>
            </a:pP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next_arr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spc="-1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endParaRPr sz="1500" dirty="0">
              <a:latin typeface="Courier New"/>
              <a:cs typeface="Courier New"/>
            </a:endParaRPr>
          </a:p>
          <a:p>
            <a:pPr marL="12701">
              <a:spcBef>
                <a:spcPts val="490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469954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241328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241328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median_of_medians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next_arr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next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div_size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12701">
              <a:spcBef>
                <a:spcPts val="490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675" y="65561"/>
            <a:ext cx="1213485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8039" algn="ctr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Question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no.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1">
              <a:spcBef>
                <a:spcPts val="1025"/>
              </a:spcBef>
            </a:pPr>
            <a:r>
              <a:rPr sz="2400" dirty="0">
                <a:latin typeface="Times New Roman"/>
                <a:cs typeface="Times New Roman"/>
              </a:rPr>
              <a:t>8.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Take</a:t>
            </a:r>
            <a:r>
              <a:rPr sz="2400" spc="-5" dirty="0">
                <a:latin typeface="Times New Roman"/>
                <a:cs typeface="Times New Roman"/>
              </a:rPr>
              <a:t> different </a:t>
            </a:r>
            <a:r>
              <a:rPr sz="2400" dirty="0">
                <a:latin typeface="Times New Roman"/>
                <a:cs typeface="Times New Roman"/>
              </a:rPr>
              <a:t>sizes 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trivial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 (3/5/7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 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taken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7162800"/>
            <a:ext cx="1303020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divide(group) size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execution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 increases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proportionally.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981200"/>
            <a:ext cx="7905749" cy="49442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267200"/>
            <a:ext cx="5810249" cy="3771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4410074"/>
            <a:ext cx="5838824" cy="3486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82340-A5A6-E686-A2EB-4938F6B3C5AE}"/>
              </a:ext>
            </a:extLst>
          </p:cNvPr>
          <p:cNvSpPr txBox="1"/>
          <p:nvPr/>
        </p:nvSpPr>
        <p:spPr>
          <a:xfrm>
            <a:off x="609600" y="914400"/>
            <a:ext cx="12649199" cy="2956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1" marR="5081">
              <a:lnSpc>
                <a:spcPct val="110200"/>
              </a:lnSpc>
            </a:pPr>
            <a:r>
              <a:rPr lang="en-US" sz="2400" dirty="0">
                <a:latin typeface="Times New Roman"/>
                <a:cs typeface="Times New Roman"/>
              </a:rPr>
              <a:t>Also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difference </a:t>
            </a:r>
            <a:r>
              <a:rPr lang="en-US" sz="2400" dirty="0">
                <a:latin typeface="Times New Roman"/>
                <a:cs typeface="Times New Roman"/>
              </a:rPr>
              <a:t>between actual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median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MoM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follows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pattern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5" dirty="0">
                <a:latin typeface="Times New Roman"/>
                <a:cs typeface="Times New Roman"/>
              </a:rPr>
              <a:t> different</a:t>
            </a:r>
            <a:r>
              <a:rPr lang="en-US" sz="2400" dirty="0">
                <a:latin typeface="Times New Roman"/>
                <a:cs typeface="Times New Roman"/>
              </a:rPr>
              <a:t> divide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size.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histograms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bellow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shows the frequency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variation between median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MoM.</a:t>
            </a:r>
          </a:p>
          <a:p>
            <a:pPr>
              <a:spcBef>
                <a:spcPts val="2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1">
              <a:spcBef>
                <a:spcPts val="5"/>
              </a:spcBef>
            </a:pPr>
            <a:r>
              <a:rPr lang="en-US" sz="2400" spc="-20" dirty="0">
                <a:latin typeface="Times New Roman"/>
                <a:cs typeface="Times New Roman"/>
              </a:rPr>
              <a:t>Now,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changing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size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group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marL="12701" marR="3400814">
              <a:lnSpc>
                <a:spcPct val="191700"/>
              </a:lnSpc>
            </a:pPr>
            <a:r>
              <a:rPr lang="en-US" sz="2400" dirty="0">
                <a:latin typeface="Times New Roman"/>
                <a:cs typeface="Times New Roman"/>
              </a:rPr>
              <a:t>On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X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axis: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Difference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between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actual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median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MoM </a:t>
            </a:r>
          </a:p>
          <a:p>
            <a:pPr marL="12701" marR="3400814">
              <a:lnSpc>
                <a:spcPct val="191700"/>
              </a:lnSpc>
            </a:pPr>
            <a:r>
              <a:rPr lang="en-US" sz="2400" spc="-2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Y axis: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Frequency 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difference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6781800"/>
            <a:ext cx="93852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837" y="1710123"/>
            <a:ext cx="6095999" cy="3619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1710123"/>
            <a:ext cx="6105524" cy="3638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23431"/>
            <a:ext cx="13335000" cy="142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96" algn="ctr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Question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no.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9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1" marR="5081">
              <a:lnSpc>
                <a:spcPct val="110200"/>
              </a:lnSpc>
            </a:pPr>
            <a:r>
              <a:rPr sz="2400" dirty="0">
                <a:latin typeface="Times New Roman"/>
                <a:cs typeface="Times New Roman"/>
              </a:rPr>
              <a:t>9.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rearranging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ND)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split obtained 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pivotal element </a:t>
            </a:r>
            <a:r>
              <a:rPr sz="2400" spc="-5" dirty="0">
                <a:latin typeface="Times New Roman"/>
                <a:cs typeface="Times New Roman"/>
              </a:rPr>
              <a:t>cho</a:t>
            </a:r>
            <a:r>
              <a:rPr spc="-5" dirty="0">
                <a:solidFill>
                  <a:srgbClr val="3C4042"/>
                </a:solidFill>
                <a:latin typeface="Roboto"/>
                <a:cs typeface="Roboto"/>
              </a:rPr>
              <a:t>sen </a:t>
            </a:r>
            <a:r>
              <a:rPr spc="-10" dirty="0">
                <a:solidFill>
                  <a:srgbClr val="3C4042"/>
                </a:solidFill>
                <a:latin typeface="Roboto"/>
                <a:cs typeface="Roboto"/>
              </a:rPr>
              <a:t>as </a:t>
            </a:r>
            <a:r>
              <a:rPr dirty="0">
                <a:solidFill>
                  <a:srgbClr val="3C4042"/>
                </a:solidFill>
                <a:latin typeface="Roboto"/>
                <a:cs typeface="Roboto"/>
              </a:rPr>
              <a:t>MoM.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325" y="7629995"/>
            <a:ext cx="131064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deterministic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MoM.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rearrange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permute)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MoM.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 </a:t>
            </a:r>
            <a:r>
              <a:rPr sz="2400" spc="-5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permutations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taking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corresponding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MoM.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gives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you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idea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about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range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variation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MoM.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Analysis from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graph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suggests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within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30%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when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take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groups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five.</a:t>
            </a:r>
          </a:p>
          <a:p>
            <a:pPr marL="12701"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644931"/>
            <a:ext cx="6324600" cy="3854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1590" y="2644931"/>
            <a:ext cx="6324600" cy="3854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3171"/>
            <a:ext cx="12725400" cy="2615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8368">
              <a:spcBef>
                <a:spcPts val="100"/>
              </a:spcBef>
            </a:pPr>
            <a:r>
              <a:rPr lang="en-IN" sz="1600" b="1" dirty="0">
                <a:latin typeface="Times New Roman"/>
                <a:cs typeface="Times New Roman"/>
              </a:rPr>
              <a:t>                                           </a:t>
            </a:r>
            <a:r>
              <a:rPr sz="2800" b="1" dirty="0">
                <a:latin typeface="Times New Roman"/>
                <a:cs typeface="Times New Roman"/>
              </a:rPr>
              <a:t>Objective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1" marR="5081">
              <a:lnSpc>
                <a:spcPct val="1917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tried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implement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correctness,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distribution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dependency,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 </a:t>
            </a:r>
            <a:r>
              <a:rPr sz="1600" spc="-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complexity etcetera. The algorithms are </a:t>
            </a:r>
            <a:r>
              <a:rPr sz="1600" spc="-5" dirty="0">
                <a:latin typeface="Times New Roman"/>
                <a:cs typeface="Times New Roman"/>
              </a:rPr>
              <a:t>Merge </a:t>
            </a:r>
            <a:r>
              <a:rPr sz="1600" dirty="0">
                <a:latin typeface="Times New Roman"/>
                <a:cs typeface="Times New Roman"/>
              </a:rPr>
              <a:t>Sort, Quick Sort, Bucket Sort, and Median of Medians. All 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 for the assignment 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found </a:t>
            </a:r>
            <a:r>
              <a:rPr sz="1600" u="sng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1">
              <a:spcBef>
                <a:spcPts val="1025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follows:</a:t>
            </a:r>
          </a:p>
          <a:p>
            <a:pPr marL="12701">
              <a:spcBef>
                <a:spcPts val="1035"/>
              </a:spcBef>
            </a:pP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1-A: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Construct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C4042"/>
                </a:solidFill>
                <a:latin typeface="Times New Roman"/>
                <a:cs typeface="Times New Roman"/>
              </a:rPr>
              <a:t>large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datasets</a:t>
            </a:r>
            <a:r>
              <a:rPr sz="2000"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taking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random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numbers</a:t>
            </a:r>
            <a:r>
              <a:rPr sz="2000"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from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uniform</a:t>
            </a:r>
            <a:r>
              <a:rPr sz="2000"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distribution</a:t>
            </a:r>
            <a:r>
              <a:rPr sz="2000"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C4042"/>
                </a:solidFill>
                <a:latin typeface="Times New Roman"/>
                <a:cs typeface="Times New Roman"/>
              </a:rPr>
              <a:t>(UD)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046042"/>
            <a:ext cx="77565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1-B: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Construct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large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datasets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taking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random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numbers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normal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distribution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(ND)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3586336"/>
            <a:ext cx="55108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2-A: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Implement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Merge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(MS)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check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correctness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25" y="4137604"/>
            <a:ext cx="54262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2-B: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Implement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(QS)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check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correctness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4794198"/>
            <a:ext cx="10282747" cy="579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1" marR="5081">
              <a:spcBef>
                <a:spcPts val="195"/>
              </a:spcBef>
            </a:pPr>
            <a:r>
              <a:rPr dirty="0">
                <a:latin typeface="Times New Roman"/>
                <a:cs typeface="Times New Roman"/>
              </a:rPr>
              <a:t>3.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Count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operations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performed,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like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comparisons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swaps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size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increasing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powers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MS and QS with 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UD and ND as input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5606260"/>
            <a:ext cx="9376314" cy="579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1" marR="5081">
              <a:spcBef>
                <a:spcPts val="195"/>
              </a:spcBef>
            </a:pPr>
            <a:r>
              <a:rPr dirty="0">
                <a:latin typeface="Times New Roman"/>
                <a:cs typeface="Times New Roman"/>
              </a:rPr>
              <a:t>4.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Experiment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randomized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(RQS)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input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arrive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average 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(count of operations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performed) with 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input datasets.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055" y="6335554"/>
            <a:ext cx="9775792" cy="579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1" marR="5081">
              <a:spcBef>
                <a:spcPts val="195"/>
              </a:spcBef>
            </a:pPr>
            <a:r>
              <a:rPr dirty="0">
                <a:latin typeface="Times New Roman"/>
                <a:cs typeface="Times New Roman"/>
              </a:rPr>
              <a:t>5.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normalize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datasets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range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implement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bucket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(BS)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algorithm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check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 correctness.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7081290"/>
            <a:ext cx="90025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6.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Experiment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arrive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 average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 sets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infer.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7555982"/>
            <a:ext cx="10080156" cy="579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1" marR="5081">
              <a:spcBef>
                <a:spcPts val="195"/>
              </a:spcBef>
            </a:pPr>
            <a:r>
              <a:rPr dirty="0">
                <a:latin typeface="Times New Roman"/>
                <a:cs typeface="Times New Roman"/>
              </a:rPr>
              <a:t>7.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Implement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worst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case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linear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median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selection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algorithm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taking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median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medians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(MoM)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pivotal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element and check for correctness.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7DBD648-F4E7-7E3A-86AD-B001CF8C7FE6}"/>
              </a:ext>
            </a:extLst>
          </p:cNvPr>
          <p:cNvSpPr txBox="1"/>
          <p:nvPr/>
        </p:nvSpPr>
        <p:spPr>
          <a:xfrm>
            <a:off x="457200" y="8475070"/>
            <a:ext cx="11006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8.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Take</a:t>
            </a:r>
            <a:r>
              <a:rPr spc="-5" dirty="0">
                <a:latin typeface="Times New Roman"/>
                <a:cs typeface="Times New Roman"/>
              </a:rPr>
              <a:t> different </a:t>
            </a:r>
            <a:r>
              <a:rPr dirty="0">
                <a:latin typeface="Times New Roman"/>
                <a:cs typeface="Times New Roman"/>
              </a:rPr>
              <a:t>sizes for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trivial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partition (3/5/7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...)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see how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time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taken is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changing.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430C81D-449B-FA43-278F-FE3B6DD5039A}"/>
              </a:ext>
            </a:extLst>
          </p:cNvPr>
          <p:cNvSpPr txBox="1"/>
          <p:nvPr/>
        </p:nvSpPr>
        <p:spPr>
          <a:xfrm>
            <a:off x="457200" y="9097338"/>
            <a:ext cx="12195056" cy="600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1">
              <a:lnSpc>
                <a:spcPct val="1102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9.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Perform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experiments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rearranging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elements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datasets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(both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ND)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comment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partition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 split obtained using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pivotal element </a:t>
            </a:r>
            <a:r>
              <a:rPr spc="-5" dirty="0">
                <a:latin typeface="Times New Roman"/>
                <a:cs typeface="Times New Roman"/>
              </a:rPr>
              <a:t>cho</a:t>
            </a:r>
            <a:r>
              <a:rPr sz="1400" spc="-5" dirty="0">
                <a:solidFill>
                  <a:srgbClr val="3C4042"/>
                </a:solidFill>
                <a:latin typeface="Roboto"/>
                <a:cs typeface="Roboto"/>
              </a:rPr>
              <a:t>sen </a:t>
            </a:r>
            <a:r>
              <a:rPr sz="1400" spc="-10" dirty="0">
                <a:solidFill>
                  <a:srgbClr val="3C4042"/>
                </a:solidFill>
                <a:latin typeface="Roboto"/>
                <a:cs typeface="Roboto"/>
              </a:rPr>
              <a:t>as </a:t>
            </a:r>
            <a:r>
              <a:rPr sz="1400" dirty="0">
                <a:solidFill>
                  <a:srgbClr val="3C4042"/>
                </a:solidFill>
                <a:latin typeface="Roboto"/>
                <a:cs typeface="Roboto"/>
              </a:rPr>
              <a:t>MoM.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14600"/>
            <a:ext cx="6324600" cy="441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1" y="2514600"/>
            <a:ext cx="6019799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1" y="7772400"/>
            <a:ext cx="13106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Uniformly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219200"/>
            <a:ext cx="9144000" cy="5343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220423"/>
            <a:ext cx="12344400" cy="5924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3574" algn="ctr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Question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no.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157737" marR="1065652" algn="ctr">
              <a:lnSpc>
                <a:spcPct val="150000"/>
              </a:lnSpc>
            </a:pP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1-A: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Construct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C4042"/>
                </a:solidFill>
                <a:latin typeface="Times New Roman"/>
                <a:cs typeface="Times New Roman"/>
              </a:rPr>
              <a:t>large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datasets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taking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random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numbers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from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uniform</a:t>
            </a:r>
            <a:r>
              <a:rPr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distribution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(UD) </a:t>
            </a:r>
            <a:r>
              <a:rPr spc="-254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1-B: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Construct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C4042"/>
                </a:solidFill>
                <a:latin typeface="Times New Roman"/>
                <a:cs typeface="Times New Roman"/>
              </a:rPr>
              <a:t>large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datasets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taking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random</a:t>
            </a:r>
            <a:r>
              <a:rPr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numbers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from</a:t>
            </a:r>
            <a:r>
              <a:rPr spc="-5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normal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distribution</a:t>
            </a:r>
            <a:r>
              <a:rPr spc="-10" dirty="0">
                <a:solidFill>
                  <a:srgbClr val="3C404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C4042"/>
                </a:solidFill>
                <a:latin typeface="Times New Roman"/>
                <a:cs typeface="Times New Roman"/>
              </a:rPr>
              <a:t>(ND)</a:t>
            </a:r>
            <a:endParaRPr lang="en-IN" dirty="0">
              <a:solidFill>
                <a:srgbClr val="3C4042"/>
              </a:solidFill>
              <a:latin typeface="Times New Roman"/>
              <a:cs typeface="Times New Roman"/>
            </a:endParaRPr>
          </a:p>
          <a:p>
            <a:pPr marL="1157737" marR="1065652" algn="ctr">
              <a:lnSpc>
                <a:spcPct val="15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1"/>
            <a:r>
              <a:rPr sz="2400" spc="-4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</a:t>
            </a:r>
            <a:r>
              <a:rPr sz="2400" spc="-5" dirty="0">
                <a:latin typeface="Times New Roman"/>
                <a:cs typeface="Times New Roman"/>
              </a:rPr>
              <a:t> large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rand()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&lt;stdlib.h&gt;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used.</a:t>
            </a:r>
          </a:p>
          <a:p>
            <a:pPr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1"/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rand(void)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pseudo-random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RAND_MAX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  <a:p>
            <a:pPr marL="12701"/>
            <a:endParaRPr sz="2400" dirty="0">
              <a:latin typeface="Times New Roman"/>
              <a:cs typeface="Times New Roman"/>
            </a:endParaRPr>
          </a:p>
          <a:p>
            <a:pPr marL="12701">
              <a:spcBef>
                <a:spcPts val="1025"/>
              </a:spcBef>
            </a:pPr>
            <a:r>
              <a:rPr sz="2400" b="1" dirty="0">
                <a:latin typeface="Times New Roman"/>
                <a:cs typeface="Times New Roman"/>
              </a:rPr>
              <a:t>1-A:</a:t>
            </a:r>
            <a:endParaRPr lang="en-IN" sz="2400" b="1" dirty="0">
              <a:latin typeface="Times New Roman"/>
              <a:cs typeface="Times New Roman"/>
            </a:endParaRPr>
          </a:p>
          <a:p>
            <a:pPr marL="12701">
              <a:spcBef>
                <a:spcPts val="10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1" marR="367707"/>
            <a:r>
              <a:rPr sz="2400" dirty="0">
                <a:latin typeface="Times New Roman"/>
                <a:cs typeface="Times New Roman"/>
              </a:rPr>
              <a:t>Uniform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probability </a:t>
            </a:r>
            <a:r>
              <a:rPr sz="2400" b="1" dirty="0">
                <a:latin typeface="Times New Roman"/>
                <a:cs typeface="Times New Roman"/>
              </a:rPr>
              <a:t>distributions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equally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likely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outcomes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uniform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outcomes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discrete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 </a:t>
            </a:r>
            <a:r>
              <a:rPr sz="2400" spc="-10" dirty="0">
                <a:latin typeface="Times New Roman"/>
                <a:cs typeface="Times New Roman"/>
              </a:rPr>
              <a:t>probability.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 generated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rand(void)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uniformly.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6629400"/>
            <a:ext cx="11277599" cy="1086451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456617">
              <a:lnSpc>
                <a:spcPts val="155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6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num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2286261" marR="1248553" indent="-915140">
              <a:lnSpc>
                <a:spcPct val="127400"/>
              </a:lnSpc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for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long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long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3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1000000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++){ </a:t>
            </a:r>
            <a:r>
              <a:rPr sz="1500" spc="-8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num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rand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()%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100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5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fprintf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file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%d</a:t>
            </a:r>
            <a:r>
              <a:rPr sz="15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num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1371757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1" y="8458200"/>
            <a:ext cx="1127759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u="sng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code</a:t>
            </a:r>
            <a:r>
              <a:rPr sz="2000" spc="-5" dirty="0">
                <a:solidFill>
                  <a:srgbClr val="1154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1000000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uniformly.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619155"/>
            <a:ext cx="13030200" cy="168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1-B:</a:t>
            </a:r>
            <a:endParaRPr sz="2000" dirty="0">
              <a:latin typeface="Times New Roman"/>
              <a:cs typeface="Times New Roman"/>
            </a:endParaRPr>
          </a:p>
          <a:p>
            <a:pPr marL="12701" marR="5081">
              <a:lnSpc>
                <a:spcPct val="143700"/>
              </a:lnSpc>
              <a:spcBef>
                <a:spcPts val="690"/>
              </a:spcBef>
            </a:pPr>
            <a:r>
              <a:rPr sz="2000" dirty="0">
                <a:latin typeface="Times New Roman"/>
                <a:cs typeface="Times New Roman"/>
              </a:rPr>
              <a:t>Normal distribution, also known as the Gaussian distribution, is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probability </a:t>
            </a:r>
            <a:r>
              <a:rPr sz="2000" b="1" dirty="0">
                <a:latin typeface="Times New Roman"/>
                <a:cs typeface="Times New Roman"/>
              </a:rPr>
              <a:t>distribution that is symmetric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about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 mean, showing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 data near 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mean </a:t>
            </a:r>
            <a:r>
              <a:rPr sz="2000" b="1" spc="-10" dirty="0">
                <a:latin typeface="Times New Roman"/>
                <a:cs typeface="Times New Roman"/>
              </a:rPr>
              <a:t>are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more</a:t>
            </a:r>
            <a:r>
              <a:rPr sz="2000" b="1" spc="-5" dirty="0">
                <a:latin typeface="Times New Roman"/>
                <a:cs typeface="Times New Roman"/>
              </a:rPr>
              <a:t> frequent</a:t>
            </a:r>
            <a:r>
              <a:rPr sz="2000" b="1" dirty="0">
                <a:latin typeface="Times New Roman"/>
                <a:cs typeface="Times New Roman"/>
              </a:rPr>
              <a:t> in </a:t>
            </a:r>
            <a:r>
              <a:rPr sz="2000" b="1" spc="-5" dirty="0">
                <a:latin typeface="Times New Roman"/>
                <a:cs typeface="Times New Roman"/>
              </a:rPr>
              <a:t>occurrence</a:t>
            </a:r>
            <a:r>
              <a:rPr sz="2000" b="1" dirty="0">
                <a:latin typeface="Times New Roman"/>
                <a:cs typeface="Times New Roman"/>
              </a:rPr>
              <a:t> than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 far </a:t>
            </a: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dirty="0">
                <a:latin typeface="Times New Roman"/>
                <a:cs typeface="Times New Roman"/>
              </a:rPr>
              <a:t> the </a:t>
            </a:r>
            <a:r>
              <a:rPr sz="2000" b="1" spc="-2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mean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graphical form,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normal distribution appears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a "bell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curve".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6477000"/>
            <a:ext cx="6858000" cy="3071675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456617">
              <a:lnSpc>
                <a:spcPts val="1565"/>
              </a:lnSpc>
            </a:pP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spc="-4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rand_gen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r>
              <a:rPr sz="16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800191" marR="105422">
              <a:lnSpc>
                <a:spcPct val="127400"/>
              </a:lnSpc>
            </a:pP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// return a</a:t>
            </a:r>
            <a:r>
              <a:rPr sz="16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uniformly distributed</a:t>
            </a:r>
            <a:r>
              <a:rPr sz="16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random value </a:t>
            </a:r>
            <a:r>
              <a:rPr sz="16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600" spc="-10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((</a:t>
            </a: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)(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rand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())+</a:t>
            </a:r>
            <a:r>
              <a:rPr sz="1600" dirty="0">
                <a:solidFill>
                  <a:srgbClr val="B4CDA7"/>
                </a:solidFill>
                <a:latin typeface="Courier New"/>
                <a:cs typeface="Courier New"/>
              </a:rPr>
              <a:t>1.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)/((</a:t>
            </a: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)(</a:t>
            </a: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RAND_MAX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)+</a:t>
            </a:r>
            <a:r>
              <a:rPr sz="1600" dirty="0">
                <a:solidFill>
                  <a:srgbClr val="B4CDA7"/>
                </a:solidFill>
                <a:latin typeface="Courier New"/>
                <a:cs typeface="Courier New"/>
              </a:rPr>
              <a:t>1.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456617">
              <a:spcBef>
                <a:spcPts val="495"/>
              </a:spcBef>
            </a:pP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456617">
              <a:spcBef>
                <a:spcPts val="490"/>
              </a:spcBef>
            </a:pP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spc="-4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normalRandom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r>
              <a:rPr sz="16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800191" marR="905614">
              <a:lnSpc>
                <a:spcPct val="127400"/>
              </a:lnSpc>
              <a:spcBef>
                <a:spcPts val="5"/>
              </a:spcBef>
            </a:pP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//</a:t>
            </a:r>
            <a:r>
              <a:rPr sz="16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return</a:t>
            </a:r>
            <a:r>
              <a:rPr sz="16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a</a:t>
            </a:r>
            <a:r>
              <a:rPr sz="16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normally</a:t>
            </a:r>
            <a:r>
              <a:rPr sz="16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distributed</a:t>
            </a:r>
            <a:r>
              <a:rPr sz="16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random</a:t>
            </a:r>
            <a:r>
              <a:rPr sz="16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A9954"/>
                </a:solidFill>
                <a:latin typeface="Courier New"/>
                <a:cs typeface="Courier New"/>
              </a:rPr>
              <a:t>value </a:t>
            </a:r>
            <a:r>
              <a:rPr sz="16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CDBFE"/>
                </a:solidFill>
                <a:latin typeface="Courier New"/>
                <a:cs typeface="Courier New"/>
              </a:rPr>
              <a:t>v1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rand_gen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  <a:p>
            <a:pPr marL="800191">
              <a:spcBef>
                <a:spcPts val="490"/>
              </a:spcBef>
            </a:pPr>
            <a:r>
              <a:rPr sz="16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600" spc="-10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CDBFE"/>
                </a:solidFill>
                <a:latin typeface="Courier New"/>
                <a:cs typeface="Courier New"/>
              </a:rPr>
              <a:t>v2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rand_gen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  <a:p>
            <a:pPr marL="800191">
              <a:spcBef>
                <a:spcPts val="495"/>
              </a:spcBef>
            </a:pPr>
            <a:r>
              <a:rPr sz="16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600" spc="-65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cos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B4CDA7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solidFill>
                  <a:srgbClr val="B4CDA7"/>
                </a:solidFill>
                <a:latin typeface="Courier New"/>
                <a:cs typeface="Courier New"/>
              </a:rPr>
              <a:t>3.14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solidFill>
                  <a:srgbClr val="9CDBFE"/>
                </a:solidFill>
                <a:latin typeface="Courier New"/>
                <a:cs typeface="Courier New"/>
              </a:rPr>
              <a:t>v2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)*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sqrt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(-</a:t>
            </a:r>
            <a:r>
              <a:rPr sz="1600" dirty="0">
                <a:solidFill>
                  <a:srgbClr val="B4CDA7"/>
                </a:solidFill>
                <a:latin typeface="Courier New"/>
                <a:cs typeface="Courier New"/>
              </a:rPr>
              <a:t>2.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solidFill>
                  <a:srgbClr val="DBDBAA"/>
                </a:solidFill>
                <a:latin typeface="Courier New"/>
                <a:cs typeface="Courier New"/>
              </a:rPr>
              <a:t>log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9CDBFE"/>
                </a:solidFill>
                <a:latin typeface="Courier New"/>
                <a:cs typeface="Courier New"/>
              </a:rPr>
              <a:t>v1</a:t>
            </a:r>
            <a:r>
              <a:rPr sz="1600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304800"/>
            <a:ext cx="5349239" cy="399335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99A4B29-A384-2605-C457-E5DEA33A9313}"/>
              </a:ext>
            </a:extLst>
          </p:cNvPr>
          <p:cNvSpPr txBox="1"/>
          <p:nvPr/>
        </p:nvSpPr>
        <p:spPr>
          <a:xfrm>
            <a:off x="152400" y="9548675"/>
            <a:ext cx="6858000" cy="201978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456617">
              <a:lnSpc>
                <a:spcPts val="1535"/>
              </a:lnSpc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24D6052-2778-DB0E-8791-5BF8D302D113}"/>
              </a:ext>
            </a:extLst>
          </p:cNvPr>
          <p:cNvSpPr txBox="1"/>
          <p:nvPr/>
        </p:nvSpPr>
        <p:spPr>
          <a:xfrm>
            <a:off x="7239000" y="7010400"/>
            <a:ext cx="6400800" cy="2249847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456617">
              <a:lnSpc>
                <a:spcPts val="1525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sigma</a:t>
            </a:r>
            <a:r>
              <a:rPr sz="1500" spc="-3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10.0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800191">
              <a:spcBef>
                <a:spcPts val="490"/>
              </a:spcBef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Mi</a:t>
            </a:r>
            <a:r>
              <a:rPr sz="1500" spc="-3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50.0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800191">
              <a:spcBef>
                <a:spcPts val="495"/>
              </a:spcBef>
            </a:pPr>
            <a:r>
              <a:rPr sz="1500" dirty="0">
                <a:solidFill>
                  <a:srgbClr val="C486BF"/>
                </a:solidFill>
                <a:latin typeface="Courier New"/>
                <a:cs typeface="Courier New"/>
              </a:rPr>
              <a:t>for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4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100000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++)</a:t>
            </a:r>
            <a:r>
              <a:rPr sz="15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1143131" marR="1705805">
              <a:lnSpc>
                <a:spcPct val="12740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double</a:t>
            </a:r>
            <a:r>
              <a:rPr sz="1500" spc="-3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x</a:t>
            </a:r>
            <a:r>
              <a:rPr sz="1500" spc="-3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normalRandom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()*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sigma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Mi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500" spc="-8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cout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&lt;&lt; </a:t>
            </a:r>
            <a:r>
              <a:rPr sz="1500" dirty="0">
                <a:solidFill>
                  <a:srgbClr val="CD9078"/>
                </a:solidFill>
                <a:latin typeface="Courier New"/>
                <a:cs typeface="Courier New"/>
              </a:rPr>
              <a:t>" x = "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&lt;&lt;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&lt;&lt; endl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5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fprintf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file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%d</a:t>
            </a:r>
            <a:r>
              <a:rPr sz="15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x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800191"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676400"/>
            <a:ext cx="6968013" cy="6391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6071" y="-1707852"/>
            <a:ext cx="3679190" cy="1001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383"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Question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no.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40644" marR="5081" indent="-28578">
              <a:lnSpc>
                <a:spcPct val="179200"/>
              </a:lnSpc>
            </a:pPr>
            <a:r>
              <a:rPr sz="1200" dirty="0">
                <a:latin typeface="Times New Roman"/>
                <a:cs typeface="Times New Roman"/>
              </a:rPr>
              <a:t>2-A: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(MS)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correctness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2-B: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(QS)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correctness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397770"/>
            <a:ext cx="4191000" cy="82564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2-A:</a:t>
            </a:r>
            <a:endParaRPr sz="2400" dirty="0">
              <a:latin typeface="Times New Roman"/>
              <a:cs typeface="Times New Roman"/>
            </a:endParaRPr>
          </a:p>
          <a:p>
            <a:pPr marL="12701" marR="122569" indent="457252">
              <a:lnSpc>
                <a:spcPct val="150000"/>
              </a:lnSpc>
            </a:pPr>
            <a:r>
              <a:rPr sz="2400" spc="-5" dirty="0"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subarrays,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subarray,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then</a:t>
            </a:r>
            <a:r>
              <a:rPr sz="2400" spc="-5" dirty="0">
                <a:latin typeface="Times New Roman"/>
                <a:cs typeface="Times New Roman"/>
              </a:rPr>
              <a:t> merging</a:t>
            </a:r>
            <a:r>
              <a:rPr sz="2400" dirty="0">
                <a:latin typeface="Times New Roman"/>
                <a:cs typeface="Times New Roman"/>
              </a:rPr>
              <a:t> the sorted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subarrays back together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form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 sorted </a:t>
            </a:r>
            <a:r>
              <a:rPr sz="2400" spc="-15" dirty="0">
                <a:latin typeface="Times New Roman"/>
                <a:cs typeface="Times New Roman"/>
              </a:rPr>
              <a:t>array.</a:t>
            </a:r>
            <a:endParaRPr sz="2400" dirty="0">
              <a:latin typeface="Times New Roman"/>
              <a:cs typeface="Times New Roman"/>
            </a:endParaRPr>
          </a:p>
          <a:p>
            <a:pPr marL="12701" marR="5081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merge</a:t>
            </a:r>
            <a:r>
              <a:rPr sz="2400" dirty="0">
                <a:latin typeface="Times New Roman"/>
                <a:cs typeface="Times New Roman"/>
              </a:rPr>
              <a:t> 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halves,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half,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merge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 halves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 </a:t>
            </a:r>
            <a:r>
              <a:rPr sz="2400" spc="-10" dirty="0">
                <a:latin typeface="Times New Roman"/>
                <a:cs typeface="Times New Roman"/>
              </a:rPr>
              <a:t>together.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process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repeated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entire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45E1D42-595C-DF41-E596-77559E0E411D}"/>
              </a:ext>
            </a:extLst>
          </p:cNvPr>
          <p:cNvSpPr txBox="1"/>
          <p:nvPr/>
        </p:nvSpPr>
        <p:spPr>
          <a:xfrm>
            <a:off x="5867400" y="2362200"/>
            <a:ext cx="6858000" cy="4712059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228626">
              <a:lnSpc>
                <a:spcPts val="1535"/>
              </a:lnSpc>
              <a:tabLst>
                <a:tab pos="800191" algn="l"/>
              </a:tabLst>
            </a:pP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	</a:t>
            </a:r>
            <a:r>
              <a:rPr dirty="0">
                <a:solidFill>
                  <a:srgbClr val="DBDBAA"/>
                </a:solidFill>
                <a:latin typeface="Courier New"/>
                <a:cs typeface="Courier New"/>
              </a:rPr>
              <a:t>mergesort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],</a:t>
            </a:r>
            <a:r>
              <a:rPr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228626">
              <a:spcBef>
                <a:spcPts val="490"/>
              </a:spcBef>
            </a:pP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marL="457252" marR="4564267">
              <a:lnSpc>
                <a:spcPct val="127400"/>
              </a:lnSpc>
              <a:spcBef>
                <a:spcPts val="5"/>
              </a:spcBef>
            </a:pP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pc="-10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comparisons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pc="-8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228626">
              <a:spcBef>
                <a:spcPts val="490"/>
              </a:spcBef>
            </a:pP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marL="342939" marR="2963884">
              <a:lnSpc>
                <a:spcPct val="127400"/>
              </a:lnSpc>
              <a:spcBef>
                <a:spcPts val="5"/>
              </a:spcBef>
            </a:pPr>
            <a:r>
              <a:rPr dirty="0">
                <a:solidFill>
                  <a:srgbClr val="569CD5"/>
                </a:solidFill>
                <a:latin typeface="Courier New"/>
                <a:cs typeface="Courier New"/>
              </a:rPr>
              <a:t>int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= (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)/</a:t>
            </a:r>
            <a:r>
              <a:rPr dirty="0">
                <a:solidFill>
                  <a:srgbClr val="B4CDA7"/>
                </a:solidFill>
                <a:latin typeface="Courier New"/>
                <a:cs typeface="Courier New"/>
              </a:rPr>
              <a:t>2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DBDBAA"/>
                </a:solidFill>
                <a:latin typeface="Courier New"/>
                <a:cs typeface="Courier New"/>
              </a:rPr>
              <a:t>mergesort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DBDBAA"/>
                </a:solidFill>
                <a:latin typeface="Courier New"/>
                <a:cs typeface="Courier New"/>
              </a:rPr>
              <a:t>mergesort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comparisons</a:t>
            </a:r>
            <a:r>
              <a:rPr spc="-5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pc="-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DBDBAA"/>
                </a:solidFill>
                <a:latin typeface="Courier New"/>
                <a:cs typeface="Courier New"/>
              </a:rPr>
              <a:t>merge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228626">
              <a:spcBef>
                <a:spcPts val="490"/>
              </a:spcBef>
            </a:pP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  <a:p>
            <a:pPr marL="342939">
              <a:spcBef>
                <a:spcPts val="495"/>
              </a:spcBef>
            </a:pPr>
            <a:r>
              <a:rPr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pc="-65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CDBFE"/>
                </a:solidFill>
                <a:latin typeface="Courier New"/>
                <a:cs typeface="Courier New"/>
              </a:rPr>
              <a:t>comparisons</a:t>
            </a: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228626">
              <a:spcBef>
                <a:spcPts val="495"/>
              </a:spcBef>
            </a:pPr>
            <a:r>
              <a:rPr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6C9419A4-8703-CC5B-8834-A90F3E3CFD05}"/>
              </a:ext>
            </a:extLst>
          </p:cNvPr>
          <p:cNvSpPr txBox="1"/>
          <p:nvPr/>
        </p:nvSpPr>
        <p:spPr>
          <a:xfrm>
            <a:off x="3352800" y="229647"/>
            <a:ext cx="6934202" cy="3732753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  <a:tabLst>
                <a:tab pos="571565" algn="l"/>
              </a:tabLst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	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count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4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/*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to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count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number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of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comparisons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*/</a:t>
            </a:r>
            <a:endParaRPr lang="en-IN" sz="1400" dirty="0">
              <a:latin typeface="Courier New"/>
              <a:cs typeface="Courier New"/>
            </a:endParaRPr>
          </a:p>
          <a:p>
            <a:pPr>
              <a:lnSpc>
                <a:spcPts val="1530"/>
              </a:lnSpc>
              <a:tabLst>
                <a:tab pos="571565" algn="l"/>
              </a:tabLst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AA"/>
                </a:solidFill>
                <a:latin typeface="Courier New"/>
                <a:cs typeface="Courier New"/>
              </a:rPr>
              <a:t>merge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400" spc="-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],</a:t>
            </a:r>
            <a:r>
              <a:rPr sz="14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95"/>
              </a:spcBef>
            </a:pP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114313">
              <a:spcBef>
                <a:spcPts val="495"/>
              </a:spcBef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2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4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/*</a:t>
            </a:r>
            <a:r>
              <a:rPr sz="14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left</a:t>
            </a:r>
            <a:r>
              <a:rPr sz="14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subarray*/</a:t>
            </a:r>
            <a:endParaRPr sz="1400" dirty="0">
              <a:latin typeface="Courier New"/>
              <a:cs typeface="Courier New"/>
            </a:endParaRPr>
          </a:p>
          <a:p>
            <a:pPr marL="114313" marR="3192510">
              <a:lnSpc>
                <a:spcPct val="127400"/>
              </a:lnSpc>
              <a:tabLst>
                <a:tab pos="2514887" algn="l"/>
              </a:tabLst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4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/* right	subarray*/ 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k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/* temporary array*/ </a:t>
            </a:r>
            <a:r>
              <a:rPr sz="14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temp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4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400" dirty="0">
              <a:latin typeface="Courier New"/>
              <a:cs typeface="Courier New"/>
            </a:endParaRPr>
          </a:p>
          <a:p>
            <a:pPr marL="114313">
              <a:spcBef>
                <a:spcPts val="495"/>
              </a:spcBef>
            </a:pPr>
            <a:r>
              <a:rPr sz="1400" dirty="0">
                <a:solidFill>
                  <a:srgbClr val="C486BF"/>
                </a:solidFill>
                <a:latin typeface="Courier New"/>
                <a:cs typeface="Courier New"/>
              </a:rPr>
              <a:t>while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&lt;=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m</a:t>
            </a:r>
            <a:r>
              <a:rPr sz="1400" spc="-3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&amp;&amp;</a:t>
            </a:r>
            <a:r>
              <a:rPr sz="14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&lt;=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14313">
              <a:spcBef>
                <a:spcPts val="495"/>
              </a:spcBef>
            </a:pP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42939">
              <a:spcBef>
                <a:spcPts val="490"/>
              </a:spcBef>
            </a:pPr>
            <a:r>
              <a:rPr sz="14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400" spc="-30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spc="-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]&lt;=</a:t>
            </a:r>
            <a:r>
              <a:rPr sz="14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])</a:t>
            </a:r>
            <a:endParaRPr sz="1400" dirty="0">
              <a:latin typeface="Courier New"/>
              <a:cs typeface="Courier New"/>
            </a:endParaRPr>
          </a:p>
          <a:p>
            <a:pPr marL="228626">
              <a:spcBef>
                <a:spcPts val="495"/>
              </a:spcBef>
            </a:pP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57252" marR="4678580">
              <a:lnSpc>
                <a:spcPct val="127400"/>
              </a:lnSpc>
            </a:pP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temp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k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]=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]; 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++;</a:t>
            </a:r>
            <a:endParaRPr sz="1400" dirty="0">
              <a:latin typeface="Courier New"/>
              <a:cs typeface="Courier New"/>
            </a:endParaRPr>
          </a:p>
          <a:p>
            <a:pPr marL="228626">
              <a:spcBef>
                <a:spcPts val="495"/>
              </a:spcBef>
            </a:pP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530727C-3D32-8445-04A7-2A96E0B5F1B0}"/>
              </a:ext>
            </a:extLst>
          </p:cNvPr>
          <p:cNvSpPr/>
          <p:nvPr/>
        </p:nvSpPr>
        <p:spPr>
          <a:xfrm>
            <a:off x="3352800" y="3962400"/>
            <a:ext cx="6934202" cy="5499115"/>
          </a:xfrm>
          <a:custGeom>
            <a:avLst/>
            <a:gdLst/>
            <a:ahLst/>
            <a:cxnLst/>
            <a:rect l="l" t="t" r="r" b="b"/>
            <a:pathLst>
              <a:path w="6858000" h="8458200">
                <a:moveTo>
                  <a:pt x="6858000" y="0"/>
                </a:moveTo>
                <a:lnTo>
                  <a:pt x="0" y="0"/>
                </a:lnTo>
                <a:lnTo>
                  <a:pt x="0" y="285750"/>
                </a:lnTo>
                <a:lnTo>
                  <a:pt x="0" y="304800"/>
                </a:lnTo>
                <a:lnTo>
                  <a:pt x="0" y="8458200"/>
                </a:lnTo>
                <a:lnTo>
                  <a:pt x="6858000" y="8458200"/>
                </a:lnTo>
                <a:lnTo>
                  <a:pt x="6858000" y="285750"/>
                </a:lnTo>
                <a:lnTo>
                  <a:pt x="685800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pPr marL="128016" algn="l" rtl="0" eaLnBrk="1" latinLnBrk="0" hangingPunct="1">
              <a:spcBef>
                <a:spcPts val="59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IN" sz="1400" dirty="0">
              <a:effectLst/>
            </a:endParaRPr>
          </a:p>
          <a:p>
            <a:pPr marL="237744" marR="8046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]=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  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IN" sz="1400" kern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IN" sz="1400" dirty="0"/>
          </a:p>
          <a:p>
            <a:pPr marL="237744" marR="8046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IN" sz="1400" dirty="0">
              <a:effectLst/>
            </a:endParaRPr>
          </a:p>
          <a:p>
            <a:pPr marL="128016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IN" sz="1400" kern="1200" spc="-65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</a:t>
            </a:r>
            <a:endParaRPr lang="en-IN" sz="1400" dirty="0">
              <a:effectLst/>
            </a:endParaRPr>
          </a:p>
          <a:p>
            <a:pPr marL="237744" marR="8046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]=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  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IN" sz="1400" kern="1200" spc="-65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</a:t>
            </a:r>
            <a:endParaRPr lang="en-IN" sz="1400" dirty="0">
              <a:effectLst/>
            </a:endParaRPr>
          </a:p>
          <a:p>
            <a:pPr marL="237744" marR="804672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]=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  </a:t>
            </a: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IN" sz="1400" kern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IN" sz="1400" kern="1200" spc="-25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569CD5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IN" sz="1400" kern="1200" spc="-25" dirty="0">
                <a:solidFill>
                  <a:srgbClr val="569CD5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en-IN" sz="1400" kern="1200" spc="-25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en-IN" sz="1400" kern="1200" spc="-25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++)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490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IN" sz="1400" dirty="0">
              <a:effectLst/>
            </a:endParaRPr>
          </a:p>
          <a:p>
            <a:pPr marL="2377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 err="1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]=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</a:t>
            </a:r>
            <a:endParaRPr lang="en-IN" sz="1400" dirty="0">
              <a:effectLst/>
            </a:endParaRPr>
          </a:p>
          <a:p>
            <a:pPr marL="9144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IN" sz="1400" dirty="0">
              <a:effectLst/>
            </a:endParaRPr>
          </a:p>
          <a:p>
            <a:pPr marL="128016" algn="l" rtl="0" eaLnBrk="1" latinLnBrk="0" hangingPunct="1">
              <a:spcBef>
                <a:spcPts val="495"/>
              </a:spcBef>
              <a:spcAft>
                <a:spcPts val="0"/>
              </a:spcAft>
            </a:pPr>
            <a:r>
              <a:rPr lang="en-IN" sz="1400" kern="1200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en-IN" sz="1400" kern="1200" spc="-65" dirty="0">
                <a:solidFill>
                  <a:srgbClr val="C486BF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IN" sz="1400" kern="1200" dirty="0">
                <a:solidFill>
                  <a:srgbClr val="9CDBFE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</a:t>
            </a:r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IN" sz="1400" dirty="0">
              <a:effectLst/>
            </a:endParaRPr>
          </a:p>
          <a:p>
            <a:r>
              <a:rPr lang="en-IN" sz="1400" kern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3329" y="1149827"/>
            <a:ext cx="7695471" cy="5615916"/>
          </a:xfrm>
          <a:custGeom>
            <a:avLst/>
            <a:gdLst/>
            <a:ahLst/>
            <a:cxnLst/>
            <a:rect l="l" t="t" r="r" b="b"/>
            <a:pathLst>
              <a:path w="6858000" h="8458200">
                <a:moveTo>
                  <a:pt x="6858000" y="0"/>
                </a:moveTo>
                <a:lnTo>
                  <a:pt x="0" y="0"/>
                </a:lnTo>
                <a:lnTo>
                  <a:pt x="0" y="285750"/>
                </a:lnTo>
                <a:lnTo>
                  <a:pt x="0" y="304800"/>
                </a:lnTo>
                <a:lnTo>
                  <a:pt x="0" y="8458200"/>
                </a:lnTo>
                <a:lnTo>
                  <a:pt x="6858000" y="8458200"/>
                </a:lnTo>
                <a:lnTo>
                  <a:pt x="6858000" y="285750"/>
                </a:lnTo>
                <a:lnTo>
                  <a:pt x="685800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5661660" y="1131380"/>
            <a:ext cx="7597140" cy="563436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7206">
              <a:spcBef>
                <a:spcPts val="590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spc="-4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3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300" dirty="0">
              <a:latin typeface="Courier New"/>
              <a:cs typeface="Courier New"/>
            </a:endParaRPr>
          </a:p>
          <a:p>
            <a:pPr marL="927206">
              <a:spcBef>
                <a:spcPts val="495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spc="-4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3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c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300" dirty="0">
              <a:latin typeface="Courier New"/>
              <a:cs typeface="Courier New"/>
            </a:endParaRPr>
          </a:p>
          <a:p>
            <a:pPr marL="12701">
              <a:spcBef>
                <a:spcPts val="495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12701">
              <a:spcBef>
                <a:spcPts val="5"/>
              </a:spcBef>
            </a:pP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//a</a:t>
            </a:r>
            <a:r>
              <a:rPr sz="13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function</a:t>
            </a:r>
            <a:r>
              <a:rPr sz="13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to</a:t>
            </a:r>
            <a:r>
              <a:rPr sz="13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make</a:t>
            </a:r>
            <a:r>
              <a:rPr sz="13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pivots</a:t>
            </a:r>
            <a:endParaRPr sz="1300" dirty="0">
              <a:latin typeface="Courier New"/>
              <a:cs typeface="Courier New"/>
            </a:endParaRPr>
          </a:p>
          <a:p>
            <a:pPr marL="12701">
              <a:spcBef>
                <a:spcPts val="490"/>
              </a:spcBef>
            </a:pP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3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BDBAA"/>
                </a:solidFill>
                <a:latin typeface="Courier New"/>
                <a:cs typeface="Courier New"/>
              </a:rPr>
              <a:t>partion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3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[]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3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3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left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300" spc="-1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right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lang="en-IN" sz="1300" dirty="0">
              <a:latin typeface="Courier New"/>
              <a:cs typeface="Courier New"/>
            </a:endParaRPr>
          </a:p>
          <a:p>
            <a:pPr marL="12701">
              <a:spcBef>
                <a:spcPts val="490"/>
              </a:spcBef>
            </a:pPr>
            <a:r>
              <a:rPr lang="en-IN" sz="1300" dirty="0">
                <a:solidFill>
                  <a:srgbClr val="569CD5"/>
                </a:solidFill>
                <a:latin typeface="Courier New"/>
                <a:cs typeface="Courier New"/>
              </a:rPr>
              <a:t>	</a:t>
            </a:r>
            <a:r>
              <a:rPr sz="13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300" spc="-6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ref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300" dirty="0">
              <a:latin typeface="Courier New"/>
              <a:cs typeface="Courier New"/>
            </a:endParaRPr>
          </a:p>
          <a:p>
            <a:pPr marL="12701" marR="119394" indent="457252">
              <a:lnSpc>
                <a:spcPct val="127400"/>
              </a:lnSpc>
            </a:pP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ref</a:t>
            </a:r>
            <a:r>
              <a:rPr sz="1300" spc="-15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300" spc="-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right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//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taking</a:t>
            </a:r>
            <a:r>
              <a:rPr sz="13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last</a:t>
            </a:r>
            <a:r>
              <a:rPr sz="13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element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as</a:t>
            </a:r>
            <a:r>
              <a:rPr sz="13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pivot </a:t>
            </a:r>
            <a:r>
              <a:rPr sz="13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element.</a:t>
            </a:r>
            <a:endParaRPr sz="1300" dirty="0">
              <a:latin typeface="Courier New"/>
              <a:cs typeface="Courier New"/>
            </a:endParaRPr>
          </a:p>
          <a:p>
            <a:pPr marL="469954">
              <a:spcBef>
                <a:spcPts val="495"/>
              </a:spcBef>
            </a:pP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spc="-4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3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left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3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3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00" dirty="0">
              <a:latin typeface="Courier New"/>
              <a:cs typeface="Courier New"/>
            </a:endParaRPr>
          </a:p>
          <a:p>
            <a:pPr marL="12701" marR="5081" indent="457252">
              <a:lnSpc>
                <a:spcPct val="127400"/>
              </a:lnSpc>
              <a:spcBef>
                <a:spcPts val="5"/>
              </a:spcBef>
            </a:pPr>
            <a:r>
              <a:rPr sz="1300" dirty="0">
                <a:solidFill>
                  <a:srgbClr val="C486BF"/>
                </a:solidFill>
                <a:latin typeface="Courier New"/>
                <a:cs typeface="Courier New"/>
              </a:rPr>
              <a:t>for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left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3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right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300" spc="-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++)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//taking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all</a:t>
            </a:r>
            <a:r>
              <a:rPr sz="13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elements</a:t>
            </a:r>
            <a:r>
              <a:rPr sz="13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less </a:t>
            </a:r>
            <a:r>
              <a:rPr sz="13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than pivot in one side before the elements greater than </a:t>
            </a:r>
            <a:r>
              <a:rPr sz="13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pivot</a:t>
            </a:r>
            <a:r>
              <a:rPr sz="1300" spc="-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element.</a:t>
            </a:r>
            <a:endParaRPr sz="1300" dirty="0">
              <a:latin typeface="Courier New"/>
              <a:cs typeface="Courier New"/>
            </a:endParaRPr>
          </a:p>
          <a:p>
            <a:pPr marL="469954">
              <a:spcBef>
                <a:spcPts val="490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  <a:p>
            <a:pPr marL="927206">
              <a:spcBef>
                <a:spcPts val="495"/>
              </a:spcBef>
            </a:pPr>
            <a:r>
              <a:rPr sz="13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13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&lt;=</a:t>
            </a:r>
            <a:r>
              <a:rPr sz="13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ref</a:t>
            </a:r>
            <a:r>
              <a:rPr lang="en-IN" sz="13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lang="en-IN" sz="1300" dirty="0">
              <a:latin typeface="Courier New"/>
              <a:cs typeface="Courier New"/>
            </a:endParaRPr>
          </a:p>
          <a:p>
            <a:pPr marL="2756215">
              <a:spcBef>
                <a:spcPts val="495"/>
              </a:spcBef>
            </a:pPr>
            <a:r>
              <a:rPr sz="1300" dirty="0" err="1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++;</a:t>
            </a:r>
            <a:endParaRPr sz="1300" dirty="0">
              <a:latin typeface="Courier New"/>
              <a:cs typeface="Courier New"/>
            </a:endParaRPr>
          </a:p>
          <a:p>
            <a:pPr marL="2756215" marR="1033898">
              <a:lnSpc>
                <a:spcPct val="127400"/>
              </a:lnSpc>
            </a:pPr>
            <a:r>
              <a:rPr sz="1300" dirty="0">
                <a:solidFill>
                  <a:srgbClr val="DBDBAA"/>
                </a:solidFill>
                <a:latin typeface="Courier New"/>
                <a:cs typeface="Courier New"/>
              </a:rPr>
              <a:t>swap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(&amp;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],&amp;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]);  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s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++;</a:t>
            </a:r>
            <a:endParaRPr sz="1300" dirty="0">
              <a:latin typeface="Courier New"/>
              <a:cs typeface="Courier New"/>
            </a:endParaRPr>
          </a:p>
          <a:p>
            <a:pPr marL="927206">
              <a:spcBef>
                <a:spcPts val="495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lang="en-IN" sz="1300" dirty="0">
              <a:latin typeface="Courier New"/>
              <a:cs typeface="Courier New"/>
            </a:endParaRPr>
          </a:p>
          <a:p>
            <a:pPr marL="927206">
              <a:spcBef>
                <a:spcPts val="495"/>
              </a:spcBef>
            </a:pP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comp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++;</a:t>
            </a:r>
            <a:endParaRPr sz="1300" dirty="0">
              <a:latin typeface="Courier New"/>
              <a:cs typeface="Courier New"/>
            </a:endParaRPr>
          </a:p>
          <a:p>
            <a:pPr marL="469954">
              <a:spcBef>
                <a:spcPts val="490"/>
              </a:spcBef>
            </a:pP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  <a:p>
            <a:pPr marL="12701" marR="233706" indent="914504">
              <a:lnSpc>
                <a:spcPct val="127400"/>
              </a:lnSpc>
              <a:spcBef>
                <a:spcPts val="5"/>
              </a:spcBef>
              <a:tabLst>
                <a:tab pos="5500363" algn="l"/>
              </a:tabLst>
            </a:pPr>
            <a:r>
              <a:rPr sz="1300" dirty="0">
                <a:solidFill>
                  <a:srgbClr val="DBDBAA"/>
                </a:solidFill>
                <a:latin typeface="Courier New"/>
                <a:cs typeface="Courier New"/>
              </a:rPr>
              <a:t>swap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(&amp;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3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],&amp;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right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])</a:t>
            </a:r>
            <a:r>
              <a:rPr lang="en-IN" sz="13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//</a:t>
            </a:r>
            <a:r>
              <a:rPr sz="1300" spc="-10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taking </a:t>
            </a:r>
            <a:r>
              <a:rPr sz="13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the pivot element at its place or say between the </a:t>
            </a:r>
            <a:r>
              <a:rPr sz="1300" spc="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6A9954"/>
                </a:solidFill>
                <a:latin typeface="Courier New"/>
                <a:cs typeface="Courier New"/>
              </a:rPr>
              <a:t>partition.</a:t>
            </a:r>
            <a:endParaRPr sz="1300" dirty="0">
              <a:latin typeface="Courier New"/>
              <a:cs typeface="Courier New"/>
            </a:endParaRPr>
          </a:p>
          <a:p>
            <a:pPr marL="469954">
              <a:spcBef>
                <a:spcPts val="490"/>
              </a:spcBef>
            </a:pP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s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++;</a:t>
            </a:r>
            <a:endParaRPr sz="1300" dirty="0">
              <a:latin typeface="Courier New"/>
              <a:cs typeface="Courier New"/>
            </a:endParaRPr>
          </a:p>
          <a:p>
            <a:pPr marL="927206">
              <a:spcBef>
                <a:spcPts val="495"/>
              </a:spcBef>
            </a:pPr>
            <a:r>
              <a:rPr sz="1300" dirty="0">
                <a:solidFill>
                  <a:srgbClr val="C486BF"/>
                </a:solidFill>
                <a:latin typeface="Courier New"/>
                <a:cs typeface="Courier New"/>
              </a:rPr>
              <a:t>return</a:t>
            </a:r>
            <a:r>
              <a:rPr sz="1300" spc="-65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3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3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5BF6223-3324-4082-4EBD-153D54C8FDC2}"/>
              </a:ext>
            </a:extLst>
          </p:cNvPr>
          <p:cNvSpPr txBox="1"/>
          <p:nvPr/>
        </p:nvSpPr>
        <p:spPr>
          <a:xfrm>
            <a:off x="381000" y="323538"/>
            <a:ext cx="4953000" cy="772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2-B:</a:t>
            </a:r>
            <a:endParaRPr sz="2400" dirty="0">
              <a:latin typeface="Times New Roman"/>
              <a:cs typeface="Times New Roman"/>
            </a:endParaRPr>
          </a:p>
          <a:p>
            <a:pPr marL="12701" marR="5081">
              <a:lnSpc>
                <a:spcPct val="1500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Sort,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Conquer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picks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 around the picked pivot.</a:t>
            </a:r>
          </a:p>
          <a:p>
            <a:pPr marL="12701" marR="149242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partition().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target </a:t>
            </a:r>
            <a:r>
              <a:rPr sz="2400" dirty="0">
                <a:latin typeface="Times New Roman"/>
                <a:cs typeface="Times New Roman"/>
              </a:rPr>
              <a:t>of partitions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 as the pivot, put x at its correct position in a sorted array and put all smaller elements (smaller than x)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before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 greater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 (greater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x) after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 All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should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 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 time.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2C1E95C-0576-30D7-A3AD-F25E705B63D8}"/>
              </a:ext>
            </a:extLst>
          </p:cNvPr>
          <p:cNvSpPr txBox="1"/>
          <p:nvPr/>
        </p:nvSpPr>
        <p:spPr>
          <a:xfrm>
            <a:off x="5551899" y="76200"/>
            <a:ext cx="7695471" cy="1073627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6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comp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R="2734622">
              <a:lnSpc>
                <a:spcPct val="127400"/>
              </a:lnSpc>
              <a:spcBef>
                <a:spcPts val="5"/>
              </a:spcBef>
            </a:pPr>
            <a:r>
              <a:rPr sz="1500" dirty="0">
                <a:solidFill>
                  <a:srgbClr val="6A9954"/>
                </a:solidFill>
                <a:latin typeface="Courier New"/>
                <a:cs typeface="Courier New"/>
              </a:rPr>
              <a:t>//function</a:t>
            </a:r>
            <a:r>
              <a:rPr sz="15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6A9954"/>
                </a:solidFill>
                <a:latin typeface="Courier New"/>
                <a:cs typeface="Courier New"/>
              </a:rPr>
              <a:t>for</a:t>
            </a:r>
            <a:r>
              <a:rPr sz="15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6A9954"/>
                </a:solidFill>
                <a:latin typeface="Courier New"/>
                <a:cs typeface="Courier New"/>
              </a:rPr>
              <a:t>swapping</a:t>
            </a:r>
            <a:r>
              <a:rPr sz="15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6A9954"/>
                </a:solidFill>
                <a:latin typeface="Courier New"/>
                <a:cs typeface="Courier New"/>
              </a:rPr>
              <a:t>two</a:t>
            </a:r>
            <a:r>
              <a:rPr sz="15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6A9954"/>
                </a:solidFill>
                <a:latin typeface="Courier New"/>
                <a:cs typeface="Courier New"/>
              </a:rPr>
              <a:t>elements </a:t>
            </a:r>
            <a:r>
              <a:rPr sz="15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void</a:t>
            </a:r>
            <a:r>
              <a:rPr sz="1500" spc="-1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BDBAA"/>
                </a:solidFill>
                <a:latin typeface="Courier New"/>
                <a:cs typeface="Courier New"/>
              </a:rPr>
              <a:t>swap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j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lang="en-IN" sz="1500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914504">
              <a:spcBef>
                <a:spcPts val="495"/>
              </a:spcBef>
            </a:pPr>
            <a:r>
              <a:rPr sz="15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500" spc="-3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c</a:t>
            </a:r>
            <a:r>
              <a:rPr sz="1500" spc="-3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sz="1500" dirty="0">
                <a:solidFill>
                  <a:srgbClr val="9CDBFE"/>
                </a:solidFill>
                <a:latin typeface="Courier New"/>
                <a:cs typeface="Courier New"/>
              </a:rPr>
              <a:t>i</a:t>
            </a: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D35C395-9ECB-EB3B-8F68-459F53398F0A}"/>
              </a:ext>
            </a:extLst>
          </p:cNvPr>
          <p:cNvSpPr txBox="1"/>
          <p:nvPr/>
        </p:nvSpPr>
        <p:spPr>
          <a:xfrm>
            <a:off x="5563329" y="6765743"/>
            <a:ext cx="7695471" cy="3194977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//function</a:t>
            </a:r>
            <a:r>
              <a:rPr sz="14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to</a:t>
            </a:r>
            <a:r>
              <a:rPr sz="14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sort</a:t>
            </a:r>
            <a:r>
              <a:rPr sz="1400" spc="-2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4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elements.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95"/>
              </a:spcBef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void</a:t>
            </a:r>
            <a:r>
              <a:rPr sz="1400" spc="-2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AA"/>
                </a:solidFill>
                <a:latin typeface="Courier New"/>
                <a:cs typeface="Courier New"/>
              </a:rPr>
              <a:t>QuickSort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[]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25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lef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rig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400" dirty="0">
              <a:latin typeface="Courier New"/>
              <a:cs typeface="Courier New"/>
            </a:endParaRPr>
          </a:p>
          <a:p>
            <a:pPr marL="914504">
              <a:spcBef>
                <a:spcPts val="495"/>
              </a:spcBef>
            </a:pPr>
            <a:r>
              <a:rPr sz="1400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lef</a:t>
            </a:r>
            <a:r>
              <a:rPr sz="1400" spc="-4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&lt;</a:t>
            </a:r>
            <a:r>
              <a:rPr sz="1400" spc="-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rig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){</a:t>
            </a:r>
            <a:endParaRPr sz="1400" dirty="0">
              <a:latin typeface="Courier New"/>
              <a:cs typeface="Courier New"/>
            </a:endParaRPr>
          </a:p>
          <a:p>
            <a:pPr marR="334048" indent="1829009">
              <a:lnSpc>
                <a:spcPct val="127400"/>
              </a:lnSpc>
              <a:spcBef>
                <a:spcPts val="5"/>
              </a:spcBef>
            </a:pPr>
            <a:r>
              <a:rPr sz="1400" dirty="0">
                <a:solidFill>
                  <a:srgbClr val="569CD5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p</a:t>
            </a:r>
            <a:r>
              <a:rPr sz="1400" spc="-20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AA"/>
                </a:solidFill>
                <a:latin typeface="Courier New"/>
                <a:cs typeface="Courier New"/>
              </a:rPr>
              <a:t>partion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lef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rig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r>
              <a:rPr sz="1400" spc="-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//to</a:t>
            </a:r>
            <a:r>
              <a:rPr sz="1400" spc="-2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find </a:t>
            </a:r>
            <a:r>
              <a:rPr sz="14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400" spc="-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index</a:t>
            </a:r>
            <a:r>
              <a:rPr sz="1400" spc="-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of pivot</a:t>
            </a:r>
            <a:r>
              <a:rPr sz="1400" spc="-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element</a:t>
            </a:r>
            <a:endParaRPr sz="1400" dirty="0">
              <a:latin typeface="Courier New"/>
              <a:cs typeface="Courier New"/>
            </a:endParaRPr>
          </a:p>
          <a:p>
            <a:pPr marL="1829009">
              <a:spcBef>
                <a:spcPts val="490"/>
              </a:spcBef>
            </a:pPr>
            <a:r>
              <a:rPr sz="1400" dirty="0">
                <a:solidFill>
                  <a:srgbClr val="DBDBAA"/>
                </a:solidFill>
                <a:latin typeface="Courier New"/>
                <a:cs typeface="Courier New"/>
              </a:rPr>
              <a:t>QuickSort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lef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p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14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R="676987">
              <a:lnSpc>
                <a:spcPct val="127400"/>
              </a:lnSpc>
            </a:pP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//recursively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sort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second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half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(elements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after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 </a:t>
            </a:r>
            <a:r>
              <a:rPr sz="14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pivot)</a:t>
            </a:r>
            <a:endParaRPr sz="1400" dirty="0">
              <a:latin typeface="Courier New"/>
              <a:cs typeface="Courier New"/>
            </a:endParaRPr>
          </a:p>
          <a:p>
            <a:pPr marL="1829009">
              <a:spcBef>
                <a:spcPts val="495"/>
              </a:spcBef>
            </a:pPr>
            <a:r>
              <a:rPr sz="1400" dirty="0">
                <a:solidFill>
                  <a:srgbClr val="DBDBAA"/>
                </a:solidFill>
                <a:latin typeface="Courier New"/>
                <a:cs typeface="Courier New"/>
              </a:rPr>
              <a:t>QuickSort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array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p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1400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CDBFE"/>
                </a:solidFill>
                <a:latin typeface="Courier New"/>
                <a:cs typeface="Courier New"/>
              </a:rPr>
              <a:t>rig</a:t>
            </a: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R="676987">
              <a:lnSpc>
                <a:spcPct val="127400"/>
              </a:lnSpc>
            </a:pP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//recursively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sort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first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half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(elements</a:t>
            </a:r>
            <a:r>
              <a:rPr sz="1400" spc="-15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before</a:t>
            </a:r>
            <a:r>
              <a:rPr sz="1400" spc="-1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the </a:t>
            </a:r>
            <a:r>
              <a:rPr sz="1400" spc="-890" dirty="0">
                <a:solidFill>
                  <a:srgbClr val="6A9954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A9954"/>
                </a:solidFill>
                <a:latin typeface="Courier New"/>
                <a:cs typeface="Courier New"/>
              </a:rPr>
              <a:t>pivot)</a:t>
            </a:r>
            <a:endParaRPr sz="1400" dirty="0">
              <a:latin typeface="Courier New"/>
              <a:cs typeface="Courier New"/>
            </a:endParaRPr>
          </a:p>
          <a:p>
            <a:pPr marL="914504">
              <a:spcBef>
                <a:spcPts val="495"/>
              </a:spcBef>
            </a:pPr>
            <a:r>
              <a:rPr sz="14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95"/>
              </a:spcBef>
            </a:pPr>
            <a:r>
              <a:rPr sz="1500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351" y="381000"/>
            <a:ext cx="12192000" cy="1396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7" algn="ctr"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Question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no.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1" marR="5081">
              <a:lnSpc>
                <a:spcPct val="110200"/>
              </a:lnSpc>
              <a:spcBef>
                <a:spcPts val="875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comparisons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swaps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MS and QS with both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UD and ND as input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400" y="2402287"/>
            <a:ext cx="8305800" cy="335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</a:p>
          <a:p>
            <a:pPr>
              <a:spcBef>
                <a:spcPts val="15"/>
              </a:spcBef>
            </a:pPr>
            <a:endParaRPr dirty="0">
              <a:latin typeface="Times New Roman"/>
              <a:cs typeface="Times New Roman"/>
            </a:endParaRPr>
          </a:p>
          <a:p>
            <a:pPr marL="175280" indent="-162579">
              <a:spcBef>
                <a:spcPts val="5"/>
              </a:spcBef>
              <a:buAutoNum type="arabicPeriod"/>
              <a:tabLst>
                <a:tab pos="175280" algn="l"/>
              </a:tabLst>
            </a:pPr>
            <a:r>
              <a:rPr sz="2000" b="1" spc="10" dirty="0">
                <a:solidFill>
                  <a:srgbClr val="626466"/>
                </a:solidFill>
                <a:latin typeface="Roboto"/>
                <a:cs typeface="Roboto"/>
              </a:rPr>
              <a:t>Merge</a:t>
            </a: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sort(Average,</a:t>
            </a: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 Best, Worst) </a:t>
            </a:r>
            <a:r>
              <a:rPr lang="en-IN" sz="2000" b="1" spc="-10" dirty="0">
                <a:solidFill>
                  <a:srgbClr val="626466"/>
                </a:solidFill>
                <a:latin typeface="Roboto"/>
                <a:cs typeface="Roboto"/>
              </a:rPr>
              <a:t>: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O(n</a:t>
            </a: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spc="35" dirty="0">
                <a:solidFill>
                  <a:srgbClr val="626466"/>
                </a:solidFill>
                <a:latin typeface="Roboto"/>
                <a:cs typeface="Roboto"/>
              </a:rPr>
              <a:t>*</a:t>
            </a: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log</a:t>
            </a: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n)</a:t>
            </a:r>
            <a:endParaRPr sz="2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626466"/>
              </a:buClr>
              <a:buFont typeface="Roboto"/>
              <a:buAutoNum type="arabicPeriod"/>
            </a:pPr>
            <a:endParaRPr dirty="0">
              <a:latin typeface="Roboto"/>
              <a:cs typeface="Roboto"/>
            </a:endParaRPr>
          </a:p>
          <a:p>
            <a:pPr marL="175280" indent="-162579">
              <a:buAutoNum type="arabicPeriod"/>
              <a:tabLst>
                <a:tab pos="175280" algn="l"/>
              </a:tabLst>
            </a:pPr>
            <a:r>
              <a:rPr sz="2000" b="1" spc="-5" dirty="0">
                <a:solidFill>
                  <a:srgbClr val="626466"/>
                </a:solidFill>
                <a:latin typeface="Roboto"/>
                <a:cs typeface="Roboto"/>
              </a:rPr>
              <a:t>Quick</a:t>
            </a:r>
            <a:r>
              <a:rPr sz="2000" b="1" spc="-4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spc="5" dirty="0">
                <a:solidFill>
                  <a:srgbClr val="626466"/>
                </a:solidFill>
                <a:latin typeface="Roboto"/>
                <a:cs typeface="Roboto"/>
              </a:rPr>
              <a:t>sort:</a:t>
            </a:r>
            <a:endParaRPr sz="2000" dirty="0">
              <a:latin typeface="Roboto"/>
              <a:cs typeface="Roboto"/>
            </a:endParaRPr>
          </a:p>
          <a:p>
            <a:pPr marL="12701">
              <a:spcBef>
                <a:spcPts val="919"/>
              </a:spcBef>
            </a:pP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Best</a:t>
            </a:r>
            <a:r>
              <a:rPr sz="2000" b="1" spc="-20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626466"/>
                </a:solidFill>
                <a:latin typeface="Roboto"/>
                <a:cs typeface="Roboto"/>
              </a:rPr>
              <a:t>=</a:t>
            </a:r>
            <a:r>
              <a:rPr sz="2000" b="1" spc="-1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O(n</a:t>
            </a:r>
            <a:r>
              <a:rPr sz="2000" b="1" spc="-1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spc="35" dirty="0">
                <a:solidFill>
                  <a:srgbClr val="626466"/>
                </a:solidFill>
                <a:latin typeface="Roboto"/>
                <a:cs typeface="Roboto"/>
              </a:rPr>
              <a:t>*</a:t>
            </a:r>
            <a:r>
              <a:rPr sz="2000" b="1" spc="-20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log</a:t>
            </a:r>
            <a:r>
              <a:rPr sz="2000" b="1" spc="-1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626466"/>
                </a:solidFill>
                <a:latin typeface="Roboto"/>
                <a:cs typeface="Roboto"/>
              </a:rPr>
              <a:t>n)</a:t>
            </a:r>
            <a:endParaRPr lang="en-IN" sz="2000" b="1" dirty="0">
              <a:solidFill>
                <a:srgbClr val="626466"/>
              </a:solidFill>
              <a:latin typeface="Roboto"/>
              <a:cs typeface="Roboto"/>
            </a:endParaRPr>
          </a:p>
          <a:p>
            <a:pPr marL="12701">
              <a:spcBef>
                <a:spcPts val="100"/>
              </a:spcBef>
            </a:pPr>
            <a:r>
              <a:rPr lang="en-US" sz="2000" b="1" spc="5" dirty="0">
                <a:solidFill>
                  <a:srgbClr val="626466"/>
                </a:solidFill>
                <a:latin typeface="Roboto"/>
                <a:cs typeface="Roboto"/>
              </a:rPr>
              <a:t>Average</a:t>
            </a:r>
            <a:r>
              <a:rPr lang="en-US" sz="2000" b="1" spc="-20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spc="-10" dirty="0">
                <a:solidFill>
                  <a:srgbClr val="626466"/>
                </a:solidFill>
                <a:latin typeface="Roboto"/>
                <a:cs typeface="Roboto"/>
              </a:rPr>
              <a:t>=</a:t>
            </a:r>
            <a:r>
              <a:rPr lang="en-US" sz="2000" b="1" spc="-1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O(n</a:t>
            </a:r>
            <a:r>
              <a:rPr lang="en-US" sz="2000" b="1" spc="-20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spc="35" dirty="0">
                <a:solidFill>
                  <a:srgbClr val="626466"/>
                </a:solidFill>
                <a:latin typeface="Roboto"/>
                <a:cs typeface="Roboto"/>
              </a:rPr>
              <a:t>*</a:t>
            </a:r>
            <a:r>
              <a:rPr lang="en-US" sz="2000" b="1" spc="-20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log</a:t>
            </a:r>
            <a:r>
              <a:rPr lang="en-US" sz="2000" b="1" spc="-1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n)</a:t>
            </a:r>
            <a:endParaRPr lang="en-US" sz="2000" dirty="0">
              <a:latin typeface="Roboto"/>
              <a:cs typeface="Roboto"/>
            </a:endParaRPr>
          </a:p>
          <a:p>
            <a:pPr marL="12701">
              <a:spcBef>
                <a:spcPts val="920"/>
              </a:spcBef>
            </a:pP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Worst </a:t>
            </a:r>
            <a:r>
              <a:rPr lang="en-US" sz="2000" b="1" spc="-10" dirty="0">
                <a:solidFill>
                  <a:srgbClr val="626466"/>
                </a:solidFill>
                <a:latin typeface="Roboto"/>
                <a:cs typeface="Roboto"/>
              </a:rPr>
              <a:t>=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O(n 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^ 2),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 when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the </a:t>
            </a:r>
            <a:r>
              <a:rPr lang="en-US" sz="2000" b="1" spc="5" dirty="0">
                <a:solidFill>
                  <a:srgbClr val="626466"/>
                </a:solidFill>
                <a:latin typeface="Roboto"/>
                <a:cs typeface="Roboto"/>
              </a:rPr>
              <a:t>elements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spc="5" dirty="0">
                <a:solidFill>
                  <a:srgbClr val="626466"/>
                </a:solidFill>
                <a:latin typeface="Roboto"/>
                <a:cs typeface="Roboto"/>
              </a:rPr>
              <a:t>are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 already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spc="5" dirty="0">
                <a:solidFill>
                  <a:srgbClr val="626466"/>
                </a:solidFill>
                <a:latin typeface="Roboto"/>
                <a:cs typeface="Roboto"/>
              </a:rPr>
              <a:t>sorted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in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ascending </a:t>
            </a:r>
            <a:r>
              <a:rPr lang="en-US" sz="2000" b="1" spc="5" dirty="0">
                <a:solidFill>
                  <a:srgbClr val="626466"/>
                </a:solidFill>
                <a:latin typeface="Roboto"/>
                <a:cs typeface="Roboto"/>
              </a:rPr>
              <a:t>or</a:t>
            </a:r>
            <a:r>
              <a:rPr lang="en-US" sz="2000" b="1" spc="-5" dirty="0">
                <a:solidFill>
                  <a:srgbClr val="626466"/>
                </a:solidFill>
                <a:latin typeface="Roboto"/>
                <a:cs typeface="Roboto"/>
              </a:rPr>
              <a:t> </a:t>
            </a:r>
            <a:r>
              <a:rPr lang="en-US" sz="2000" b="1" dirty="0">
                <a:solidFill>
                  <a:srgbClr val="626466"/>
                </a:solidFill>
                <a:latin typeface="Roboto"/>
                <a:cs typeface="Roboto"/>
              </a:rPr>
              <a:t>descending </a:t>
            </a:r>
            <a:r>
              <a:rPr lang="en-US" sz="2000" b="1" spc="-15" dirty="0">
                <a:solidFill>
                  <a:srgbClr val="626466"/>
                </a:solidFill>
                <a:latin typeface="Roboto"/>
                <a:cs typeface="Roboto"/>
              </a:rPr>
              <a:t>order.</a:t>
            </a:r>
            <a:endParaRPr lang="en-US" sz="2000" dirty="0">
              <a:latin typeface="Roboto"/>
              <a:cs typeface="Roboto"/>
            </a:endParaRPr>
          </a:p>
          <a:p>
            <a:pPr marL="12701">
              <a:spcBef>
                <a:spcPts val="919"/>
              </a:spcBef>
            </a:pPr>
            <a:endParaRPr dirty="0">
              <a:latin typeface="Roboto"/>
              <a:cs typeface="Roboto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42986C9-C2B4-8BF4-C77F-79909075F4BF}"/>
              </a:ext>
            </a:extLst>
          </p:cNvPr>
          <p:cNvSpPr txBox="1"/>
          <p:nvPr/>
        </p:nvSpPr>
        <p:spPr>
          <a:xfrm>
            <a:off x="609600" y="6324600"/>
            <a:ext cx="12420600" cy="314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24133">
              <a:lnSpc>
                <a:spcPct val="150000"/>
              </a:lnSpc>
              <a:spcBef>
                <a:spcPts val="1075"/>
              </a:spcBef>
            </a:pPr>
            <a:r>
              <a:rPr sz="2000" dirty="0">
                <a:latin typeface="Times New Roman"/>
                <a:cs typeface="Times New Roman"/>
              </a:rPr>
              <a:t>So, as we increase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 of elements in the array the running time will increase. </a:t>
            </a:r>
            <a:r>
              <a:rPr sz="2000" spc="-5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can also judge this by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comparisons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algorithms.</a:t>
            </a: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1" marR="5081">
              <a:lnSpc>
                <a:spcPct val="150000"/>
              </a:lnSpc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(i.e. 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4,8,16,32…), and take note of the number of comparisons. Then we compare the results. Here I have considered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2^3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2^14.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1154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3020</Words>
  <Application>Microsoft Office PowerPoint</Application>
  <PresentationFormat>Custom</PresentationFormat>
  <Paragraphs>261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Consolas</vt:lpstr>
      <vt:lpstr>Courier New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Ananya Sutradhar</cp:lastModifiedBy>
  <cp:revision>1</cp:revision>
  <dcterms:created xsi:type="dcterms:W3CDTF">2023-04-09T14:10:16Z</dcterms:created>
  <dcterms:modified xsi:type="dcterms:W3CDTF">2023-04-09T15:32:28Z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2023-02-19T00:00:00Z</vt:filetime>
  </property>
  <property fmtid="{D5CDD505-2E9C-101B-9397-08002B2CF9AE}" pid="3" name="Creator">
    <vt:lpwstr>Mozilla/5.0 (Windows NT 10.0; Win64; x64) AppleWebKit/537.36 (KHTML, like Gecko) Chrome/110.0.0.0 Safari/537.36</vt:lpwstr>
  </property>
  <property fmtid="{D5CDD505-2E9C-101B-9397-08002B2CF9AE}" pid="4" name="LastSaved">
    <vt:filetime>2023-04-09T00:00:00Z</vt:filetime>
  </property>
</Properties>
</file>