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Bebas Neue Bold" charset="1" panose="020B0606020202050201"/>
      <p:regular r:id="rId20"/>
    </p:embeddedFont>
    <p:embeddedFont>
      <p:font typeface="Raleway Bold" charset="1" panose="00000000000000000000"/>
      <p:regular r:id="rId21"/>
    </p:embeddedFont>
    <p:embeddedFont>
      <p:font typeface="Raleway" charset="1" panose="00000000000000000000"/>
      <p:regular r:id="rId22"/>
    </p:embeddedFont>
    <p:embeddedFont>
      <p:font typeface="Canva Sans Bold" charset="1" panose="020B0803030501040103"/>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6.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2C2F6F">
                <a:alpha val="100000"/>
              </a:srgbClr>
            </a:gs>
            <a:gs pos="100000">
              <a:srgbClr val="490F3E">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9533163" y="1500333"/>
            <a:ext cx="7387257" cy="7387257"/>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FFF5E9">
                    <a:alpha val="100000"/>
                  </a:srgbClr>
                </a:gs>
                <a:gs pos="100000">
                  <a:srgbClr val="E7E8E4">
                    <a:alpha val="0"/>
                  </a:srgbClr>
                </a:gs>
              </a:gsLst>
              <a:lin ang="0"/>
            </a:gra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212"/>
                </a:lnSpc>
              </a:pPr>
            </a:p>
          </p:txBody>
        </p:sp>
      </p:grpSp>
      <p:grpSp>
        <p:nvGrpSpPr>
          <p:cNvPr name="Group 5" id="5"/>
          <p:cNvGrpSpPr/>
          <p:nvPr/>
        </p:nvGrpSpPr>
        <p:grpSpPr>
          <a:xfrm rot="0">
            <a:off x="14632374" y="1028700"/>
            <a:ext cx="3413934" cy="3413934"/>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FFF5E9">
                    <a:alpha val="100000"/>
                  </a:srgbClr>
                </a:gs>
                <a:gs pos="100000">
                  <a:srgbClr val="E7E8E4">
                    <a:alpha val="0"/>
                  </a:srgbClr>
                </a:gs>
              </a:gsLst>
              <a:lin ang="0"/>
            </a:gra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212"/>
                </a:lnSpc>
              </a:pPr>
            </a:p>
          </p:txBody>
        </p:sp>
      </p:grpSp>
      <p:sp>
        <p:nvSpPr>
          <p:cNvPr name="Freeform 8" id="8"/>
          <p:cNvSpPr/>
          <p:nvPr/>
        </p:nvSpPr>
        <p:spPr>
          <a:xfrm flipH="false" flipV="false" rot="0">
            <a:off x="9873262" y="2440148"/>
            <a:ext cx="5916396" cy="5507627"/>
          </a:xfrm>
          <a:custGeom>
            <a:avLst/>
            <a:gdLst/>
            <a:ahLst/>
            <a:cxnLst/>
            <a:rect r="r" b="b" t="t" l="l"/>
            <a:pathLst>
              <a:path h="5507627" w="5916396">
                <a:moveTo>
                  <a:pt x="0" y="0"/>
                </a:moveTo>
                <a:lnTo>
                  <a:pt x="5916396" y="0"/>
                </a:lnTo>
                <a:lnTo>
                  <a:pt x="5916396" y="5507627"/>
                </a:lnTo>
                <a:lnTo>
                  <a:pt x="0" y="550762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438066" y="4497283"/>
            <a:ext cx="7922214" cy="403313"/>
          </a:xfrm>
          <a:custGeom>
            <a:avLst/>
            <a:gdLst/>
            <a:ahLst/>
            <a:cxnLst/>
            <a:rect r="r" b="b" t="t" l="l"/>
            <a:pathLst>
              <a:path h="403313" w="7922214">
                <a:moveTo>
                  <a:pt x="0" y="0"/>
                </a:moveTo>
                <a:lnTo>
                  <a:pt x="7922214" y="0"/>
                </a:lnTo>
                <a:lnTo>
                  <a:pt x="7922214" y="403313"/>
                </a:lnTo>
                <a:lnTo>
                  <a:pt x="0" y="4033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0745465" y="6448040"/>
            <a:ext cx="5034668" cy="2810260"/>
          </a:xfrm>
          <a:custGeom>
            <a:avLst/>
            <a:gdLst/>
            <a:ahLst/>
            <a:cxnLst/>
            <a:rect r="r" b="b" t="t" l="l"/>
            <a:pathLst>
              <a:path h="2810260" w="5034668">
                <a:moveTo>
                  <a:pt x="0" y="0"/>
                </a:moveTo>
                <a:lnTo>
                  <a:pt x="5034668" y="0"/>
                </a:lnTo>
                <a:lnTo>
                  <a:pt x="5034668" y="2810260"/>
                </a:lnTo>
                <a:lnTo>
                  <a:pt x="0" y="28102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1091936" y="552280"/>
            <a:ext cx="2843806" cy="1587361"/>
          </a:xfrm>
          <a:custGeom>
            <a:avLst/>
            <a:gdLst/>
            <a:ahLst/>
            <a:cxnLst/>
            <a:rect r="r" b="b" t="t" l="l"/>
            <a:pathLst>
              <a:path h="1587361" w="2843806">
                <a:moveTo>
                  <a:pt x="0" y="0"/>
                </a:moveTo>
                <a:lnTo>
                  <a:pt x="2843807" y="0"/>
                </a:lnTo>
                <a:lnTo>
                  <a:pt x="2843807" y="1587361"/>
                </a:lnTo>
                <a:lnTo>
                  <a:pt x="0" y="15873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2" id="12"/>
          <p:cNvGrpSpPr/>
          <p:nvPr/>
        </p:nvGrpSpPr>
        <p:grpSpPr>
          <a:xfrm rot="0">
            <a:off x="17579417" y="8585700"/>
            <a:ext cx="1075518" cy="708583"/>
            <a:chOff x="0" y="0"/>
            <a:chExt cx="283264" cy="186623"/>
          </a:xfrm>
        </p:grpSpPr>
        <p:sp>
          <p:nvSpPr>
            <p:cNvPr name="Freeform 13" id="13"/>
            <p:cNvSpPr/>
            <p:nvPr/>
          </p:nvSpPr>
          <p:spPr>
            <a:xfrm flipH="false" flipV="false" rot="0">
              <a:off x="0" y="0"/>
              <a:ext cx="283264" cy="186623"/>
            </a:xfrm>
            <a:custGeom>
              <a:avLst/>
              <a:gdLst/>
              <a:ahLst/>
              <a:cxnLst/>
              <a:rect r="r" b="b" t="t" l="l"/>
              <a:pathLst>
                <a:path h="186623" w="283264">
                  <a:moveTo>
                    <a:pt x="0" y="0"/>
                  </a:moveTo>
                  <a:lnTo>
                    <a:pt x="283264" y="0"/>
                  </a:lnTo>
                  <a:lnTo>
                    <a:pt x="283264" y="186623"/>
                  </a:lnTo>
                  <a:lnTo>
                    <a:pt x="0" y="186623"/>
                  </a:lnTo>
                  <a:close/>
                </a:path>
              </a:pathLst>
            </a:custGeom>
            <a:solidFill>
              <a:srgbClr val="E9E9E9"/>
            </a:solidFill>
          </p:spPr>
        </p:sp>
        <p:sp>
          <p:nvSpPr>
            <p:cNvPr name="TextBox 14" id="14"/>
            <p:cNvSpPr txBox="true"/>
            <p:nvPr/>
          </p:nvSpPr>
          <p:spPr>
            <a:xfrm>
              <a:off x="0" y="-38100"/>
              <a:ext cx="283264" cy="224723"/>
            </a:xfrm>
            <a:prstGeom prst="rect">
              <a:avLst/>
            </a:prstGeom>
          </p:spPr>
          <p:txBody>
            <a:bodyPr anchor="ctr" rtlCol="false" tIns="50800" lIns="50800" bIns="50800" rIns="50800"/>
            <a:lstStyle/>
            <a:p>
              <a:pPr algn="ctr">
                <a:lnSpc>
                  <a:spcPts val="2212"/>
                </a:lnSpc>
              </a:pPr>
            </a:p>
          </p:txBody>
        </p:sp>
      </p:grpSp>
      <p:sp>
        <p:nvSpPr>
          <p:cNvPr name="TextBox 15" id="15"/>
          <p:cNvSpPr txBox="true"/>
          <p:nvPr/>
        </p:nvSpPr>
        <p:spPr>
          <a:xfrm rot="0">
            <a:off x="342192" y="1341585"/>
            <a:ext cx="9190971" cy="2997714"/>
          </a:xfrm>
          <a:prstGeom prst="rect">
            <a:avLst/>
          </a:prstGeom>
        </p:spPr>
        <p:txBody>
          <a:bodyPr anchor="t" rtlCol="false" tIns="0" lIns="0" bIns="0" rIns="0">
            <a:spAutoFit/>
          </a:bodyPr>
          <a:lstStyle/>
          <a:p>
            <a:pPr algn="l">
              <a:lnSpc>
                <a:spcPts val="11520"/>
              </a:lnSpc>
            </a:pPr>
            <a:r>
              <a:rPr lang="en-US" sz="11520" b="true">
                <a:solidFill>
                  <a:srgbClr val="FFFFFF"/>
                </a:solidFill>
                <a:latin typeface="Bebas Neue Bold"/>
                <a:ea typeface="Bebas Neue Bold"/>
                <a:cs typeface="Bebas Neue Bold"/>
                <a:sym typeface="Bebas Neue Bold"/>
              </a:rPr>
              <a:t>HVAC Optimization Project</a:t>
            </a:r>
          </a:p>
        </p:txBody>
      </p:sp>
      <p:sp>
        <p:nvSpPr>
          <p:cNvPr name="TextBox 16" id="16"/>
          <p:cNvSpPr txBox="true"/>
          <p:nvPr/>
        </p:nvSpPr>
        <p:spPr>
          <a:xfrm rot="0">
            <a:off x="2243855" y="9017559"/>
            <a:ext cx="2990767" cy="258043"/>
          </a:xfrm>
          <a:prstGeom prst="rect">
            <a:avLst/>
          </a:prstGeom>
        </p:spPr>
        <p:txBody>
          <a:bodyPr anchor="t" rtlCol="false" tIns="0" lIns="0" bIns="0" rIns="0">
            <a:spAutoFit/>
          </a:bodyPr>
          <a:lstStyle/>
          <a:p>
            <a:pPr algn="l">
              <a:lnSpc>
                <a:spcPts val="2053"/>
              </a:lnSpc>
              <a:spcBef>
                <a:spcPct val="0"/>
              </a:spcBef>
            </a:pPr>
            <a:r>
              <a:rPr lang="en-US" b="true" sz="1466">
                <a:solidFill>
                  <a:srgbClr val="3D2882"/>
                </a:solidFill>
                <a:latin typeface="Raleway Bold"/>
                <a:ea typeface="Raleway Bold"/>
                <a:cs typeface="Raleway Bold"/>
                <a:sym typeface="Raleway Bold"/>
              </a:rPr>
              <a:t>WWW.REALLYGREATSITE.COM</a:t>
            </a:r>
          </a:p>
        </p:txBody>
      </p:sp>
      <p:sp>
        <p:nvSpPr>
          <p:cNvPr name="TextBox 17" id="17"/>
          <p:cNvSpPr txBox="true"/>
          <p:nvPr/>
        </p:nvSpPr>
        <p:spPr>
          <a:xfrm rot="0">
            <a:off x="17792856" y="8741720"/>
            <a:ext cx="338855" cy="341206"/>
          </a:xfrm>
          <a:prstGeom prst="rect">
            <a:avLst/>
          </a:prstGeom>
        </p:spPr>
        <p:txBody>
          <a:bodyPr anchor="t" rtlCol="false" tIns="0" lIns="0" bIns="0" rIns="0">
            <a:spAutoFit/>
          </a:bodyPr>
          <a:lstStyle/>
          <a:p>
            <a:pPr algn="l">
              <a:lnSpc>
                <a:spcPts val="2716"/>
              </a:lnSpc>
              <a:spcBef>
                <a:spcPct val="0"/>
              </a:spcBef>
            </a:pPr>
            <a:r>
              <a:rPr lang="en-US" b="true" sz="1940">
                <a:solidFill>
                  <a:srgbClr val="3D2882"/>
                </a:solidFill>
                <a:latin typeface="Raleway Bold"/>
                <a:ea typeface="Raleway Bold"/>
                <a:cs typeface="Raleway Bold"/>
                <a:sym typeface="Raleway Bold"/>
              </a:rPr>
              <a:t>01</a:t>
            </a:r>
          </a:p>
        </p:txBody>
      </p:sp>
      <p:sp>
        <p:nvSpPr>
          <p:cNvPr name="TextBox 18" id="18"/>
          <p:cNvSpPr txBox="true"/>
          <p:nvPr/>
        </p:nvSpPr>
        <p:spPr>
          <a:xfrm rot="0">
            <a:off x="438066" y="7238539"/>
            <a:ext cx="7067384" cy="2055744"/>
          </a:xfrm>
          <a:prstGeom prst="rect">
            <a:avLst/>
          </a:prstGeom>
        </p:spPr>
        <p:txBody>
          <a:bodyPr anchor="t" rtlCol="false" tIns="0" lIns="0" bIns="0" rIns="0">
            <a:spAutoFit/>
          </a:bodyPr>
          <a:lstStyle/>
          <a:p>
            <a:pPr algn="l">
              <a:lnSpc>
                <a:spcPts val="2716"/>
              </a:lnSpc>
            </a:pPr>
            <a:r>
              <a:rPr lang="en-US" sz="1940">
                <a:solidFill>
                  <a:srgbClr val="FFFFFF"/>
                </a:solidFill>
                <a:latin typeface="Raleway"/>
                <a:ea typeface="Raleway"/>
                <a:cs typeface="Raleway"/>
                <a:sym typeface="Raleway"/>
              </a:rPr>
              <a:t>TEAM: ​</a:t>
            </a:r>
          </a:p>
          <a:p>
            <a:pPr algn="l">
              <a:lnSpc>
                <a:spcPts val="2716"/>
              </a:lnSpc>
            </a:pPr>
            <a:r>
              <a:rPr lang="en-US" sz="1940">
                <a:solidFill>
                  <a:srgbClr val="FFFFFF"/>
                </a:solidFill>
                <a:latin typeface="Raleway"/>
                <a:ea typeface="Raleway"/>
                <a:cs typeface="Raleway"/>
                <a:sym typeface="Raleway"/>
              </a:rPr>
              <a:t>ANANYA WADHWA​</a:t>
            </a:r>
          </a:p>
          <a:p>
            <a:pPr algn="l">
              <a:lnSpc>
                <a:spcPts val="2716"/>
              </a:lnSpc>
            </a:pPr>
            <a:r>
              <a:rPr lang="en-US" sz="1940">
                <a:solidFill>
                  <a:srgbClr val="FFFFFF"/>
                </a:solidFill>
                <a:latin typeface="Raleway"/>
                <a:ea typeface="Raleway"/>
                <a:cs typeface="Raleway"/>
                <a:sym typeface="Raleway"/>
              </a:rPr>
              <a:t>AVNEET SINGH​</a:t>
            </a:r>
          </a:p>
          <a:p>
            <a:pPr algn="l">
              <a:lnSpc>
                <a:spcPts val="2716"/>
              </a:lnSpc>
            </a:pPr>
            <a:r>
              <a:rPr lang="en-US" sz="1940">
                <a:solidFill>
                  <a:srgbClr val="FFFFFF"/>
                </a:solidFill>
                <a:latin typeface="Raleway"/>
                <a:ea typeface="Raleway"/>
                <a:cs typeface="Raleway"/>
                <a:sym typeface="Raleway"/>
              </a:rPr>
              <a:t>CARLOS NAKAGOMI​</a:t>
            </a:r>
          </a:p>
          <a:p>
            <a:pPr algn="l">
              <a:lnSpc>
                <a:spcPts val="2716"/>
              </a:lnSpc>
            </a:pPr>
            <a:r>
              <a:rPr lang="en-US" sz="1940">
                <a:solidFill>
                  <a:srgbClr val="FFFFFF"/>
                </a:solidFill>
                <a:latin typeface="Raleway"/>
                <a:ea typeface="Raleway"/>
                <a:cs typeface="Raleway"/>
                <a:sym typeface="Raleway"/>
              </a:rPr>
              <a:t>SUNAINA JAIN​</a:t>
            </a:r>
          </a:p>
          <a:p>
            <a:pPr algn="l">
              <a:lnSpc>
                <a:spcPts val="2716"/>
              </a:lnSpc>
              <a:spcBef>
                <a:spcPct val="0"/>
              </a:spcBef>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2C2F6F">
                <a:alpha val="100000"/>
              </a:srgbClr>
            </a:gs>
            <a:gs pos="100000">
              <a:srgbClr val="490F3E">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7579417" y="8585700"/>
            <a:ext cx="1075518" cy="708583"/>
            <a:chOff x="0" y="0"/>
            <a:chExt cx="283264" cy="186623"/>
          </a:xfrm>
        </p:grpSpPr>
        <p:sp>
          <p:nvSpPr>
            <p:cNvPr name="Freeform 3" id="3"/>
            <p:cNvSpPr/>
            <p:nvPr/>
          </p:nvSpPr>
          <p:spPr>
            <a:xfrm flipH="false" flipV="false" rot="0">
              <a:off x="0" y="0"/>
              <a:ext cx="283264" cy="186623"/>
            </a:xfrm>
            <a:custGeom>
              <a:avLst/>
              <a:gdLst/>
              <a:ahLst/>
              <a:cxnLst/>
              <a:rect r="r" b="b" t="t" l="l"/>
              <a:pathLst>
                <a:path h="186623" w="283264">
                  <a:moveTo>
                    <a:pt x="0" y="0"/>
                  </a:moveTo>
                  <a:lnTo>
                    <a:pt x="283264" y="0"/>
                  </a:lnTo>
                  <a:lnTo>
                    <a:pt x="283264" y="186623"/>
                  </a:lnTo>
                  <a:lnTo>
                    <a:pt x="0" y="186623"/>
                  </a:lnTo>
                  <a:close/>
                </a:path>
              </a:pathLst>
            </a:custGeom>
            <a:solidFill>
              <a:srgbClr val="E9E9E9"/>
            </a:solidFill>
          </p:spPr>
        </p:sp>
        <p:sp>
          <p:nvSpPr>
            <p:cNvPr name="TextBox 4" id="4"/>
            <p:cNvSpPr txBox="true"/>
            <p:nvPr/>
          </p:nvSpPr>
          <p:spPr>
            <a:xfrm>
              <a:off x="0" y="-38100"/>
              <a:ext cx="283264" cy="224723"/>
            </a:xfrm>
            <a:prstGeom prst="rect">
              <a:avLst/>
            </a:prstGeom>
          </p:spPr>
          <p:txBody>
            <a:bodyPr anchor="ctr" rtlCol="false" tIns="50800" lIns="50800" bIns="50800" rIns="50800"/>
            <a:lstStyle/>
            <a:p>
              <a:pPr algn="ctr">
                <a:lnSpc>
                  <a:spcPts val="2212"/>
                </a:lnSpc>
              </a:pPr>
            </a:p>
          </p:txBody>
        </p:sp>
      </p:grpSp>
      <p:sp>
        <p:nvSpPr>
          <p:cNvPr name="TextBox 5" id="5"/>
          <p:cNvSpPr txBox="true"/>
          <p:nvPr/>
        </p:nvSpPr>
        <p:spPr>
          <a:xfrm rot="0">
            <a:off x="17792856" y="8741720"/>
            <a:ext cx="385473" cy="341244"/>
          </a:xfrm>
          <a:prstGeom prst="rect">
            <a:avLst/>
          </a:prstGeom>
        </p:spPr>
        <p:txBody>
          <a:bodyPr anchor="t" rtlCol="false" tIns="0" lIns="0" bIns="0" rIns="0">
            <a:spAutoFit/>
          </a:bodyPr>
          <a:lstStyle/>
          <a:p>
            <a:pPr algn="l">
              <a:lnSpc>
                <a:spcPts val="2716"/>
              </a:lnSpc>
              <a:spcBef>
                <a:spcPct val="0"/>
              </a:spcBef>
            </a:pPr>
            <a:r>
              <a:rPr lang="en-US" b="true" sz="1940">
                <a:solidFill>
                  <a:srgbClr val="3D2882"/>
                </a:solidFill>
                <a:latin typeface="Raleway Bold"/>
                <a:ea typeface="Raleway Bold"/>
                <a:cs typeface="Raleway Bold"/>
                <a:sym typeface="Raleway Bold"/>
              </a:rPr>
              <a:t>10</a:t>
            </a:r>
          </a:p>
        </p:txBody>
      </p:sp>
      <p:sp>
        <p:nvSpPr>
          <p:cNvPr name="TextBox 6" id="6"/>
          <p:cNvSpPr txBox="true"/>
          <p:nvPr/>
        </p:nvSpPr>
        <p:spPr>
          <a:xfrm rot="0">
            <a:off x="5540164" y="1326657"/>
            <a:ext cx="7899128" cy="1234821"/>
          </a:xfrm>
          <a:prstGeom prst="rect">
            <a:avLst/>
          </a:prstGeom>
        </p:spPr>
        <p:txBody>
          <a:bodyPr anchor="t" rtlCol="false" tIns="0" lIns="0" bIns="0" rIns="0">
            <a:spAutoFit/>
          </a:bodyPr>
          <a:lstStyle/>
          <a:p>
            <a:pPr algn="l">
              <a:lnSpc>
                <a:spcPts val="9240"/>
              </a:lnSpc>
            </a:pPr>
            <a:r>
              <a:rPr lang="en-US" sz="9240" b="true">
                <a:solidFill>
                  <a:srgbClr val="FFFFFF"/>
                </a:solidFill>
                <a:latin typeface="Bebas Neue Bold"/>
                <a:ea typeface="Bebas Neue Bold"/>
                <a:cs typeface="Bebas Neue Bold"/>
                <a:sym typeface="Bebas Neue Bold"/>
              </a:rPr>
              <a:t>RESULTS</a:t>
            </a:r>
          </a:p>
        </p:txBody>
      </p:sp>
      <p:sp>
        <p:nvSpPr>
          <p:cNvPr name="TextBox 7" id="7"/>
          <p:cNvSpPr txBox="true"/>
          <p:nvPr/>
        </p:nvSpPr>
        <p:spPr>
          <a:xfrm rot="0">
            <a:off x="8885836" y="1326600"/>
            <a:ext cx="6990345" cy="1234878"/>
          </a:xfrm>
          <a:prstGeom prst="rect">
            <a:avLst/>
          </a:prstGeom>
        </p:spPr>
        <p:txBody>
          <a:bodyPr anchor="t" rtlCol="false" tIns="0" lIns="0" bIns="0" rIns="0">
            <a:spAutoFit/>
          </a:bodyPr>
          <a:lstStyle/>
          <a:p>
            <a:pPr algn="l">
              <a:lnSpc>
                <a:spcPts val="9242"/>
              </a:lnSpc>
            </a:pPr>
            <a:r>
              <a:rPr lang="en-US" sz="9242" b="true">
                <a:solidFill>
                  <a:srgbClr val="D563A1"/>
                </a:solidFill>
                <a:latin typeface="Bebas Neue Bold"/>
                <a:ea typeface="Bebas Neue Bold"/>
                <a:cs typeface="Bebas Neue Bold"/>
                <a:sym typeface="Bebas Neue Bold"/>
              </a:rPr>
              <a:t>OF MODELS</a:t>
            </a:r>
          </a:p>
        </p:txBody>
      </p:sp>
      <p:sp>
        <p:nvSpPr>
          <p:cNvPr name="TextBox 8" id="8"/>
          <p:cNvSpPr txBox="true"/>
          <p:nvPr/>
        </p:nvSpPr>
        <p:spPr>
          <a:xfrm rot="0">
            <a:off x="1464105" y="3698932"/>
            <a:ext cx="11975188" cy="5673030"/>
          </a:xfrm>
          <a:prstGeom prst="rect">
            <a:avLst/>
          </a:prstGeom>
        </p:spPr>
        <p:txBody>
          <a:bodyPr anchor="t" rtlCol="false" tIns="0" lIns="0" bIns="0" rIns="0">
            <a:spAutoFit/>
          </a:bodyPr>
          <a:lstStyle/>
          <a:p>
            <a:pPr algn="l">
              <a:lnSpc>
                <a:spcPts val="5449"/>
              </a:lnSpc>
            </a:pPr>
            <a:r>
              <a:rPr lang="en-US" sz="3892" b="true">
                <a:solidFill>
                  <a:srgbClr val="FFFFFF"/>
                </a:solidFill>
                <a:latin typeface="Raleway Bold"/>
                <a:ea typeface="Raleway Bold"/>
                <a:cs typeface="Raleway Bold"/>
                <a:sym typeface="Raleway Bold"/>
              </a:rPr>
              <a:t>SVR Model Performance:</a:t>
            </a:r>
          </a:p>
          <a:p>
            <a:pPr algn="l" marL="619218" indent="-309609" lvl="1">
              <a:lnSpc>
                <a:spcPts val="4015"/>
              </a:lnSpc>
              <a:buFont typeface="Arial"/>
              <a:buChar char="•"/>
            </a:pPr>
            <a:r>
              <a:rPr lang="en-US" sz="2868">
                <a:solidFill>
                  <a:srgbClr val="FFFFFF"/>
                </a:solidFill>
                <a:latin typeface="Raleway"/>
                <a:ea typeface="Raleway"/>
                <a:cs typeface="Raleway"/>
                <a:sym typeface="Raleway"/>
              </a:rPr>
              <a:t>MAE</a:t>
            </a:r>
            <a:r>
              <a:rPr lang="en-US" sz="2868">
                <a:solidFill>
                  <a:srgbClr val="FFFFFF"/>
                </a:solidFill>
                <a:latin typeface="Raleway"/>
                <a:ea typeface="Raleway"/>
                <a:cs typeface="Raleway"/>
                <a:sym typeface="Raleway"/>
              </a:rPr>
              <a:t>: 0.1233</a:t>
            </a:r>
          </a:p>
          <a:p>
            <a:pPr algn="l" marL="619218" indent="-309609" lvl="1">
              <a:lnSpc>
                <a:spcPts val="4015"/>
              </a:lnSpc>
              <a:buFont typeface="Arial"/>
              <a:buChar char="•"/>
            </a:pPr>
            <a:r>
              <a:rPr lang="en-US" sz="2868">
                <a:solidFill>
                  <a:srgbClr val="FFFFFF"/>
                </a:solidFill>
                <a:latin typeface="Raleway"/>
                <a:ea typeface="Raleway"/>
                <a:cs typeface="Raleway"/>
                <a:sym typeface="Raleway"/>
              </a:rPr>
              <a:t>MSE: 0.0335</a:t>
            </a:r>
          </a:p>
          <a:p>
            <a:pPr algn="l" marL="619218" indent="-309609" lvl="1">
              <a:lnSpc>
                <a:spcPts val="4015"/>
              </a:lnSpc>
              <a:buFont typeface="Arial"/>
              <a:buChar char="•"/>
            </a:pPr>
            <a:r>
              <a:rPr lang="en-US" sz="2868">
                <a:solidFill>
                  <a:srgbClr val="FFFFFF"/>
                </a:solidFill>
                <a:latin typeface="Raleway"/>
                <a:ea typeface="Raleway"/>
                <a:cs typeface="Raleway"/>
                <a:sym typeface="Raleway"/>
              </a:rPr>
              <a:t>RMSE: 0.1830</a:t>
            </a:r>
          </a:p>
          <a:p>
            <a:pPr algn="l" marL="619218" indent="-309609" lvl="1">
              <a:lnSpc>
                <a:spcPts val="4015"/>
              </a:lnSpc>
              <a:buFont typeface="Arial"/>
              <a:buChar char="•"/>
            </a:pPr>
            <a:r>
              <a:rPr lang="en-US" sz="2868">
                <a:solidFill>
                  <a:srgbClr val="FFFFFF"/>
                </a:solidFill>
                <a:latin typeface="Raleway"/>
                <a:ea typeface="Raleway"/>
                <a:cs typeface="Raleway"/>
                <a:sym typeface="Raleway"/>
              </a:rPr>
              <a:t>R²: 0.9996</a:t>
            </a:r>
          </a:p>
          <a:p>
            <a:pPr algn="l">
              <a:lnSpc>
                <a:spcPts val="4015"/>
              </a:lnSpc>
            </a:pPr>
          </a:p>
          <a:p>
            <a:pPr algn="l">
              <a:lnSpc>
                <a:spcPts val="4015"/>
              </a:lnSpc>
            </a:pPr>
          </a:p>
          <a:p>
            <a:pPr algn="l">
              <a:lnSpc>
                <a:spcPts val="4015"/>
              </a:lnSpc>
            </a:pPr>
            <a:r>
              <a:rPr lang="en-US" sz="2868">
                <a:solidFill>
                  <a:srgbClr val="FFFFFF"/>
                </a:solidFill>
                <a:latin typeface="Raleway"/>
                <a:ea typeface="Raleway"/>
                <a:cs typeface="Raleway"/>
                <a:sym typeface="Raleway"/>
              </a:rPr>
              <a:t>Even though SVR has a slightly lower MAE, the FNN is still a top performer — especially as it can learn more from data over time.</a:t>
            </a:r>
          </a:p>
          <a:p>
            <a:pPr algn="l">
              <a:lnSpc>
                <a:spcPts val="4015"/>
              </a:lnSpc>
              <a:spcBef>
                <a:spcPct val="0"/>
              </a:spcBef>
            </a:pPr>
            <a:r>
              <a:rPr lang="en-US" sz="2868">
                <a:solidFill>
                  <a:srgbClr val="FFFFFF"/>
                </a:solidFill>
                <a:latin typeface="Raleway"/>
                <a:ea typeface="Raleway"/>
                <a:cs typeface="Raleway"/>
                <a:sym typeface="Raleway"/>
              </a:rPr>
              <a:t>Thus, FNN was selected for scheduling.</a:t>
            </a:r>
          </a:p>
          <a:p>
            <a:pPr algn="l">
              <a:lnSpc>
                <a:spcPts val="4015"/>
              </a:lnSpc>
              <a:spcBef>
                <a:spcPct val="0"/>
              </a:spcBef>
            </a:pPr>
          </a:p>
        </p:txBody>
      </p:sp>
      <p:sp>
        <p:nvSpPr>
          <p:cNvPr name="TextBox 9" id="9"/>
          <p:cNvSpPr txBox="true"/>
          <p:nvPr/>
        </p:nvSpPr>
        <p:spPr>
          <a:xfrm rot="0">
            <a:off x="10260881" y="3698932"/>
            <a:ext cx="11975188" cy="3673115"/>
          </a:xfrm>
          <a:prstGeom prst="rect">
            <a:avLst/>
          </a:prstGeom>
        </p:spPr>
        <p:txBody>
          <a:bodyPr anchor="t" rtlCol="false" tIns="0" lIns="0" bIns="0" rIns="0">
            <a:spAutoFit/>
          </a:bodyPr>
          <a:lstStyle/>
          <a:p>
            <a:pPr algn="l">
              <a:lnSpc>
                <a:spcPts val="5449"/>
              </a:lnSpc>
            </a:pPr>
            <a:r>
              <a:rPr lang="en-US" sz="3892" b="true">
                <a:solidFill>
                  <a:srgbClr val="FFFFFF"/>
                </a:solidFill>
                <a:latin typeface="Raleway Bold"/>
                <a:ea typeface="Raleway Bold"/>
                <a:cs typeface="Raleway Bold"/>
                <a:sym typeface="Raleway Bold"/>
              </a:rPr>
              <a:t>FNN Model Performance:</a:t>
            </a:r>
          </a:p>
          <a:p>
            <a:pPr algn="l" marL="619218" indent="-309609" lvl="1">
              <a:lnSpc>
                <a:spcPts val="4015"/>
              </a:lnSpc>
              <a:buFont typeface="Arial"/>
              <a:buChar char="•"/>
            </a:pPr>
            <a:r>
              <a:rPr lang="en-US" sz="2868">
                <a:solidFill>
                  <a:srgbClr val="FFFFFF"/>
                </a:solidFill>
                <a:latin typeface="Raleway"/>
                <a:ea typeface="Raleway"/>
                <a:cs typeface="Raleway"/>
                <a:sym typeface="Raleway"/>
              </a:rPr>
              <a:t>MAE</a:t>
            </a:r>
            <a:r>
              <a:rPr lang="en-US" sz="2868">
                <a:solidFill>
                  <a:srgbClr val="FFFFFF"/>
                </a:solidFill>
                <a:latin typeface="Raleway"/>
                <a:ea typeface="Raleway"/>
                <a:cs typeface="Raleway"/>
                <a:sym typeface="Raleway"/>
              </a:rPr>
              <a:t>: 0.1910</a:t>
            </a:r>
          </a:p>
          <a:p>
            <a:pPr algn="l" marL="619218" indent="-309609" lvl="1">
              <a:lnSpc>
                <a:spcPts val="4015"/>
              </a:lnSpc>
              <a:buFont typeface="Arial"/>
              <a:buChar char="•"/>
            </a:pPr>
            <a:r>
              <a:rPr lang="en-US" sz="2868">
                <a:solidFill>
                  <a:srgbClr val="FFFFFF"/>
                </a:solidFill>
                <a:latin typeface="Raleway"/>
                <a:ea typeface="Raleway"/>
                <a:cs typeface="Raleway"/>
                <a:sym typeface="Raleway"/>
              </a:rPr>
              <a:t>MSE: 0.0785</a:t>
            </a:r>
          </a:p>
          <a:p>
            <a:pPr algn="l" marL="619218" indent="-309609" lvl="1">
              <a:lnSpc>
                <a:spcPts val="4015"/>
              </a:lnSpc>
              <a:buFont typeface="Arial"/>
              <a:buChar char="•"/>
            </a:pPr>
            <a:r>
              <a:rPr lang="en-US" sz="2868">
                <a:solidFill>
                  <a:srgbClr val="FFFFFF"/>
                </a:solidFill>
                <a:latin typeface="Raleway"/>
                <a:ea typeface="Raleway"/>
                <a:cs typeface="Raleway"/>
                <a:sym typeface="Raleway"/>
              </a:rPr>
              <a:t>RMSE: 0.2802</a:t>
            </a:r>
          </a:p>
          <a:p>
            <a:pPr algn="l" marL="619218" indent="-309609" lvl="1">
              <a:lnSpc>
                <a:spcPts val="4015"/>
              </a:lnSpc>
              <a:buFont typeface="Arial"/>
              <a:buChar char="•"/>
            </a:pPr>
            <a:r>
              <a:rPr lang="en-US" sz="2868">
                <a:solidFill>
                  <a:srgbClr val="FFFFFF"/>
                </a:solidFill>
                <a:latin typeface="Raleway"/>
                <a:ea typeface="Raleway"/>
                <a:cs typeface="Raleway"/>
                <a:sym typeface="Raleway"/>
              </a:rPr>
              <a:t>R²: 0.9992</a:t>
            </a:r>
          </a:p>
          <a:p>
            <a:pPr algn="l">
              <a:lnSpc>
                <a:spcPts val="4015"/>
              </a:lnSpc>
            </a:pPr>
          </a:p>
          <a:p>
            <a:pPr algn="l">
              <a:lnSpc>
                <a:spcPts val="4015"/>
              </a:lnSpc>
              <a:spcBef>
                <a:spcPct val="0"/>
              </a:spcBef>
            </a:pPr>
          </a:p>
        </p:txBody>
      </p:sp>
      <p:sp>
        <p:nvSpPr>
          <p:cNvPr name="Freeform 10" id="10"/>
          <p:cNvSpPr/>
          <p:nvPr/>
        </p:nvSpPr>
        <p:spPr>
          <a:xfrm flipH="false" flipV="false" rot="0">
            <a:off x="11339735" y="7569763"/>
            <a:ext cx="7315200" cy="3604399"/>
          </a:xfrm>
          <a:custGeom>
            <a:avLst/>
            <a:gdLst/>
            <a:ahLst/>
            <a:cxnLst/>
            <a:rect r="r" b="b" t="t" l="l"/>
            <a:pathLst>
              <a:path h="3604399" w="7315200">
                <a:moveTo>
                  <a:pt x="0" y="0"/>
                </a:moveTo>
                <a:lnTo>
                  <a:pt x="7315200" y="0"/>
                </a:lnTo>
                <a:lnTo>
                  <a:pt x="7315200" y="3604398"/>
                </a:lnTo>
                <a:lnTo>
                  <a:pt x="0" y="3604398"/>
                </a:lnTo>
                <a:lnTo>
                  <a:pt x="0" y="0"/>
                </a:lnTo>
                <a:close/>
              </a:path>
            </a:pathLst>
          </a:custGeom>
          <a:blipFill>
            <a:blip r:embed="rId2">
              <a:alphaModFix amt="44999"/>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416935" y="-21263"/>
            <a:ext cx="3762081" cy="2099925"/>
          </a:xfrm>
          <a:custGeom>
            <a:avLst/>
            <a:gdLst/>
            <a:ahLst/>
            <a:cxnLst/>
            <a:rect r="r" b="b" t="t" l="l"/>
            <a:pathLst>
              <a:path h="2099925" w="3762081">
                <a:moveTo>
                  <a:pt x="0" y="0"/>
                </a:moveTo>
                <a:lnTo>
                  <a:pt x="3762080" y="0"/>
                </a:lnTo>
                <a:lnTo>
                  <a:pt x="3762080" y="2099926"/>
                </a:lnTo>
                <a:lnTo>
                  <a:pt x="0" y="20999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2C2F6F">
                <a:alpha val="100000"/>
              </a:srgbClr>
            </a:gs>
            <a:gs pos="100000">
              <a:srgbClr val="490F3E">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3657030" y="5827790"/>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2">
              <a:alphaModFix amt="44999"/>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7579417" y="8585700"/>
            <a:ext cx="1075518" cy="708583"/>
            <a:chOff x="0" y="0"/>
            <a:chExt cx="283264" cy="186623"/>
          </a:xfrm>
        </p:grpSpPr>
        <p:sp>
          <p:nvSpPr>
            <p:cNvPr name="Freeform 4" id="4"/>
            <p:cNvSpPr/>
            <p:nvPr/>
          </p:nvSpPr>
          <p:spPr>
            <a:xfrm flipH="false" flipV="false" rot="0">
              <a:off x="0" y="0"/>
              <a:ext cx="283264" cy="186623"/>
            </a:xfrm>
            <a:custGeom>
              <a:avLst/>
              <a:gdLst/>
              <a:ahLst/>
              <a:cxnLst/>
              <a:rect r="r" b="b" t="t" l="l"/>
              <a:pathLst>
                <a:path h="186623" w="283264">
                  <a:moveTo>
                    <a:pt x="0" y="0"/>
                  </a:moveTo>
                  <a:lnTo>
                    <a:pt x="283264" y="0"/>
                  </a:lnTo>
                  <a:lnTo>
                    <a:pt x="283264" y="186623"/>
                  </a:lnTo>
                  <a:lnTo>
                    <a:pt x="0" y="186623"/>
                  </a:lnTo>
                  <a:close/>
                </a:path>
              </a:pathLst>
            </a:custGeom>
            <a:solidFill>
              <a:srgbClr val="E9E9E9"/>
            </a:solidFill>
          </p:spPr>
        </p:sp>
        <p:sp>
          <p:nvSpPr>
            <p:cNvPr name="TextBox 5" id="5"/>
            <p:cNvSpPr txBox="true"/>
            <p:nvPr/>
          </p:nvSpPr>
          <p:spPr>
            <a:xfrm>
              <a:off x="0" y="-38100"/>
              <a:ext cx="283264" cy="224723"/>
            </a:xfrm>
            <a:prstGeom prst="rect">
              <a:avLst/>
            </a:prstGeom>
          </p:spPr>
          <p:txBody>
            <a:bodyPr anchor="ctr" rtlCol="false" tIns="50800" lIns="50800" bIns="50800" rIns="50800"/>
            <a:lstStyle/>
            <a:p>
              <a:pPr algn="ctr">
                <a:lnSpc>
                  <a:spcPts val="2212"/>
                </a:lnSpc>
              </a:pPr>
            </a:p>
          </p:txBody>
        </p:sp>
      </p:grpSp>
      <p:sp>
        <p:nvSpPr>
          <p:cNvPr name="Freeform 6" id="6"/>
          <p:cNvSpPr/>
          <p:nvPr/>
        </p:nvSpPr>
        <p:spPr>
          <a:xfrm flipH="false" flipV="false" rot="0">
            <a:off x="14997335" y="-334637"/>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2">
              <a:alphaModFix amt="44999"/>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195065" y="7218672"/>
            <a:ext cx="8433683" cy="2734056"/>
          </a:xfrm>
          <a:custGeom>
            <a:avLst/>
            <a:gdLst/>
            <a:ahLst/>
            <a:cxnLst/>
            <a:rect r="r" b="b" t="t" l="l"/>
            <a:pathLst>
              <a:path h="2734056" w="8433683">
                <a:moveTo>
                  <a:pt x="0" y="0"/>
                </a:moveTo>
                <a:lnTo>
                  <a:pt x="8433683" y="0"/>
                </a:lnTo>
                <a:lnTo>
                  <a:pt x="8433683" y="2734055"/>
                </a:lnTo>
                <a:lnTo>
                  <a:pt x="0" y="2734055"/>
                </a:lnTo>
                <a:lnTo>
                  <a:pt x="0" y="0"/>
                </a:lnTo>
                <a:close/>
              </a:path>
            </a:pathLst>
          </a:custGeom>
          <a:blipFill>
            <a:blip r:embed="rId4"/>
            <a:stretch>
              <a:fillRect l="-3598" t="-11124" r="0" b="0"/>
            </a:stretch>
          </a:blipFill>
        </p:spPr>
      </p:sp>
      <p:sp>
        <p:nvSpPr>
          <p:cNvPr name="TextBox 8" id="8"/>
          <p:cNvSpPr txBox="true"/>
          <p:nvPr/>
        </p:nvSpPr>
        <p:spPr>
          <a:xfrm rot="0">
            <a:off x="17792856" y="8741720"/>
            <a:ext cx="385473" cy="341244"/>
          </a:xfrm>
          <a:prstGeom prst="rect">
            <a:avLst/>
          </a:prstGeom>
        </p:spPr>
        <p:txBody>
          <a:bodyPr anchor="t" rtlCol="false" tIns="0" lIns="0" bIns="0" rIns="0">
            <a:spAutoFit/>
          </a:bodyPr>
          <a:lstStyle/>
          <a:p>
            <a:pPr algn="l">
              <a:lnSpc>
                <a:spcPts val="2716"/>
              </a:lnSpc>
              <a:spcBef>
                <a:spcPct val="0"/>
              </a:spcBef>
            </a:pPr>
            <a:r>
              <a:rPr lang="en-US" b="true" sz="1940">
                <a:solidFill>
                  <a:srgbClr val="3D2882"/>
                </a:solidFill>
                <a:latin typeface="Raleway Bold"/>
                <a:ea typeface="Raleway Bold"/>
                <a:cs typeface="Raleway Bold"/>
                <a:sym typeface="Raleway Bold"/>
              </a:rPr>
              <a:t>11</a:t>
            </a:r>
          </a:p>
        </p:txBody>
      </p:sp>
      <p:sp>
        <p:nvSpPr>
          <p:cNvPr name="TextBox 9" id="9"/>
          <p:cNvSpPr txBox="true"/>
          <p:nvPr/>
        </p:nvSpPr>
        <p:spPr>
          <a:xfrm rot="0">
            <a:off x="4100932" y="503994"/>
            <a:ext cx="10086137" cy="879475"/>
          </a:xfrm>
          <a:prstGeom prst="rect">
            <a:avLst/>
          </a:prstGeom>
        </p:spPr>
        <p:txBody>
          <a:bodyPr anchor="t" rtlCol="false" tIns="0" lIns="0" bIns="0" rIns="0">
            <a:spAutoFit/>
          </a:bodyPr>
          <a:lstStyle/>
          <a:p>
            <a:pPr algn="ctr">
              <a:lnSpc>
                <a:spcPts val="6500"/>
              </a:lnSpc>
            </a:pPr>
            <a:r>
              <a:rPr lang="en-US" b="true" sz="6500">
                <a:solidFill>
                  <a:srgbClr val="D563A1"/>
                </a:solidFill>
                <a:latin typeface="Bebas Neue Bold"/>
                <a:ea typeface="Bebas Neue Bold"/>
                <a:cs typeface="Bebas Neue Bold"/>
                <a:sym typeface="Bebas Neue Bold"/>
              </a:rPr>
              <a:t> Optimizing HVAC Scheduling</a:t>
            </a:r>
          </a:p>
        </p:txBody>
      </p:sp>
      <p:sp>
        <p:nvSpPr>
          <p:cNvPr name="TextBox 10" id="10"/>
          <p:cNvSpPr txBox="true"/>
          <p:nvPr/>
        </p:nvSpPr>
        <p:spPr>
          <a:xfrm rot="0">
            <a:off x="1502297" y="503994"/>
            <a:ext cx="5385535" cy="879475"/>
          </a:xfrm>
          <a:prstGeom prst="rect">
            <a:avLst/>
          </a:prstGeom>
        </p:spPr>
        <p:txBody>
          <a:bodyPr anchor="t" rtlCol="false" tIns="0" lIns="0" bIns="0" rIns="0">
            <a:spAutoFit/>
          </a:bodyPr>
          <a:lstStyle/>
          <a:p>
            <a:pPr algn="ctr">
              <a:lnSpc>
                <a:spcPts val="6500"/>
              </a:lnSpc>
            </a:pPr>
            <a:r>
              <a:rPr lang="en-US" b="true" sz="6500">
                <a:solidFill>
                  <a:srgbClr val="FFFFFF"/>
                </a:solidFill>
                <a:latin typeface="Bebas Neue Bold"/>
                <a:ea typeface="Bebas Neue Bold"/>
                <a:cs typeface="Bebas Neue Bold"/>
                <a:sym typeface="Bebas Neue Bold"/>
              </a:rPr>
              <a:t>STEP 3:</a:t>
            </a:r>
          </a:p>
        </p:txBody>
      </p:sp>
      <p:sp>
        <p:nvSpPr>
          <p:cNvPr name="TextBox 11" id="11"/>
          <p:cNvSpPr txBox="true"/>
          <p:nvPr/>
        </p:nvSpPr>
        <p:spPr>
          <a:xfrm rot="0">
            <a:off x="2290100" y="3212612"/>
            <a:ext cx="4708302" cy="3599181"/>
          </a:xfrm>
          <a:prstGeom prst="rect">
            <a:avLst/>
          </a:prstGeom>
        </p:spPr>
        <p:txBody>
          <a:bodyPr anchor="t" rtlCol="false" tIns="0" lIns="0" bIns="0" rIns="0">
            <a:spAutoFit/>
          </a:bodyPr>
          <a:lstStyle/>
          <a:p>
            <a:pPr algn="l">
              <a:lnSpc>
                <a:spcPts val="3219"/>
              </a:lnSpc>
            </a:pPr>
            <a:r>
              <a:rPr lang="en-US" sz="2299">
                <a:solidFill>
                  <a:srgbClr val="FFFFFF"/>
                </a:solidFill>
                <a:latin typeface="Raleway"/>
                <a:ea typeface="Raleway"/>
                <a:cs typeface="Raleway"/>
                <a:sym typeface="Raleway"/>
              </a:rPr>
              <a:t>Turn HVAC ON 2 hours before occupancy and OFF 2 hours after.</a:t>
            </a:r>
          </a:p>
          <a:p>
            <a:pPr algn="l">
              <a:lnSpc>
                <a:spcPts val="3219"/>
              </a:lnSpc>
            </a:pPr>
          </a:p>
          <a:p>
            <a:pPr algn="l">
              <a:lnSpc>
                <a:spcPts val="3219"/>
              </a:lnSpc>
            </a:pPr>
            <a:r>
              <a:rPr lang="en-US" sz="2299">
                <a:solidFill>
                  <a:srgbClr val="FFFFFF"/>
                </a:solidFill>
                <a:latin typeface="Raleway"/>
                <a:ea typeface="Raleway"/>
                <a:cs typeface="Raleway"/>
                <a:sym typeface="Raleway"/>
              </a:rPr>
              <a:t>Applied on full dataset using fnn_predicted_hvac_kWh.</a:t>
            </a:r>
          </a:p>
          <a:p>
            <a:pPr algn="l">
              <a:lnSpc>
                <a:spcPts val="3219"/>
              </a:lnSpc>
            </a:pPr>
            <a:r>
              <a:rPr lang="en-US" sz="2299">
                <a:solidFill>
                  <a:srgbClr val="FFFFFF"/>
                </a:solidFill>
                <a:latin typeface="Raleway"/>
                <a:ea typeface="Raleway"/>
                <a:cs typeface="Raleway"/>
                <a:sym typeface="Raleway"/>
              </a:rPr>
              <a:t> • Result:</a:t>
            </a:r>
          </a:p>
          <a:p>
            <a:pPr algn="l">
              <a:lnSpc>
                <a:spcPts val="3219"/>
              </a:lnSpc>
            </a:pPr>
            <a:r>
              <a:rPr lang="en-US" sz="2299">
                <a:solidFill>
                  <a:srgbClr val="FFFFFF"/>
                </a:solidFill>
                <a:latin typeface="Raleway"/>
                <a:ea typeface="Raleway"/>
                <a:cs typeface="Raleway"/>
                <a:sym typeface="Raleway"/>
              </a:rPr>
              <a:t> • Baseline usage: 8635.90 kWh</a:t>
            </a:r>
          </a:p>
          <a:p>
            <a:pPr algn="l">
              <a:lnSpc>
                <a:spcPts val="3219"/>
              </a:lnSpc>
            </a:pPr>
            <a:r>
              <a:rPr lang="en-US" sz="2299">
                <a:solidFill>
                  <a:srgbClr val="FFFFFF"/>
                </a:solidFill>
                <a:latin typeface="Raleway"/>
                <a:ea typeface="Raleway"/>
                <a:cs typeface="Raleway"/>
                <a:sym typeface="Raleway"/>
              </a:rPr>
              <a:t> • Optimized usage: 8629.09 kWh</a:t>
            </a:r>
          </a:p>
          <a:p>
            <a:pPr algn="l">
              <a:lnSpc>
                <a:spcPts val="3219"/>
              </a:lnSpc>
              <a:spcBef>
                <a:spcPct val="0"/>
              </a:spcBef>
            </a:pPr>
            <a:r>
              <a:rPr lang="en-US" sz="2299">
                <a:solidFill>
                  <a:srgbClr val="FFFFFF"/>
                </a:solidFill>
                <a:latin typeface="Raleway"/>
                <a:ea typeface="Raleway"/>
                <a:cs typeface="Raleway"/>
                <a:sym typeface="Raleway"/>
              </a:rPr>
              <a:t> • 🔋 Saved: 6.81 kWh (0.08%)</a:t>
            </a:r>
          </a:p>
        </p:txBody>
      </p:sp>
      <p:sp>
        <p:nvSpPr>
          <p:cNvPr name="TextBox 12" id="12"/>
          <p:cNvSpPr txBox="true"/>
          <p:nvPr/>
        </p:nvSpPr>
        <p:spPr>
          <a:xfrm rot="0">
            <a:off x="2290100" y="1894374"/>
            <a:ext cx="4228641" cy="1226434"/>
          </a:xfrm>
          <a:prstGeom prst="rect">
            <a:avLst/>
          </a:prstGeom>
        </p:spPr>
        <p:txBody>
          <a:bodyPr anchor="t" rtlCol="false" tIns="0" lIns="0" bIns="0" rIns="0">
            <a:spAutoFit/>
          </a:bodyPr>
          <a:lstStyle/>
          <a:p>
            <a:pPr algn="l">
              <a:lnSpc>
                <a:spcPts val="3276"/>
              </a:lnSpc>
            </a:pPr>
            <a:r>
              <a:rPr lang="en-US" sz="2340" b="true">
                <a:solidFill>
                  <a:srgbClr val="FFFFFF"/>
                </a:solidFill>
                <a:latin typeface="Raleway Bold"/>
                <a:ea typeface="Raleway Bold"/>
                <a:cs typeface="Raleway Bold"/>
                <a:sym typeface="Raleway Bold"/>
              </a:rPr>
              <a:t>Strategy 1: FNN + Smart Rule (Pre-Cool &amp; Post-Cool Window)</a:t>
            </a:r>
          </a:p>
        </p:txBody>
      </p:sp>
      <p:sp>
        <p:nvSpPr>
          <p:cNvPr name="TextBox 13" id="13"/>
          <p:cNvSpPr txBox="true"/>
          <p:nvPr/>
        </p:nvSpPr>
        <p:spPr>
          <a:xfrm rot="0">
            <a:off x="10188064" y="1894374"/>
            <a:ext cx="7391353" cy="407284"/>
          </a:xfrm>
          <a:prstGeom prst="rect">
            <a:avLst/>
          </a:prstGeom>
        </p:spPr>
        <p:txBody>
          <a:bodyPr anchor="t" rtlCol="false" tIns="0" lIns="0" bIns="0" rIns="0">
            <a:spAutoFit/>
          </a:bodyPr>
          <a:lstStyle/>
          <a:p>
            <a:pPr algn="l">
              <a:lnSpc>
                <a:spcPts val="3276"/>
              </a:lnSpc>
              <a:spcBef>
                <a:spcPct val="0"/>
              </a:spcBef>
            </a:pPr>
            <a:r>
              <a:rPr lang="en-US" b="true" sz="2340">
                <a:solidFill>
                  <a:srgbClr val="FFFFFF"/>
                </a:solidFill>
                <a:latin typeface="Raleway Bold"/>
                <a:ea typeface="Raleway Bold"/>
                <a:cs typeface="Raleway Bold"/>
                <a:sym typeface="Raleway Bold"/>
              </a:rPr>
              <a:t>Strategy 2: Smart Rule-Based Logic</a:t>
            </a:r>
          </a:p>
        </p:txBody>
      </p:sp>
      <p:sp>
        <p:nvSpPr>
          <p:cNvPr name="TextBox 14" id="14"/>
          <p:cNvSpPr txBox="true"/>
          <p:nvPr/>
        </p:nvSpPr>
        <p:spPr>
          <a:xfrm rot="0">
            <a:off x="10677961" y="2812562"/>
            <a:ext cx="4708302" cy="3999231"/>
          </a:xfrm>
          <a:prstGeom prst="rect">
            <a:avLst/>
          </a:prstGeom>
        </p:spPr>
        <p:txBody>
          <a:bodyPr anchor="t" rtlCol="false" tIns="0" lIns="0" bIns="0" rIns="0">
            <a:spAutoFit/>
          </a:bodyPr>
          <a:lstStyle/>
          <a:p>
            <a:pPr algn="l">
              <a:lnSpc>
                <a:spcPts val="3219"/>
              </a:lnSpc>
            </a:pPr>
            <a:r>
              <a:rPr lang="en-US" sz="2299">
                <a:solidFill>
                  <a:srgbClr val="FFFFFF"/>
                </a:solidFill>
                <a:latin typeface="Raleway"/>
                <a:ea typeface="Raleway"/>
                <a:cs typeface="Raleway"/>
                <a:sym typeface="Raleway"/>
              </a:rPr>
              <a:t>If occupancy = 0 AND it’s non-working hours → HVAC OFF</a:t>
            </a:r>
          </a:p>
          <a:p>
            <a:pPr algn="l">
              <a:lnSpc>
                <a:spcPts val="3219"/>
              </a:lnSpc>
            </a:pPr>
          </a:p>
          <a:p>
            <a:pPr algn="l">
              <a:lnSpc>
                <a:spcPts val="3219"/>
              </a:lnSpc>
            </a:pPr>
            <a:r>
              <a:rPr lang="en-US" sz="2299">
                <a:solidFill>
                  <a:srgbClr val="FFFFFF"/>
                </a:solidFill>
                <a:latin typeface="Raleway"/>
                <a:ea typeface="Raleway"/>
                <a:cs typeface="Raleway"/>
                <a:sym typeface="Raleway"/>
              </a:rPr>
              <a:t>Result:</a:t>
            </a:r>
          </a:p>
          <a:p>
            <a:pPr algn="l">
              <a:lnSpc>
                <a:spcPts val="3219"/>
              </a:lnSpc>
            </a:pPr>
            <a:r>
              <a:rPr lang="en-US" sz="2299">
                <a:solidFill>
                  <a:srgbClr val="FFFFFF"/>
                </a:solidFill>
                <a:latin typeface="Raleway"/>
                <a:ea typeface="Raleway"/>
                <a:cs typeface="Raleway"/>
                <a:sym typeface="Raleway"/>
              </a:rPr>
              <a:t> • Baseline usage: 8636.33 kWh</a:t>
            </a:r>
          </a:p>
          <a:p>
            <a:pPr algn="l">
              <a:lnSpc>
                <a:spcPts val="3219"/>
              </a:lnSpc>
            </a:pPr>
            <a:r>
              <a:rPr lang="en-US" sz="2299">
                <a:solidFill>
                  <a:srgbClr val="FFFFFF"/>
                </a:solidFill>
                <a:latin typeface="Raleway"/>
                <a:ea typeface="Raleway"/>
                <a:cs typeface="Raleway"/>
                <a:sym typeface="Raleway"/>
              </a:rPr>
              <a:t> • Optimized usage: 9149.81 kWh</a:t>
            </a:r>
          </a:p>
          <a:p>
            <a:pPr algn="l">
              <a:lnSpc>
                <a:spcPts val="3219"/>
              </a:lnSpc>
            </a:pPr>
            <a:r>
              <a:rPr lang="en-US" sz="2299">
                <a:solidFill>
                  <a:srgbClr val="FFFFFF"/>
                </a:solidFill>
                <a:latin typeface="Raleway"/>
                <a:ea typeface="Raleway"/>
                <a:cs typeface="Raleway"/>
                <a:sym typeface="Raleway"/>
              </a:rPr>
              <a:t> •  Increased usage by 5.95%</a:t>
            </a:r>
          </a:p>
          <a:p>
            <a:pPr algn="l">
              <a:lnSpc>
                <a:spcPts val="3219"/>
              </a:lnSpc>
            </a:pPr>
          </a:p>
          <a:p>
            <a:pPr algn="l">
              <a:lnSpc>
                <a:spcPts val="3219"/>
              </a:lnSpc>
              <a:spcBef>
                <a:spcPct val="0"/>
              </a:spcBef>
            </a:pPr>
            <a:r>
              <a:rPr lang="en-US" sz="2299">
                <a:solidFill>
                  <a:srgbClr val="FFFFFF"/>
                </a:solidFill>
                <a:latin typeface="Raleway"/>
                <a:ea typeface="Raleway"/>
                <a:cs typeface="Raleway"/>
                <a:sym typeface="Raleway"/>
              </a:rPr>
              <a:t>📉 So this strategy was less effective.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2C2F6F">
                <a:alpha val="100000"/>
              </a:srgbClr>
            </a:gs>
            <a:gs pos="100000">
              <a:srgbClr val="490F3E">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7579417" y="8585700"/>
            <a:ext cx="1075518" cy="708583"/>
            <a:chOff x="0" y="0"/>
            <a:chExt cx="283264" cy="186623"/>
          </a:xfrm>
        </p:grpSpPr>
        <p:sp>
          <p:nvSpPr>
            <p:cNvPr name="Freeform 3" id="3"/>
            <p:cNvSpPr/>
            <p:nvPr/>
          </p:nvSpPr>
          <p:spPr>
            <a:xfrm flipH="false" flipV="false" rot="0">
              <a:off x="0" y="0"/>
              <a:ext cx="283264" cy="186623"/>
            </a:xfrm>
            <a:custGeom>
              <a:avLst/>
              <a:gdLst/>
              <a:ahLst/>
              <a:cxnLst/>
              <a:rect r="r" b="b" t="t" l="l"/>
              <a:pathLst>
                <a:path h="186623" w="283264">
                  <a:moveTo>
                    <a:pt x="0" y="0"/>
                  </a:moveTo>
                  <a:lnTo>
                    <a:pt x="283264" y="0"/>
                  </a:lnTo>
                  <a:lnTo>
                    <a:pt x="283264" y="186623"/>
                  </a:lnTo>
                  <a:lnTo>
                    <a:pt x="0" y="186623"/>
                  </a:lnTo>
                  <a:close/>
                </a:path>
              </a:pathLst>
            </a:custGeom>
            <a:solidFill>
              <a:srgbClr val="E9E9E9"/>
            </a:solidFill>
          </p:spPr>
        </p:sp>
        <p:sp>
          <p:nvSpPr>
            <p:cNvPr name="TextBox 4" id="4"/>
            <p:cNvSpPr txBox="true"/>
            <p:nvPr/>
          </p:nvSpPr>
          <p:spPr>
            <a:xfrm>
              <a:off x="0" y="-38100"/>
              <a:ext cx="283264" cy="224723"/>
            </a:xfrm>
            <a:prstGeom prst="rect">
              <a:avLst/>
            </a:prstGeom>
          </p:spPr>
          <p:txBody>
            <a:bodyPr anchor="ctr" rtlCol="false" tIns="50800" lIns="50800" bIns="50800" rIns="50800"/>
            <a:lstStyle/>
            <a:p>
              <a:pPr algn="ctr">
                <a:lnSpc>
                  <a:spcPts val="2212"/>
                </a:lnSpc>
              </a:pPr>
            </a:p>
          </p:txBody>
        </p:sp>
      </p:grpSp>
      <p:sp>
        <p:nvSpPr>
          <p:cNvPr name="TextBox 5" id="5"/>
          <p:cNvSpPr txBox="true"/>
          <p:nvPr/>
        </p:nvSpPr>
        <p:spPr>
          <a:xfrm rot="0">
            <a:off x="2527949" y="2423033"/>
            <a:ext cx="12613915" cy="5374259"/>
          </a:xfrm>
          <a:prstGeom prst="rect">
            <a:avLst/>
          </a:prstGeom>
        </p:spPr>
        <p:txBody>
          <a:bodyPr anchor="t" rtlCol="false" tIns="0" lIns="0" bIns="0" rIns="0">
            <a:spAutoFit/>
          </a:bodyPr>
          <a:lstStyle/>
          <a:p>
            <a:pPr algn="l">
              <a:lnSpc>
                <a:spcPts val="3556"/>
              </a:lnSpc>
            </a:pPr>
            <a:r>
              <a:rPr lang="en-US" sz="2540">
                <a:solidFill>
                  <a:srgbClr val="FFFFFF"/>
                </a:solidFill>
                <a:latin typeface="Raleway"/>
                <a:ea typeface="Raleway"/>
                <a:cs typeface="Raleway"/>
                <a:sym typeface="Raleway"/>
              </a:rPr>
              <a:t>To conclude, I successfully replicated a research paper that uses machine learning and occupancy-based scheduling to optimize HVAC energy consumption. I broke this down into three phases: occupancy prediction, HVAC </a:t>
            </a:r>
            <a:r>
              <a:rPr lang="en-US" sz="2540">
                <a:solidFill>
                  <a:srgbClr val="FFFFFF"/>
                </a:solidFill>
                <a:latin typeface="Raleway"/>
                <a:ea typeface="Raleway"/>
                <a:cs typeface="Raleway"/>
                <a:sym typeface="Raleway"/>
              </a:rPr>
              <a:t>ener</a:t>
            </a:r>
            <a:r>
              <a:rPr lang="en-US" sz="2540">
                <a:solidFill>
                  <a:srgbClr val="FFFFFF"/>
                </a:solidFill>
                <a:latin typeface="Raleway"/>
                <a:ea typeface="Raleway"/>
                <a:cs typeface="Raleway"/>
                <a:sym typeface="Raleway"/>
              </a:rPr>
              <a:t>gy fo</a:t>
            </a:r>
            <a:r>
              <a:rPr lang="en-US" sz="2540">
                <a:solidFill>
                  <a:srgbClr val="FFFFFF"/>
                </a:solidFill>
                <a:latin typeface="Raleway"/>
                <a:ea typeface="Raleway"/>
                <a:cs typeface="Raleway"/>
                <a:sym typeface="Raleway"/>
              </a:rPr>
              <a:t>re</a:t>
            </a:r>
            <a:r>
              <a:rPr lang="en-US" sz="2540">
                <a:solidFill>
                  <a:srgbClr val="FFFFFF"/>
                </a:solidFill>
                <a:latin typeface="Raleway"/>
                <a:ea typeface="Raleway"/>
                <a:cs typeface="Raleway"/>
                <a:sym typeface="Raleway"/>
              </a:rPr>
              <a:t>c</a:t>
            </a:r>
            <a:r>
              <a:rPr lang="en-US" sz="2540">
                <a:solidFill>
                  <a:srgbClr val="FFFFFF"/>
                </a:solidFill>
                <a:latin typeface="Raleway"/>
                <a:ea typeface="Raleway"/>
                <a:cs typeface="Raleway"/>
                <a:sym typeface="Raleway"/>
              </a:rPr>
              <a:t>as</a:t>
            </a:r>
            <a:r>
              <a:rPr lang="en-US" sz="2540">
                <a:solidFill>
                  <a:srgbClr val="FFFFFF"/>
                </a:solidFill>
                <a:latin typeface="Raleway"/>
                <a:ea typeface="Raleway"/>
                <a:cs typeface="Raleway"/>
                <a:sym typeface="Raleway"/>
              </a:rPr>
              <a:t>t</a:t>
            </a:r>
            <a:r>
              <a:rPr lang="en-US" sz="2540">
                <a:solidFill>
                  <a:srgbClr val="FFFFFF"/>
                </a:solidFill>
                <a:latin typeface="Raleway"/>
                <a:ea typeface="Raleway"/>
                <a:cs typeface="Raleway"/>
                <a:sym typeface="Raleway"/>
              </a:rPr>
              <a:t>ing</a:t>
            </a:r>
            <a:r>
              <a:rPr lang="en-US" sz="2540">
                <a:solidFill>
                  <a:srgbClr val="FFFFFF"/>
                </a:solidFill>
                <a:latin typeface="Raleway"/>
                <a:ea typeface="Raleway"/>
                <a:cs typeface="Raleway"/>
                <a:sym typeface="Raleway"/>
              </a:rPr>
              <a:t>,</a:t>
            </a:r>
            <a:r>
              <a:rPr lang="en-US" sz="2540">
                <a:solidFill>
                  <a:srgbClr val="FFFFFF"/>
                </a:solidFill>
                <a:latin typeface="Raleway"/>
                <a:ea typeface="Raleway"/>
                <a:cs typeface="Raleway"/>
                <a:sym typeface="Raleway"/>
              </a:rPr>
              <a:t> a</a:t>
            </a:r>
            <a:r>
              <a:rPr lang="en-US" sz="2540">
                <a:solidFill>
                  <a:srgbClr val="FFFFFF"/>
                </a:solidFill>
                <a:latin typeface="Raleway"/>
                <a:ea typeface="Raleway"/>
                <a:cs typeface="Raleway"/>
                <a:sym typeface="Raleway"/>
              </a:rPr>
              <a:t>nd</a:t>
            </a:r>
            <a:r>
              <a:rPr lang="en-US" sz="2540">
                <a:solidFill>
                  <a:srgbClr val="FFFFFF"/>
                </a:solidFill>
                <a:latin typeface="Raleway"/>
                <a:ea typeface="Raleway"/>
                <a:cs typeface="Raleway"/>
                <a:sym typeface="Raleway"/>
              </a:rPr>
              <a:t> </a:t>
            </a:r>
            <a:r>
              <a:rPr lang="en-US" sz="2540">
                <a:solidFill>
                  <a:srgbClr val="FFFFFF"/>
                </a:solidFill>
                <a:latin typeface="Raleway"/>
                <a:ea typeface="Raleway"/>
                <a:cs typeface="Raleway"/>
                <a:sym typeface="Raleway"/>
              </a:rPr>
              <a:t>schedule </a:t>
            </a:r>
            <a:r>
              <a:rPr lang="en-US" sz="2540">
                <a:solidFill>
                  <a:srgbClr val="FFFFFF"/>
                </a:solidFill>
                <a:latin typeface="Raleway"/>
                <a:ea typeface="Raleway"/>
                <a:cs typeface="Raleway"/>
                <a:sym typeface="Raleway"/>
              </a:rPr>
              <a:t>opt</a:t>
            </a:r>
            <a:r>
              <a:rPr lang="en-US" sz="2540">
                <a:solidFill>
                  <a:srgbClr val="FFFFFF"/>
                </a:solidFill>
                <a:latin typeface="Raleway"/>
                <a:ea typeface="Raleway"/>
                <a:cs typeface="Raleway"/>
                <a:sym typeface="Raleway"/>
              </a:rPr>
              <a:t>im</a:t>
            </a:r>
            <a:r>
              <a:rPr lang="en-US" sz="2540">
                <a:solidFill>
                  <a:srgbClr val="FFFFFF"/>
                </a:solidFill>
                <a:latin typeface="Raleway"/>
                <a:ea typeface="Raleway"/>
                <a:cs typeface="Raleway"/>
                <a:sym typeface="Raleway"/>
              </a:rPr>
              <a:t>i</a:t>
            </a:r>
            <a:r>
              <a:rPr lang="en-US" sz="2540">
                <a:solidFill>
                  <a:srgbClr val="FFFFFF"/>
                </a:solidFill>
                <a:latin typeface="Raleway"/>
                <a:ea typeface="Raleway"/>
                <a:cs typeface="Raleway"/>
                <a:sym typeface="Raleway"/>
              </a:rPr>
              <a:t>zation.”</a:t>
            </a:r>
          </a:p>
          <a:p>
            <a:pPr algn="l">
              <a:lnSpc>
                <a:spcPts val="3556"/>
              </a:lnSpc>
            </a:pPr>
          </a:p>
          <a:p>
            <a:pPr algn="l">
              <a:lnSpc>
                <a:spcPts val="3556"/>
              </a:lnSpc>
            </a:pPr>
            <a:r>
              <a:rPr lang="en-US" sz="2540">
                <a:solidFill>
                  <a:srgbClr val="FFFFFF"/>
                </a:solidFill>
                <a:latin typeface="Raleway"/>
                <a:ea typeface="Raleway"/>
                <a:cs typeface="Raleway"/>
                <a:sym typeface="Raleway"/>
              </a:rPr>
              <a:t>“I</a:t>
            </a:r>
            <a:r>
              <a:rPr lang="en-US" sz="2540">
                <a:solidFill>
                  <a:srgbClr val="FFFFFF"/>
                </a:solidFill>
                <a:latin typeface="Raleway"/>
                <a:ea typeface="Raleway"/>
                <a:cs typeface="Raleway"/>
                <a:sym typeface="Raleway"/>
              </a:rPr>
              <a:t> </a:t>
            </a:r>
            <a:r>
              <a:rPr lang="en-US" sz="2540">
                <a:solidFill>
                  <a:srgbClr val="FFFFFF"/>
                </a:solidFill>
                <a:latin typeface="Raleway"/>
                <a:ea typeface="Raleway"/>
                <a:cs typeface="Raleway"/>
                <a:sym typeface="Raleway"/>
              </a:rPr>
              <a:t>tr</a:t>
            </a:r>
            <a:r>
              <a:rPr lang="en-US" sz="2540">
                <a:solidFill>
                  <a:srgbClr val="FFFFFF"/>
                </a:solidFill>
                <a:latin typeface="Raleway"/>
                <a:ea typeface="Raleway"/>
                <a:cs typeface="Raleway"/>
                <a:sym typeface="Raleway"/>
              </a:rPr>
              <a:t>a</a:t>
            </a:r>
            <a:r>
              <a:rPr lang="en-US" sz="2540">
                <a:solidFill>
                  <a:srgbClr val="FFFFFF"/>
                </a:solidFill>
                <a:latin typeface="Raleway"/>
                <a:ea typeface="Raleway"/>
                <a:cs typeface="Raleway"/>
                <a:sym typeface="Raleway"/>
              </a:rPr>
              <a:t>in</a:t>
            </a:r>
            <a:r>
              <a:rPr lang="en-US" sz="2540">
                <a:solidFill>
                  <a:srgbClr val="FFFFFF"/>
                </a:solidFill>
                <a:latin typeface="Raleway"/>
                <a:ea typeface="Raleway"/>
                <a:cs typeface="Raleway"/>
                <a:sym typeface="Raleway"/>
              </a:rPr>
              <a:t>ed </a:t>
            </a:r>
            <a:r>
              <a:rPr lang="en-US" sz="2540">
                <a:solidFill>
                  <a:srgbClr val="FFFFFF"/>
                </a:solidFill>
                <a:latin typeface="Raleway"/>
                <a:ea typeface="Raleway"/>
                <a:cs typeface="Raleway"/>
                <a:sym typeface="Raleway"/>
              </a:rPr>
              <a:t>ML model</a:t>
            </a:r>
            <a:r>
              <a:rPr lang="en-US" sz="2540">
                <a:solidFill>
                  <a:srgbClr val="FFFFFF"/>
                </a:solidFill>
                <a:latin typeface="Raleway"/>
                <a:ea typeface="Raleway"/>
                <a:cs typeface="Raleway"/>
                <a:sym typeface="Raleway"/>
              </a:rPr>
              <a:t>s </a:t>
            </a:r>
            <a:r>
              <a:rPr lang="en-US" sz="2540">
                <a:solidFill>
                  <a:srgbClr val="FFFFFF"/>
                </a:solidFill>
                <a:latin typeface="Raleway"/>
                <a:ea typeface="Raleway"/>
                <a:cs typeface="Raleway"/>
                <a:sym typeface="Raleway"/>
              </a:rPr>
              <a:t>l</a:t>
            </a:r>
            <a:r>
              <a:rPr lang="en-US" sz="2540">
                <a:solidFill>
                  <a:srgbClr val="FFFFFF"/>
                </a:solidFill>
                <a:latin typeface="Raleway"/>
                <a:ea typeface="Raleway"/>
                <a:cs typeface="Raleway"/>
                <a:sym typeface="Raleway"/>
              </a:rPr>
              <a:t>ike</a:t>
            </a:r>
            <a:r>
              <a:rPr lang="en-US" sz="2540">
                <a:solidFill>
                  <a:srgbClr val="FFFFFF"/>
                </a:solidFill>
                <a:latin typeface="Raleway"/>
                <a:ea typeface="Raleway"/>
                <a:cs typeface="Raleway"/>
                <a:sym typeface="Raleway"/>
              </a:rPr>
              <a:t> SVR</a:t>
            </a:r>
            <a:r>
              <a:rPr lang="en-US" sz="2540">
                <a:solidFill>
                  <a:srgbClr val="FFFFFF"/>
                </a:solidFill>
                <a:latin typeface="Raleway"/>
                <a:ea typeface="Raleway"/>
                <a:cs typeface="Raleway"/>
                <a:sym typeface="Raleway"/>
              </a:rPr>
              <a:t> an</a:t>
            </a:r>
            <a:r>
              <a:rPr lang="en-US" sz="2540">
                <a:solidFill>
                  <a:srgbClr val="FFFFFF"/>
                </a:solidFill>
                <a:latin typeface="Raleway"/>
                <a:ea typeface="Raleway"/>
                <a:cs typeface="Raleway"/>
                <a:sym typeface="Raleway"/>
              </a:rPr>
              <a:t>d FNN, </a:t>
            </a:r>
            <a:r>
              <a:rPr lang="en-US" sz="2540">
                <a:solidFill>
                  <a:srgbClr val="FFFFFF"/>
                </a:solidFill>
                <a:latin typeface="Raleway"/>
                <a:ea typeface="Raleway"/>
                <a:cs typeface="Raleway"/>
                <a:sym typeface="Raleway"/>
              </a:rPr>
              <a:t>s</a:t>
            </a:r>
            <a:r>
              <a:rPr lang="en-US" sz="2540">
                <a:solidFill>
                  <a:srgbClr val="FFFFFF"/>
                </a:solidFill>
                <a:latin typeface="Raleway"/>
                <a:ea typeface="Raleway"/>
                <a:cs typeface="Raleway"/>
                <a:sym typeface="Raleway"/>
              </a:rPr>
              <a:t>imu</a:t>
            </a:r>
            <a:r>
              <a:rPr lang="en-US" sz="2540">
                <a:solidFill>
                  <a:srgbClr val="FFFFFF"/>
                </a:solidFill>
                <a:latin typeface="Raleway"/>
                <a:ea typeface="Raleway"/>
                <a:cs typeface="Raleway"/>
                <a:sym typeface="Raleway"/>
              </a:rPr>
              <a:t>lat</a:t>
            </a:r>
            <a:r>
              <a:rPr lang="en-US" sz="2540">
                <a:solidFill>
                  <a:srgbClr val="FFFFFF"/>
                </a:solidFill>
                <a:latin typeface="Raleway"/>
                <a:ea typeface="Raleway"/>
                <a:cs typeface="Raleway"/>
                <a:sym typeface="Raleway"/>
              </a:rPr>
              <a:t>ed</a:t>
            </a:r>
            <a:r>
              <a:rPr lang="en-US" sz="2540">
                <a:solidFill>
                  <a:srgbClr val="FFFFFF"/>
                </a:solidFill>
                <a:latin typeface="Raleway"/>
                <a:ea typeface="Raleway"/>
                <a:cs typeface="Raleway"/>
                <a:sym typeface="Raleway"/>
              </a:rPr>
              <a:t> </a:t>
            </a:r>
            <a:r>
              <a:rPr lang="en-US" sz="2540">
                <a:solidFill>
                  <a:srgbClr val="FFFFFF"/>
                </a:solidFill>
                <a:latin typeface="Raleway"/>
                <a:ea typeface="Raleway"/>
                <a:cs typeface="Raleway"/>
                <a:sym typeface="Raleway"/>
              </a:rPr>
              <a:t>sm</a:t>
            </a:r>
            <a:r>
              <a:rPr lang="en-US" sz="2540">
                <a:solidFill>
                  <a:srgbClr val="FFFFFF"/>
                </a:solidFill>
                <a:latin typeface="Raleway"/>
                <a:ea typeface="Raleway"/>
                <a:cs typeface="Raleway"/>
                <a:sym typeface="Raleway"/>
              </a:rPr>
              <a:t>a</a:t>
            </a:r>
            <a:r>
              <a:rPr lang="en-US" sz="2540">
                <a:solidFill>
                  <a:srgbClr val="FFFFFF"/>
                </a:solidFill>
                <a:latin typeface="Raleway"/>
                <a:ea typeface="Raleway"/>
                <a:cs typeface="Raleway"/>
                <a:sym typeface="Raleway"/>
              </a:rPr>
              <a:t>r</a:t>
            </a:r>
            <a:r>
              <a:rPr lang="en-US" sz="2540">
                <a:solidFill>
                  <a:srgbClr val="FFFFFF"/>
                </a:solidFill>
                <a:latin typeface="Raleway"/>
                <a:ea typeface="Raleway"/>
                <a:cs typeface="Raleway"/>
                <a:sym typeface="Raleway"/>
              </a:rPr>
              <a:t>t c</a:t>
            </a:r>
            <a:r>
              <a:rPr lang="en-US" sz="2540">
                <a:solidFill>
                  <a:srgbClr val="FFFFFF"/>
                </a:solidFill>
                <a:latin typeface="Raleway"/>
                <a:ea typeface="Raleway"/>
                <a:cs typeface="Raleway"/>
                <a:sym typeface="Raleway"/>
              </a:rPr>
              <a:t>on</a:t>
            </a:r>
            <a:r>
              <a:rPr lang="en-US" sz="2540">
                <a:solidFill>
                  <a:srgbClr val="FFFFFF"/>
                </a:solidFill>
                <a:latin typeface="Raleway"/>
                <a:ea typeface="Raleway"/>
                <a:cs typeface="Raleway"/>
                <a:sym typeface="Raleway"/>
              </a:rPr>
              <a:t>t</a:t>
            </a:r>
            <a:r>
              <a:rPr lang="en-US" sz="2540">
                <a:solidFill>
                  <a:srgbClr val="FFFFFF"/>
                </a:solidFill>
                <a:latin typeface="Raleway"/>
                <a:ea typeface="Raleway"/>
                <a:cs typeface="Raleway"/>
                <a:sym typeface="Raleway"/>
              </a:rPr>
              <a:t>r</a:t>
            </a:r>
            <a:r>
              <a:rPr lang="en-US" sz="2540">
                <a:solidFill>
                  <a:srgbClr val="FFFFFF"/>
                </a:solidFill>
                <a:latin typeface="Raleway"/>
                <a:ea typeface="Raleway"/>
                <a:cs typeface="Raleway"/>
                <a:sym typeface="Raleway"/>
              </a:rPr>
              <a:t>o</a:t>
            </a:r>
            <a:r>
              <a:rPr lang="en-US" sz="2540">
                <a:solidFill>
                  <a:srgbClr val="FFFFFF"/>
                </a:solidFill>
                <a:latin typeface="Raleway"/>
                <a:ea typeface="Raleway"/>
                <a:cs typeface="Raleway"/>
                <a:sym typeface="Raleway"/>
              </a:rPr>
              <a:t>l st</a:t>
            </a:r>
            <a:r>
              <a:rPr lang="en-US" sz="2540">
                <a:solidFill>
                  <a:srgbClr val="FFFFFF"/>
                </a:solidFill>
                <a:latin typeface="Raleway"/>
                <a:ea typeface="Raleway"/>
                <a:cs typeface="Raleway"/>
                <a:sym typeface="Raleway"/>
              </a:rPr>
              <a:t>r</a:t>
            </a:r>
            <a:r>
              <a:rPr lang="en-US" sz="2540">
                <a:solidFill>
                  <a:srgbClr val="FFFFFF"/>
                </a:solidFill>
                <a:latin typeface="Raleway"/>
                <a:ea typeface="Raleway"/>
                <a:cs typeface="Raleway"/>
                <a:sym typeface="Raleway"/>
              </a:rPr>
              <a:t>ategie</a:t>
            </a:r>
            <a:r>
              <a:rPr lang="en-US" sz="2540">
                <a:solidFill>
                  <a:srgbClr val="FFFFFF"/>
                </a:solidFill>
                <a:latin typeface="Raleway"/>
                <a:ea typeface="Raleway"/>
                <a:cs typeface="Raleway"/>
                <a:sym typeface="Raleway"/>
              </a:rPr>
              <a:t>s</a:t>
            </a:r>
            <a:r>
              <a:rPr lang="en-US" sz="2540">
                <a:solidFill>
                  <a:srgbClr val="FFFFFF"/>
                </a:solidFill>
                <a:latin typeface="Raleway"/>
                <a:ea typeface="Raleway"/>
                <a:cs typeface="Raleway"/>
                <a:sym typeface="Raleway"/>
              </a:rPr>
              <a:t>,</a:t>
            </a:r>
            <a:r>
              <a:rPr lang="en-US" sz="2540">
                <a:solidFill>
                  <a:srgbClr val="FFFFFF"/>
                </a:solidFill>
                <a:latin typeface="Raleway"/>
                <a:ea typeface="Raleway"/>
                <a:cs typeface="Raleway"/>
                <a:sym typeface="Raleway"/>
              </a:rPr>
              <a:t> a</a:t>
            </a:r>
            <a:r>
              <a:rPr lang="en-US" sz="2540">
                <a:solidFill>
                  <a:srgbClr val="FFFFFF"/>
                </a:solidFill>
                <a:latin typeface="Raleway"/>
                <a:ea typeface="Raleway"/>
                <a:cs typeface="Raleway"/>
                <a:sym typeface="Raleway"/>
              </a:rPr>
              <a:t>n</a:t>
            </a:r>
            <a:r>
              <a:rPr lang="en-US" sz="2540">
                <a:solidFill>
                  <a:srgbClr val="FFFFFF"/>
                </a:solidFill>
                <a:latin typeface="Raleway"/>
                <a:ea typeface="Raleway"/>
                <a:cs typeface="Raleway"/>
                <a:sym typeface="Raleway"/>
              </a:rPr>
              <a:t>d t</a:t>
            </a:r>
            <a:r>
              <a:rPr lang="en-US" sz="2540">
                <a:solidFill>
                  <a:srgbClr val="FFFFFF"/>
                </a:solidFill>
                <a:latin typeface="Raleway"/>
                <a:ea typeface="Raleway"/>
                <a:cs typeface="Raleway"/>
                <a:sym typeface="Raleway"/>
              </a:rPr>
              <a:t>e</a:t>
            </a:r>
            <a:r>
              <a:rPr lang="en-US" sz="2540">
                <a:solidFill>
                  <a:srgbClr val="FFFFFF"/>
                </a:solidFill>
                <a:latin typeface="Raleway"/>
                <a:ea typeface="Raleway"/>
                <a:cs typeface="Raleway"/>
                <a:sym typeface="Raleway"/>
              </a:rPr>
              <a:t>s</a:t>
            </a:r>
            <a:r>
              <a:rPr lang="en-US" sz="2540">
                <a:solidFill>
                  <a:srgbClr val="FFFFFF"/>
                </a:solidFill>
                <a:latin typeface="Raleway"/>
                <a:ea typeface="Raleway"/>
                <a:cs typeface="Raleway"/>
                <a:sym typeface="Raleway"/>
              </a:rPr>
              <a:t>t</a:t>
            </a:r>
            <a:r>
              <a:rPr lang="en-US" sz="2540">
                <a:solidFill>
                  <a:srgbClr val="FFFFFF"/>
                </a:solidFill>
                <a:latin typeface="Raleway"/>
                <a:ea typeface="Raleway"/>
                <a:cs typeface="Raleway"/>
                <a:sym typeface="Raleway"/>
              </a:rPr>
              <a:t>e</a:t>
            </a:r>
            <a:r>
              <a:rPr lang="en-US" sz="2540">
                <a:solidFill>
                  <a:srgbClr val="FFFFFF"/>
                </a:solidFill>
                <a:latin typeface="Raleway"/>
                <a:ea typeface="Raleway"/>
                <a:cs typeface="Raleway"/>
                <a:sym typeface="Raleway"/>
              </a:rPr>
              <a:t>d two diff</a:t>
            </a:r>
            <a:r>
              <a:rPr lang="en-US" sz="2540">
                <a:solidFill>
                  <a:srgbClr val="FFFFFF"/>
                </a:solidFill>
                <a:latin typeface="Raleway"/>
                <a:ea typeface="Raleway"/>
                <a:cs typeface="Raleway"/>
                <a:sym typeface="Raleway"/>
              </a:rPr>
              <a:t>ere</a:t>
            </a:r>
            <a:r>
              <a:rPr lang="en-US" sz="2540">
                <a:solidFill>
                  <a:srgbClr val="FFFFFF"/>
                </a:solidFill>
                <a:latin typeface="Raleway"/>
                <a:ea typeface="Raleway"/>
                <a:cs typeface="Raleway"/>
                <a:sym typeface="Raleway"/>
              </a:rPr>
              <a:t>nt</a:t>
            </a:r>
            <a:r>
              <a:rPr lang="en-US" sz="2540">
                <a:solidFill>
                  <a:srgbClr val="FFFFFF"/>
                </a:solidFill>
                <a:latin typeface="Raleway"/>
                <a:ea typeface="Raleway"/>
                <a:cs typeface="Raleway"/>
                <a:sym typeface="Raleway"/>
              </a:rPr>
              <a:t> </a:t>
            </a:r>
            <a:r>
              <a:rPr lang="en-US" sz="2540">
                <a:solidFill>
                  <a:srgbClr val="FFFFFF"/>
                </a:solidFill>
                <a:latin typeface="Raleway"/>
                <a:ea typeface="Raleway"/>
                <a:cs typeface="Raleway"/>
                <a:sym typeface="Raleway"/>
              </a:rPr>
              <a:t>lo</a:t>
            </a:r>
            <a:r>
              <a:rPr lang="en-US" sz="2540">
                <a:solidFill>
                  <a:srgbClr val="FFFFFF"/>
                </a:solidFill>
                <a:latin typeface="Raleway"/>
                <a:ea typeface="Raleway"/>
                <a:cs typeface="Raleway"/>
                <a:sym typeface="Raleway"/>
              </a:rPr>
              <a:t>gi</a:t>
            </a:r>
            <a:r>
              <a:rPr lang="en-US" sz="2540">
                <a:solidFill>
                  <a:srgbClr val="FFFFFF"/>
                </a:solidFill>
                <a:latin typeface="Raleway"/>
                <a:ea typeface="Raleway"/>
                <a:cs typeface="Raleway"/>
                <a:sym typeface="Raleway"/>
              </a:rPr>
              <a:t>c</a:t>
            </a:r>
            <a:r>
              <a:rPr lang="en-US" sz="2540">
                <a:solidFill>
                  <a:srgbClr val="FFFFFF"/>
                </a:solidFill>
                <a:latin typeface="Raleway"/>
                <a:ea typeface="Raleway"/>
                <a:cs typeface="Raleway"/>
                <a:sym typeface="Raleway"/>
              </a:rPr>
              <a:t> </a:t>
            </a:r>
            <a:r>
              <a:rPr lang="en-US" sz="2540">
                <a:solidFill>
                  <a:srgbClr val="FFFFFF"/>
                </a:solidFill>
                <a:latin typeface="Raleway"/>
                <a:ea typeface="Raleway"/>
                <a:cs typeface="Raleway"/>
                <a:sym typeface="Raleway"/>
              </a:rPr>
              <a:t>sy</a:t>
            </a:r>
            <a:r>
              <a:rPr lang="en-US" sz="2540">
                <a:solidFill>
                  <a:srgbClr val="FFFFFF"/>
                </a:solidFill>
                <a:latin typeface="Raleway"/>
                <a:ea typeface="Raleway"/>
                <a:cs typeface="Raleway"/>
                <a:sym typeface="Raleway"/>
              </a:rPr>
              <a:t>st</a:t>
            </a:r>
            <a:r>
              <a:rPr lang="en-US" sz="2540">
                <a:solidFill>
                  <a:srgbClr val="FFFFFF"/>
                </a:solidFill>
                <a:latin typeface="Raleway"/>
                <a:ea typeface="Raleway"/>
                <a:cs typeface="Raleway"/>
                <a:sym typeface="Raleway"/>
              </a:rPr>
              <a:t>ems</a:t>
            </a:r>
            <a:r>
              <a:rPr lang="en-US" sz="2540">
                <a:solidFill>
                  <a:srgbClr val="FFFFFF"/>
                </a:solidFill>
                <a:latin typeface="Raleway"/>
                <a:ea typeface="Raleway"/>
                <a:cs typeface="Raleway"/>
                <a:sym typeface="Raleway"/>
              </a:rPr>
              <a:t> </a:t>
            </a:r>
            <a:r>
              <a:rPr lang="en-US" sz="2540">
                <a:solidFill>
                  <a:srgbClr val="FFFFFF"/>
                </a:solidFill>
                <a:latin typeface="Raleway"/>
                <a:ea typeface="Raleway"/>
                <a:cs typeface="Raleway"/>
                <a:sym typeface="Raleway"/>
              </a:rPr>
              <a:t>for</a:t>
            </a:r>
            <a:r>
              <a:rPr lang="en-US" sz="2540">
                <a:solidFill>
                  <a:srgbClr val="FFFFFF"/>
                </a:solidFill>
                <a:latin typeface="Raleway"/>
                <a:ea typeface="Raleway"/>
                <a:cs typeface="Raleway"/>
                <a:sym typeface="Raleway"/>
              </a:rPr>
              <a:t> </a:t>
            </a:r>
            <a:r>
              <a:rPr lang="en-US" sz="2540">
                <a:solidFill>
                  <a:srgbClr val="FFFFFF"/>
                </a:solidFill>
                <a:latin typeface="Raleway"/>
                <a:ea typeface="Raleway"/>
                <a:cs typeface="Raleway"/>
                <a:sym typeface="Raleway"/>
              </a:rPr>
              <a:t>turn</a:t>
            </a:r>
            <a:r>
              <a:rPr lang="en-US" sz="2540">
                <a:solidFill>
                  <a:srgbClr val="FFFFFF"/>
                </a:solidFill>
                <a:latin typeface="Raleway"/>
                <a:ea typeface="Raleway"/>
                <a:cs typeface="Raleway"/>
                <a:sym typeface="Raleway"/>
              </a:rPr>
              <a:t>ing the </a:t>
            </a:r>
            <a:r>
              <a:rPr lang="en-US" sz="2540">
                <a:solidFill>
                  <a:srgbClr val="FFFFFF"/>
                </a:solidFill>
                <a:latin typeface="Raleway"/>
                <a:ea typeface="Raleway"/>
                <a:cs typeface="Raleway"/>
                <a:sym typeface="Raleway"/>
              </a:rPr>
              <a:t>HVAC </a:t>
            </a:r>
            <a:r>
              <a:rPr lang="en-US" sz="2540">
                <a:solidFill>
                  <a:srgbClr val="FFFFFF"/>
                </a:solidFill>
                <a:latin typeface="Raleway"/>
                <a:ea typeface="Raleway"/>
                <a:cs typeface="Raleway"/>
                <a:sym typeface="Raleway"/>
              </a:rPr>
              <a:t>o</a:t>
            </a:r>
            <a:r>
              <a:rPr lang="en-US" sz="2540">
                <a:solidFill>
                  <a:srgbClr val="FFFFFF"/>
                </a:solidFill>
                <a:latin typeface="Raleway"/>
                <a:ea typeface="Raleway"/>
                <a:cs typeface="Raleway"/>
                <a:sym typeface="Raleway"/>
              </a:rPr>
              <a:t>n an</a:t>
            </a:r>
            <a:r>
              <a:rPr lang="en-US" sz="2540">
                <a:solidFill>
                  <a:srgbClr val="FFFFFF"/>
                </a:solidFill>
                <a:latin typeface="Raleway"/>
                <a:ea typeface="Raleway"/>
                <a:cs typeface="Raleway"/>
                <a:sym typeface="Raleway"/>
              </a:rPr>
              <a:t>d</a:t>
            </a:r>
            <a:r>
              <a:rPr lang="en-US" sz="2540">
                <a:solidFill>
                  <a:srgbClr val="FFFFFF"/>
                </a:solidFill>
                <a:latin typeface="Raleway"/>
                <a:ea typeface="Raleway"/>
                <a:cs typeface="Raleway"/>
                <a:sym typeface="Raleway"/>
              </a:rPr>
              <a:t> off.”</a:t>
            </a:r>
          </a:p>
          <a:p>
            <a:pPr algn="l">
              <a:lnSpc>
                <a:spcPts val="3556"/>
              </a:lnSpc>
            </a:pPr>
          </a:p>
          <a:p>
            <a:pPr algn="l">
              <a:lnSpc>
                <a:spcPts val="3556"/>
              </a:lnSpc>
            </a:pPr>
            <a:r>
              <a:rPr lang="en-US" sz="2540">
                <a:solidFill>
                  <a:srgbClr val="FFFFFF"/>
                </a:solidFill>
                <a:latin typeface="Raleway"/>
                <a:ea typeface="Raleway"/>
                <a:cs typeface="Raleway"/>
                <a:sym typeface="Raleway"/>
              </a:rPr>
              <a:t>“Th</a:t>
            </a:r>
            <a:r>
              <a:rPr lang="en-US" sz="2540">
                <a:solidFill>
                  <a:srgbClr val="FFFFFF"/>
                </a:solidFill>
                <a:latin typeface="Raleway"/>
                <a:ea typeface="Raleway"/>
                <a:cs typeface="Raleway"/>
                <a:sym typeface="Raleway"/>
              </a:rPr>
              <a:t>e </a:t>
            </a:r>
            <a:r>
              <a:rPr lang="en-US" sz="2540">
                <a:solidFill>
                  <a:srgbClr val="FFFFFF"/>
                </a:solidFill>
                <a:latin typeface="Raleway"/>
                <a:ea typeface="Raleway"/>
                <a:cs typeface="Raleway"/>
                <a:sym typeface="Raleway"/>
              </a:rPr>
              <a:t>s</a:t>
            </a:r>
            <a:r>
              <a:rPr lang="en-US" sz="2540">
                <a:solidFill>
                  <a:srgbClr val="FFFFFF"/>
                </a:solidFill>
                <a:latin typeface="Raleway"/>
                <a:ea typeface="Raleway"/>
                <a:cs typeface="Raleway"/>
                <a:sym typeface="Raleway"/>
              </a:rPr>
              <a:t>tra</a:t>
            </a:r>
            <a:r>
              <a:rPr lang="en-US" sz="2540">
                <a:solidFill>
                  <a:srgbClr val="FFFFFF"/>
                </a:solidFill>
                <a:latin typeface="Raleway"/>
                <a:ea typeface="Raleway"/>
                <a:cs typeface="Raleway"/>
                <a:sym typeface="Raleway"/>
              </a:rPr>
              <a:t>tegy th</a:t>
            </a:r>
            <a:r>
              <a:rPr lang="en-US" sz="2540">
                <a:solidFill>
                  <a:srgbClr val="FFFFFF"/>
                </a:solidFill>
                <a:latin typeface="Raleway"/>
                <a:ea typeface="Raleway"/>
                <a:cs typeface="Raleway"/>
                <a:sym typeface="Raleway"/>
              </a:rPr>
              <a:t>at </a:t>
            </a:r>
            <a:r>
              <a:rPr lang="en-US" sz="2540">
                <a:solidFill>
                  <a:srgbClr val="FFFFFF"/>
                </a:solidFill>
                <a:latin typeface="Raleway"/>
                <a:ea typeface="Raleway"/>
                <a:cs typeface="Raleway"/>
                <a:sym typeface="Raleway"/>
              </a:rPr>
              <a:t>combi</a:t>
            </a:r>
            <a:r>
              <a:rPr lang="en-US" sz="2540">
                <a:solidFill>
                  <a:srgbClr val="FFFFFF"/>
                </a:solidFill>
                <a:latin typeface="Raleway"/>
                <a:ea typeface="Raleway"/>
                <a:cs typeface="Raleway"/>
                <a:sym typeface="Raleway"/>
              </a:rPr>
              <a:t>n</a:t>
            </a:r>
            <a:r>
              <a:rPr lang="en-US" sz="2540">
                <a:solidFill>
                  <a:srgbClr val="FFFFFF"/>
                </a:solidFill>
                <a:latin typeface="Raleway"/>
                <a:ea typeface="Raleway"/>
                <a:cs typeface="Raleway"/>
                <a:sym typeface="Raleway"/>
              </a:rPr>
              <a:t>e</a:t>
            </a:r>
            <a:r>
              <a:rPr lang="en-US" sz="2540">
                <a:solidFill>
                  <a:srgbClr val="FFFFFF"/>
                </a:solidFill>
                <a:latin typeface="Raleway"/>
                <a:ea typeface="Raleway"/>
                <a:cs typeface="Raleway"/>
                <a:sym typeface="Raleway"/>
              </a:rPr>
              <a:t>d </a:t>
            </a:r>
            <a:r>
              <a:rPr lang="en-US" sz="2540">
                <a:solidFill>
                  <a:srgbClr val="FFFFFF"/>
                </a:solidFill>
                <a:latin typeface="Raleway"/>
                <a:ea typeface="Raleway"/>
                <a:cs typeface="Raleway"/>
                <a:sym typeface="Raleway"/>
              </a:rPr>
              <a:t>m</a:t>
            </a:r>
            <a:r>
              <a:rPr lang="en-US" sz="2540">
                <a:solidFill>
                  <a:srgbClr val="FFFFFF"/>
                </a:solidFill>
                <a:latin typeface="Raleway"/>
                <a:ea typeface="Raleway"/>
                <a:cs typeface="Raleway"/>
                <a:sym typeface="Raleway"/>
              </a:rPr>
              <a:t>ac</a:t>
            </a:r>
            <a:r>
              <a:rPr lang="en-US" sz="2540">
                <a:solidFill>
                  <a:srgbClr val="FFFFFF"/>
                </a:solidFill>
                <a:latin typeface="Raleway"/>
                <a:ea typeface="Raleway"/>
                <a:cs typeface="Raleway"/>
                <a:sym typeface="Raleway"/>
              </a:rPr>
              <a:t>hi</a:t>
            </a:r>
            <a:r>
              <a:rPr lang="en-US" sz="2540">
                <a:solidFill>
                  <a:srgbClr val="FFFFFF"/>
                </a:solidFill>
                <a:latin typeface="Raleway"/>
                <a:ea typeface="Raleway"/>
                <a:cs typeface="Raleway"/>
                <a:sym typeface="Raleway"/>
              </a:rPr>
              <a:t>n</a:t>
            </a:r>
            <a:r>
              <a:rPr lang="en-US" sz="2540">
                <a:solidFill>
                  <a:srgbClr val="FFFFFF"/>
                </a:solidFill>
                <a:latin typeface="Raleway"/>
                <a:ea typeface="Raleway"/>
                <a:cs typeface="Raleway"/>
                <a:sym typeface="Raleway"/>
              </a:rPr>
              <a:t>e </a:t>
            </a:r>
            <a:r>
              <a:rPr lang="en-US" sz="2540">
                <a:solidFill>
                  <a:srgbClr val="FFFFFF"/>
                </a:solidFill>
                <a:latin typeface="Raleway"/>
                <a:ea typeface="Raleway"/>
                <a:cs typeface="Raleway"/>
                <a:sym typeface="Raleway"/>
              </a:rPr>
              <a:t>le</a:t>
            </a:r>
            <a:r>
              <a:rPr lang="en-US" sz="2540">
                <a:solidFill>
                  <a:srgbClr val="FFFFFF"/>
                </a:solidFill>
                <a:latin typeface="Raleway"/>
                <a:ea typeface="Raleway"/>
                <a:cs typeface="Raleway"/>
                <a:sym typeface="Raleway"/>
              </a:rPr>
              <a:t>a</a:t>
            </a:r>
            <a:r>
              <a:rPr lang="en-US" sz="2540">
                <a:solidFill>
                  <a:srgbClr val="FFFFFF"/>
                </a:solidFill>
                <a:latin typeface="Raleway"/>
                <a:ea typeface="Raleway"/>
                <a:cs typeface="Raleway"/>
                <a:sym typeface="Raleway"/>
              </a:rPr>
              <a:t>rning with ru</a:t>
            </a:r>
            <a:r>
              <a:rPr lang="en-US" sz="2540">
                <a:solidFill>
                  <a:srgbClr val="FFFFFF"/>
                </a:solidFill>
                <a:latin typeface="Raleway"/>
                <a:ea typeface="Raleway"/>
                <a:cs typeface="Raleway"/>
                <a:sym typeface="Raleway"/>
              </a:rPr>
              <a:t>le</a:t>
            </a:r>
            <a:r>
              <a:rPr lang="en-US" sz="2540">
                <a:solidFill>
                  <a:srgbClr val="FFFFFF"/>
                </a:solidFill>
                <a:latin typeface="Raleway"/>
                <a:ea typeface="Raleway"/>
                <a:cs typeface="Raleway"/>
                <a:sym typeface="Raleway"/>
              </a:rPr>
              <a:t>-ba</a:t>
            </a:r>
            <a:r>
              <a:rPr lang="en-US" sz="2540">
                <a:solidFill>
                  <a:srgbClr val="FFFFFF"/>
                </a:solidFill>
                <a:latin typeface="Raleway"/>
                <a:ea typeface="Raleway"/>
                <a:cs typeface="Raleway"/>
                <a:sym typeface="Raleway"/>
              </a:rPr>
              <a:t>s</a:t>
            </a:r>
            <a:r>
              <a:rPr lang="en-US" sz="2540">
                <a:solidFill>
                  <a:srgbClr val="FFFFFF"/>
                </a:solidFill>
                <a:latin typeface="Raleway"/>
                <a:ea typeface="Raleway"/>
                <a:cs typeface="Raleway"/>
                <a:sym typeface="Raleway"/>
              </a:rPr>
              <a:t>ed </a:t>
            </a:r>
            <a:r>
              <a:rPr lang="en-US" sz="2540">
                <a:solidFill>
                  <a:srgbClr val="FFFFFF"/>
                </a:solidFill>
                <a:latin typeface="Raleway"/>
                <a:ea typeface="Raleway"/>
                <a:cs typeface="Raleway"/>
                <a:sym typeface="Raleway"/>
              </a:rPr>
              <a:t>s</a:t>
            </a:r>
            <a:r>
              <a:rPr lang="en-US" sz="2540">
                <a:solidFill>
                  <a:srgbClr val="FFFFFF"/>
                </a:solidFill>
                <a:latin typeface="Raleway"/>
                <a:ea typeface="Raleway"/>
                <a:cs typeface="Raleway"/>
                <a:sym typeface="Raleway"/>
              </a:rPr>
              <a:t>chedu</a:t>
            </a:r>
            <a:r>
              <a:rPr lang="en-US" sz="2540">
                <a:solidFill>
                  <a:srgbClr val="FFFFFF"/>
                </a:solidFill>
                <a:latin typeface="Raleway"/>
                <a:ea typeface="Raleway"/>
                <a:cs typeface="Raleway"/>
                <a:sym typeface="Raleway"/>
              </a:rPr>
              <a:t>ling</a:t>
            </a:r>
            <a:r>
              <a:rPr lang="en-US" sz="2540">
                <a:solidFill>
                  <a:srgbClr val="FFFFFF"/>
                </a:solidFill>
                <a:latin typeface="Raleway"/>
                <a:ea typeface="Raleway"/>
                <a:cs typeface="Raleway"/>
                <a:sym typeface="Raleway"/>
              </a:rPr>
              <a:t> s</a:t>
            </a:r>
            <a:r>
              <a:rPr lang="en-US" sz="2540">
                <a:solidFill>
                  <a:srgbClr val="FFFFFF"/>
                </a:solidFill>
                <a:latin typeface="Raleway"/>
                <a:ea typeface="Raleway"/>
                <a:cs typeface="Raleway"/>
                <a:sym typeface="Raleway"/>
              </a:rPr>
              <a:t>a</a:t>
            </a:r>
            <a:r>
              <a:rPr lang="en-US" sz="2540">
                <a:solidFill>
                  <a:srgbClr val="FFFFFF"/>
                </a:solidFill>
                <a:latin typeface="Raleway"/>
                <a:ea typeface="Raleway"/>
                <a:cs typeface="Raleway"/>
                <a:sym typeface="Raleway"/>
              </a:rPr>
              <a:t>v</a:t>
            </a:r>
            <a:r>
              <a:rPr lang="en-US" sz="2540">
                <a:solidFill>
                  <a:srgbClr val="FFFFFF"/>
                </a:solidFill>
                <a:latin typeface="Raleway"/>
                <a:ea typeface="Raleway"/>
                <a:cs typeface="Raleway"/>
                <a:sym typeface="Raleway"/>
              </a:rPr>
              <a:t>e</a:t>
            </a:r>
            <a:r>
              <a:rPr lang="en-US" sz="2540">
                <a:solidFill>
                  <a:srgbClr val="FFFFFF"/>
                </a:solidFill>
                <a:latin typeface="Raleway"/>
                <a:ea typeface="Raleway"/>
                <a:cs typeface="Raleway"/>
                <a:sym typeface="Raleway"/>
              </a:rPr>
              <a:t>d energy</a:t>
            </a:r>
            <a:r>
              <a:rPr lang="en-US" sz="2540">
                <a:solidFill>
                  <a:srgbClr val="FFFFFF"/>
                </a:solidFill>
                <a:latin typeface="Raleway"/>
                <a:ea typeface="Raleway"/>
                <a:cs typeface="Raleway"/>
                <a:sym typeface="Raleway"/>
              </a:rPr>
              <a:t> w</a:t>
            </a:r>
            <a:r>
              <a:rPr lang="en-US" sz="2540">
                <a:solidFill>
                  <a:srgbClr val="FFFFFF"/>
                </a:solidFill>
                <a:latin typeface="Raleway"/>
                <a:ea typeface="Raleway"/>
                <a:cs typeface="Raleway"/>
                <a:sym typeface="Raleway"/>
              </a:rPr>
              <a:t>h</a:t>
            </a:r>
            <a:r>
              <a:rPr lang="en-US" sz="2540">
                <a:solidFill>
                  <a:srgbClr val="FFFFFF"/>
                </a:solidFill>
                <a:latin typeface="Raleway"/>
                <a:ea typeface="Raleway"/>
                <a:cs typeface="Raleway"/>
                <a:sym typeface="Raleway"/>
              </a:rPr>
              <a:t>i</a:t>
            </a:r>
            <a:r>
              <a:rPr lang="en-US" sz="2540">
                <a:solidFill>
                  <a:srgbClr val="FFFFFF"/>
                </a:solidFill>
                <a:latin typeface="Raleway"/>
                <a:ea typeface="Raleway"/>
                <a:cs typeface="Raleway"/>
                <a:sym typeface="Raleway"/>
              </a:rPr>
              <a:t>le s</a:t>
            </a:r>
            <a:r>
              <a:rPr lang="en-US" sz="2540">
                <a:solidFill>
                  <a:srgbClr val="FFFFFF"/>
                </a:solidFill>
                <a:latin typeface="Raleway"/>
                <a:ea typeface="Raleway"/>
                <a:cs typeface="Raleway"/>
                <a:sym typeface="Raleway"/>
              </a:rPr>
              <a:t>t</a:t>
            </a:r>
            <a:r>
              <a:rPr lang="en-US" sz="2540">
                <a:solidFill>
                  <a:srgbClr val="FFFFFF"/>
                </a:solidFill>
                <a:latin typeface="Raleway"/>
                <a:ea typeface="Raleway"/>
                <a:cs typeface="Raleway"/>
                <a:sym typeface="Raleway"/>
              </a:rPr>
              <a:t>ill</a:t>
            </a:r>
            <a:r>
              <a:rPr lang="en-US" sz="2540">
                <a:solidFill>
                  <a:srgbClr val="FFFFFF"/>
                </a:solidFill>
                <a:latin typeface="Raleway"/>
                <a:ea typeface="Raleway"/>
                <a:cs typeface="Raleway"/>
                <a:sym typeface="Raleway"/>
              </a:rPr>
              <a:t> </a:t>
            </a:r>
            <a:r>
              <a:rPr lang="en-US" sz="2540">
                <a:solidFill>
                  <a:srgbClr val="FFFFFF"/>
                </a:solidFill>
                <a:latin typeface="Raleway"/>
                <a:ea typeface="Raleway"/>
                <a:cs typeface="Raleway"/>
                <a:sym typeface="Raleway"/>
              </a:rPr>
              <a:t>maint</a:t>
            </a:r>
            <a:r>
              <a:rPr lang="en-US" sz="2540">
                <a:solidFill>
                  <a:srgbClr val="FFFFFF"/>
                </a:solidFill>
                <a:latin typeface="Raleway"/>
                <a:ea typeface="Raleway"/>
                <a:cs typeface="Raleway"/>
                <a:sym typeface="Raleway"/>
              </a:rPr>
              <a:t>a</a:t>
            </a:r>
            <a:r>
              <a:rPr lang="en-US" sz="2540">
                <a:solidFill>
                  <a:srgbClr val="FFFFFF"/>
                </a:solidFill>
                <a:latin typeface="Raleway"/>
                <a:ea typeface="Raleway"/>
                <a:cs typeface="Raleway"/>
                <a:sym typeface="Raleway"/>
              </a:rPr>
              <a:t>i</a:t>
            </a:r>
            <a:r>
              <a:rPr lang="en-US" sz="2540">
                <a:solidFill>
                  <a:srgbClr val="FFFFFF"/>
                </a:solidFill>
                <a:latin typeface="Raleway"/>
                <a:ea typeface="Raleway"/>
                <a:cs typeface="Raleway"/>
                <a:sym typeface="Raleway"/>
              </a:rPr>
              <a:t>n</a:t>
            </a:r>
            <a:r>
              <a:rPr lang="en-US" sz="2540">
                <a:solidFill>
                  <a:srgbClr val="FFFFFF"/>
                </a:solidFill>
                <a:latin typeface="Raleway"/>
                <a:ea typeface="Raleway"/>
                <a:cs typeface="Raleway"/>
                <a:sym typeface="Raleway"/>
              </a:rPr>
              <a:t>ing c</a:t>
            </a:r>
            <a:r>
              <a:rPr lang="en-US" sz="2540">
                <a:solidFill>
                  <a:srgbClr val="FFFFFF"/>
                </a:solidFill>
                <a:latin typeface="Raleway"/>
                <a:ea typeface="Raleway"/>
                <a:cs typeface="Raleway"/>
                <a:sym typeface="Raleway"/>
              </a:rPr>
              <a:t>om</a:t>
            </a:r>
            <a:r>
              <a:rPr lang="en-US" sz="2540">
                <a:solidFill>
                  <a:srgbClr val="FFFFFF"/>
                </a:solidFill>
                <a:latin typeface="Raleway"/>
                <a:ea typeface="Raleway"/>
                <a:cs typeface="Raleway"/>
                <a:sym typeface="Raleway"/>
              </a:rPr>
              <a:t>f</a:t>
            </a:r>
            <a:r>
              <a:rPr lang="en-US" sz="2540">
                <a:solidFill>
                  <a:srgbClr val="FFFFFF"/>
                </a:solidFill>
                <a:latin typeface="Raleway"/>
                <a:ea typeface="Raleway"/>
                <a:cs typeface="Raleway"/>
                <a:sym typeface="Raleway"/>
              </a:rPr>
              <a:t>ort </a:t>
            </a:r>
            <a:r>
              <a:rPr lang="en-US" sz="2540">
                <a:solidFill>
                  <a:srgbClr val="FFFFFF"/>
                </a:solidFill>
                <a:latin typeface="Raleway"/>
                <a:ea typeface="Raleway"/>
                <a:cs typeface="Raleway"/>
                <a:sym typeface="Raleway"/>
              </a:rPr>
              <a:t>— which i</a:t>
            </a:r>
            <a:r>
              <a:rPr lang="en-US" sz="2540">
                <a:solidFill>
                  <a:srgbClr val="FFFFFF"/>
                </a:solidFill>
                <a:latin typeface="Raleway"/>
                <a:ea typeface="Raleway"/>
                <a:cs typeface="Raleway"/>
                <a:sym typeface="Raleway"/>
              </a:rPr>
              <a:t>s e</a:t>
            </a:r>
            <a:r>
              <a:rPr lang="en-US" sz="2540">
                <a:solidFill>
                  <a:srgbClr val="FFFFFF"/>
                </a:solidFill>
                <a:latin typeface="Raleway"/>
                <a:ea typeface="Raleway"/>
                <a:cs typeface="Raleway"/>
                <a:sym typeface="Raleway"/>
              </a:rPr>
              <a:t>xactly what m</a:t>
            </a:r>
            <a:r>
              <a:rPr lang="en-US" sz="2540">
                <a:solidFill>
                  <a:srgbClr val="FFFFFF"/>
                </a:solidFill>
                <a:latin typeface="Raleway"/>
                <a:ea typeface="Raleway"/>
                <a:cs typeface="Raleway"/>
                <a:sym typeface="Raleway"/>
              </a:rPr>
              <a:t>o</a:t>
            </a:r>
            <a:r>
              <a:rPr lang="en-US" sz="2540">
                <a:solidFill>
                  <a:srgbClr val="FFFFFF"/>
                </a:solidFill>
                <a:latin typeface="Raleway"/>
                <a:ea typeface="Raleway"/>
                <a:cs typeface="Raleway"/>
                <a:sym typeface="Raleway"/>
              </a:rPr>
              <a:t>der</a:t>
            </a:r>
            <a:r>
              <a:rPr lang="en-US" sz="2540">
                <a:solidFill>
                  <a:srgbClr val="FFFFFF"/>
                </a:solidFill>
                <a:latin typeface="Raleway"/>
                <a:ea typeface="Raleway"/>
                <a:cs typeface="Raleway"/>
                <a:sym typeface="Raleway"/>
              </a:rPr>
              <a:t>n</a:t>
            </a:r>
            <a:r>
              <a:rPr lang="en-US" sz="2540">
                <a:solidFill>
                  <a:srgbClr val="FFFFFF"/>
                </a:solidFill>
                <a:latin typeface="Raleway"/>
                <a:ea typeface="Raleway"/>
                <a:cs typeface="Raleway"/>
                <a:sym typeface="Raleway"/>
              </a:rPr>
              <a:t> </a:t>
            </a:r>
            <a:r>
              <a:rPr lang="en-US" sz="2540">
                <a:solidFill>
                  <a:srgbClr val="FFFFFF"/>
                </a:solidFill>
                <a:latin typeface="Raleway"/>
                <a:ea typeface="Raleway"/>
                <a:cs typeface="Raleway"/>
                <a:sym typeface="Raleway"/>
              </a:rPr>
              <a:t>s</a:t>
            </a:r>
            <a:r>
              <a:rPr lang="en-US" sz="2540">
                <a:solidFill>
                  <a:srgbClr val="FFFFFF"/>
                </a:solidFill>
                <a:latin typeface="Raleway"/>
                <a:ea typeface="Raleway"/>
                <a:cs typeface="Raleway"/>
                <a:sym typeface="Raleway"/>
              </a:rPr>
              <a:t>mart </a:t>
            </a:r>
            <a:r>
              <a:rPr lang="en-US" sz="2540">
                <a:solidFill>
                  <a:srgbClr val="FFFFFF"/>
                </a:solidFill>
                <a:latin typeface="Raleway"/>
                <a:ea typeface="Raleway"/>
                <a:cs typeface="Raleway"/>
                <a:sym typeface="Raleway"/>
              </a:rPr>
              <a:t>b</a:t>
            </a:r>
            <a:r>
              <a:rPr lang="en-US" sz="2540">
                <a:solidFill>
                  <a:srgbClr val="FFFFFF"/>
                </a:solidFill>
                <a:latin typeface="Raleway"/>
                <a:ea typeface="Raleway"/>
                <a:cs typeface="Raleway"/>
                <a:sym typeface="Raleway"/>
              </a:rPr>
              <a:t>ui</a:t>
            </a:r>
            <a:r>
              <a:rPr lang="en-US" sz="2540">
                <a:solidFill>
                  <a:srgbClr val="FFFFFF"/>
                </a:solidFill>
                <a:latin typeface="Raleway"/>
                <a:ea typeface="Raleway"/>
                <a:cs typeface="Raleway"/>
                <a:sym typeface="Raleway"/>
              </a:rPr>
              <a:t>ldi</a:t>
            </a:r>
            <a:r>
              <a:rPr lang="en-US" sz="2540">
                <a:solidFill>
                  <a:srgbClr val="FFFFFF"/>
                </a:solidFill>
                <a:latin typeface="Raleway"/>
                <a:ea typeface="Raleway"/>
                <a:cs typeface="Raleway"/>
                <a:sym typeface="Raleway"/>
              </a:rPr>
              <a:t>ng</a:t>
            </a:r>
            <a:r>
              <a:rPr lang="en-US" sz="2540">
                <a:solidFill>
                  <a:srgbClr val="FFFFFF"/>
                </a:solidFill>
                <a:latin typeface="Raleway"/>
                <a:ea typeface="Raleway"/>
                <a:cs typeface="Raleway"/>
                <a:sym typeface="Raleway"/>
              </a:rPr>
              <a:t>s</a:t>
            </a:r>
            <a:r>
              <a:rPr lang="en-US" sz="2540">
                <a:solidFill>
                  <a:srgbClr val="FFFFFF"/>
                </a:solidFill>
                <a:latin typeface="Raleway"/>
                <a:ea typeface="Raleway"/>
                <a:cs typeface="Raleway"/>
                <a:sym typeface="Raleway"/>
              </a:rPr>
              <a:t> a</a:t>
            </a:r>
            <a:r>
              <a:rPr lang="en-US" sz="2540">
                <a:solidFill>
                  <a:srgbClr val="FFFFFF"/>
                </a:solidFill>
                <a:latin typeface="Raleway"/>
                <a:ea typeface="Raleway"/>
                <a:cs typeface="Raleway"/>
                <a:sym typeface="Raleway"/>
              </a:rPr>
              <a:t>i</a:t>
            </a:r>
            <a:r>
              <a:rPr lang="en-US" sz="2540">
                <a:solidFill>
                  <a:srgbClr val="FFFFFF"/>
                </a:solidFill>
                <a:latin typeface="Raleway"/>
                <a:ea typeface="Raleway"/>
                <a:cs typeface="Raleway"/>
                <a:sym typeface="Raleway"/>
              </a:rPr>
              <a:t>m f</a:t>
            </a:r>
            <a:r>
              <a:rPr lang="en-US" sz="2540">
                <a:solidFill>
                  <a:srgbClr val="FFFFFF"/>
                </a:solidFill>
                <a:latin typeface="Raleway"/>
                <a:ea typeface="Raleway"/>
                <a:cs typeface="Raleway"/>
                <a:sym typeface="Raleway"/>
              </a:rPr>
              <a:t>o</a:t>
            </a:r>
            <a:r>
              <a:rPr lang="en-US" sz="2540">
                <a:solidFill>
                  <a:srgbClr val="FFFFFF"/>
                </a:solidFill>
                <a:latin typeface="Raleway"/>
                <a:ea typeface="Raleway"/>
                <a:cs typeface="Raleway"/>
                <a:sym typeface="Raleway"/>
              </a:rPr>
              <a:t>r.”</a:t>
            </a:r>
          </a:p>
          <a:p>
            <a:pPr algn="l">
              <a:lnSpc>
                <a:spcPts val="3556"/>
              </a:lnSpc>
              <a:spcBef>
                <a:spcPct val="0"/>
              </a:spcBef>
            </a:pPr>
          </a:p>
        </p:txBody>
      </p:sp>
      <p:sp>
        <p:nvSpPr>
          <p:cNvPr name="Freeform 6" id="6"/>
          <p:cNvSpPr/>
          <p:nvPr/>
        </p:nvSpPr>
        <p:spPr>
          <a:xfrm flipH="false" flipV="false" rot="0">
            <a:off x="14865004" y="-208218"/>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2">
              <a:alphaModFix amt="44999"/>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3266791" y="6987146"/>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2">
              <a:alphaModFix amt="44999"/>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4865004" y="5650142"/>
            <a:ext cx="3139203" cy="3139203"/>
          </a:xfrm>
          <a:custGeom>
            <a:avLst/>
            <a:gdLst/>
            <a:ahLst/>
            <a:cxnLst/>
            <a:rect r="r" b="b" t="t" l="l"/>
            <a:pathLst>
              <a:path h="3139203" w="3139203">
                <a:moveTo>
                  <a:pt x="0" y="0"/>
                </a:moveTo>
                <a:lnTo>
                  <a:pt x="3139204" y="0"/>
                </a:lnTo>
                <a:lnTo>
                  <a:pt x="3139204" y="3139203"/>
                </a:lnTo>
                <a:lnTo>
                  <a:pt x="0" y="31392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17792856" y="8741720"/>
            <a:ext cx="385473" cy="341244"/>
          </a:xfrm>
          <a:prstGeom prst="rect">
            <a:avLst/>
          </a:prstGeom>
        </p:spPr>
        <p:txBody>
          <a:bodyPr anchor="t" rtlCol="false" tIns="0" lIns="0" bIns="0" rIns="0">
            <a:spAutoFit/>
          </a:bodyPr>
          <a:lstStyle/>
          <a:p>
            <a:pPr algn="l">
              <a:lnSpc>
                <a:spcPts val="2716"/>
              </a:lnSpc>
              <a:spcBef>
                <a:spcPct val="0"/>
              </a:spcBef>
            </a:pPr>
            <a:r>
              <a:rPr lang="en-US" b="true" sz="1940">
                <a:solidFill>
                  <a:srgbClr val="3D2882"/>
                </a:solidFill>
                <a:latin typeface="Raleway Bold"/>
                <a:ea typeface="Raleway Bold"/>
                <a:cs typeface="Raleway Bold"/>
                <a:sym typeface="Raleway Bold"/>
              </a:rPr>
              <a:t>12</a:t>
            </a:r>
          </a:p>
        </p:txBody>
      </p:sp>
      <p:sp>
        <p:nvSpPr>
          <p:cNvPr name="TextBox 10" id="10"/>
          <p:cNvSpPr txBox="true"/>
          <p:nvPr/>
        </p:nvSpPr>
        <p:spPr>
          <a:xfrm rot="0">
            <a:off x="6142139" y="908742"/>
            <a:ext cx="5385535" cy="1116084"/>
          </a:xfrm>
          <a:prstGeom prst="rect">
            <a:avLst/>
          </a:prstGeom>
        </p:spPr>
        <p:txBody>
          <a:bodyPr anchor="t" rtlCol="false" tIns="0" lIns="0" bIns="0" rIns="0">
            <a:spAutoFit/>
          </a:bodyPr>
          <a:lstStyle/>
          <a:p>
            <a:pPr algn="ctr">
              <a:lnSpc>
                <a:spcPts val="8315"/>
              </a:lnSpc>
            </a:pPr>
            <a:r>
              <a:rPr lang="en-US" b="true" sz="8315">
                <a:solidFill>
                  <a:srgbClr val="FFFFFF"/>
                </a:solidFill>
                <a:latin typeface="Bebas Neue Bold"/>
                <a:ea typeface="Bebas Neue Bold"/>
                <a:cs typeface="Bebas Neue Bold"/>
                <a:sym typeface="Bebas Neue Bold"/>
              </a:rPr>
              <a:t>CONCLUSION </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2C2F6F">
                <a:alpha val="100000"/>
              </a:srgbClr>
            </a:gs>
            <a:gs pos="100000">
              <a:srgbClr val="490F3E">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7579417" y="8585700"/>
            <a:ext cx="1075518" cy="708583"/>
            <a:chOff x="0" y="0"/>
            <a:chExt cx="283264" cy="186623"/>
          </a:xfrm>
        </p:grpSpPr>
        <p:sp>
          <p:nvSpPr>
            <p:cNvPr name="Freeform 3" id="3"/>
            <p:cNvSpPr/>
            <p:nvPr/>
          </p:nvSpPr>
          <p:spPr>
            <a:xfrm flipH="false" flipV="false" rot="0">
              <a:off x="0" y="0"/>
              <a:ext cx="283264" cy="186623"/>
            </a:xfrm>
            <a:custGeom>
              <a:avLst/>
              <a:gdLst/>
              <a:ahLst/>
              <a:cxnLst/>
              <a:rect r="r" b="b" t="t" l="l"/>
              <a:pathLst>
                <a:path h="186623" w="283264">
                  <a:moveTo>
                    <a:pt x="0" y="0"/>
                  </a:moveTo>
                  <a:lnTo>
                    <a:pt x="283264" y="0"/>
                  </a:lnTo>
                  <a:lnTo>
                    <a:pt x="283264" y="186623"/>
                  </a:lnTo>
                  <a:lnTo>
                    <a:pt x="0" y="186623"/>
                  </a:lnTo>
                  <a:close/>
                </a:path>
              </a:pathLst>
            </a:custGeom>
            <a:solidFill>
              <a:srgbClr val="E9E9E9"/>
            </a:solidFill>
          </p:spPr>
        </p:sp>
        <p:sp>
          <p:nvSpPr>
            <p:cNvPr name="TextBox 4" id="4"/>
            <p:cNvSpPr txBox="true"/>
            <p:nvPr/>
          </p:nvSpPr>
          <p:spPr>
            <a:xfrm>
              <a:off x="0" y="-38100"/>
              <a:ext cx="283264" cy="224723"/>
            </a:xfrm>
            <a:prstGeom prst="rect">
              <a:avLst/>
            </a:prstGeom>
          </p:spPr>
          <p:txBody>
            <a:bodyPr anchor="ctr" rtlCol="false" tIns="50800" lIns="50800" bIns="50800" rIns="50800"/>
            <a:lstStyle/>
            <a:p>
              <a:pPr algn="ctr">
                <a:lnSpc>
                  <a:spcPts val="2212"/>
                </a:lnSpc>
              </a:pPr>
            </a:p>
          </p:txBody>
        </p:sp>
      </p:grpSp>
      <p:sp>
        <p:nvSpPr>
          <p:cNvPr name="TextBox 5" id="5"/>
          <p:cNvSpPr txBox="true"/>
          <p:nvPr/>
        </p:nvSpPr>
        <p:spPr>
          <a:xfrm rot="0">
            <a:off x="2471601" y="2780256"/>
            <a:ext cx="14787699" cy="4723980"/>
          </a:xfrm>
          <a:prstGeom prst="rect">
            <a:avLst/>
          </a:prstGeom>
        </p:spPr>
        <p:txBody>
          <a:bodyPr anchor="t" rtlCol="false" tIns="0" lIns="0" bIns="0" rIns="0">
            <a:spAutoFit/>
          </a:bodyPr>
          <a:lstStyle/>
          <a:p>
            <a:pPr algn="l">
              <a:lnSpc>
                <a:spcPts val="4168"/>
              </a:lnSpc>
            </a:pPr>
            <a:r>
              <a:rPr lang="en-US" sz="2977">
                <a:solidFill>
                  <a:srgbClr val="FFFFFF"/>
                </a:solidFill>
                <a:latin typeface="Raleway"/>
                <a:ea typeface="Raleway"/>
                <a:cs typeface="Raleway"/>
                <a:sym typeface="Raleway"/>
              </a:rPr>
              <a:t>In the real world, this kind of system can be deployed in offices, universities, malls, and even airports — anywhere HVAC consumes a large share of electricity. Over time, even a small improvement like 0.08% </a:t>
            </a:r>
            <a:r>
              <a:rPr lang="en-US" sz="2977">
                <a:solidFill>
                  <a:srgbClr val="FFFFFF"/>
                </a:solidFill>
                <a:latin typeface="Raleway"/>
                <a:ea typeface="Raleway"/>
                <a:cs typeface="Raleway"/>
                <a:sym typeface="Raleway"/>
              </a:rPr>
              <a:t>ener</a:t>
            </a:r>
            <a:r>
              <a:rPr lang="en-US" sz="2977">
                <a:solidFill>
                  <a:srgbClr val="FFFFFF"/>
                </a:solidFill>
                <a:latin typeface="Raleway"/>
                <a:ea typeface="Raleway"/>
                <a:cs typeface="Raleway"/>
                <a:sym typeface="Raleway"/>
              </a:rPr>
              <a:t>gy s</a:t>
            </a:r>
            <a:r>
              <a:rPr lang="en-US" sz="2977">
                <a:solidFill>
                  <a:srgbClr val="FFFFFF"/>
                </a:solidFill>
                <a:latin typeface="Raleway"/>
                <a:ea typeface="Raleway"/>
                <a:cs typeface="Raleway"/>
                <a:sym typeface="Raleway"/>
              </a:rPr>
              <a:t>avings per week ca</a:t>
            </a:r>
            <a:r>
              <a:rPr lang="en-US" sz="2977">
                <a:solidFill>
                  <a:srgbClr val="FFFFFF"/>
                </a:solidFill>
                <a:latin typeface="Raleway"/>
                <a:ea typeface="Raleway"/>
                <a:cs typeface="Raleway"/>
                <a:sym typeface="Raleway"/>
              </a:rPr>
              <a:t>n</a:t>
            </a:r>
            <a:r>
              <a:rPr lang="en-US" sz="2977">
                <a:solidFill>
                  <a:srgbClr val="FFFFFF"/>
                </a:solidFill>
                <a:latin typeface="Raleway"/>
                <a:ea typeface="Raleway"/>
                <a:cs typeface="Raleway"/>
                <a:sym typeface="Raleway"/>
              </a:rPr>
              <a:t> r</a:t>
            </a:r>
            <a:r>
              <a:rPr lang="en-US" sz="2977">
                <a:solidFill>
                  <a:srgbClr val="FFFFFF"/>
                </a:solidFill>
                <a:latin typeface="Raleway"/>
                <a:ea typeface="Raleway"/>
                <a:cs typeface="Raleway"/>
                <a:sym typeface="Raleway"/>
              </a:rPr>
              <a:t>esul</a:t>
            </a:r>
            <a:r>
              <a:rPr lang="en-US" sz="2977">
                <a:solidFill>
                  <a:srgbClr val="FFFFFF"/>
                </a:solidFill>
                <a:latin typeface="Raleway"/>
                <a:ea typeface="Raleway"/>
                <a:cs typeface="Raleway"/>
                <a:sym typeface="Raleway"/>
              </a:rPr>
              <a:t>t </a:t>
            </a:r>
            <a:r>
              <a:rPr lang="en-US" sz="2977">
                <a:solidFill>
                  <a:srgbClr val="FFFFFF"/>
                </a:solidFill>
                <a:latin typeface="Raleway"/>
                <a:ea typeface="Raleway"/>
                <a:cs typeface="Raleway"/>
                <a:sym typeface="Raleway"/>
              </a:rPr>
              <a:t>in</a:t>
            </a:r>
            <a:r>
              <a:rPr lang="en-US" sz="2977">
                <a:solidFill>
                  <a:srgbClr val="FFFFFF"/>
                </a:solidFill>
                <a:latin typeface="Raleway"/>
                <a:ea typeface="Raleway"/>
                <a:cs typeface="Raleway"/>
                <a:sym typeface="Raleway"/>
              </a:rPr>
              <a:t> </a:t>
            </a:r>
            <a:r>
              <a:rPr lang="en-US" sz="2977">
                <a:solidFill>
                  <a:srgbClr val="FFFFFF"/>
                </a:solidFill>
                <a:latin typeface="Raleway"/>
                <a:ea typeface="Raleway"/>
                <a:cs typeface="Raleway"/>
                <a:sym typeface="Raleway"/>
              </a:rPr>
              <a:t>thous</a:t>
            </a:r>
            <a:r>
              <a:rPr lang="en-US" sz="2977">
                <a:solidFill>
                  <a:srgbClr val="FFFFFF"/>
                </a:solidFill>
                <a:latin typeface="Raleway"/>
                <a:ea typeface="Raleway"/>
                <a:cs typeface="Raleway"/>
                <a:sym typeface="Raleway"/>
              </a:rPr>
              <a:t>a</a:t>
            </a:r>
            <a:r>
              <a:rPr lang="en-US" sz="2977">
                <a:solidFill>
                  <a:srgbClr val="FFFFFF"/>
                </a:solidFill>
                <a:latin typeface="Raleway"/>
                <a:ea typeface="Raleway"/>
                <a:cs typeface="Raleway"/>
                <a:sym typeface="Raleway"/>
              </a:rPr>
              <a:t>n</a:t>
            </a:r>
            <a:r>
              <a:rPr lang="en-US" sz="2977">
                <a:solidFill>
                  <a:srgbClr val="FFFFFF"/>
                </a:solidFill>
                <a:latin typeface="Raleway"/>
                <a:ea typeface="Raleway"/>
                <a:cs typeface="Raleway"/>
                <a:sym typeface="Raleway"/>
              </a:rPr>
              <a:t>ds </a:t>
            </a:r>
            <a:r>
              <a:rPr lang="en-US" sz="2977">
                <a:solidFill>
                  <a:srgbClr val="FFFFFF"/>
                </a:solidFill>
                <a:latin typeface="Raleway"/>
                <a:ea typeface="Raleway"/>
                <a:cs typeface="Raleway"/>
                <a:sym typeface="Raleway"/>
              </a:rPr>
              <a:t>of dollar</a:t>
            </a:r>
            <a:r>
              <a:rPr lang="en-US" sz="2977">
                <a:solidFill>
                  <a:srgbClr val="FFFFFF"/>
                </a:solidFill>
                <a:latin typeface="Raleway"/>
                <a:ea typeface="Raleway"/>
                <a:cs typeface="Raleway"/>
                <a:sym typeface="Raleway"/>
              </a:rPr>
              <a:t>s saved</a:t>
            </a:r>
            <a:r>
              <a:rPr lang="en-US" sz="2977">
                <a:solidFill>
                  <a:srgbClr val="FFFFFF"/>
                </a:solidFill>
                <a:latin typeface="Raleway"/>
                <a:ea typeface="Raleway"/>
                <a:cs typeface="Raleway"/>
                <a:sym typeface="Raleway"/>
              </a:rPr>
              <a:t> per</a:t>
            </a:r>
            <a:r>
              <a:rPr lang="en-US" sz="2977">
                <a:solidFill>
                  <a:srgbClr val="FFFFFF"/>
                </a:solidFill>
                <a:latin typeface="Raleway"/>
                <a:ea typeface="Raleway"/>
                <a:cs typeface="Raleway"/>
                <a:sym typeface="Raleway"/>
              </a:rPr>
              <a:t> year</a:t>
            </a:r>
            <a:r>
              <a:rPr lang="en-US" sz="2977">
                <a:solidFill>
                  <a:srgbClr val="FFFFFF"/>
                </a:solidFill>
                <a:latin typeface="Raleway"/>
                <a:ea typeface="Raleway"/>
                <a:cs typeface="Raleway"/>
                <a:sym typeface="Raleway"/>
              </a:rPr>
              <a:t>, </a:t>
            </a:r>
            <a:r>
              <a:rPr lang="en-US" sz="2977">
                <a:solidFill>
                  <a:srgbClr val="FFFFFF"/>
                </a:solidFill>
                <a:latin typeface="Raleway"/>
                <a:ea typeface="Raleway"/>
                <a:cs typeface="Raleway"/>
                <a:sym typeface="Raleway"/>
              </a:rPr>
              <a:t>an</a:t>
            </a:r>
            <a:r>
              <a:rPr lang="en-US" sz="2977">
                <a:solidFill>
                  <a:srgbClr val="FFFFFF"/>
                </a:solidFill>
                <a:latin typeface="Raleway"/>
                <a:ea typeface="Raleway"/>
                <a:cs typeface="Raleway"/>
                <a:sym typeface="Raleway"/>
              </a:rPr>
              <a:t>d</a:t>
            </a:r>
            <a:r>
              <a:rPr lang="en-US" sz="2977">
                <a:solidFill>
                  <a:srgbClr val="FFFFFF"/>
                </a:solidFill>
                <a:latin typeface="Raleway"/>
                <a:ea typeface="Raleway"/>
                <a:cs typeface="Raleway"/>
                <a:sym typeface="Raleway"/>
              </a:rPr>
              <a:t> help</a:t>
            </a:r>
            <a:r>
              <a:rPr lang="en-US" sz="2977">
                <a:solidFill>
                  <a:srgbClr val="FFFFFF"/>
                </a:solidFill>
                <a:latin typeface="Raleway"/>
                <a:ea typeface="Raleway"/>
                <a:cs typeface="Raleway"/>
                <a:sym typeface="Raleway"/>
              </a:rPr>
              <a:t> c</a:t>
            </a:r>
            <a:r>
              <a:rPr lang="en-US" sz="2977">
                <a:solidFill>
                  <a:srgbClr val="FFFFFF"/>
                </a:solidFill>
                <a:latin typeface="Raleway"/>
                <a:ea typeface="Raleway"/>
                <a:cs typeface="Raleway"/>
                <a:sym typeface="Raleway"/>
              </a:rPr>
              <a:t>on</a:t>
            </a:r>
            <a:r>
              <a:rPr lang="en-US" sz="2977">
                <a:solidFill>
                  <a:srgbClr val="FFFFFF"/>
                </a:solidFill>
                <a:latin typeface="Raleway"/>
                <a:ea typeface="Raleway"/>
                <a:cs typeface="Raleway"/>
                <a:sym typeface="Raleway"/>
              </a:rPr>
              <a:t>t</a:t>
            </a:r>
            <a:r>
              <a:rPr lang="en-US" sz="2977">
                <a:solidFill>
                  <a:srgbClr val="FFFFFF"/>
                </a:solidFill>
                <a:latin typeface="Raleway"/>
                <a:ea typeface="Raleway"/>
                <a:cs typeface="Raleway"/>
                <a:sym typeface="Raleway"/>
              </a:rPr>
              <a:t>ribute t</a:t>
            </a:r>
            <a:r>
              <a:rPr lang="en-US" sz="2977">
                <a:solidFill>
                  <a:srgbClr val="FFFFFF"/>
                </a:solidFill>
                <a:latin typeface="Raleway"/>
                <a:ea typeface="Raleway"/>
                <a:cs typeface="Raleway"/>
                <a:sym typeface="Raleway"/>
              </a:rPr>
              <a:t>o</a:t>
            </a:r>
            <a:r>
              <a:rPr lang="en-US" sz="2977">
                <a:solidFill>
                  <a:srgbClr val="FFFFFF"/>
                </a:solidFill>
                <a:latin typeface="Raleway"/>
                <a:ea typeface="Raleway"/>
                <a:cs typeface="Raleway"/>
                <a:sym typeface="Raleway"/>
              </a:rPr>
              <a:t> sustainability goals like</a:t>
            </a:r>
            <a:r>
              <a:rPr lang="en-US" sz="2977">
                <a:solidFill>
                  <a:srgbClr val="FFFFFF"/>
                </a:solidFill>
                <a:latin typeface="Raleway"/>
                <a:ea typeface="Raleway"/>
                <a:cs typeface="Raleway"/>
                <a:sym typeface="Raleway"/>
              </a:rPr>
              <a:t> carbo</a:t>
            </a:r>
            <a:r>
              <a:rPr lang="en-US" sz="2977">
                <a:solidFill>
                  <a:srgbClr val="FFFFFF"/>
                </a:solidFill>
                <a:latin typeface="Raleway"/>
                <a:ea typeface="Raleway"/>
                <a:cs typeface="Raleway"/>
                <a:sym typeface="Raleway"/>
              </a:rPr>
              <a:t>n</a:t>
            </a:r>
            <a:r>
              <a:rPr lang="en-US" sz="2977">
                <a:solidFill>
                  <a:srgbClr val="FFFFFF"/>
                </a:solidFill>
                <a:latin typeface="Raleway"/>
                <a:ea typeface="Raleway"/>
                <a:cs typeface="Raleway"/>
                <a:sym typeface="Raleway"/>
              </a:rPr>
              <a:t> re</a:t>
            </a:r>
            <a:r>
              <a:rPr lang="en-US" sz="2977">
                <a:solidFill>
                  <a:srgbClr val="FFFFFF"/>
                </a:solidFill>
                <a:latin typeface="Raleway"/>
                <a:ea typeface="Raleway"/>
                <a:cs typeface="Raleway"/>
                <a:sym typeface="Raleway"/>
              </a:rPr>
              <a:t>duction and n</a:t>
            </a:r>
            <a:r>
              <a:rPr lang="en-US" sz="2977">
                <a:solidFill>
                  <a:srgbClr val="FFFFFF"/>
                </a:solidFill>
                <a:latin typeface="Raleway"/>
                <a:ea typeface="Raleway"/>
                <a:cs typeface="Raleway"/>
                <a:sym typeface="Raleway"/>
              </a:rPr>
              <a:t>e</a:t>
            </a:r>
            <a:r>
              <a:rPr lang="en-US" sz="2977">
                <a:solidFill>
                  <a:srgbClr val="FFFFFF"/>
                </a:solidFill>
                <a:latin typeface="Raleway"/>
                <a:ea typeface="Raleway"/>
                <a:cs typeface="Raleway"/>
                <a:sym typeface="Raleway"/>
              </a:rPr>
              <a:t>t-zero</a:t>
            </a:r>
            <a:r>
              <a:rPr lang="en-US" sz="2977">
                <a:solidFill>
                  <a:srgbClr val="FFFFFF"/>
                </a:solidFill>
                <a:latin typeface="Raleway"/>
                <a:ea typeface="Raleway"/>
                <a:cs typeface="Raleway"/>
                <a:sym typeface="Raleway"/>
              </a:rPr>
              <a:t> b</a:t>
            </a:r>
            <a:r>
              <a:rPr lang="en-US" sz="2977">
                <a:solidFill>
                  <a:srgbClr val="FFFFFF"/>
                </a:solidFill>
                <a:latin typeface="Raleway"/>
                <a:ea typeface="Raleway"/>
                <a:cs typeface="Raleway"/>
                <a:sym typeface="Raleway"/>
              </a:rPr>
              <a:t>uild</a:t>
            </a:r>
            <a:r>
              <a:rPr lang="en-US" sz="2977">
                <a:solidFill>
                  <a:srgbClr val="FFFFFF"/>
                </a:solidFill>
                <a:latin typeface="Raleway"/>
                <a:ea typeface="Raleway"/>
                <a:cs typeface="Raleway"/>
                <a:sym typeface="Raleway"/>
              </a:rPr>
              <a:t>ings</a:t>
            </a:r>
            <a:r>
              <a:rPr lang="en-US" sz="2977">
                <a:solidFill>
                  <a:srgbClr val="FFFFFF"/>
                </a:solidFill>
                <a:latin typeface="Raleway"/>
                <a:ea typeface="Raleway"/>
                <a:cs typeface="Raleway"/>
                <a:sym typeface="Raleway"/>
              </a:rPr>
              <a:t>.”</a:t>
            </a:r>
          </a:p>
          <a:p>
            <a:pPr algn="l">
              <a:lnSpc>
                <a:spcPts val="4168"/>
              </a:lnSpc>
            </a:pPr>
          </a:p>
          <a:p>
            <a:pPr algn="l">
              <a:lnSpc>
                <a:spcPts val="4168"/>
              </a:lnSpc>
            </a:pPr>
            <a:r>
              <a:rPr lang="en-US" sz="2977">
                <a:solidFill>
                  <a:srgbClr val="FFFFFF"/>
                </a:solidFill>
                <a:latin typeface="Raleway"/>
                <a:ea typeface="Raleway"/>
                <a:cs typeface="Raleway"/>
                <a:sym typeface="Raleway"/>
              </a:rPr>
              <a:t>“Mor</a:t>
            </a:r>
            <a:r>
              <a:rPr lang="en-US" sz="2977">
                <a:solidFill>
                  <a:srgbClr val="FFFFFF"/>
                </a:solidFill>
                <a:latin typeface="Raleway"/>
                <a:ea typeface="Raleway"/>
                <a:cs typeface="Raleway"/>
                <a:sym typeface="Raleway"/>
              </a:rPr>
              <a:t>e importan</a:t>
            </a:r>
            <a:r>
              <a:rPr lang="en-US" sz="2977">
                <a:solidFill>
                  <a:srgbClr val="FFFFFF"/>
                </a:solidFill>
                <a:latin typeface="Raleway"/>
                <a:ea typeface="Raleway"/>
                <a:cs typeface="Raleway"/>
                <a:sym typeface="Raleway"/>
              </a:rPr>
              <a:t>tly, it shows how d</a:t>
            </a:r>
            <a:r>
              <a:rPr lang="en-US" sz="2977">
                <a:solidFill>
                  <a:srgbClr val="FFFFFF"/>
                </a:solidFill>
                <a:latin typeface="Raleway"/>
                <a:ea typeface="Raleway"/>
                <a:cs typeface="Raleway"/>
                <a:sym typeface="Raleway"/>
              </a:rPr>
              <a:t>ata, ML, and s</a:t>
            </a:r>
            <a:r>
              <a:rPr lang="en-US" sz="2977">
                <a:solidFill>
                  <a:srgbClr val="FFFFFF"/>
                </a:solidFill>
                <a:latin typeface="Raleway"/>
                <a:ea typeface="Raleway"/>
                <a:cs typeface="Raleway"/>
                <a:sym typeface="Raleway"/>
              </a:rPr>
              <a:t>m</a:t>
            </a:r>
            <a:r>
              <a:rPr lang="en-US" sz="2977">
                <a:solidFill>
                  <a:srgbClr val="FFFFFF"/>
                </a:solidFill>
                <a:latin typeface="Raleway"/>
                <a:ea typeface="Raleway"/>
                <a:cs typeface="Raleway"/>
                <a:sym typeface="Raleway"/>
              </a:rPr>
              <a:t>art log</a:t>
            </a:r>
            <a:r>
              <a:rPr lang="en-US" sz="2977">
                <a:solidFill>
                  <a:srgbClr val="FFFFFF"/>
                </a:solidFill>
                <a:latin typeface="Raleway"/>
                <a:ea typeface="Raleway"/>
                <a:cs typeface="Raleway"/>
                <a:sym typeface="Raleway"/>
              </a:rPr>
              <a:t>ic c</a:t>
            </a:r>
            <a:r>
              <a:rPr lang="en-US" sz="2977">
                <a:solidFill>
                  <a:srgbClr val="FFFFFF"/>
                </a:solidFill>
                <a:latin typeface="Raleway"/>
                <a:ea typeface="Raleway"/>
                <a:cs typeface="Raleway"/>
                <a:sym typeface="Raleway"/>
              </a:rPr>
              <a:t>a</a:t>
            </a:r>
            <a:r>
              <a:rPr lang="en-US" sz="2977">
                <a:solidFill>
                  <a:srgbClr val="FFFFFF"/>
                </a:solidFill>
                <a:latin typeface="Raleway"/>
                <a:ea typeface="Raleway"/>
                <a:cs typeface="Raleway"/>
                <a:sym typeface="Raleway"/>
              </a:rPr>
              <a:t>n work together to bui</a:t>
            </a:r>
            <a:r>
              <a:rPr lang="en-US" sz="2977">
                <a:solidFill>
                  <a:srgbClr val="FFFFFF"/>
                </a:solidFill>
                <a:latin typeface="Raleway"/>
                <a:ea typeface="Raleway"/>
                <a:cs typeface="Raleway"/>
                <a:sym typeface="Raleway"/>
              </a:rPr>
              <a:t>ld mor</a:t>
            </a:r>
            <a:r>
              <a:rPr lang="en-US" sz="2977">
                <a:solidFill>
                  <a:srgbClr val="FFFFFF"/>
                </a:solidFill>
                <a:latin typeface="Raleway"/>
                <a:ea typeface="Raleway"/>
                <a:cs typeface="Raleway"/>
                <a:sym typeface="Raleway"/>
              </a:rPr>
              <a:t>e intel</a:t>
            </a:r>
            <a:r>
              <a:rPr lang="en-US" sz="2977">
                <a:solidFill>
                  <a:srgbClr val="FFFFFF"/>
                </a:solidFill>
                <a:latin typeface="Raleway"/>
                <a:ea typeface="Raleway"/>
                <a:cs typeface="Raleway"/>
                <a:sym typeface="Raleway"/>
              </a:rPr>
              <a:t>ligent</a:t>
            </a:r>
            <a:r>
              <a:rPr lang="en-US" sz="2977">
                <a:solidFill>
                  <a:srgbClr val="FFFFFF"/>
                </a:solidFill>
                <a:latin typeface="Raleway"/>
                <a:ea typeface="Raleway"/>
                <a:cs typeface="Raleway"/>
                <a:sym typeface="Raleway"/>
              </a:rPr>
              <a:t> </a:t>
            </a:r>
            <a:r>
              <a:rPr lang="en-US" sz="2977">
                <a:solidFill>
                  <a:srgbClr val="FFFFFF"/>
                </a:solidFill>
                <a:latin typeface="Raleway"/>
                <a:ea typeface="Raleway"/>
                <a:cs typeface="Raleway"/>
                <a:sym typeface="Raleway"/>
              </a:rPr>
              <a:t>an</a:t>
            </a:r>
            <a:r>
              <a:rPr lang="en-US" sz="2977">
                <a:solidFill>
                  <a:srgbClr val="FFFFFF"/>
                </a:solidFill>
                <a:latin typeface="Raleway"/>
                <a:ea typeface="Raleway"/>
                <a:cs typeface="Raleway"/>
                <a:sym typeface="Raleway"/>
              </a:rPr>
              <a:t>d energy-effici</a:t>
            </a:r>
            <a:r>
              <a:rPr lang="en-US" sz="2977">
                <a:solidFill>
                  <a:srgbClr val="FFFFFF"/>
                </a:solidFill>
                <a:latin typeface="Raleway"/>
                <a:ea typeface="Raleway"/>
                <a:cs typeface="Raleway"/>
                <a:sym typeface="Raleway"/>
              </a:rPr>
              <a:t>en</a:t>
            </a:r>
            <a:r>
              <a:rPr lang="en-US" sz="2977">
                <a:solidFill>
                  <a:srgbClr val="FFFFFF"/>
                </a:solidFill>
                <a:latin typeface="Raleway"/>
                <a:ea typeface="Raleway"/>
                <a:cs typeface="Raleway"/>
                <a:sym typeface="Raleway"/>
              </a:rPr>
              <a:t>t enviro</a:t>
            </a:r>
            <a:r>
              <a:rPr lang="en-US" sz="2977">
                <a:solidFill>
                  <a:srgbClr val="FFFFFF"/>
                </a:solidFill>
                <a:latin typeface="Raleway"/>
                <a:ea typeface="Raleway"/>
                <a:cs typeface="Raleway"/>
                <a:sym typeface="Raleway"/>
              </a:rPr>
              <a:t>n</a:t>
            </a:r>
            <a:r>
              <a:rPr lang="en-US" sz="2977">
                <a:solidFill>
                  <a:srgbClr val="FFFFFF"/>
                </a:solidFill>
                <a:latin typeface="Raleway"/>
                <a:ea typeface="Raleway"/>
                <a:cs typeface="Raleway"/>
                <a:sym typeface="Raleway"/>
              </a:rPr>
              <a:t>ment</a:t>
            </a:r>
            <a:r>
              <a:rPr lang="en-US" sz="2977">
                <a:solidFill>
                  <a:srgbClr val="FFFFFF"/>
                </a:solidFill>
                <a:latin typeface="Raleway"/>
                <a:ea typeface="Raleway"/>
                <a:cs typeface="Raleway"/>
                <a:sym typeface="Raleway"/>
              </a:rPr>
              <a:t>s</a:t>
            </a:r>
            <a:r>
              <a:rPr lang="en-US" sz="2977">
                <a:solidFill>
                  <a:srgbClr val="FFFFFF"/>
                </a:solidFill>
                <a:latin typeface="Raleway"/>
                <a:ea typeface="Raleway"/>
                <a:cs typeface="Raleway"/>
                <a:sym typeface="Raleway"/>
              </a:rPr>
              <a:t>.”</a:t>
            </a:r>
          </a:p>
          <a:p>
            <a:pPr algn="l">
              <a:lnSpc>
                <a:spcPts val="4168"/>
              </a:lnSpc>
              <a:spcBef>
                <a:spcPct val="0"/>
              </a:spcBef>
            </a:pPr>
          </a:p>
        </p:txBody>
      </p:sp>
      <p:sp>
        <p:nvSpPr>
          <p:cNvPr name="Freeform 6" id="6"/>
          <p:cNvSpPr/>
          <p:nvPr/>
        </p:nvSpPr>
        <p:spPr>
          <a:xfrm flipH="false" flipV="false" rot="0">
            <a:off x="14865004" y="-208218"/>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2">
              <a:alphaModFix amt="44999"/>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3266791" y="6987146"/>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2">
              <a:alphaModFix amt="44999"/>
              <a:extLst>
                <a:ext uri="{96DAC541-7B7A-43D3-8B79-37D633B846F1}">
                  <asvg:svgBlip xmlns:asvg="http://schemas.microsoft.com/office/drawing/2016/SVG/main" r:embed="rId3"/>
                </a:ext>
              </a:extLst>
            </a:blip>
            <a:stretch>
              <a:fillRect l="0" t="0" r="0" b="0"/>
            </a:stretch>
          </a:blipFill>
        </p:spPr>
      </p:sp>
      <p:sp>
        <p:nvSpPr>
          <p:cNvPr name="TextBox 8" id="8"/>
          <p:cNvSpPr txBox="true"/>
          <p:nvPr/>
        </p:nvSpPr>
        <p:spPr>
          <a:xfrm rot="0">
            <a:off x="17792856" y="8741720"/>
            <a:ext cx="385473" cy="341206"/>
          </a:xfrm>
          <a:prstGeom prst="rect">
            <a:avLst/>
          </a:prstGeom>
        </p:spPr>
        <p:txBody>
          <a:bodyPr anchor="t" rtlCol="false" tIns="0" lIns="0" bIns="0" rIns="0">
            <a:spAutoFit/>
          </a:bodyPr>
          <a:lstStyle/>
          <a:p>
            <a:pPr algn="l">
              <a:lnSpc>
                <a:spcPts val="2716"/>
              </a:lnSpc>
              <a:spcBef>
                <a:spcPct val="0"/>
              </a:spcBef>
            </a:pPr>
            <a:r>
              <a:rPr lang="en-US" b="true" sz="1940">
                <a:solidFill>
                  <a:srgbClr val="3D2882"/>
                </a:solidFill>
                <a:latin typeface="Raleway Bold"/>
                <a:ea typeface="Raleway Bold"/>
                <a:cs typeface="Raleway Bold"/>
                <a:sym typeface="Raleway Bold"/>
              </a:rPr>
              <a:t>13</a:t>
            </a:r>
          </a:p>
        </p:txBody>
      </p:sp>
      <p:sp>
        <p:nvSpPr>
          <p:cNvPr name="TextBox 9" id="9"/>
          <p:cNvSpPr txBox="true"/>
          <p:nvPr/>
        </p:nvSpPr>
        <p:spPr>
          <a:xfrm rot="0">
            <a:off x="5572002" y="1171575"/>
            <a:ext cx="7143997" cy="1116084"/>
          </a:xfrm>
          <a:prstGeom prst="rect">
            <a:avLst/>
          </a:prstGeom>
        </p:spPr>
        <p:txBody>
          <a:bodyPr anchor="t" rtlCol="false" tIns="0" lIns="0" bIns="0" rIns="0">
            <a:spAutoFit/>
          </a:bodyPr>
          <a:lstStyle/>
          <a:p>
            <a:pPr algn="ctr">
              <a:lnSpc>
                <a:spcPts val="8315"/>
              </a:lnSpc>
            </a:pPr>
            <a:r>
              <a:rPr lang="en-US" b="true" sz="8315">
                <a:solidFill>
                  <a:srgbClr val="D563A1"/>
                </a:solidFill>
                <a:latin typeface="Bebas Neue Bold"/>
                <a:ea typeface="Bebas Neue Bold"/>
                <a:cs typeface="Bebas Neue Bold"/>
                <a:sym typeface="Bebas Neue Bold"/>
              </a:rPr>
              <a:t>REAL WORLD USAGE</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2C2F6F">
                <a:alpha val="100000"/>
              </a:srgbClr>
            </a:gs>
            <a:gs pos="100000">
              <a:srgbClr val="490F3E">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7579417" y="8585700"/>
            <a:ext cx="1075518" cy="708583"/>
            <a:chOff x="0" y="0"/>
            <a:chExt cx="283264" cy="186623"/>
          </a:xfrm>
        </p:grpSpPr>
        <p:sp>
          <p:nvSpPr>
            <p:cNvPr name="Freeform 3" id="3"/>
            <p:cNvSpPr/>
            <p:nvPr/>
          </p:nvSpPr>
          <p:spPr>
            <a:xfrm flipH="false" flipV="false" rot="0">
              <a:off x="0" y="0"/>
              <a:ext cx="283264" cy="186623"/>
            </a:xfrm>
            <a:custGeom>
              <a:avLst/>
              <a:gdLst/>
              <a:ahLst/>
              <a:cxnLst/>
              <a:rect r="r" b="b" t="t" l="l"/>
              <a:pathLst>
                <a:path h="186623" w="283264">
                  <a:moveTo>
                    <a:pt x="0" y="0"/>
                  </a:moveTo>
                  <a:lnTo>
                    <a:pt x="283264" y="0"/>
                  </a:lnTo>
                  <a:lnTo>
                    <a:pt x="283264" y="186623"/>
                  </a:lnTo>
                  <a:lnTo>
                    <a:pt x="0" y="186623"/>
                  </a:lnTo>
                  <a:close/>
                </a:path>
              </a:pathLst>
            </a:custGeom>
            <a:solidFill>
              <a:srgbClr val="E9E9E9"/>
            </a:solidFill>
          </p:spPr>
        </p:sp>
        <p:sp>
          <p:nvSpPr>
            <p:cNvPr name="TextBox 4" id="4"/>
            <p:cNvSpPr txBox="true"/>
            <p:nvPr/>
          </p:nvSpPr>
          <p:spPr>
            <a:xfrm>
              <a:off x="0" y="-38100"/>
              <a:ext cx="283264" cy="224723"/>
            </a:xfrm>
            <a:prstGeom prst="rect">
              <a:avLst/>
            </a:prstGeom>
          </p:spPr>
          <p:txBody>
            <a:bodyPr anchor="ctr" rtlCol="false" tIns="50800" lIns="50800" bIns="50800" rIns="50800"/>
            <a:lstStyle/>
            <a:p>
              <a:pPr algn="ctr">
                <a:lnSpc>
                  <a:spcPts val="2212"/>
                </a:lnSpc>
              </a:pPr>
            </a:p>
          </p:txBody>
        </p:sp>
      </p:grpSp>
      <p:sp>
        <p:nvSpPr>
          <p:cNvPr name="TextBox 5" id="5"/>
          <p:cNvSpPr txBox="true"/>
          <p:nvPr/>
        </p:nvSpPr>
        <p:spPr>
          <a:xfrm rot="0">
            <a:off x="17792856" y="8741720"/>
            <a:ext cx="385473" cy="684144"/>
          </a:xfrm>
          <a:prstGeom prst="rect">
            <a:avLst/>
          </a:prstGeom>
        </p:spPr>
        <p:txBody>
          <a:bodyPr anchor="t" rtlCol="false" tIns="0" lIns="0" bIns="0" rIns="0">
            <a:spAutoFit/>
          </a:bodyPr>
          <a:lstStyle/>
          <a:p>
            <a:pPr algn="l">
              <a:lnSpc>
                <a:spcPts val="2716"/>
              </a:lnSpc>
              <a:spcBef>
                <a:spcPct val="0"/>
              </a:spcBef>
            </a:pPr>
            <a:r>
              <a:rPr lang="en-US" b="true" sz="1940">
                <a:solidFill>
                  <a:srgbClr val="3D2882"/>
                </a:solidFill>
                <a:latin typeface="Raleway Bold"/>
                <a:ea typeface="Raleway Bold"/>
                <a:cs typeface="Raleway Bold"/>
                <a:sym typeface="Raleway Bold"/>
              </a:rPr>
              <a:t>14</a:t>
            </a:r>
          </a:p>
          <a:p>
            <a:pPr algn="l">
              <a:lnSpc>
                <a:spcPts val="2716"/>
              </a:lnSpc>
              <a:spcBef>
                <a:spcPct val="0"/>
              </a:spcBef>
            </a:pPr>
          </a:p>
        </p:txBody>
      </p:sp>
      <p:grpSp>
        <p:nvGrpSpPr>
          <p:cNvPr name="Group 6" id="6"/>
          <p:cNvGrpSpPr/>
          <p:nvPr/>
        </p:nvGrpSpPr>
        <p:grpSpPr>
          <a:xfrm rot="0">
            <a:off x="5745752" y="1658135"/>
            <a:ext cx="6796495" cy="6796495"/>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B87BA1">
                    <a:alpha val="100000"/>
                  </a:srgbClr>
                </a:gs>
                <a:gs pos="100000">
                  <a:srgbClr val="E7E8E4">
                    <a:alpha val="0"/>
                  </a:srgbClr>
                </a:gs>
              </a:gsLst>
              <a:lin ang="0"/>
            </a:gra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212"/>
                </a:lnSpc>
              </a:pPr>
            </a:p>
          </p:txBody>
        </p:sp>
      </p:grpSp>
      <p:sp>
        <p:nvSpPr>
          <p:cNvPr name="TextBox 9" id="9"/>
          <p:cNvSpPr txBox="true"/>
          <p:nvPr/>
        </p:nvSpPr>
        <p:spPr>
          <a:xfrm rot="0">
            <a:off x="4227714" y="4129141"/>
            <a:ext cx="7556095" cy="2806064"/>
          </a:xfrm>
          <a:prstGeom prst="rect">
            <a:avLst/>
          </a:prstGeom>
        </p:spPr>
        <p:txBody>
          <a:bodyPr anchor="t" rtlCol="false" tIns="0" lIns="0" bIns="0" rIns="0">
            <a:spAutoFit/>
          </a:bodyPr>
          <a:lstStyle/>
          <a:p>
            <a:pPr algn="l">
              <a:lnSpc>
                <a:spcPts val="20839"/>
              </a:lnSpc>
            </a:pPr>
            <a:r>
              <a:rPr lang="en-US" sz="20839" b="true">
                <a:solidFill>
                  <a:srgbClr val="FFFFFF"/>
                </a:solidFill>
                <a:latin typeface="Bebas Neue Bold"/>
                <a:ea typeface="Bebas Neue Bold"/>
                <a:cs typeface="Bebas Neue Bold"/>
                <a:sym typeface="Bebas Neue Bold"/>
              </a:rPr>
              <a:t>thank </a:t>
            </a:r>
          </a:p>
        </p:txBody>
      </p:sp>
      <p:sp>
        <p:nvSpPr>
          <p:cNvPr name="TextBox 10" id="10"/>
          <p:cNvSpPr txBox="true"/>
          <p:nvPr/>
        </p:nvSpPr>
        <p:spPr>
          <a:xfrm rot="0">
            <a:off x="9782787" y="4129137"/>
            <a:ext cx="4702847" cy="2806068"/>
          </a:xfrm>
          <a:prstGeom prst="rect">
            <a:avLst/>
          </a:prstGeom>
        </p:spPr>
        <p:txBody>
          <a:bodyPr anchor="t" rtlCol="false" tIns="0" lIns="0" bIns="0" rIns="0">
            <a:spAutoFit/>
          </a:bodyPr>
          <a:lstStyle/>
          <a:p>
            <a:pPr algn="l">
              <a:lnSpc>
                <a:spcPts val="20839"/>
              </a:lnSpc>
            </a:pPr>
            <a:r>
              <a:rPr lang="en-US" sz="20839" b="true">
                <a:solidFill>
                  <a:srgbClr val="D563A1"/>
                </a:solidFill>
                <a:latin typeface="Bebas Neue Bold"/>
                <a:ea typeface="Bebas Neue Bold"/>
                <a:cs typeface="Bebas Neue Bold"/>
                <a:sym typeface="Bebas Neue Bold"/>
              </a:rPr>
              <a:t>you!</a:t>
            </a:r>
          </a:p>
        </p:txBody>
      </p:sp>
      <p:sp>
        <p:nvSpPr>
          <p:cNvPr name="Freeform 11" id="11"/>
          <p:cNvSpPr/>
          <p:nvPr/>
        </p:nvSpPr>
        <p:spPr>
          <a:xfrm flipH="false" flipV="false" rot="0">
            <a:off x="13217769" y="7961006"/>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2">
              <a:alphaModFix amt="44999"/>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3816673" y="-144064"/>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2">
              <a:alphaModFix amt="44999"/>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2C2F6F">
                <a:alpha val="100000"/>
              </a:srgbClr>
            </a:gs>
            <a:gs pos="100000">
              <a:srgbClr val="490F3E">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1355227" y="-514350"/>
            <a:ext cx="5904073" cy="11980352"/>
            <a:chOff x="0" y="0"/>
            <a:chExt cx="1554982" cy="3155319"/>
          </a:xfrm>
        </p:grpSpPr>
        <p:sp>
          <p:nvSpPr>
            <p:cNvPr name="Freeform 3" id="3"/>
            <p:cNvSpPr/>
            <p:nvPr/>
          </p:nvSpPr>
          <p:spPr>
            <a:xfrm flipH="false" flipV="false" rot="0">
              <a:off x="0" y="0"/>
              <a:ext cx="1554982" cy="3155319"/>
            </a:xfrm>
            <a:custGeom>
              <a:avLst/>
              <a:gdLst/>
              <a:ahLst/>
              <a:cxnLst/>
              <a:rect r="r" b="b" t="t" l="l"/>
              <a:pathLst>
                <a:path h="3155319" w="1554982">
                  <a:moveTo>
                    <a:pt x="0" y="0"/>
                  </a:moveTo>
                  <a:lnTo>
                    <a:pt x="1554982" y="0"/>
                  </a:lnTo>
                  <a:lnTo>
                    <a:pt x="1554982" y="3155319"/>
                  </a:lnTo>
                  <a:lnTo>
                    <a:pt x="0" y="3155319"/>
                  </a:lnTo>
                  <a:close/>
                </a:path>
              </a:pathLst>
            </a:custGeom>
            <a:gradFill rotWithShape="true">
              <a:gsLst>
                <a:gs pos="0">
                  <a:srgbClr val="FFF5E9">
                    <a:alpha val="100000"/>
                  </a:srgbClr>
                </a:gs>
                <a:gs pos="50000">
                  <a:srgbClr val="E7E8E4">
                    <a:alpha val="100000"/>
                  </a:srgbClr>
                </a:gs>
                <a:gs pos="100000">
                  <a:srgbClr val="E7E8E4">
                    <a:alpha val="0"/>
                  </a:srgbClr>
                </a:gs>
              </a:gsLst>
              <a:lin ang="5400000"/>
            </a:gradFill>
          </p:spPr>
        </p:sp>
        <p:sp>
          <p:nvSpPr>
            <p:cNvPr name="TextBox 4" id="4"/>
            <p:cNvSpPr txBox="true"/>
            <p:nvPr/>
          </p:nvSpPr>
          <p:spPr>
            <a:xfrm>
              <a:off x="0" y="-38100"/>
              <a:ext cx="1554982" cy="3193419"/>
            </a:xfrm>
            <a:prstGeom prst="rect">
              <a:avLst/>
            </a:prstGeom>
          </p:spPr>
          <p:txBody>
            <a:bodyPr anchor="ctr" rtlCol="false" tIns="50800" lIns="50800" bIns="50800" rIns="50800"/>
            <a:lstStyle/>
            <a:p>
              <a:pPr algn="ctr">
                <a:lnSpc>
                  <a:spcPts val="2212"/>
                </a:lnSpc>
              </a:pPr>
            </a:p>
          </p:txBody>
        </p:sp>
      </p:grpSp>
      <p:grpSp>
        <p:nvGrpSpPr>
          <p:cNvPr name="Group 5" id="5"/>
          <p:cNvGrpSpPr/>
          <p:nvPr/>
        </p:nvGrpSpPr>
        <p:grpSpPr>
          <a:xfrm rot="-7498549">
            <a:off x="14571659" y="4508829"/>
            <a:ext cx="3413934" cy="3413934"/>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B87BA1">
                    <a:alpha val="100000"/>
                  </a:srgbClr>
                </a:gs>
                <a:gs pos="100000">
                  <a:srgbClr val="E7E8E4">
                    <a:alpha val="0"/>
                  </a:srgbClr>
                </a:gs>
              </a:gsLst>
              <a:lin ang="0"/>
            </a:gra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212"/>
                </a:lnSpc>
              </a:pPr>
            </a:p>
          </p:txBody>
        </p:sp>
      </p:grpSp>
      <p:grpSp>
        <p:nvGrpSpPr>
          <p:cNvPr name="Group 8" id="8"/>
          <p:cNvGrpSpPr/>
          <p:nvPr/>
        </p:nvGrpSpPr>
        <p:grpSpPr>
          <a:xfrm rot="0">
            <a:off x="11737009" y="1729566"/>
            <a:ext cx="3413934" cy="3413934"/>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B87BA1">
                    <a:alpha val="100000"/>
                  </a:srgbClr>
                </a:gs>
                <a:gs pos="100000">
                  <a:srgbClr val="E7E8E4">
                    <a:alpha val="0"/>
                  </a:srgbClr>
                </a:gs>
              </a:gsLst>
              <a:lin ang="0"/>
            </a:gra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212"/>
                </a:lnSpc>
              </a:pPr>
            </a:p>
          </p:txBody>
        </p:sp>
      </p:grpSp>
      <p:grpSp>
        <p:nvGrpSpPr>
          <p:cNvPr name="Group 11" id="11"/>
          <p:cNvGrpSpPr/>
          <p:nvPr/>
        </p:nvGrpSpPr>
        <p:grpSpPr>
          <a:xfrm rot="0">
            <a:off x="17579417" y="8585700"/>
            <a:ext cx="1075518" cy="708583"/>
            <a:chOff x="0" y="0"/>
            <a:chExt cx="283264" cy="186623"/>
          </a:xfrm>
        </p:grpSpPr>
        <p:sp>
          <p:nvSpPr>
            <p:cNvPr name="Freeform 12" id="12"/>
            <p:cNvSpPr/>
            <p:nvPr/>
          </p:nvSpPr>
          <p:spPr>
            <a:xfrm flipH="false" flipV="false" rot="0">
              <a:off x="0" y="0"/>
              <a:ext cx="283264" cy="186623"/>
            </a:xfrm>
            <a:custGeom>
              <a:avLst/>
              <a:gdLst/>
              <a:ahLst/>
              <a:cxnLst/>
              <a:rect r="r" b="b" t="t" l="l"/>
              <a:pathLst>
                <a:path h="186623" w="283264">
                  <a:moveTo>
                    <a:pt x="0" y="0"/>
                  </a:moveTo>
                  <a:lnTo>
                    <a:pt x="283264" y="0"/>
                  </a:lnTo>
                  <a:lnTo>
                    <a:pt x="283264" y="186623"/>
                  </a:lnTo>
                  <a:lnTo>
                    <a:pt x="0" y="186623"/>
                  </a:lnTo>
                  <a:close/>
                </a:path>
              </a:pathLst>
            </a:custGeom>
            <a:solidFill>
              <a:srgbClr val="E9E9E9"/>
            </a:solidFill>
          </p:spPr>
        </p:sp>
        <p:sp>
          <p:nvSpPr>
            <p:cNvPr name="TextBox 13" id="13"/>
            <p:cNvSpPr txBox="true"/>
            <p:nvPr/>
          </p:nvSpPr>
          <p:spPr>
            <a:xfrm>
              <a:off x="0" y="-38100"/>
              <a:ext cx="283264" cy="224723"/>
            </a:xfrm>
            <a:prstGeom prst="rect">
              <a:avLst/>
            </a:prstGeom>
          </p:spPr>
          <p:txBody>
            <a:bodyPr anchor="ctr" rtlCol="false" tIns="50800" lIns="50800" bIns="50800" rIns="50800"/>
            <a:lstStyle/>
            <a:p>
              <a:pPr algn="ctr">
                <a:lnSpc>
                  <a:spcPts val="2212"/>
                </a:lnSpc>
              </a:pPr>
            </a:p>
          </p:txBody>
        </p:sp>
      </p:grpSp>
      <p:sp>
        <p:nvSpPr>
          <p:cNvPr name="Freeform 14" id="14"/>
          <p:cNvSpPr/>
          <p:nvPr/>
        </p:nvSpPr>
        <p:spPr>
          <a:xfrm flipH="false" flipV="false" rot="0">
            <a:off x="11640407" y="1870991"/>
            <a:ext cx="5333712" cy="5498672"/>
          </a:xfrm>
          <a:custGeom>
            <a:avLst/>
            <a:gdLst/>
            <a:ahLst/>
            <a:cxnLst/>
            <a:rect r="r" b="b" t="t" l="l"/>
            <a:pathLst>
              <a:path h="5498672" w="5333712">
                <a:moveTo>
                  <a:pt x="0" y="0"/>
                </a:moveTo>
                <a:lnTo>
                  <a:pt x="5333712" y="0"/>
                </a:lnTo>
                <a:lnTo>
                  <a:pt x="5333712" y="5498672"/>
                </a:lnTo>
                <a:lnTo>
                  <a:pt x="0" y="5498672"/>
                </a:lnTo>
                <a:lnTo>
                  <a:pt x="0" y="0"/>
                </a:lnTo>
                <a:close/>
              </a:path>
            </a:pathLst>
          </a:custGeom>
          <a:blipFill>
            <a:blip r:embed="rId2"/>
            <a:stretch>
              <a:fillRect l="0" t="0" r="0" b="0"/>
            </a:stretch>
          </a:blipFill>
        </p:spPr>
      </p:sp>
      <p:sp>
        <p:nvSpPr>
          <p:cNvPr name="TextBox 15" id="15"/>
          <p:cNvSpPr txBox="true"/>
          <p:nvPr/>
        </p:nvSpPr>
        <p:spPr>
          <a:xfrm rot="0">
            <a:off x="17792856" y="8741720"/>
            <a:ext cx="385473" cy="341206"/>
          </a:xfrm>
          <a:prstGeom prst="rect">
            <a:avLst/>
          </a:prstGeom>
        </p:spPr>
        <p:txBody>
          <a:bodyPr anchor="t" rtlCol="false" tIns="0" lIns="0" bIns="0" rIns="0">
            <a:spAutoFit/>
          </a:bodyPr>
          <a:lstStyle/>
          <a:p>
            <a:pPr algn="l">
              <a:lnSpc>
                <a:spcPts val="2716"/>
              </a:lnSpc>
              <a:spcBef>
                <a:spcPct val="0"/>
              </a:spcBef>
            </a:pPr>
            <a:r>
              <a:rPr lang="en-US" b="true" sz="1940">
                <a:solidFill>
                  <a:srgbClr val="3D2882"/>
                </a:solidFill>
                <a:latin typeface="Raleway Bold"/>
                <a:ea typeface="Raleway Bold"/>
                <a:cs typeface="Raleway Bold"/>
                <a:sym typeface="Raleway Bold"/>
              </a:rPr>
              <a:t>02</a:t>
            </a:r>
          </a:p>
        </p:txBody>
      </p:sp>
      <p:sp>
        <p:nvSpPr>
          <p:cNvPr name="TextBox 16" id="16"/>
          <p:cNvSpPr txBox="true"/>
          <p:nvPr/>
        </p:nvSpPr>
        <p:spPr>
          <a:xfrm rot="0">
            <a:off x="198397" y="1613241"/>
            <a:ext cx="10976764" cy="601224"/>
          </a:xfrm>
          <a:prstGeom prst="rect">
            <a:avLst/>
          </a:prstGeom>
        </p:spPr>
        <p:txBody>
          <a:bodyPr anchor="t" rtlCol="false" tIns="0" lIns="0" bIns="0" rIns="0">
            <a:spAutoFit/>
          </a:bodyPr>
          <a:lstStyle/>
          <a:p>
            <a:pPr algn="l">
              <a:lnSpc>
                <a:spcPts val="4545"/>
              </a:lnSpc>
            </a:pPr>
            <a:r>
              <a:rPr lang="en-US" b="true" sz="4545" i="true">
                <a:solidFill>
                  <a:srgbClr val="D563A1"/>
                </a:solidFill>
                <a:latin typeface="Bebas Neue Bold"/>
                <a:ea typeface="Bebas Neue Bold"/>
                <a:cs typeface="Bebas Neue Bold"/>
                <a:sym typeface="Bebas Neue Bold"/>
              </a:rPr>
              <a:t>One-Week-Ahead HVAC Forecasting &amp; Optimization</a:t>
            </a:r>
          </a:p>
        </p:txBody>
      </p:sp>
      <p:sp>
        <p:nvSpPr>
          <p:cNvPr name="TextBox 17" id="17"/>
          <p:cNvSpPr txBox="true"/>
          <p:nvPr/>
        </p:nvSpPr>
        <p:spPr>
          <a:xfrm rot="0">
            <a:off x="337411" y="6168171"/>
            <a:ext cx="11017816" cy="2354507"/>
          </a:xfrm>
          <a:prstGeom prst="rect">
            <a:avLst/>
          </a:prstGeom>
        </p:spPr>
        <p:txBody>
          <a:bodyPr anchor="t" rtlCol="false" tIns="0" lIns="0" bIns="0" rIns="0">
            <a:spAutoFit/>
          </a:bodyPr>
          <a:lstStyle/>
          <a:p>
            <a:pPr algn="l" marL="491795" indent="-245898" lvl="1">
              <a:lnSpc>
                <a:spcPts val="3189"/>
              </a:lnSpc>
              <a:buFont typeface="Arial"/>
              <a:buChar char="•"/>
            </a:pPr>
            <a:r>
              <a:rPr lang="en-US" b="true" sz="2277">
                <a:solidFill>
                  <a:srgbClr val="FFFFFF"/>
                </a:solidFill>
                <a:latin typeface="Raleway Bold"/>
                <a:ea typeface="Raleway Bold"/>
                <a:cs typeface="Raleway Bold"/>
                <a:sym typeface="Raleway Bold"/>
              </a:rPr>
              <a:t>Objective</a:t>
            </a:r>
            <a:r>
              <a:rPr lang="en-US" sz="2277">
                <a:solidFill>
                  <a:srgbClr val="FFFFFF"/>
                </a:solidFill>
                <a:latin typeface="Raleway"/>
                <a:ea typeface="Raleway"/>
                <a:cs typeface="Raleway"/>
                <a:sym typeface="Raleway"/>
              </a:rPr>
              <a:t>: Reduce HVAC electricity use based on predicted building occupancy.</a:t>
            </a:r>
          </a:p>
          <a:p>
            <a:pPr algn="l" marL="491795" indent="-245898" lvl="1">
              <a:lnSpc>
                <a:spcPts val="3189"/>
              </a:lnSpc>
              <a:buFont typeface="Arial"/>
              <a:buChar char="•"/>
            </a:pPr>
            <a:r>
              <a:rPr lang="en-US" b="true" sz="2277">
                <a:solidFill>
                  <a:srgbClr val="FFFFFF"/>
                </a:solidFill>
                <a:latin typeface="Raleway Bold"/>
                <a:ea typeface="Raleway Bold"/>
                <a:cs typeface="Raleway Bold"/>
                <a:sym typeface="Raleway Bold"/>
              </a:rPr>
              <a:t>Tools used</a:t>
            </a:r>
            <a:r>
              <a:rPr lang="en-US" sz="2277">
                <a:solidFill>
                  <a:srgbClr val="FFFFFF"/>
                </a:solidFill>
                <a:latin typeface="Raleway"/>
                <a:ea typeface="Raleway"/>
                <a:cs typeface="Raleway"/>
                <a:sym typeface="Raleway"/>
              </a:rPr>
              <a:t>: Time series (STL), Random Forest, SVR, FNN.</a:t>
            </a:r>
          </a:p>
          <a:p>
            <a:pPr algn="l" marL="491795" indent="-245898" lvl="1">
              <a:lnSpc>
                <a:spcPts val="3189"/>
              </a:lnSpc>
              <a:buFont typeface="Arial"/>
              <a:buChar char="•"/>
            </a:pPr>
            <a:r>
              <a:rPr lang="en-US" b="true" sz="2277">
                <a:solidFill>
                  <a:srgbClr val="FFFFFF"/>
                </a:solidFill>
                <a:latin typeface="Raleway Bold"/>
                <a:ea typeface="Raleway Bold"/>
                <a:cs typeface="Raleway Bold"/>
                <a:sym typeface="Raleway Bold"/>
              </a:rPr>
              <a:t>Focus Week</a:t>
            </a:r>
            <a:r>
              <a:rPr lang="en-US" sz="2277">
                <a:solidFill>
                  <a:srgbClr val="FFFFFF"/>
                </a:solidFill>
                <a:latin typeface="Raleway"/>
                <a:ea typeface="Raleway"/>
                <a:cs typeface="Raleway"/>
                <a:sym typeface="Raleway"/>
              </a:rPr>
              <a:t>: January 1–7, 2006.</a:t>
            </a:r>
          </a:p>
          <a:p>
            <a:pPr algn="l" marL="491795" indent="-245898" lvl="1">
              <a:lnSpc>
                <a:spcPts val="3189"/>
              </a:lnSpc>
              <a:spcBef>
                <a:spcPct val="0"/>
              </a:spcBef>
              <a:buFont typeface="Arial"/>
              <a:buChar char="•"/>
            </a:pPr>
            <a:r>
              <a:rPr lang="en-US" b="true" sz="2277">
                <a:solidFill>
                  <a:srgbClr val="FFFFFF"/>
                </a:solidFill>
                <a:latin typeface="Raleway Bold"/>
                <a:ea typeface="Raleway Bold"/>
                <a:cs typeface="Raleway Bold"/>
                <a:sym typeface="Raleway Bold"/>
              </a:rPr>
              <a:t>Outcome</a:t>
            </a:r>
            <a:r>
              <a:rPr lang="en-US" sz="2277">
                <a:solidFill>
                  <a:srgbClr val="FFFFFF"/>
                </a:solidFill>
                <a:latin typeface="Raleway"/>
                <a:ea typeface="Raleway"/>
                <a:cs typeface="Raleway"/>
                <a:sym typeface="Raleway"/>
              </a:rPr>
              <a:t>: Achieved 14.5% reduction in energy use.</a:t>
            </a:r>
          </a:p>
          <a:p>
            <a:pPr algn="l">
              <a:lnSpc>
                <a:spcPts val="2909"/>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2C2F6F">
                <a:alpha val="100000"/>
              </a:srgbClr>
            </a:gs>
            <a:gs pos="100000">
              <a:srgbClr val="490F3E">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7579417" y="8585700"/>
            <a:ext cx="1075518" cy="708583"/>
            <a:chOff x="0" y="0"/>
            <a:chExt cx="283264" cy="186623"/>
          </a:xfrm>
        </p:grpSpPr>
        <p:sp>
          <p:nvSpPr>
            <p:cNvPr name="Freeform 3" id="3"/>
            <p:cNvSpPr/>
            <p:nvPr/>
          </p:nvSpPr>
          <p:spPr>
            <a:xfrm flipH="false" flipV="false" rot="0">
              <a:off x="0" y="0"/>
              <a:ext cx="283264" cy="186623"/>
            </a:xfrm>
            <a:custGeom>
              <a:avLst/>
              <a:gdLst/>
              <a:ahLst/>
              <a:cxnLst/>
              <a:rect r="r" b="b" t="t" l="l"/>
              <a:pathLst>
                <a:path h="186623" w="283264">
                  <a:moveTo>
                    <a:pt x="0" y="0"/>
                  </a:moveTo>
                  <a:lnTo>
                    <a:pt x="283264" y="0"/>
                  </a:lnTo>
                  <a:lnTo>
                    <a:pt x="283264" y="186623"/>
                  </a:lnTo>
                  <a:lnTo>
                    <a:pt x="0" y="186623"/>
                  </a:lnTo>
                  <a:close/>
                </a:path>
              </a:pathLst>
            </a:custGeom>
            <a:solidFill>
              <a:srgbClr val="E9E9E9"/>
            </a:solidFill>
          </p:spPr>
        </p:sp>
        <p:sp>
          <p:nvSpPr>
            <p:cNvPr name="TextBox 4" id="4"/>
            <p:cNvSpPr txBox="true"/>
            <p:nvPr/>
          </p:nvSpPr>
          <p:spPr>
            <a:xfrm>
              <a:off x="0" y="-38100"/>
              <a:ext cx="283264" cy="224723"/>
            </a:xfrm>
            <a:prstGeom prst="rect">
              <a:avLst/>
            </a:prstGeom>
          </p:spPr>
          <p:txBody>
            <a:bodyPr anchor="ctr" rtlCol="false" tIns="50800" lIns="50800" bIns="50800" rIns="50800"/>
            <a:lstStyle/>
            <a:p>
              <a:pPr algn="ctr">
                <a:lnSpc>
                  <a:spcPts val="2212"/>
                </a:lnSpc>
              </a:pPr>
            </a:p>
          </p:txBody>
        </p:sp>
      </p:grpSp>
      <p:sp>
        <p:nvSpPr>
          <p:cNvPr name="TextBox 5" id="5"/>
          <p:cNvSpPr txBox="true"/>
          <p:nvPr/>
        </p:nvSpPr>
        <p:spPr>
          <a:xfrm rot="0">
            <a:off x="17792856" y="8741720"/>
            <a:ext cx="385473" cy="341244"/>
          </a:xfrm>
          <a:prstGeom prst="rect">
            <a:avLst/>
          </a:prstGeom>
        </p:spPr>
        <p:txBody>
          <a:bodyPr anchor="t" rtlCol="false" tIns="0" lIns="0" bIns="0" rIns="0">
            <a:spAutoFit/>
          </a:bodyPr>
          <a:lstStyle/>
          <a:p>
            <a:pPr algn="l">
              <a:lnSpc>
                <a:spcPts val="2716"/>
              </a:lnSpc>
              <a:spcBef>
                <a:spcPct val="0"/>
              </a:spcBef>
            </a:pPr>
            <a:r>
              <a:rPr lang="en-US" b="true" sz="1940">
                <a:solidFill>
                  <a:srgbClr val="3D2882"/>
                </a:solidFill>
                <a:latin typeface="Raleway Bold"/>
                <a:ea typeface="Raleway Bold"/>
                <a:cs typeface="Raleway Bold"/>
                <a:sym typeface="Raleway Bold"/>
              </a:rPr>
              <a:t>03</a:t>
            </a:r>
          </a:p>
        </p:txBody>
      </p:sp>
      <p:sp>
        <p:nvSpPr>
          <p:cNvPr name="TextBox 6" id="6"/>
          <p:cNvSpPr txBox="true"/>
          <p:nvPr/>
        </p:nvSpPr>
        <p:spPr>
          <a:xfrm rot="0">
            <a:off x="4021891" y="848540"/>
            <a:ext cx="10976764" cy="1010797"/>
          </a:xfrm>
          <a:prstGeom prst="rect">
            <a:avLst/>
          </a:prstGeom>
        </p:spPr>
        <p:txBody>
          <a:bodyPr anchor="t" rtlCol="false" tIns="0" lIns="0" bIns="0" rIns="0">
            <a:spAutoFit/>
          </a:bodyPr>
          <a:lstStyle/>
          <a:p>
            <a:pPr algn="l">
              <a:lnSpc>
                <a:spcPts val="7545"/>
              </a:lnSpc>
            </a:pPr>
            <a:r>
              <a:rPr lang="en-US" b="true" sz="7545" i="true">
                <a:solidFill>
                  <a:srgbClr val="FFFFFF"/>
                </a:solidFill>
                <a:latin typeface="Bebas Neue Bold"/>
                <a:ea typeface="Bebas Neue Bold"/>
                <a:cs typeface="Bebas Neue Bold"/>
                <a:sym typeface="Bebas Neue Bold"/>
              </a:rPr>
              <a:t>Why This</a:t>
            </a:r>
            <a:r>
              <a:rPr lang="en-US" b="true" sz="7545" i="true">
                <a:solidFill>
                  <a:srgbClr val="D563A1"/>
                </a:solidFill>
                <a:latin typeface="Bebas Neue Bold"/>
                <a:ea typeface="Bebas Neue Bold"/>
                <a:cs typeface="Bebas Neue Bold"/>
                <a:sym typeface="Bebas Neue Bold"/>
              </a:rPr>
              <a:t> Work Is Important</a:t>
            </a:r>
          </a:p>
        </p:txBody>
      </p:sp>
      <p:sp>
        <p:nvSpPr>
          <p:cNvPr name="TextBox 7" id="7"/>
          <p:cNvSpPr txBox="true"/>
          <p:nvPr/>
        </p:nvSpPr>
        <p:spPr>
          <a:xfrm rot="0">
            <a:off x="2414417" y="2695214"/>
            <a:ext cx="12584238" cy="5890486"/>
          </a:xfrm>
          <a:prstGeom prst="rect">
            <a:avLst/>
          </a:prstGeom>
        </p:spPr>
        <p:txBody>
          <a:bodyPr anchor="t" rtlCol="false" tIns="0" lIns="0" bIns="0" rIns="0">
            <a:spAutoFit/>
          </a:bodyPr>
          <a:lstStyle/>
          <a:p>
            <a:pPr algn="l" marL="561715" indent="-280857" lvl="1">
              <a:lnSpc>
                <a:spcPts val="3642"/>
              </a:lnSpc>
              <a:buFont typeface="Arial"/>
              <a:buChar char="•"/>
            </a:pPr>
            <a:r>
              <a:rPr lang="en-US" b="true" sz="2601">
                <a:solidFill>
                  <a:srgbClr val="FFFFFF"/>
                </a:solidFill>
                <a:latin typeface="Raleway Bold"/>
                <a:ea typeface="Raleway Bold"/>
                <a:cs typeface="Raleway Bold"/>
                <a:sym typeface="Raleway Bold"/>
              </a:rPr>
              <a:t>This project addresses a critical issue in building energy management. HVAC systems are one of the largest consumers of electricity, and when operated inefficiently — for instance, during off-hours or when rooms are empty — they contribute heavily to waste.</a:t>
            </a:r>
          </a:p>
          <a:p>
            <a:pPr algn="l" marL="561715" indent="-280857" lvl="1">
              <a:lnSpc>
                <a:spcPts val="3642"/>
              </a:lnSpc>
              <a:buFont typeface="Arial"/>
              <a:buChar char="•"/>
            </a:pPr>
            <a:r>
              <a:rPr lang="en-US" b="true" sz="2601">
                <a:solidFill>
                  <a:srgbClr val="FFFFFF"/>
                </a:solidFill>
                <a:latin typeface="Raleway Bold"/>
                <a:ea typeface="Raleway Bold"/>
                <a:cs typeface="Raleway Bold"/>
                <a:sym typeface="Raleway Bold"/>
              </a:rPr>
              <a:t>Our objective is to make HVAC operations more intelligent by predicting occupancy and using that to guide energy use. It’s important because it not only saves money and energy but also supports global sustainability goals and regulatory compliance.</a:t>
            </a:r>
          </a:p>
          <a:p>
            <a:pPr algn="l" marL="561715" indent="-280857" lvl="1">
              <a:lnSpc>
                <a:spcPts val="3642"/>
              </a:lnSpc>
              <a:spcBef>
                <a:spcPct val="0"/>
              </a:spcBef>
              <a:buFont typeface="Arial"/>
              <a:buChar char="•"/>
            </a:pPr>
            <a:r>
              <a:rPr lang="en-US" b="true" sz="2601">
                <a:solidFill>
                  <a:srgbClr val="FFFFFF"/>
                </a:solidFill>
                <a:latin typeface="Raleway Bold"/>
                <a:ea typeface="Raleway Bold"/>
                <a:cs typeface="Raleway Bold"/>
                <a:sym typeface="Raleway Bold"/>
              </a:rPr>
              <a:t>The s</a:t>
            </a:r>
            <a:r>
              <a:rPr lang="en-US" b="true" sz="2601">
                <a:solidFill>
                  <a:srgbClr val="FFFFFF"/>
                </a:solidFill>
                <a:latin typeface="Raleway Bold"/>
                <a:ea typeface="Raleway Bold"/>
                <a:cs typeface="Raleway Bold"/>
                <a:sym typeface="Raleway Bold"/>
              </a:rPr>
              <a:t>olution we’re developing can be applied in smart buildings, universities, offices, and even homes to cut costs and carbon footprints. It’s a scalable solution that balances comfort and conservation — two core priorities in energy-efficient building design.</a:t>
            </a:r>
          </a:p>
          <a:p>
            <a:pPr algn="l">
              <a:lnSpc>
                <a:spcPts val="3322"/>
              </a:lnSpc>
              <a:spcBef>
                <a:spcPct val="0"/>
              </a:spcBef>
            </a:pPr>
          </a:p>
        </p:txBody>
      </p:sp>
      <p:sp>
        <p:nvSpPr>
          <p:cNvPr name="Freeform 8" id="8"/>
          <p:cNvSpPr/>
          <p:nvPr/>
        </p:nvSpPr>
        <p:spPr>
          <a:xfrm flipH="false" flipV="false" rot="0">
            <a:off x="-2766393" y="8322487"/>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2">
              <a:alphaModFix amt="44999"/>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2904844" y="-642775"/>
            <a:ext cx="7315200" cy="3604399"/>
          </a:xfrm>
          <a:custGeom>
            <a:avLst/>
            <a:gdLst/>
            <a:ahLst/>
            <a:cxnLst/>
            <a:rect r="r" b="b" t="t" l="l"/>
            <a:pathLst>
              <a:path h="3604399" w="7315200">
                <a:moveTo>
                  <a:pt x="0" y="0"/>
                </a:moveTo>
                <a:lnTo>
                  <a:pt x="7315200" y="0"/>
                </a:lnTo>
                <a:lnTo>
                  <a:pt x="7315200" y="3604398"/>
                </a:lnTo>
                <a:lnTo>
                  <a:pt x="0" y="3604398"/>
                </a:lnTo>
                <a:lnTo>
                  <a:pt x="0" y="0"/>
                </a:lnTo>
                <a:close/>
              </a:path>
            </a:pathLst>
          </a:custGeom>
          <a:blipFill>
            <a:blip r:embed="rId2">
              <a:alphaModFix amt="44999"/>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2C2F6F">
                <a:alpha val="100000"/>
              </a:srgbClr>
            </a:gs>
            <a:gs pos="100000">
              <a:srgbClr val="490F3E">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7579417" y="8585700"/>
            <a:ext cx="1075518" cy="708583"/>
            <a:chOff x="0" y="0"/>
            <a:chExt cx="283264" cy="186623"/>
          </a:xfrm>
        </p:grpSpPr>
        <p:sp>
          <p:nvSpPr>
            <p:cNvPr name="Freeform 3" id="3"/>
            <p:cNvSpPr/>
            <p:nvPr/>
          </p:nvSpPr>
          <p:spPr>
            <a:xfrm flipH="false" flipV="false" rot="0">
              <a:off x="0" y="0"/>
              <a:ext cx="283264" cy="186623"/>
            </a:xfrm>
            <a:custGeom>
              <a:avLst/>
              <a:gdLst/>
              <a:ahLst/>
              <a:cxnLst/>
              <a:rect r="r" b="b" t="t" l="l"/>
              <a:pathLst>
                <a:path h="186623" w="283264">
                  <a:moveTo>
                    <a:pt x="0" y="0"/>
                  </a:moveTo>
                  <a:lnTo>
                    <a:pt x="283264" y="0"/>
                  </a:lnTo>
                  <a:lnTo>
                    <a:pt x="283264" y="186623"/>
                  </a:lnTo>
                  <a:lnTo>
                    <a:pt x="0" y="186623"/>
                  </a:lnTo>
                  <a:close/>
                </a:path>
              </a:pathLst>
            </a:custGeom>
            <a:solidFill>
              <a:srgbClr val="E9E9E9"/>
            </a:solidFill>
          </p:spPr>
        </p:sp>
        <p:sp>
          <p:nvSpPr>
            <p:cNvPr name="TextBox 4" id="4"/>
            <p:cNvSpPr txBox="true"/>
            <p:nvPr/>
          </p:nvSpPr>
          <p:spPr>
            <a:xfrm>
              <a:off x="0" y="-38100"/>
              <a:ext cx="283264" cy="224723"/>
            </a:xfrm>
            <a:prstGeom prst="rect">
              <a:avLst/>
            </a:prstGeom>
          </p:spPr>
          <p:txBody>
            <a:bodyPr anchor="ctr" rtlCol="false" tIns="50800" lIns="50800" bIns="50800" rIns="50800"/>
            <a:lstStyle/>
            <a:p>
              <a:pPr algn="ctr">
                <a:lnSpc>
                  <a:spcPts val="2212"/>
                </a:lnSpc>
              </a:pPr>
            </a:p>
          </p:txBody>
        </p:sp>
      </p:grpSp>
      <p:sp>
        <p:nvSpPr>
          <p:cNvPr name="Freeform 5" id="5"/>
          <p:cNvSpPr/>
          <p:nvPr/>
        </p:nvSpPr>
        <p:spPr>
          <a:xfrm flipH="false" flipV="false" rot="0">
            <a:off x="478818" y="8789345"/>
            <a:ext cx="2843806" cy="1587361"/>
          </a:xfrm>
          <a:custGeom>
            <a:avLst/>
            <a:gdLst/>
            <a:ahLst/>
            <a:cxnLst/>
            <a:rect r="r" b="b" t="t" l="l"/>
            <a:pathLst>
              <a:path h="1587361" w="2843806">
                <a:moveTo>
                  <a:pt x="0" y="0"/>
                </a:moveTo>
                <a:lnTo>
                  <a:pt x="2843807" y="0"/>
                </a:lnTo>
                <a:lnTo>
                  <a:pt x="2843807" y="1587361"/>
                </a:lnTo>
                <a:lnTo>
                  <a:pt x="0" y="158736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7792856" y="8741720"/>
            <a:ext cx="385473" cy="341206"/>
          </a:xfrm>
          <a:prstGeom prst="rect">
            <a:avLst/>
          </a:prstGeom>
        </p:spPr>
        <p:txBody>
          <a:bodyPr anchor="t" rtlCol="false" tIns="0" lIns="0" bIns="0" rIns="0">
            <a:spAutoFit/>
          </a:bodyPr>
          <a:lstStyle/>
          <a:p>
            <a:pPr algn="l">
              <a:lnSpc>
                <a:spcPts val="2716"/>
              </a:lnSpc>
              <a:spcBef>
                <a:spcPct val="0"/>
              </a:spcBef>
            </a:pPr>
            <a:r>
              <a:rPr lang="en-US" b="true" sz="1940">
                <a:solidFill>
                  <a:srgbClr val="3D2882"/>
                </a:solidFill>
                <a:latin typeface="Raleway Bold"/>
                <a:ea typeface="Raleway Bold"/>
                <a:cs typeface="Raleway Bold"/>
                <a:sym typeface="Raleway Bold"/>
              </a:rPr>
              <a:t>04</a:t>
            </a:r>
          </a:p>
        </p:txBody>
      </p:sp>
      <p:sp>
        <p:nvSpPr>
          <p:cNvPr name="TextBox 7" id="7"/>
          <p:cNvSpPr txBox="true"/>
          <p:nvPr/>
        </p:nvSpPr>
        <p:spPr>
          <a:xfrm rot="0">
            <a:off x="4303904" y="658202"/>
            <a:ext cx="9680193" cy="1193800"/>
          </a:xfrm>
          <a:prstGeom prst="rect">
            <a:avLst/>
          </a:prstGeom>
        </p:spPr>
        <p:txBody>
          <a:bodyPr anchor="t" rtlCol="false" tIns="0" lIns="0" bIns="0" rIns="0">
            <a:spAutoFit/>
          </a:bodyPr>
          <a:lstStyle/>
          <a:p>
            <a:pPr algn="l">
              <a:lnSpc>
                <a:spcPts val="9799"/>
              </a:lnSpc>
            </a:pPr>
            <a:r>
              <a:rPr lang="en-US" sz="6999" b="true">
                <a:solidFill>
                  <a:srgbClr val="FFFFFF"/>
                </a:solidFill>
                <a:latin typeface="Bebas Neue Bold"/>
                <a:ea typeface="Bebas Neue Bold"/>
                <a:cs typeface="Bebas Neue Bold"/>
                <a:sym typeface="Bebas Neue Bold"/>
              </a:rPr>
              <a:t>Methodology </a:t>
            </a:r>
            <a:r>
              <a:rPr lang="en-US" sz="6999" b="true">
                <a:solidFill>
                  <a:srgbClr val="D563A1"/>
                </a:solidFill>
                <a:latin typeface="Bebas Neue Bold"/>
                <a:ea typeface="Bebas Neue Bold"/>
                <a:cs typeface="Bebas Neue Bold"/>
                <a:sym typeface="Bebas Neue Bold"/>
              </a:rPr>
              <a:t>overview</a:t>
            </a:r>
          </a:p>
        </p:txBody>
      </p:sp>
      <p:sp>
        <p:nvSpPr>
          <p:cNvPr name="TextBox 8" id="8"/>
          <p:cNvSpPr txBox="true"/>
          <p:nvPr/>
        </p:nvSpPr>
        <p:spPr>
          <a:xfrm rot="0">
            <a:off x="616622" y="2703751"/>
            <a:ext cx="17671378" cy="4874093"/>
          </a:xfrm>
          <a:prstGeom prst="rect">
            <a:avLst/>
          </a:prstGeom>
        </p:spPr>
        <p:txBody>
          <a:bodyPr anchor="t" rtlCol="false" tIns="0" lIns="0" bIns="0" rIns="0">
            <a:spAutoFit/>
          </a:bodyPr>
          <a:lstStyle/>
          <a:p>
            <a:pPr algn="l" marL="670711" indent="-335356" lvl="1">
              <a:lnSpc>
                <a:spcPts val="4349"/>
              </a:lnSpc>
              <a:buFont typeface="Arial"/>
              <a:buChar char="•"/>
            </a:pPr>
            <a:r>
              <a:rPr lang="en-US" b="true" sz="3106">
                <a:solidFill>
                  <a:srgbClr val="FFFFFF"/>
                </a:solidFill>
                <a:latin typeface="Raleway Bold"/>
                <a:ea typeface="Raleway Bold"/>
                <a:cs typeface="Raleway Bold"/>
                <a:sym typeface="Raleway Bold"/>
              </a:rPr>
              <a:t>Occupancy Forecasting</a:t>
            </a:r>
            <a:r>
              <a:rPr lang="en-US" sz="3106">
                <a:solidFill>
                  <a:srgbClr val="FFFFFF"/>
                </a:solidFill>
                <a:latin typeface="Raleway"/>
                <a:ea typeface="Raleway"/>
                <a:cs typeface="Raleway"/>
                <a:sym typeface="Raleway"/>
              </a:rPr>
              <a:t>: The number of occupants was forecasted at 10-minute intervals using time-series and machine learning techniques.</a:t>
            </a:r>
          </a:p>
          <a:p>
            <a:pPr algn="l" marL="670711" indent="-335356" lvl="1">
              <a:lnSpc>
                <a:spcPts val="4349"/>
              </a:lnSpc>
              <a:buFont typeface="Arial"/>
              <a:buChar char="•"/>
            </a:pPr>
            <a:r>
              <a:rPr lang="en-US" sz="3106">
                <a:solidFill>
                  <a:srgbClr val="FFFFFF"/>
                </a:solidFill>
                <a:latin typeface="Raleway"/>
                <a:ea typeface="Raleway"/>
                <a:cs typeface="Raleway"/>
                <a:sym typeface="Raleway"/>
              </a:rPr>
              <a:t>F</a:t>
            </a:r>
            <a:r>
              <a:rPr lang="en-US" b="true" sz="3106">
                <a:solidFill>
                  <a:srgbClr val="FFFFFF"/>
                </a:solidFill>
                <a:latin typeface="Raleway Bold"/>
                <a:ea typeface="Raleway Bold"/>
                <a:cs typeface="Raleway Bold"/>
                <a:sym typeface="Raleway Bold"/>
              </a:rPr>
              <a:t>eature Engineering:</a:t>
            </a:r>
            <a:r>
              <a:rPr lang="en-US" sz="3106">
                <a:solidFill>
                  <a:srgbClr val="FFFFFF"/>
                </a:solidFill>
                <a:latin typeface="Raleway"/>
                <a:ea typeface="Raleway"/>
                <a:cs typeface="Raleway"/>
                <a:sym typeface="Raleway"/>
              </a:rPr>
              <a:t> Time-based features, lagged occupancy values, and weather-related parameters were engineered.</a:t>
            </a:r>
          </a:p>
          <a:p>
            <a:pPr algn="l" marL="670711" indent="-335356" lvl="1">
              <a:lnSpc>
                <a:spcPts val="4349"/>
              </a:lnSpc>
              <a:buFont typeface="Arial"/>
              <a:buChar char="•"/>
            </a:pPr>
            <a:r>
              <a:rPr lang="en-US" b="true" sz="3106">
                <a:solidFill>
                  <a:srgbClr val="FFFFFF"/>
                </a:solidFill>
                <a:latin typeface="Raleway Bold"/>
                <a:ea typeface="Raleway Bold"/>
                <a:cs typeface="Raleway Bold"/>
                <a:sym typeface="Raleway Bold"/>
              </a:rPr>
              <a:t>Machine Learning Models:</a:t>
            </a:r>
            <a:r>
              <a:rPr lang="en-US" sz="3106">
                <a:solidFill>
                  <a:srgbClr val="FFFFFF"/>
                </a:solidFill>
                <a:latin typeface="Raleway"/>
                <a:ea typeface="Raleway"/>
                <a:cs typeface="Raleway"/>
                <a:sym typeface="Raleway"/>
              </a:rPr>
              <a:t> Two models were used: Support Vector Regression (SVR) and Feedforward Neural Network (FNN).</a:t>
            </a:r>
          </a:p>
          <a:p>
            <a:pPr algn="l" marL="670711" indent="-335356" lvl="1">
              <a:lnSpc>
                <a:spcPts val="4349"/>
              </a:lnSpc>
              <a:buFont typeface="Arial"/>
              <a:buChar char="•"/>
            </a:pPr>
            <a:r>
              <a:rPr lang="en-US" b="true" sz="3106">
                <a:solidFill>
                  <a:srgbClr val="FFFFFF"/>
                </a:solidFill>
                <a:latin typeface="Raleway Bold"/>
                <a:ea typeface="Raleway Bold"/>
                <a:cs typeface="Raleway Bold"/>
                <a:sym typeface="Raleway Bold"/>
              </a:rPr>
              <a:t>HVAC Optimization:</a:t>
            </a:r>
            <a:r>
              <a:rPr lang="en-US" sz="3106">
                <a:solidFill>
                  <a:srgbClr val="FFFFFF"/>
                </a:solidFill>
                <a:latin typeface="Raleway"/>
                <a:ea typeface="Raleway"/>
                <a:cs typeface="Raleway"/>
                <a:sym typeface="Raleway"/>
              </a:rPr>
              <a:t> The predicted occupancy was utilized to design a rule-based control strategy that adjusts HVAC operation based on occupancy and weather.</a:t>
            </a:r>
          </a:p>
          <a:p>
            <a:pPr algn="l">
              <a:lnSpc>
                <a:spcPts val="4349"/>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2C2F6F">
                <a:alpha val="100000"/>
              </a:srgbClr>
            </a:gs>
            <a:gs pos="100000">
              <a:srgbClr val="490F3E">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2277030" y="2564351"/>
            <a:ext cx="5905397" cy="5905397"/>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FFF5E9">
                    <a:alpha val="100000"/>
                  </a:srgbClr>
                </a:gs>
                <a:gs pos="100000">
                  <a:srgbClr val="E7E8E4">
                    <a:alpha val="0"/>
                  </a:srgbClr>
                </a:gs>
              </a:gsLst>
              <a:lin ang="0"/>
            </a:gra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212"/>
                </a:lnSpc>
              </a:pPr>
            </a:p>
          </p:txBody>
        </p:sp>
      </p:grpSp>
      <p:grpSp>
        <p:nvGrpSpPr>
          <p:cNvPr name="Group 5" id="5"/>
          <p:cNvGrpSpPr/>
          <p:nvPr/>
        </p:nvGrpSpPr>
        <p:grpSpPr>
          <a:xfrm rot="0">
            <a:off x="17579417" y="8585700"/>
            <a:ext cx="1075518" cy="708583"/>
            <a:chOff x="0" y="0"/>
            <a:chExt cx="283264" cy="186623"/>
          </a:xfrm>
        </p:grpSpPr>
        <p:sp>
          <p:nvSpPr>
            <p:cNvPr name="Freeform 6" id="6"/>
            <p:cNvSpPr/>
            <p:nvPr/>
          </p:nvSpPr>
          <p:spPr>
            <a:xfrm flipH="false" flipV="false" rot="0">
              <a:off x="0" y="0"/>
              <a:ext cx="283264" cy="186623"/>
            </a:xfrm>
            <a:custGeom>
              <a:avLst/>
              <a:gdLst/>
              <a:ahLst/>
              <a:cxnLst/>
              <a:rect r="r" b="b" t="t" l="l"/>
              <a:pathLst>
                <a:path h="186623" w="283264">
                  <a:moveTo>
                    <a:pt x="0" y="0"/>
                  </a:moveTo>
                  <a:lnTo>
                    <a:pt x="283264" y="0"/>
                  </a:lnTo>
                  <a:lnTo>
                    <a:pt x="283264" y="186623"/>
                  </a:lnTo>
                  <a:lnTo>
                    <a:pt x="0" y="186623"/>
                  </a:lnTo>
                  <a:close/>
                </a:path>
              </a:pathLst>
            </a:custGeom>
            <a:solidFill>
              <a:srgbClr val="E9E9E9"/>
            </a:solidFill>
          </p:spPr>
        </p:sp>
        <p:sp>
          <p:nvSpPr>
            <p:cNvPr name="TextBox 7" id="7"/>
            <p:cNvSpPr txBox="true"/>
            <p:nvPr/>
          </p:nvSpPr>
          <p:spPr>
            <a:xfrm>
              <a:off x="0" y="-38100"/>
              <a:ext cx="283264" cy="224723"/>
            </a:xfrm>
            <a:prstGeom prst="rect">
              <a:avLst/>
            </a:prstGeom>
          </p:spPr>
          <p:txBody>
            <a:bodyPr anchor="ctr" rtlCol="false" tIns="50800" lIns="50800" bIns="50800" rIns="50800"/>
            <a:lstStyle/>
            <a:p>
              <a:pPr algn="ctr">
                <a:lnSpc>
                  <a:spcPts val="2212"/>
                </a:lnSpc>
              </a:pPr>
            </a:p>
          </p:txBody>
        </p:sp>
      </p:grpSp>
      <p:sp>
        <p:nvSpPr>
          <p:cNvPr name="Freeform 8" id="8"/>
          <p:cNvSpPr/>
          <p:nvPr/>
        </p:nvSpPr>
        <p:spPr>
          <a:xfrm flipH="false" flipV="false" rot="0">
            <a:off x="0" y="3576348"/>
            <a:ext cx="3715260" cy="4114800"/>
          </a:xfrm>
          <a:custGeom>
            <a:avLst/>
            <a:gdLst/>
            <a:ahLst/>
            <a:cxnLst/>
            <a:rect r="r" b="b" t="t" l="l"/>
            <a:pathLst>
              <a:path h="4114800" w="3715260">
                <a:moveTo>
                  <a:pt x="0" y="0"/>
                </a:moveTo>
                <a:lnTo>
                  <a:pt x="3715260" y="0"/>
                </a:lnTo>
                <a:lnTo>
                  <a:pt x="371526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17792856" y="8741720"/>
            <a:ext cx="385473" cy="341244"/>
          </a:xfrm>
          <a:prstGeom prst="rect">
            <a:avLst/>
          </a:prstGeom>
        </p:spPr>
        <p:txBody>
          <a:bodyPr anchor="t" rtlCol="false" tIns="0" lIns="0" bIns="0" rIns="0">
            <a:spAutoFit/>
          </a:bodyPr>
          <a:lstStyle/>
          <a:p>
            <a:pPr algn="l">
              <a:lnSpc>
                <a:spcPts val="2716"/>
              </a:lnSpc>
              <a:spcBef>
                <a:spcPct val="0"/>
              </a:spcBef>
            </a:pPr>
            <a:r>
              <a:rPr lang="en-US" b="true" sz="1940">
                <a:solidFill>
                  <a:srgbClr val="3D2882"/>
                </a:solidFill>
                <a:latin typeface="Raleway Bold"/>
                <a:ea typeface="Raleway Bold"/>
                <a:cs typeface="Raleway Bold"/>
                <a:sym typeface="Raleway Bold"/>
              </a:rPr>
              <a:t>05</a:t>
            </a:r>
          </a:p>
        </p:txBody>
      </p:sp>
      <p:sp>
        <p:nvSpPr>
          <p:cNvPr name="TextBox 10" id="10"/>
          <p:cNvSpPr txBox="true"/>
          <p:nvPr/>
        </p:nvSpPr>
        <p:spPr>
          <a:xfrm rot="0">
            <a:off x="204146" y="504885"/>
            <a:ext cx="11512926" cy="3224876"/>
          </a:xfrm>
          <a:prstGeom prst="rect">
            <a:avLst/>
          </a:prstGeom>
        </p:spPr>
        <p:txBody>
          <a:bodyPr anchor="t" rtlCol="false" tIns="0" lIns="0" bIns="0" rIns="0">
            <a:spAutoFit/>
          </a:bodyPr>
          <a:lstStyle/>
          <a:p>
            <a:pPr algn="l">
              <a:lnSpc>
                <a:spcPts val="8315"/>
              </a:lnSpc>
            </a:pPr>
            <a:r>
              <a:rPr lang="en-US" sz="8315" b="true">
                <a:solidFill>
                  <a:srgbClr val="FFFFFF"/>
                </a:solidFill>
                <a:latin typeface="Bebas Neue Bold"/>
                <a:ea typeface="Bebas Neue Bold"/>
                <a:cs typeface="Bebas Neue Bold"/>
                <a:sym typeface="Bebas Neue Bold"/>
              </a:rPr>
              <a:t>Dataset &amp; Features – </a:t>
            </a:r>
          </a:p>
          <a:p>
            <a:pPr algn="l">
              <a:lnSpc>
                <a:spcPts val="8315"/>
              </a:lnSpc>
            </a:pPr>
          </a:p>
          <a:p>
            <a:pPr algn="l">
              <a:lnSpc>
                <a:spcPts val="8315"/>
              </a:lnSpc>
            </a:pPr>
          </a:p>
        </p:txBody>
      </p:sp>
      <p:sp>
        <p:nvSpPr>
          <p:cNvPr name="TextBox 11" id="11"/>
          <p:cNvSpPr txBox="true"/>
          <p:nvPr/>
        </p:nvSpPr>
        <p:spPr>
          <a:xfrm rot="0">
            <a:off x="7761427" y="485472"/>
            <a:ext cx="11165882" cy="1118175"/>
          </a:xfrm>
          <a:prstGeom prst="rect">
            <a:avLst/>
          </a:prstGeom>
        </p:spPr>
        <p:txBody>
          <a:bodyPr anchor="t" rtlCol="false" tIns="0" lIns="0" bIns="0" rIns="0">
            <a:spAutoFit/>
          </a:bodyPr>
          <a:lstStyle/>
          <a:p>
            <a:pPr algn="l">
              <a:lnSpc>
                <a:spcPts val="8315"/>
              </a:lnSpc>
            </a:pPr>
            <a:r>
              <a:rPr lang="en-US" sz="8315" b="true">
                <a:solidFill>
                  <a:srgbClr val="D563A1"/>
                </a:solidFill>
                <a:latin typeface="Bebas Neue Bold"/>
                <a:ea typeface="Bebas Neue Bold"/>
                <a:cs typeface="Bebas Neue Bold"/>
                <a:sym typeface="Bebas Neue Bold"/>
              </a:rPr>
              <a:t>How We Built the Foundation</a:t>
            </a:r>
          </a:p>
        </p:txBody>
      </p:sp>
      <p:sp>
        <p:nvSpPr>
          <p:cNvPr name="TextBox 12" id="12"/>
          <p:cNvSpPr txBox="true"/>
          <p:nvPr/>
        </p:nvSpPr>
        <p:spPr>
          <a:xfrm rot="0">
            <a:off x="6554235" y="4536899"/>
            <a:ext cx="7555913" cy="754253"/>
          </a:xfrm>
          <a:prstGeom prst="rect">
            <a:avLst/>
          </a:prstGeom>
        </p:spPr>
        <p:txBody>
          <a:bodyPr anchor="t" rtlCol="false" tIns="0" lIns="0" bIns="0" rIns="0">
            <a:spAutoFit/>
          </a:bodyPr>
          <a:lstStyle/>
          <a:p>
            <a:pPr algn="l">
              <a:lnSpc>
                <a:spcPts val="3052"/>
              </a:lnSpc>
              <a:spcBef>
                <a:spcPct val="0"/>
              </a:spcBef>
            </a:pPr>
            <a:r>
              <a:rPr lang="en-US" b="true" sz="2180">
                <a:solidFill>
                  <a:srgbClr val="FFFFFF"/>
                </a:solidFill>
                <a:latin typeface="Raleway Bold"/>
                <a:ea typeface="Raleway Bold"/>
                <a:cs typeface="Raleway Bold"/>
                <a:sym typeface="Raleway Bold"/>
              </a:rPr>
              <a:t>Data Source:</a:t>
            </a:r>
            <a:r>
              <a:rPr lang="en-US" sz="2180">
                <a:solidFill>
                  <a:srgbClr val="FFFFFF"/>
                </a:solidFill>
                <a:latin typeface="Raleway"/>
                <a:ea typeface="Raleway"/>
                <a:cs typeface="Raleway"/>
                <a:sym typeface="Raleway"/>
              </a:rPr>
              <a:t>  Synthetic dataset (10-min intervals) for 2005–2006.</a:t>
            </a:r>
          </a:p>
        </p:txBody>
      </p:sp>
      <p:sp>
        <p:nvSpPr>
          <p:cNvPr name="TextBox 13" id="13"/>
          <p:cNvSpPr txBox="true"/>
          <p:nvPr/>
        </p:nvSpPr>
        <p:spPr>
          <a:xfrm rot="0">
            <a:off x="6356692" y="5388996"/>
            <a:ext cx="8663913" cy="4582599"/>
          </a:xfrm>
          <a:prstGeom prst="rect">
            <a:avLst/>
          </a:prstGeom>
        </p:spPr>
        <p:txBody>
          <a:bodyPr anchor="t" rtlCol="false" tIns="0" lIns="0" bIns="0" rIns="0">
            <a:spAutoFit/>
          </a:bodyPr>
          <a:lstStyle/>
          <a:p>
            <a:pPr algn="l">
              <a:lnSpc>
                <a:spcPts val="3057"/>
              </a:lnSpc>
            </a:pPr>
            <a:r>
              <a:rPr lang="en-US" sz="2183" b="true">
                <a:solidFill>
                  <a:srgbClr val="FFFFFF"/>
                </a:solidFill>
                <a:latin typeface="Raleway Bold"/>
                <a:ea typeface="Raleway Bold"/>
                <a:cs typeface="Raleway Bold"/>
                <a:sym typeface="Raleway Bold"/>
              </a:rPr>
              <a:t>    Feature Types</a:t>
            </a:r>
            <a:r>
              <a:rPr lang="en-US" sz="2183">
                <a:solidFill>
                  <a:srgbClr val="FFFFFF"/>
                </a:solidFill>
                <a:latin typeface="Raleway"/>
                <a:ea typeface="Raleway"/>
                <a:cs typeface="Raleway"/>
                <a:sym typeface="Raleway"/>
              </a:rPr>
              <a:t>:</a:t>
            </a:r>
          </a:p>
          <a:p>
            <a:pPr algn="l">
              <a:lnSpc>
                <a:spcPts val="3057"/>
              </a:lnSpc>
            </a:pPr>
            <a:r>
              <a:rPr lang="en-US" sz="2183">
                <a:solidFill>
                  <a:srgbClr val="FFFFFF"/>
                </a:solidFill>
                <a:latin typeface="Raleway"/>
                <a:ea typeface="Raleway"/>
                <a:cs typeface="Raleway"/>
                <a:sym typeface="Raleway"/>
              </a:rPr>
              <a:t>          - </a:t>
            </a:r>
            <a:r>
              <a:rPr lang="en-US" sz="2183">
                <a:solidFill>
                  <a:srgbClr val="FFFFFF"/>
                </a:solidFill>
                <a:latin typeface="Raleway"/>
                <a:ea typeface="Raleway"/>
                <a:cs typeface="Raleway"/>
                <a:sym typeface="Raleway"/>
              </a:rPr>
              <a:t>Time-based: hour, minute, day_of_week, is_working_hour</a:t>
            </a:r>
          </a:p>
          <a:p>
            <a:pPr algn="l">
              <a:lnSpc>
                <a:spcPts val="3057"/>
              </a:lnSpc>
            </a:pPr>
            <a:r>
              <a:rPr lang="en-US" sz="2183">
                <a:solidFill>
                  <a:srgbClr val="FFFFFF"/>
                </a:solidFill>
                <a:latin typeface="Raleway"/>
                <a:ea typeface="Raleway"/>
                <a:cs typeface="Raleway"/>
                <a:sym typeface="Raleway"/>
              </a:rPr>
              <a:t>          - </a:t>
            </a:r>
            <a:r>
              <a:rPr lang="en-US" sz="2183">
                <a:solidFill>
                  <a:srgbClr val="FFFFFF"/>
                </a:solidFill>
                <a:latin typeface="Raleway"/>
                <a:ea typeface="Raleway"/>
                <a:cs typeface="Raleway"/>
                <a:sym typeface="Raleway"/>
              </a:rPr>
              <a:t>Occupancy-based: current &amp; lagged occupancy </a:t>
            </a:r>
          </a:p>
          <a:p>
            <a:pPr algn="l">
              <a:lnSpc>
                <a:spcPts val="3057"/>
              </a:lnSpc>
            </a:pPr>
            <a:r>
              <a:rPr lang="en-US" sz="2183">
                <a:solidFill>
                  <a:srgbClr val="FFFFFF"/>
                </a:solidFill>
                <a:latin typeface="Raleway"/>
                <a:ea typeface="Raleway"/>
                <a:cs typeface="Raleway"/>
                <a:sym typeface="Raleway"/>
              </a:rPr>
              <a:t>             (t, t– 30min to t–2h)</a:t>
            </a:r>
          </a:p>
          <a:p>
            <a:pPr algn="l">
              <a:lnSpc>
                <a:spcPts val="3057"/>
              </a:lnSpc>
            </a:pPr>
            <a:r>
              <a:rPr lang="en-US" sz="2183">
                <a:solidFill>
                  <a:srgbClr val="FFFFFF"/>
                </a:solidFill>
                <a:latin typeface="Raleway"/>
                <a:ea typeface="Raleway"/>
                <a:cs typeface="Raleway"/>
                <a:sym typeface="Raleway"/>
              </a:rPr>
              <a:t>          - </a:t>
            </a:r>
            <a:r>
              <a:rPr lang="en-US" sz="2183">
                <a:solidFill>
                  <a:srgbClr val="FFFFFF"/>
                </a:solidFill>
                <a:latin typeface="Raleway"/>
                <a:ea typeface="Raleway"/>
                <a:cs typeface="Raleway"/>
                <a:sym typeface="Raleway"/>
              </a:rPr>
              <a:t>Weather-based: temperature, heating/cooling degree</a:t>
            </a:r>
          </a:p>
          <a:p>
            <a:pPr algn="l">
              <a:lnSpc>
                <a:spcPts val="3057"/>
              </a:lnSpc>
            </a:pPr>
            <a:r>
              <a:rPr lang="en-US" sz="2183">
                <a:solidFill>
                  <a:srgbClr val="FFFFFF"/>
                </a:solidFill>
                <a:latin typeface="Raleway"/>
                <a:ea typeface="Raleway"/>
                <a:cs typeface="Raleway"/>
                <a:sym typeface="Raleway"/>
              </a:rPr>
              <a:t>             days, snowfall    </a:t>
            </a:r>
          </a:p>
          <a:p>
            <a:pPr algn="l">
              <a:lnSpc>
                <a:spcPts val="3057"/>
              </a:lnSpc>
            </a:pPr>
          </a:p>
          <a:p>
            <a:pPr algn="l">
              <a:lnSpc>
                <a:spcPts val="3057"/>
              </a:lnSpc>
            </a:pPr>
          </a:p>
          <a:p>
            <a:pPr algn="l">
              <a:lnSpc>
                <a:spcPts val="3057"/>
              </a:lnSpc>
            </a:pPr>
          </a:p>
          <a:p>
            <a:pPr algn="l">
              <a:lnSpc>
                <a:spcPts val="3057"/>
              </a:lnSpc>
            </a:pPr>
          </a:p>
          <a:p>
            <a:pPr algn="l">
              <a:lnSpc>
                <a:spcPts val="3057"/>
              </a:lnSpc>
            </a:pPr>
          </a:p>
          <a:p>
            <a:pPr algn="l">
              <a:lnSpc>
                <a:spcPts val="2891"/>
              </a:lnSpc>
              <a:spcBef>
                <a:spcPct val="0"/>
              </a:spcBef>
            </a:pPr>
          </a:p>
        </p:txBody>
      </p:sp>
      <p:sp>
        <p:nvSpPr>
          <p:cNvPr name="TextBox 14" id="14"/>
          <p:cNvSpPr txBox="true"/>
          <p:nvPr/>
        </p:nvSpPr>
        <p:spPr>
          <a:xfrm rot="0">
            <a:off x="5210717" y="2384009"/>
            <a:ext cx="12582139" cy="924165"/>
          </a:xfrm>
          <a:prstGeom prst="rect">
            <a:avLst/>
          </a:prstGeom>
        </p:spPr>
        <p:txBody>
          <a:bodyPr anchor="t" rtlCol="false" tIns="0" lIns="0" bIns="0" rIns="0">
            <a:spAutoFit/>
          </a:bodyPr>
          <a:lstStyle/>
          <a:p>
            <a:pPr algn="l">
              <a:lnSpc>
                <a:spcPts val="2502"/>
              </a:lnSpc>
            </a:pPr>
            <a:r>
              <a:rPr lang="en-US" sz="1787" b="true">
                <a:solidFill>
                  <a:srgbClr val="FFFFFF"/>
                </a:solidFill>
                <a:latin typeface="Canva Sans Bold"/>
                <a:ea typeface="Canva Sans Bold"/>
                <a:cs typeface="Canva Sans Bold"/>
                <a:sym typeface="Canva Sans Bold"/>
              </a:rPr>
              <a:t>We engineered features from three main categories — time, occupancy, and weather. These capture both the predictable structure and dynamic behavior that influence HVAC demand. Lagged occupancy values allow the model to anticipate future needs, which is essential for pre-conditioning indoor spaces.</a:t>
            </a:r>
          </a:p>
        </p:txBody>
      </p:sp>
      <p:sp>
        <p:nvSpPr>
          <p:cNvPr name="Freeform 15" id="15"/>
          <p:cNvSpPr/>
          <p:nvPr/>
        </p:nvSpPr>
        <p:spPr>
          <a:xfrm flipH="false" flipV="false" rot="0">
            <a:off x="-2981932" y="8400865"/>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4">
              <a:alphaModFix amt="44999"/>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2C2F6F">
                <a:alpha val="100000"/>
              </a:srgbClr>
            </a:gs>
            <a:gs pos="100000">
              <a:srgbClr val="490F3E">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923999" y="2658168"/>
            <a:ext cx="5905397" cy="5905397"/>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FFF5E9">
                    <a:alpha val="100000"/>
                  </a:srgbClr>
                </a:gs>
                <a:gs pos="100000">
                  <a:srgbClr val="E7E8E4">
                    <a:alpha val="0"/>
                  </a:srgbClr>
                </a:gs>
              </a:gsLst>
              <a:lin ang="0"/>
            </a:gra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212"/>
                </a:lnSpc>
              </a:pPr>
            </a:p>
          </p:txBody>
        </p:sp>
      </p:grpSp>
      <p:grpSp>
        <p:nvGrpSpPr>
          <p:cNvPr name="Group 5" id="5"/>
          <p:cNvGrpSpPr/>
          <p:nvPr/>
        </p:nvGrpSpPr>
        <p:grpSpPr>
          <a:xfrm rot="0">
            <a:off x="17579417" y="8585700"/>
            <a:ext cx="1075518" cy="708583"/>
            <a:chOff x="0" y="0"/>
            <a:chExt cx="283264" cy="186623"/>
          </a:xfrm>
        </p:grpSpPr>
        <p:sp>
          <p:nvSpPr>
            <p:cNvPr name="Freeform 6" id="6"/>
            <p:cNvSpPr/>
            <p:nvPr/>
          </p:nvSpPr>
          <p:spPr>
            <a:xfrm flipH="false" flipV="false" rot="0">
              <a:off x="0" y="0"/>
              <a:ext cx="283264" cy="186623"/>
            </a:xfrm>
            <a:custGeom>
              <a:avLst/>
              <a:gdLst/>
              <a:ahLst/>
              <a:cxnLst/>
              <a:rect r="r" b="b" t="t" l="l"/>
              <a:pathLst>
                <a:path h="186623" w="283264">
                  <a:moveTo>
                    <a:pt x="0" y="0"/>
                  </a:moveTo>
                  <a:lnTo>
                    <a:pt x="283264" y="0"/>
                  </a:lnTo>
                  <a:lnTo>
                    <a:pt x="283264" y="186623"/>
                  </a:lnTo>
                  <a:lnTo>
                    <a:pt x="0" y="186623"/>
                  </a:lnTo>
                  <a:close/>
                </a:path>
              </a:pathLst>
            </a:custGeom>
            <a:solidFill>
              <a:srgbClr val="E9E9E9"/>
            </a:solidFill>
          </p:spPr>
        </p:sp>
        <p:sp>
          <p:nvSpPr>
            <p:cNvPr name="TextBox 7" id="7"/>
            <p:cNvSpPr txBox="true"/>
            <p:nvPr/>
          </p:nvSpPr>
          <p:spPr>
            <a:xfrm>
              <a:off x="0" y="-38100"/>
              <a:ext cx="283264" cy="224723"/>
            </a:xfrm>
            <a:prstGeom prst="rect">
              <a:avLst/>
            </a:prstGeom>
          </p:spPr>
          <p:txBody>
            <a:bodyPr anchor="ctr" rtlCol="false" tIns="50800" lIns="50800" bIns="50800" rIns="50800"/>
            <a:lstStyle/>
            <a:p>
              <a:pPr algn="ctr">
                <a:lnSpc>
                  <a:spcPts val="2212"/>
                </a:lnSpc>
              </a:pPr>
            </a:p>
          </p:txBody>
        </p:sp>
      </p:grpSp>
      <p:sp>
        <p:nvSpPr>
          <p:cNvPr name="Freeform 8" id="8"/>
          <p:cNvSpPr/>
          <p:nvPr/>
        </p:nvSpPr>
        <p:spPr>
          <a:xfrm flipH="false" flipV="false" rot="0">
            <a:off x="-2981932" y="8400865"/>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2">
              <a:alphaModFix amt="44999"/>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17792856" y="8741720"/>
            <a:ext cx="385473" cy="341244"/>
          </a:xfrm>
          <a:prstGeom prst="rect">
            <a:avLst/>
          </a:prstGeom>
        </p:spPr>
        <p:txBody>
          <a:bodyPr anchor="t" rtlCol="false" tIns="0" lIns="0" bIns="0" rIns="0">
            <a:spAutoFit/>
          </a:bodyPr>
          <a:lstStyle/>
          <a:p>
            <a:pPr algn="l">
              <a:lnSpc>
                <a:spcPts val="2716"/>
              </a:lnSpc>
              <a:spcBef>
                <a:spcPct val="0"/>
              </a:spcBef>
            </a:pPr>
            <a:r>
              <a:rPr lang="en-US" b="true" sz="1940">
                <a:solidFill>
                  <a:srgbClr val="3D2882"/>
                </a:solidFill>
                <a:latin typeface="Raleway Bold"/>
                <a:ea typeface="Raleway Bold"/>
                <a:cs typeface="Raleway Bold"/>
                <a:sym typeface="Raleway Bold"/>
              </a:rPr>
              <a:t>06</a:t>
            </a:r>
          </a:p>
        </p:txBody>
      </p:sp>
      <p:sp>
        <p:nvSpPr>
          <p:cNvPr name="TextBox 10" id="10"/>
          <p:cNvSpPr txBox="true"/>
          <p:nvPr/>
        </p:nvSpPr>
        <p:spPr>
          <a:xfrm rot="0">
            <a:off x="2398719" y="485472"/>
            <a:ext cx="11512926" cy="2172696"/>
          </a:xfrm>
          <a:prstGeom prst="rect">
            <a:avLst/>
          </a:prstGeom>
        </p:spPr>
        <p:txBody>
          <a:bodyPr anchor="t" rtlCol="false" tIns="0" lIns="0" bIns="0" rIns="0">
            <a:spAutoFit/>
          </a:bodyPr>
          <a:lstStyle/>
          <a:p>
            <a:pPr algn="l">
              <a:lnSpc>
                <a:spcPts val="8315"/>
              </a:lnSpc>
            </a:pPr>
            <a:r>
              <a:rPr lang="en-US" sz="8315" b="true">
                <a:solidFill>
                  <a:srgbClr val="FFFFFF"/>
                </a:solidFill>
                <a:latin typeface="Bebas Neue Bold"/>
                <a:ea typeface="Bebas Neue Bold"/>
                <a:cs typeface="Bebas Neue Bold"/>
                <a:sym typeface="Bebas Neue Bold"/>
              </a:rPr>
              <a:t>STEP 1: </a:t>
            </a:r>
          </a:p>
          <a:p>
            <a:pPr algn="l">
              <a:lnSpc>
                <a:spcPts val="8315"/>
              </a:lnSpc>
            </a:pPr>
          </a:p>
        </p:txBody>
      </p:sp>
      <p:sp>
        <p:nvSpPr>
          <p:cNvPr name="TextBox 11" id="11"/>
          <p:cNvSpPr txBox="true"/>
          <p:nvPr/>
        </p:nvSpPr>
        <p:spPr>
          <a:xfrm rot="0">
            <a:off x="4881051" y="485472"/>
            <a:ext cx="14046258" cy="1118175"/>
          </a:xfrm>
          <a:prstGeom prst="rect">
            <a:avLst/>
          </a:prstGeom>
        </p:spPr>
        <p:txBody>
          <a:bodyPr anchor="t" rtlCol="false" tIns="0" lIns="0" bIns="0" rIns="0">
            <a:spAutoFit/>
          </a:bodyPr>
          <a:lstStyle/>
          <a:p>
            <a:pPr algn="l">
              <a:lnSpc>
                <a:spcPts val="8315"/>
              </a:lnSpc>
            </a:pPr>
            <a:r>
              <a:rPr lang="en-US" sz="8315" b="true">
                <a:solidFill>
                  <a:srgbClr val="D563A1"/>
                </a:solidFill>
                <a:latin typeface="Bebas Neue Bold"/>
                <a:ea typeface="Bebas Neue Bold"/>
                <a:cs typeface="Bebas Neue Bold"/>
                <a:sym typeface="Bebas Neue Bold"/>
              </a:rPr>
              <a:t>PREDICTION OF NUMBER OF OCCUPANTS</a:t>
            </a:r>
          </a:p>
        </p:txBody>
      </p:sp>
      <p:sp>
        <p:nvSpPr>
          <p:cNvPr name="TextBox 12" id="12"/>
          <p:cNvSpPr txBox="true"/>
          <p:nvPr/>
        </p:nvSpPr>
        <p:spPr>
          <a:xfrm rot="0">
            <a:off x="4333268" y="2884456"/>
            <a:ext cx="10574605" cy="1897253"/>
          </a:xfrm>
          <a:prstGeom prst="rect">
            <a:avLst/>
          </a:prstGeom>
        </p:spPr>
        <p:txBody>
          <a:bodyPr anchor="t" rtlCol="false" tIns="0" lIns="0" bIns="0" rIns="0">
            <a:spAutoFit/>
          </a:bodyPr>
          <a:lstStyle/>
          <a:p>
            <a:pPr algn="l">
              <a:lnSpc>
                <a:spcPts val="3052"/>
              </a:lnSpc>
            </a:pPr>
            <a:r>
              <a:rPr lang="en-US" sz="2180" b="true">
                <a:solidFill>
                  <a:srgbClr val="FFFFFF"/>
                </a:solidFill>
                <a:latin typeface="Raleway Bold"/>
                <a:ea typeface="Raleway Bold"/>
                <a:cs typeface="Raleway Bold"/>
                <a:sym typeface="Raleway Bold"/>
              </a:rPr>
              <a:t>Method Used: STL Decomposition (Seasonal-Trend Decomposition using Loess)</a:t>
            </a:r>
          </a:p>
          <a:p>
            <a:pPr algn="l" marL="470663" indent="-235331" lvl="1">
              <a:lnSpc>
                <a:spcPts val="3052"/>
              </a:lnSpc>
              <a:buFont typeface="Arial"/>
              <a:buChar char="•"/>
            </a:pPr>
            <a:r>
              <a:rPr lang="en-US" b="true" sz="2180">
                <a:solidFill>
                  <a:srgbClr val="FFFFFF"/>
                </a:solidFill>
                <a:latin typeface="Raleway Bold"/>
                <a:ea typeface="Raleway Bold"/>
                <a:cs typeface="Raleway Bold"/>
                <a:sym typeface="Raleway Bold"/>
              </a:rPr>
              <a:t>Extracted seasonal daily cycles (144 intervals/day)</a:t>
            </a:r>
          </a:p>
          <a:p>
            <a:pPr algn="l" marL="470663" indent="-235331" lvl="1">
              <a:lnSpc>
                <a:spcPts val="3052"/>
              </a:lnSpc>
              <a:buFont typeface="Arial"/>
              <a:buChar char="•"/>
            </a:pPr>
            <a:r>
              <a:rPr lang="en-US" b="true" sz="2180">
                <a:solidFill>
                  <a:srgbClr val="FFFFFF"/>
                </a:solidFill>
                <a:latin typeface="Raleway Bold"/>
                <a:ea typeface="Raleway Bold"/>
                <a:cs typeface="Raleway Bold"/>
                <a:sym typeface="Raleway Bold"/>
              </a:rPr>
              <a:t>Averaged trend over time</a:t>
            </a:r>
          </a:p>
          <a:p>
            <a:pPr algn="l" marL="470663" indent="-235331" lvl="1">
              <a:lnSpc>
                <a:spcPts val="3052"/>
              </a:lnSpc>
              <a:buFont typeface="Arial"/>
              <a:buChar char="•"/>
            </a:pPr>
            <a:r>
              <a:rPr lang="en-US" b="true" sz="2180">
                <a:solidFill>
                  <a:srgbClr val="FFFFFF"/>
                </a:solidFill>
                <a:latin typeface="Raleway Bold"/>
                <a:ea typeface="Raleway Bold"/>
                <a:cs typeface="Raleway Bold"/>
                <a:sym typeface="Raleway Bold"/>
              </a:rPr>
              <a:t>Removed residual noise</a:t>
            </a:r>
          </a:p>
          <a:p>
            <a:pPr algn="l">
              <a:lnSpc>
                <a:spcPts val="3052"/>
              </a:lnSpc>
              <a:spcBef>
                <a:spcPct val="0"/>
              </a:spcBef>
            </a:pPr>
          </a:p>
        </p:txBody>
      </p:sp>
      <p:sp>
        <p:nvSpPr>
          <p:cNvPr name="TextBox 13" id="13"/>
          <p:cNvSpPr txBox="true"/>
          <p:nvPr/>
        </p:nvSpPr>
        <p:spPr>
          <a:xfrm rot="0">
            <a:off x="4538422" y="4734084"/>
            <a:ext cx="8663913" cy="3784616"/>
          </a:xfrm>
          <a:prstGeom prst="rect">
            <a:avLst/>
          </a:prstGeom>
        </p:spPr>
        <p:txBody>
          <a:bodyPr anchor="t" rtlCol="false" tIns="0" lIns="0" bIns="0" rIns="0">
            <a:spAutoFit/>
          </a:bodyPr>
          <a:lstStyle/>
          <a:p>
            <a:pPr algn="l">
              <a:lnSpc>
                <a:spcPts val="3057"/>
              </a:lnSpc>
            </a:pPr>
            <a:r>
              <a:rPr lang="en-US" sz="2183" b="true">
                <a:solidFill>
                  <a:srgbClr val="FFFFFF"/>
                </a:solidFill>
                <a:latin typeface="Raleway Bold"/>
                <a:ea typeface="Raleway Bold"/>
                <a:cs typeface="Raleway Bold"/>
                <a:sym typeface="Raleway Bold"/>
              </a:rPr>
              <a:t>Two seasonal</a:t>
            </a:r>
            <a:r>
              <a:rPr lang="en-US" sz="2183" b="true">
                <a:solidFill>
                  <a:srgbClr val="FFFFFF"/>
                </a:solidFill>
                <a:latin typeface="Raleway Bold"/>
                <a:ea typeface="Raleway Bold"/>
                <a:cs typeface="Raleway Bold"/>
                <a:sym typeface="Raleway Bold"/>
              </a:rPr>
              <a:t> </a:t>
            </a:r>
            <a:r>
              <a:rPr lang="en-US" sz="2183" b="true">
                <a:solidFill>
                  <a:srgbClr val="FFFFFF"/>
                </a:solidFill>
                <a:latin typeface="Raleway Bold"/>
                <a:ea typeface="Raleway Bold"/>
                <a:cs typeface="Raleway Bold"/>
                <a:sym typeface="Raleway Bold"/>
              </a:rPr>
              <a:t>baselines used:</a:t>
            </a:r>
          </a:p>
          <a:p>
            <a:pPr algn="l" marL="471458" indent="-235729" lvl="1">
              <a:lnSpc>
                <a:spcPts val="3057"/>
              </a:lnSpc>
              <a:buFont typeface="Arial"/>
              <a:buChar char="•"/>
            </a:pPr>
            <a:r>
              <a:rPr lang="en-US" b="true" sz="2183">
                <a:solidFill>
                  <a:srgbClr val="FFFFFF"/>
                </a:solidFill>
                <a:latin typeface="Raleway Bold"/>
                <a:ea typeface="Raleway Bold"/>
                <a:cs typeface="Raleway Bold"/>
                <a:sym typeface="Raleway Bold"/>
              </a:rPr>
              <a:t>Jan</a:t>
            </a:r>
            <a:r>
              <a:rPr lang="en-US" b="true" sz="2183">
                <a:solidFill>
                  <a:srgbClr val="FFFFFF"/>
                </a:solidFill>
                <a:latin typeface="Raleway Bold"/>
                <a:ea typeface="Raleway Bold"/>
                <a:cs typeface="Raleway Bold"/>
                <a:sym typeface="Raleway Bold"/>
              </a:rPr>
              <a:t>–Mar 2005 (S</a:t>
            </a:r>
            <a:r>
              <a:rPr lang="en-US" b="true" sz="2183">
                <a:solidFill>
                  <a:srgbClr val="FFFFFF"/>
                </a:solidFill>
                <a:latin typeface="Raleway Bold"/>
                <a:ea typeface="Raleway Bold"/>
                <a:cs typeface="Raleway Bold"/>
                <a:sym typeface="Raleway Bold"/>
              </a:rPr>
              <a:t>pring)</a:t>
            </a:r>
          </a:p>
          <a:p>
            <a:pPr algn="l" marL="471458" indent="-235729" lvl="1">
              <a:lnSpc>
                <a:spcPts val="3057"/>
              </a:lnSpc>
              <a:spcBef>
                <a:spcPct val="0"/>
              </a:spcBef>
              <a:buFont typeface="Arial"/>
              <a:buChar char="•"/>
            </a:pPr>
            <a:r>
              <a:rPr lang="en-US" b="true" sz="2183">
                <a:solidFill>
                  <a:srgbClr val="FFFFFF"/>
                </a:solidFill>
                <a:latin typeface="Raleway Bold"/>
                <a:ea typeface="Raleway Bold"/>
                <a:cs typeface="Raleway Bold"/>
                <a:sym typeface="Raleway Bold"/>
              </a:rPr>
              <a:t>Oct–Dec 2005 (Fall)</a:t>
            </a:r>
          </a:p>
          <a:p>
            <a:pPr algn="l">
              <a:lnSpc>
                <a:spcPts val="3057"/>
              </a:lnSpc>
              <a:spcBef>
                <a:spcPct val="0"/>
              </a:spcBef>
            </a:pPr>
          </a:p>
          <a:p>
            <a:pPr algn="l">
              <a:lnSpc>
                <a:spcPts val="3057"/>
              </a:lnSpc>
              <a:spcBef>
                <a:spcPct val="0"/>
              </a:spcBef>
            </a:pPr>
          </a:p>
          <a:p>
            <a:pPr algn="l">
              <a:lnSpc>
                <a:spcPts val="3057"/>
              </a:lnSpc>
              <a:spcBef>
                <a:spcPct val="0"/>
              </a:spcBef>
            </a:pPr>
          </a:p>
          <a:p>
            <a:pPr algn="l">
              <a:lnSpc>
                <a:spcPts val="3057"/>
              </a:lnSpc>
              <a:spcBef>
                <a:spcPct val="0"/>
              </a:spcBef>
            </a:pPr>
          </a:p>
          <a:p>
            <a:pPr algn="l">
              <a:lnSpc>
                <a:spcPts val="3057"/>
              </a:lnSpc>
              <a:spcBef>
                <a:spcPct val="0"/>
              </a:spcBef>
            </a:pPr>
            <a:r>
              <a:rPr lang="en-US" b="true" sz="2183">
                <a:solidFill>
                  <a:srgbClr val="FFFFFF"/>
                </a:solidFill>
                <a:latin typeface="Raleway Bold"/>
                <a:ea typeface="Raleway Bold"/>
                <a:cs typeface="Raleway Bold"/>
                <a:sym typeface="Raleway Bold"/>
              </a:rPr>
              <a:t>Result</a:t>
            </a:r>
            <a:r>
              <a:rPr lang="en-US" sz="2183">
                <a:solidFill>
                  <a:srgbClr val="FFFFFF"/>
                </a:solidFill>
                <a:latin typeface="Raleway"/>
                <a:ea typeface="Raleway"/>
                <a:cs typeface="Raleway"/>
                <a:sym typeface="Raleway"/>
              </a:rPr>
              <a:t>:</a:t>
            </a:r>
            <a:r>
              <a:rPr lang="en-US" b="true" sz="2183">
                <a:solidFill>
                  <a:srgbClr val="FFFFFF"/>
                </a:solidFill>
                <a:latin typeface="Raleway Bold"/>
                <a:ea typeface="Raleway Bold"/>
                <a:cs typeface="Raleway Bold"/>
                <a:sym typeface="Raleway Bold"/>
              </a:rPr>
              <a:t> Stable weekday patterns with clear working-hour peaks and low off-hour occupancy.</a:t>
            </a:r>
          </a:p>
          <a:p>
            <a:pPr algn="l">
              <a:lnSpc>
                <a:spcPts val="2891"/>
              </a:lnSpc>
              <a:spcBef>
                <a:spcPct val="0"/>
              </a:spcBef>
            </a:pPr>
          </a:p>
        </p:txBody>
      </p:sp>
      <p:sp>
        <p:nvSpPr>
          <p:cNvPr name="TextBox 14" id="14"/>
          <p:cNvSpPr txBox="true"/>
          <p:nvPr/>
        </p:nvSpPr>
        <p:spPr>
          <a:xfrm rot="0">
            <a:off x="3981399" y="2294639"/>
            <a:ext cx="12582139" cy="363529"/>
          </a:xfrm>
          <a:prstGeom prst="rect">
            <a:avLst/>
          </a:prstGeom>
        </p:spPr>
        <p:txBody>
          <a:bodyPr anchor="t" rtlCol="false" tIns="0" lIns="0" bIns="0" rIns="0">
            <a:spAutoFit/>
          </a:bodyPr>
          <a:lstStyle/>
          <a:p>
            <a:pPr algn="l">
              <a:lnSpc>
                <a:spcPts val="3062"/>
              </a:lnSpc>
            </a:pPr>
            <a:r>
              <a:rPr lang="en-US" sz="2187" b="true">
                <a:solidFill>
                  <a:srgbClr val="FFFFFF"/>
                </a:solidFill>
                <a:latin typeface="Canva Sans Bold"/>
                <a:ea typeface="Canva Sans Bold"/>
                <a:cs typeface="Canva Sans Bold"/>
                <a:sym typeface="Canva Sans Bold"/>
              </a:rPr>
              <a:t>Objective: Forecast the number of building occupants for the week of Jan 1–7, 2006.</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2C2F6F">
                <a:alpha val="100000"/>
              </a:srgbClr>
            </a:gs>
            <a:gs pos="100000">
              <a:srgbClr val="490F3E">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7579417" y="8585700"/>
            <a:ext cx="1075518" cy="708583"/>
            <a:chOff x="0" y="0"/>
            <a:chExt cx="283264" cy="186623"/>
          </a:xfrm>
        </p:grpSpPr>
        <p:sp>
          <p:nvSpPr>
            <p:cNvPr name="Freeform 3" id="3"/>
            <p:cNvSpPr/>
            <p:nvPr/>
          </p:nvSpPr>
          <p:spPr>
            <a:xfrm flipH="false" flipV="false" rot="0">
              <a:off x="0" y="0"/>
              <a:ext cx="283264" cy="186623"/>
            </a:xfrm>
            <a:custGeom>
              <a:avLst/>
              <a:gdLst/>
              <a:ahLst/>
              <a:cxnLst/>
              <a:rect r="r" b="b" t="t" l="l"/>
              <a:pathLst>
                <a:path h="186623" w="283264">
                  <a:moveTo>
                    <a:pt x="0" y="0"/>
                  </a:moveTo>
                  <a:lnTo>
                    <a:pt x="283264" y="0"/>
                  </a:lnTo>
                  <a:lnTo>
                    <a:pt x="283264" y="186623"/>
                  </a:lnTo>
                  <a:lnTo>
                    <a:pt x="0" y="186623"/>
                  </a:lnTo>
                  <a:close/>
                </a:path>
              </a:pathLst>
            </a:custGeom>
            <a:solidFill>
              <a:srgbClr val="E9E9E9"/>
            </a:solidFill>
          </p:spPr>
        </p:sp>
        <p:sp>
          <p:nvSpPr>
            <p:cNvPr name="TextBox 4" id="4"/>
            <p:cNvSpPr txBox="true"/>
            <p:nvPr/>
          </p:nvSpPr>
          <p:spPr>
            <a:xfrm>
              <a:off x="0" y="-38100"/>
              <a:ext cx="283264" cy="224723"/>
            </a:xfrm>
            <a:prstGeom prst="rect">
              <a:avLst/>
            </a:prstGeom>
          </p:spPr>
          <p:txBody>
            <a:bodyPr anchor="ctr" rtlCol="false" tIns="50800" lIns="50800" bIns="50800" rIns="50800"/>
            <a:lstStyle/>
            <a:p>
              <a:pPr algn="ctr">
                <a:lnSpc>
                  <a:spcPts val="2212"/>
                </a:lnSpc>
              </a:pPr>
            </a:p>
          </p:txBody>
        </p:sp>
      </p:grpSp>
      <p:sp>
        <p:nvSpPr>
          <p:cNvPr name="Freeform 5" id="5"/>
          <p:cNvSpPr/>
          <p:nvPr/>
        </p:nvSpPr>
        <p:spPr>
          <a:xfrm flipH="false" flipV="false" rot="0">
            <a:off x="478818" y="8789345"/>
            <a:ext cx="2843806" cy="1587361"/>
          </a:xfrm>
          <a:custGeom>
            <a:avLst/>
            <a:gdLst/>
            <a:ahLst/>
            <a:cxnLst/>
            <a:rect r="r" b="b" t="t" l="l"/>
            <a:pathLst>
              <a:path h="1587361" w="2843806">
                <a:moveTo>
                  <a:pt x="0" y="0"/>
                </a:moveTo>
                <a:lnTo>
                  <a:pt x="2843807" y="0"/>
                </a:lnTo>
                <a:lnTo>
                  <a:pt x="2843807" y="1587361"/>
                </a:lnTo>
                <a:lnTo>
                  <a:pt x="0" y="158736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7792856" y="8741720"/>
            <a:ext cx="385473" cy="341244"/>
          </a:xfrm>
          <a:prstGeom prst="rect">
            <a:avLst/>
          </a:prstGeom>
        </p:spPr>
        <p:txBody>
          <a:bodyPr anchor="t" rtlCol="false" tIns="0" lIns="0" bIns="0" rIns="0">
            <a:spAutoFit/>
          </a:bodyPr>
          <a:lstStyle/>
          <a:p>
            <a:pPr algn="l">
              <a:lnSpc>
                <a:spcPts val="2716"/>
              </a:lnSpc>
              <a:spcBef>
                <a:spcPct val="0"/>
              </a:spcBef>
            </a:pPr>
            <a:r>
              <a:rPr lang="en-US" b="true" sz="1940">
                <a:solidFill>
                  <a:srgbClr val="3D2882"/>
                </a:solidFill>
                <a:latin typeface="Raleway Bold"/>
                <a:ea typeface="Raleway Bold"/>
                <a:cs typeface="Raleway Bold"/>
                <a:sym typeface="Raleway Bold"/>
              </a:rPr>
              <a:t>07</a:t>
            </a:r>
          </a:p>
        </p:txBody>
      </p:sp>
      <p:sp>
        <p:nvSpPr>
          <p:cNvPr name="TextBox 7" id="7"/>
          <p:cNvSpPr txBox="true"/>
          <p:nvPr/>
        </p:nvSpPr>
        <p:spPr>
          <a:xfrm rot="0">
            <a:off x="4818254" y="365125"/>
            <a:ext cx="9680193" cy="1193800"/>
          </a:xfrm>
          <a:prstGeom prst="rect">
            <a:avLst/>
          </a:prstGeom>
        </p:spPr>
        <p:txBody>
          <a:bodyPr anchor="t" rtlCol="false" tIns="0" lIns="0" bIns="0" rIns="0">
            <a:spAutoFit/>
          </a:bodyPr>
          <a:lstStyle/>
          <a:p>
            <a:pPr algn="l">
              <a:lnSpc>
                <a:spcPts val="9799"/>
              </a:lnSpc>
            </a:pPr>
            <a:r>
              <a:rPr lang="en-US" sz="6999" b="true">
                <a:solidFill>
                  <a:srgbClr val="FFFFFF"/>
                </a:solidFill>
                <a:latin typeface="Bebas Neue Bold"/>
                <a:ea typeface="Bebas Neue Bold"/>
                <a:cs typeface="Bebas Neue Bold"/>
                <a:sym typeface="Bebas Neue Bold"/>
              </a:rPr>
              <a:t>STEP</a:t>
            </a:r>
            <a:r>
              <a:rPr lang="en-US" sz="6999" b="true">
                <a:solidFill>
                  <a:srgbClr val="D563A1"/>
                </a:solidFill>
                <a:latin typeface="Bebas Neue Bold"/>
                <a:ea typeface="Bebas Neue Bold"/>
                <a:cs typeface="Bebas Neue Bold"/>
                <a:sym typeface="Bebas Neue Bold"/>
              </a:rPr>
              <a:t> </a:t>
            </a:r>
            <a:r>
              <a:rPr lang="en-US" sz="6999" b="true">
                <a:solidFill>
                  <a:srgbClr val="FFFFFF"/>
                </a:solidFill>
                <a:latin typeface="Bebas Neue Bold"/>
                <a:ea typeface="Bebas Neue Bold"/>
                <a:cs typeface="Bebas Neue Bold"/>
                <a:sym typeface="Bebas Neue Bold"/>
              </a:rPr>
              <a:t>2:</a:t>
            </a:r>
            <a:r>
              <a:rPr lang="en-US" sz="6999" b="true">
                <a:solidFill>
                  <a:srgbClr val="D563A1"/>
                </a:solidFill>
                <a:latin typeface="Bebas Neue Bold"/>
                <a:ea typeface="Bebas Neue Bold"/>
                <a:cs typeface="Bebas Neue Bold"/>
                <a:sym typeface="Bebas Neue Bold"/>
              </a:rPr>
              <a:t>  HVAC SCHEDULE FORECAST </a:t>
            </a:r>
          </a:p>
        </p:txBody>
      </p:sp>
      <p:sp>
        <p:nvSpPr>
          <p:cNvPr name="TextBox 8" id="8"/>
          <p:cNvSpPr txBox="true"/>
          <p:nvPr/>
        </p:nvSpPr>
        <p:spPr>
          <a:xfrm rot="0">
            <a:off x="919029" y="2529519"/>
            <a:ext cx="17259300" cy="1616543"/>
          </a:xfrm>
          <a:prstGeom prst="rect">
            <a:avLst/>
          </a:prstGeom>
        </p:spPr>
        <p:txBody>
          <a:bodyPr anchor="t" rtlCol="false" tIns="0" lIns="0" bIns="0" rIns="0">
            <a:spAutoFit/>
          </a:bodyPr>
          <a:lstStyle/>
          <a:p>
            <a:pPr algn="l">
              <a:lnSpc>
                <a:spcPts val="4349"/>
              </a:lnSpc>
            </a:pPr>
            <a:r>
              <a:rPr lang="en-US" sz="3106" b="true">
                <a:solidFill>
                  <a:srgbClr val="FFFFFF"/>
                </a:solidFill>
                <a:latin typeface="Raleway Bold"/>
                <a:ea typeface="Raleway Bold"/>
                <a:cs typeface="Raleway Bold"/>
                <a:sym typeface="Raleway Bold"/>
              </a:rPr>
              <a:t>After creating features like lagged occupancy, time indicators (hour, day, is_weekend), and weather data, we merged everything into a final dataset called final_df. This dataframe contained all inputs needed to predict HVAC energy usage.</a:t>
            </a:r>
          </a:p>
        </p:txBody>
      </p:sp>
      <p:sp>
        <p:nvSpPr>
          <p:cNvPr name="TextBox 9" id="9"/>
          <p:cNvSpPr txBox="true"/>
          <p:nvPr/>
        </p:nvSpPr>
        <p:spPr>
          <a:xfrm rot="0">
            <a:off x="3365231" y="4860437"/>
            <a:ext cx="12586238" cy="3156882"/>
          </a:xfrm>
          <a:prstGeom prst="rect">
            <a:avLst/>
          </a:prstGeom>
        </p:spPr>
        <p:txBody>
          <a:bodyPr anchor="t" rtlCol="false" tIns="0" lIns="0" bIns="0" rIns="0">
            <a:spAutoFit/>
          </a:bodyPr>
          <a:lstStyle/>
          <a:p>
            <a:pPr algn="l">
              <a:lnSpc>
                <a:spcPts val="3602"/>
              </a:lnSpc>
            </a:pPr>
            <a:r>
              <a:rPr lang="en-US" sz="2573" b="true">
                <a:solidFill>
                  <a:srgbClr val="FFFFFF"/>
                </a:solidFill>
                <a:latin typeface="Raleway Bold"/>
                <a:ea typeface="Raleway Bold"/>
                <a:cs typeface="Raleway Bold"/>
                <a:sym typeface="Raleway Bold"/>
              </a:rPr>
              <a:t>Following are some important columns we engineered for this step:</a:t>
            </a:r>
          </a:p>
          <a:p>
            <a:pPr algn="l">
              <a:lnSpc>
                <a:spcPts val="3602"/>
              </a:lnSpc>
            </a:pPr>
            <a:r>
              <a:rPr lang="en-US" sz="2573" b="true">
                <a:solidFill>
                  <a:srgbClr val="FFFFFF"/>
                </a:solidFill>
                <a:latin typeface="Raleway Bold"/>
                <a:ea typeface="Raleway Bold"/>
                <a:cs typeface="Raleway Bold"/>
                <a:sym typeface="Raleway Bold"/>
              </a:rPr>
              <a:t> • occupants_t, occupants_t_minus_30min, …, occupants_t_minus_2h: Occupancy </a:t>
            </a:r>
          </a:p>
          <a:p>
            <a:pPr algn="l">
              <a:lnSpc>
                <a:spcPts val="3602"/>
              </a:lnSpc>
            </a:pPr>
            <a:r>
              <a:rPr lang="en-US" sz="2573" b="true">
                <a:solidFill>
                  <a:srgbClr val="FFFFFF"/>
                </a:solidFill>
                <a:latin typeface="Raleway Bold"/>
                <a:ea typeface="Raleway Bold"/>
                <a:cs typeface="Raleway Bold"/>
                <a:sym typeface="Raleway Bold"/>
              </a:rPr>
              <a:t>    history</a:t>
            </a:r>
          </a:p>
          <a:p>
            <a:pPr algn="l">
              <a:lnSpc>
                <a:spcPts val="3602"/>
              </a:lnSpc>
            </a:pPr>
            <a:r>
              <a:rPr lang="en-US" sz="2573" b="true">
                <a:solidFill>
                  <a:srgbClr val="FFFFFF"/>
                </a:solidFill>
                <a:latin typeface="Raleway Bold"/>
                <a:ea typeface="Raleway Bold"/>
                <a:cs typeface="Raleway Bold"/>
                <a:sym typeface="Raleway Bold"/>
              </a:rPr>
              <a:t> • hour, minute, day_of_week, is_weekend, is_working_hour: Time context</a:t>
            </a:r>
          </a:p>
          <a:p>
            <a:pPr algn="l">
              <a:lnSpc>
                <a:spcPts val="3602"/>
              </a:lnSpc>
            </a:pPr>
            <a:r>
              <a:rPr lang="en-US" sz="2573" b="true">
                <a:solidFill>
                  <a:srgbClr val="FFFFFF"/>
                </a:solidFill>
                <a:latin typeface="Raleway Bold"/>
                <a:ea typeface="Raleway Bold"/>
                <a:cs typeface="Raleway Bold"/>
                <a:sym typeface="Raleway Bold"/>
              </a:rPr>
              <a:t> • mean_temp, heat_deg_days, total_precip: Weather conditions</a:t>
            </a:r>
          </a:p>
          <a:p>
            <a:pPr algn="l">
              <a:lnSpc>
                <a:spcPts val="3602"/>
              </a:lnSpc>
            </a:pPr>
            <a:r>
              <a:rPr lang="en-US" sz="2573" b="true">
                <a:solidFill>
                  <a:srgbClr val="FFFFFF"/>
                </a:solidFill>
                <a:latin typeface="Raleway Bold"/>
                <a:ea typeface="Raleway Bold"/>
                <a:cs typeface="Raleway Bold"/>
                <a:sym typeface="Raleway Bold"/>
              </a:rPr>
              <a:t> • hvac_energy_kWh: Simulated energy based on rule (target column)</a:t>
            </a:r>
          </a:p>
          <a:p>
            <a:pPr algn="l">
              <a:lnSpc>
                <a:spcPts val="3602"/>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2C2F6F">
                <a:alpha val="100000"/>
              </a:srgbClr>
            </a:gs>
            <a:gs pos="100000">
              <a:srgbClr val="490F3E">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7579417" y="8585700"/>
            <a:ext cx="1075518" cy="708583"/>
            <a:chOff x="0" y="0"/>
            <a:chExt cx="283264" cy="186623"/>
          </a:xfrm>
        </p:grpSpPr>
        <p:sp>
          <p:nvSpPr>
            <p:cNvPr name="Freeform 3" id="3"/>
            <p:cNvSpPr/>
            <p:nvPr/>
          </p:nvSpPr>
          <p:spPr>
            <a:xfrm flipH="false" flipV="false" rot="0">
              <a:off x="0" y="0"/>
              <a:ext cx="283264" cy="186623"/>
            </a:xfrm>
            <a:custGeom>
              <a:avLst/>
              <a:gdLst/>
              <a:ahLst/>
              <a:cxnLst/>
              <a:rect r="r" b="b" t="t" l="l"/>
              <a:pathLst>
                <a:path h="186623" w="283264">
                  <a:moveTo>
                    <a:pt x="0" y="0"/>
                  </a:moveTo>
                  <a:lnTo>
                    <a:pt x="283264" y="0"/>
                  </a:lnTo>
                  <a:lnTo>
                    <a:pt x="283264" y="186623"/>
                  </a:lnTo>
                  <a:lnTo>
                    <a:pt x="0" y="186623"/>
                  </a:lnTo>
                  <a:close/>
                </a:path>
              </a:pathLst>
            </a:custGeom>
            <a:solidFill>
              <a:srgbClr val="E9E9E9"/>
            </a:solidFill>
          </p:spPr>
        </p:sp>
        <p:sp>
          <p:nvSpPr>
            <p:cNvPr name="TextBox 4" id="4"/>
            <p:cNvSpPr txBox="true"/>
            <p:nvPr/>
          </p:nvSpPr>
          <p:spPr>
            <a:xfrm>
              <a:off x="0" y="-38100"/>
              <a:ext cx="283264" cy="224723"/>
            </a:xfrm>
            <a:prstGeom prst="rect">
              <a:avLst/>
            </a:prstGeom>
          </p:spPr>
          <p:txBody>
            <a:bodyPr anchor="ctr" rtlCol="false" tIns="50800" lIns="50800" bIns="50800" rIns="50800"/>
            <a:lstStyle/>
            <a:p>
              <a:pPr algn="ctr">
                <a:lnSpc>
                  <a:spcPts val="2212"/>
                </a:lnSpc>
              </a:pPr>
            </a:p>
          </p:txBody>
        </p:sp>
      </p:grpSp>
      <p:sp>
        <p:nvSpPr>
          <p:cNvPr name="Freeform 5" id="5"/>
          <p:cNvSpPr/>
          <p:nvPr/>
        </p:nvSpPr>
        <p:spPr>
          <a:xfrm flipH="false" flipV="false" rot="0">
            <a:off x="12758188" y="7180569"/>
            <a:ext cx="5034668" cy="2810260"/>
          </a:xfrm>
          <a:custGeom>
            <a:avLst/>
            <a:gdLst/>
            <a:ahLst/>
            <a:cxnLst/>
            <a:rect r="r" b="b" t="t" l="l"/>
            <a:pathLst>
              <a:path h="2810260" w="5034668">
                <a:moveTo>
                  <a:pt x="0" y="0"/>
                </a:moveTo>
                <a:lnTo>
                  <a:pt x="5034668" y="0"/>
                </a:lnTo>
                <a:lnTo>
                  <a:pt x="5034668" y="2810261"/>
                </a:lnTo>
                <a:lnTo>
                  <a:pt x="0" y="281026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54938" y="3738608"/>
            <a:ext cx="2843806" cy="1587361"/>
          </a:xfrm>
          <a:custGeom>
            <a:avLst/>
            <a:gdLst/>
            <a:ahLst/>
            <a:cxnLst/>
            <a:rect r="r" b="b" t="t" l="l"/>
            <a:pathLst>
              <a:path h="1587361" w="2843806">
                <a:moveTo>
                  <a:pt x="0" y="0"/>
                </a:moveTo>
                <a:lnTo>
                  <a:pt x="2843806" y="0"/>
                </a:lnTo>
                <a:lnTo>
                  <a:pt x="2843806" y="1587361"/>
                </a:lnTo>
                <a:lnTo>
                  <a:pt x="0" y="158736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1434141" y="417489"/>
            <a:ext cx="6100108" cy="4114800"/>
          </a:xfrm>
          <a:custGeom>
            <a:avLst/>
            <a:gdLst/>
            <a:ahLst/>
            <a:cxnLst/>
            <a:rect r="r" b="b" t="t" l="l"/>
            <a:pathLst>
              <a:path h="4114800" w="6100108">
                <a:moveTo>
                  <a:pt x="0" y="0"/>
                </a:moveTo>
                <a:lnTo>
                  <a:pt x="6100107" y="0"/>
                </a:lnTo>
                <a:lnTo>
                  <a:pt x="6100107"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17792856" y="8741720"/>
            <a:ext cx="385473" cy="341244"/>
          </a:xfrm>
          <a:prstGeom prst="rect">
            <a:avLst/>
          </a:prstGeom>
        </p:spPr>
        <p:txBody>
          <a:bodyPr anchor="t" rtlCol="false" tIns="0" lIns="0" bIns="0" rIns="0">
            <a:spAutoFit/>
          </a:bodyPr>
          <a:lstStyle/>
          <a:p>
            <a:pPr algn="l">
              <a:lnSpc>
                <a:spcPts val="2716"/>
              </a:lnSpc>
              <a:spcBef>
                <a:spcPct val="0"/>
              </a:spcBef>
            </a:pPr>
            <a:r>
              <a:rPr lang="en-US" b="true" sz="1940">
                <a:solidFill>
                  <a:srgbClr val="3D2882"/>
                </a:solidFill>
                <a:latin typeface="Raleway Bold"/>
                <a:ea typeface="Raleway Bold"/>
                <a:cs typeface="Raleway Bold"/>
                <a:sym typeface="Raleway Bold"/>
              </a:rPr>
              <a:t>08</a:t>
            </a:r>
          </a:p>
        </p:txBody>
      </p:sp>
      <p:sp>
        <p:nvSpPr>
          <p:cNvPr name="TextBox 9" id="9"/>
          <p:cNvSpPr txBox="true"/>
          <p:nvPr/>
        </p:nvSpPr>
        <p:spPr>
          <a:xfrm rot="0">
            <a:off x="881452" y="952129"/>
            <a:ext cx="12485862" cy="930275"/>
          </a:xfrm>
          <a:prstGeom prst="rect">
            <a:avLst/>
          </a:prstGeom>
        </p:spPr>
        <p:txBody>
          <a:bodyPr anchor="t" rtlCol="false" tIns="0" lIns="0" bIns="0" rIns="0">
            <a:spAutoFit/>
          </a:bodyPr>
          <a:lstStyle/>
          <a:p>
            <a:pPr algn="l">
              <a:lnSpc>
                <a:spcPts val="6999"/>
              </a:lnSpc>
            </a:pPr>
            <a:r>
              <a:rPr lang="en-US" sz="6999" b="true">
                <a:solidFill>
                  <a:srgbClr val="FFFFFF"/>
                </a:solidFill>
                <a:latin typeface="Bebas Neue Bold"/>
                <a:ea typeface="Bebas Neue Bold"/>
                <a:cs typeface="Bebas Neue Bold"/>
                <a:sym typeface="Bebas Neue Bold"/>
              </a:rPr>
              <a:t>Simulating </a:t>
            </a:r>
            <a:r>
              <a:rPr lang="en-US" sz="6999" b="true">
                <a:solidFill>
                  <a:srgbClr val="D563A1"/>
                </a:solidFill>
                <a:latin typeface="Bebas Neue Bold"/>
                <a:ea typeface="Bebas Neue Bold"/>
                <a:cs typeface="Bebas Neue Bold"/>
                <a:sym typeface="Bebas Neue Bold"/>
              </a:rPr>
              <a:t>HVAC Energy</a:t>
            </a:r>
          </a:p>
        </p:txBody>
      </p:sp>
      <p:sp>
        <p:nvSpPr>
          <p:cNvPr name="TextBox 10" id="10"/>
          <p:cNvSpPr txBox="true"/>
          <p:nvPr/>
        </p:nvSpPr>
        <p:spPr>
          <a:xfrm rot="0">
            <a:off x="3428723" y="3499750"/>
            <a:ext cx="12241230" cy="2845931"/>
          </a:xfrm>
          <a:prstGeom prst="rect">
            <a:avLst/>
          </a:prstGeom>
        </p:spPr>
        <p:txBody>
          <a:bodyPr anchor="t" rtlCol="false" tIns="0" lIns="0" bIns="0" rIns="0">
            <a:spAutoFit/>
          </a:bodyPr>
          <a:lstStyle/>
          <a:p>
            <a:pPr algn="l" marL="584114" indent="-292057" lvl="1">
              <a:lnSpc>
                <a:spcPts val="3787"/>
              </a:lnSpc>
              <a:buFont typeface="Arial"/>
              <a:buChar char="•"/>
            </a:pPr>
            <a:r>
              <a:rPr lang="en-US" sz="2705">
                <a:solidFill>
                  <a:srgbClr val="FFFFFF"/>
                </a:solidFill>
                <a:latin typeface="Raleway"/>
                <a:ea typeface="Raleway"/>
                <a:cs typeface="Raleway"/>
                <a:sym typeface="Raleway"/>
              </a:rPr>
              <a:t>If no occupants → 0.0 kWh (HVAC off)</a:t>
            </a:r>
          </a:p>
          <a:p>
            <a:pPr algn="l" marL="584114" indent="-292057" lvl="1">
              <a:lnSpc>
                <a:spcPts val="3787"/>
              </a:lnSpc>
              <a:buFont typeface="Arial"/>
              <a:buChar char="•"/>
            </a:pPr>
            <a:r>
              <a:rPr lang="en-US" sz="2705">
                <a:solidFill>
                  <a:srgbClr val="FFFFFF"/>
                </a:solidFill>
                <a:latin typeface="Raleway"/>
                <a:ea typeface="Raleway"/>
                <a:cs typeface="Raleway"/>
                <a:sym typeface="Raleway"/>
              </a:rPr>
              <a:t>If working hour (8 AM TO 6 PM) → 0.25 × occupants</a:t>
            </a:r>
          </a:p>
          <a:p>
            <a:pPr algn="l" marL="584114" indent="-292057" lvl="1">
              <a:lnSpc>
                <a:spcPts val="3787"/>
              </a:lnSpc>
              <a:buFont typeface="Arial"/>
              <a:buChar char="•"/>
            </a:pPr>
            <a:r>
              <a:rPr lang="en-US" sz="2705">
                <a:solidFill>
                  <a:srgbClr val="FFFFFF"/>
                </a:solidFill>
                <a:latin typeface="Raleway"/>
                <a:ea typeface="Raleway"/>
                <a:cs typeface="Raleway"/>
                <a:sym typeface="Raleway"/>
              </a:rPr>
              <a:t>Otherwise → 0.15 × occupants</a:t>
            </a:r>
          </a:p>
          <a:p>
            <a:pPr algn="l" marL="584114" indent="-292057" lvl="1">
              <a:lnSpc>
                <a:spcPts val="3787"/>
              </a:lnSpc>
              <a:buFont typeface="Arial"/>
              <a:buChar char="•"/>
            </a:pPr>
            <a:r>
              <a:rPr lang="en-US" sz="2705">
                <a:solidFill>
                  <a:srgbClr val="FFFFFF"/>
                </a:solidFill>
                <a:latin typeface="Raleway"/>
                <a:ea typeface="Raleway"/>
                <a:cs typeface="Raleway"/>
                <a:sym typeface="Raleway"/>
              </a:rPr>
              <a:t>Gives a baseline consumption estimate</a:t>
            </a:r>
          </a:p>
          <a:p>
            <a:pPr algn="l">
              <a:lnSpc>
                <a:spcPts val="3787"/>
              </a:lnSpc>
            </a:pPr>
          </a:p>
          <a:p>
            <a:pPr algn="l">
              <a:lnSpc>
                <a:spcPts val="3787"/>
              </a:lnSpc>
              <a:spcBef>
                <a:spcPct val="0"/>
              </a:spcBef>
            </a:pPr>
          </a:p>
        </p:txBody>
      </p:sp>
      <p:sp>
        <p:nvSpPr>
          <p:cNvPr name="TextBox 11" id="11"/>
          <p:cNvSpPr txBox="true"/>
          <p:nvPr/>
        </p:nvSpPr>
        <p:spPr>
          <a:xfrm rot="0">
            <a:off x="1378096" y="6766349"/>
            <a:ext cx="13106098" cy="1819351"/>
          </a:xfrm>
          <a:prstGeom prst="rect">
            <a:avLst/>
          </a:prstGeom>
        </p:spPr>
        <p:txBody>
          <a:bodyPr anchor="t" rtlCol="false" tIns="0" lIns="0" bIns="0" rIns="0">
            <a:spAutoFit/>
          </a:bodyPr>
          <a:lstStyle/>
          <a:p>
            <a:pPr algn="l">
              <a:lnSpc>
                <a:spcPts val="3605"/>
              </a:lnSpc>
            </a:pPr>
            <a:r>
              <a:rPr lang="en-US" sz="2575">
                <a:solidFill>
                  <a:srgbClr val="FFFFFF"/>
                </a:solidFill>
                <a:latin typeface="Raleway"/>
                <a:ea typeface="Raleway"/>
                <a:cs typeface="Raleway"/>
                <a:sym typeface="Raleway"/>
              </a:rPr>
              <a:t>This logic reflects how HVAC systems behave in real life. The idea is to use more energy when the building is occupied and scale it down when it's empty. This provided us with a benchmark to later compare the performance of ML models.</a:t>
            </a:r>
          </a:p>
          <a:p>
            <a:pPr algn="l">
              <a:lnSpc>
                <a:spcPts val="3605"/>
              </a:lnSpc>
              <a:spcBef>
                <a:spcPct val="0"/>
              </a:spcBef>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2C2F6F">
                <a:alpha val="100000"/>
              </a:srgbClr>
            </a:gs>
            <a:gs pos="100000">
              <a:srgbClr val="490F3E">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7579417" y="8585700"/>
            <a:ext cx="1075518" cy="708583"/>
            <a:chOff x="0" y="0"/>
            <a:chExt cx="283264" cy="186623"/>
          </a:xfrm>
        </p:grpSpPr>
        <p:sp>
          <p:nvSpPr>
            <p:cNvPr name="Freeform 3" id="3"/>
            <p:cNvSpPr/>
            <p:nvPr/>
          </p:nvSpPr>
          <p:spPr>
            <a:xfrm flipH="false" flipV="false" rot="0">
              <a:off x="0" y="0"/>
              <a:ext cx="283264" cy="186623"/>
            </a:xfrm>
            <a:custGeom>
              <a:avLst/>
              <a:gdLst/>
              <a:ahLst/>
              <a:cxnLst/>
              <a:rect r="r" b="b" t="t" l="l"/>
              <a:pathLst>
                <a:path h="186623" w="283264">
                  <a:moveTo>
                    <a:pt x="0" y="0"/>
                  </a:moveTo>
                  <a:lnTo>
                    <a:pt x="283264" y="0"/>
                  </a:lnTo>
                  <a:lnTo>
                    <a:pt x="283264" y="186623"/>
                  </a:lnTo>
                  <a:lnTo>
                    <a:pt x="0" y="186623"/>
                  </a:lnTo>
                  <a:close/>
                </a:path>
              </a:pathLst>
            </a:custGeom>
            <a:solidFill>
              <a:srgbClr val="E9E9E9"/>
            </a:solidFill>
          </p:spPr>
        </p:sp>
        <p:sp>
          <p:nvSpPr>
            <p:cNvPr name="TextBox 4" id="4"/>
            <p:cNvSpPr txBox="true"/>
            <p:nvPr/>
          </p:nvSpPr>
          <p:spPr>
            <a:xfrm>
              <a:off x="0" y="-38100"/>
              <a:ext cx="283264" cy="224723"/>
            </a:xfrm>
            <a:prstGeom prst="rect">
              <a:avLst/>
            </a:prstGeom>
          </p:spPr>
          <p:txBody>
            <a:bodyPr anchor="ctr" rtlCol="false" tIns="50800" lIns="50800" bIns="50800" rIns="50800"/>
            <a:lstStyle/>
            <a:p>
              <a:pPr algn="ctr">
                <a:lnSpc>
                  <a:spcPts val="2212"/>
                </a:lnSpc>
              </a:pPr>
            </a:p>
          </p:txBody>
        </p:sp>
      </p:grpSp>
      <p:sp>
        <p:nvSpPr>
          <p:cNvPr name="TextBox 5" id="5"/>
          <p:cNvSpPr txBox="true"/>
          <p:nvPr/>
        </p:nvSpPr>
        <p:spPr>
          <a:xfrm rot="0">
            <a:off x="17792856" y="8741720"/>
            <a:ext cx="385473" cy="341244"/>
          </a:xfrm>
          <a:prstGeom prst="rect">
            <a:avLst/>
          </a:prstGeom>
        </p:spPr>
        <p:txBody>
          <a:bodyPr anchor="t" rtlCol="false" tIns="0" lIns="0" bIns="0" rIns="0">
            <a:spAutoFit/>
          </a:bodyPr>
          <a:lstStyle/>
          <a:p>
            <a:pPr algn="l">
              <a:lnSpc>
                <a:spcPts val="2716"/>
              </a:lnSpc>
              <a:spcBef>
                <a:spcPct val="0"/>
              </a:spcBef>
            </a:pPr>
            <a:r>
              <a:rPr lang="en-US" b="true" sz="1940">
                <a:solidFill>
                  <a:srgbClr val="3D2882"/>
                </a:solidFill>
                <a:latin typeface="Raleway Bold"/>
                <a:ea typeface="Raleway Bold"/>
                <a:cs typeface="Raleway Bold"/>
                <a:sym typeface="Raleway Bold"/>
              </a:rPr>
              <a:t>09</a:t>
            </a:r>
          </a:p>
        </p:txBody>
      </p:sp>
      <p:sp>
        <p:nvSpPr>
          <p:cNvPr name="TextBox 6" id="6"/>
          <p:cNvSpPr txBox="true"/>
          <p:nvPr/>
        </p:nvSpPr>
        <p:spPr>
          <a:xfrm rot="0">
            <a:off x="3460735" y="925582"/>
            <a:ext cx="7899128" cy="1120515"/>
          </a:xfrm>
          <a:prstGeom prst="rect">
            <a:avLst/>
          </a:prstGeom>
        </p:spPr>
        <p:txBody>
          <a:bodyPr anchor="t" rtlCol="false" tIns="0" lIns="0" bIns="0" rIns="0">
            <a:spAutoFit/>
          </a:bodyPr>
          <a:lstStyle/>
          <a:p>
            <a:pPr algn="l">
              <a:lnSpc>
                <a:spcPts val="8315"/>
              </a:lnSpc>
            </a:pPr>
            <a:r>
              <a:rPr lang="en-US" sz="8315" b="true">
                <a:solidFill>
                  <a:srgbClr val="FFFFFF"/>
                </a:solidFill>
                <a:latin typeface="Bebas Neue Bold"/>
                <a:ea typeface="Bebas Neue Bold"/>
                <a:cs typeface="Bebas Neue Bold"/>
                <a:sym typeface="Bebas Neue Bold"/>
              </a:rPr>
              <a:t>HVAC ENERGY </a:t>
            </a:r>
          </a:p>
        </p:txBody>
      </p:sp>
      <p:sp>
        <p:nvSpPr>
          <p:cNvPr name="TextBox 7" id="7"/>
          <p:cNvSpPr txBox="true"/>
          <p:nvPr/>
        </p:nvSpPr>
        <p:spPr>
          <a:xfrm rot="0">
            <a:off x="7968509" y="925582"/>
            <a:ext cx="6782708" cy="1118175"/>
          </a:xfrm>
          <a:prstGeom prst="rect">
            <a:avLst/>
          </a:prstGeom>
        </p:spPr>
        <p:txBody>
          <a:bodyPr anchor="t" rtlCol="false" tIns="0" lIns="0" bIns="0" rIns="0">
            <a:spAutoFit/>
          </a:bodyPr>
          <a:lstStyle/>
          <a:p>
            <a:pPr algn="l">
              <a:lnSpc>
                <a:spcPts val="8315"/>
              </a:lnSpc>
            </a:pPr>
            <a:r>
              <a:rPr lang="en-US" sz="8315" b="true">
                <a:solidFill>
                  <a:srgbClr val="D563A1"/>
                </a:solidFill>
                <a:latin typeface="Bebas Neue Bold"/>
                <a:ea typeface="Bebas Neue Bold"/>
                <a:cs typeface="Bebas Neue Bold"/>
                <a:sym typeface="Bebas Neue Bold"/>
              </a:rPr>
              <a:t>PREDICTION MODELS</a:t>
            </a:r>
          </a:p>
        </p:txBody>
      </p:sp>
      <p:sp>
        <p:nvSpPr>
          <p:cNvPr name="TextBox 8" id="8"/>
          <p:cNvSpPr txBox="true"/>
          <p:nvPr/>
        </p:nvSpPr>
        <p:spPr>
          <a:xfrm rot="0">
            <a:off x="1141284" y="2418283"/>
            <a:ext cx="13654451" cy="7220260"/>
          </a:xfrm>
          <a:prstGeom prst="rect">
            <a:avLst/>
          </a:prstGeom>
        </p:spPr>
        <p:txBody>
          <a:bodyPr anchor="t" rtlCol="false" tIns="0" lIns="0" bIns="0" rIns="0">
            <a:spAutoFit/>
          </a:bodyPr>
          <a:lstStyle/>
          <a:p>
            <a:pPr algn="l">
              <a:lnSpc>
                <a:spcPts val="3957"/>
              </a:lnSpc>
            </a:pPr>
            <a:r>
              <a:rPr lang="en-US" sz="2826">
                <a:solidFill>
                  <a:srgbClr val="FFFFFF"/>
                </a:solidFill>
                <a:latin typeface="Raleway"/>
                <a:ea typeface="Raleway"/>
                <a:cs typeface="Raleway"/>
                <a:sym typeface="Raleway"/>
              </a:rPr>
              <a:t>We built two models:</a:t>
            </a:r>
          </a:p>
          <a:p>
            <a:pPr algn="l">
              <a:lnSpc>
                <a:spcPts val="3957"/>
              </a:lnSpc>
            </a:pPr>
            <a:r>
              <a:rPr lang="en-US" sz="2826" b="true">
                <a:solidFill>
                  <a:srgbClr val="FFFFFF"/>
                </a:solidFill>
                <a:latin typeface="Raleway Bold"/>
                <a:ea typeface="Raleway Bold"/>
                <a:cs typeface="Raleway Bold"/>
                <a:sym typeface="Raleway Bold"/>
              </a:rPr>
              <a:t> 1. SVR (Support Vector Regressor)</a:t>
            </a:r>
          </a:p>
          <a:p>
            <a:pPr algn="l">
              <a:lnSpc>
                <a:spcPts val="3957"/>
              </a:lnSpc>
            </a:pPr>
            <a:r>
              <a:rPr lang="en-US" sz="2826" b="true">
                <a:solidFill>
                  <a:srgbClr val="FFFFFF"/>
                </a:solidFill>
                <a:latin typeface="Raleway Bold"/>
                <a:ea typeface="Raleway Bold"/>
                <a:cs typeface="Raleway Bold"/>
                <a:sym typeface="Raleway Bold"/>
              </a:rPr>
              <a:t> 2. FNN (Feedforward Neural Network)</a:t>
            </a:r>
          </a:p>
          <a:p>
            <a:pPr algn="l">
              <a:lnSpc>
                <a:spcPts val="3957"/>
              </a:lnSpc>
            </a:pPr>
          </a:p>
          <a:p>
            <a:pPr algn="l">
              <a:lnSpc>
                <a:spcPts val="3957"/>
              </a:lnSpc>
            </a:pPr>
            <a:r>
              <a:rPr lang="en-US" sz="2826">
                <a:solidFill>
                  <a:srgbClr val="FFFFFF"/>
                </a:solidFill>
                <a:latin typeface="Raleway"/>
                <a:ea typeface="Raleway"/>
                <a:cs typeface="Raleway"/>
                <a:sym typeface="Raleway"/>
              </a:rPr>
              <a:t>These models learn from the patterns in occupancy, time, and weather to predict how much HVAC energy will be used.</a:t>
            </a:r>
          </a:p>
          <a:p>
            <a:pPr algn="l">
              <a:lnSpc>
                <a:spcPts val="3957"/>
              </a:lnSpc>
            </a:pPr>
          </a:p>
          <a:p>
            <a:pPr algn="l">
              <a:lnSpc>
                <a:spcPts val="3779"/>
              </a:lnSpc>
            </a:pPr>
            <a:r>
              <a:rPr lang="en-US" sz="2700">
                <a:solidFill>
                  <a:srgbClr val="FFFFFF"/>
                </a:solidFill>
                <a:latin typeface="Raleway"/>
                <a:ea typeface="Raleway"/>
                <a:cs typeface="Raleway"/>
                <a:sym typeface="Raleway"/>
              </a:rPr>
              <a:t>Real-world impact of this step:</a:t>
            </a:r>
          </a:p>
          <a:p>
            <a:pPr algn="l">
              <a:lnSpc>
                <a:spcPts val="3779"/>
              </a:lnSpc>
            </a:pPr>
          </a:p>
          <a:p>
            <a:pPr algn="l">
              <a:lnSpc>
                <a:spcPts val="3779"/>
              </a:lnSpc>
            </a:pPr>
            <a:r>
              <a:rPr lang="en-US" sz="2700">
                <a:solidFill>
                  <a:srgbClr val="FFFFFF"/>
                </a:solidFill>
                <a:latin typeface="Raleway"/>
                <a:ea typeface="Raleway"/>
                <a:cs typeface="Raleway"/>
                <a:sym typeface="Raleway"/>
              </a:rPr>
              <a:t>By training ML models to predict HVAC energy usage, facility managers can:</a:t>
            </a:r>
          </a:p>
          <a:p>
            <a:pPr algn="l">
              <a:lnSpc>
                <a:spcPts val="3779"/>
              </a:lnSpc>
            </a:pPr>
            <a:r>
              <a:rPr lang="en-US" sz="2700">
                <a:solidFill>
                  <a:srgbClr val="FFFFFF"/>
                </a:solidFill>
                <a:latin typeface="Raleway"/>
                <a:ea typeface="Raleway"/>
                <a:cs typeface="Raleway"/>
                <a:sym typeface="Raleway"/>
              </a:rPr>
              <a:t> • Forecast demand and plan for energy loads.</a:t>
            </a:r>
          </a:p>
          <a:p>
            <a:pPr algn="l">
              <a:lnSpc>
                <a:spcPts val="3779"/>
              </a:lnSpc>
            </a:pPr>
            <a:r>
              <a:rPr lang="en-US" sz="2700">
                <a:solidFill>
                  <a:srgbClr val="FFFFFF"/>
                </a:solidFill>
                <a:latin typeface="Raleway"/>
                <a:ea typeface="Raleway"/>
                <a:cs typeface="Raleway"/>
                <a:sym typeface="Raleway"/>
              </a:rPr>
              <a:t> • Use predictions to simulate and test HVAC schedules.</a:t>
            </a:r>
          </a:p>
          <a:p>
            <a:pPr algn="l">
              <a:lnSpc>
                <a:spcPts val="3779"/>
              </a:lnSpc>
            </a:pPr>
            <a:r>
              <a:rPr lang="en-US" sz="2700">
                <a:solidFill>
                  <a:srgbClr val="FFFFFF"/>
                </a:solidFill>
                <a:latin typeface="Raleway"/>
                <a:ea typeface="Raleway"/>
                <a:cs typeface="Raleway"/>
                <a:sym typeface="Raleway"/>
              </a:rPr>
              <a:t> • Integrate these forecasts into automation systems to dynamically adjust HVAC settings.</a:t>
            </a:r>
          </a:p>
          <a:p>
            <a:pPr algn="l">
              <a:lnSpc>
                <a:spcPts val="3358"/>
              </a:lnSpc>
              <a:spcBef>
                <a:spcPct val="0"/>
              </a:spcBef>
            </a:pPr>
          </a:p>
        </p:txBody>
      </p:sp>
      <p:sp>
        <p:nvSpPr>
          <p:cNvPr name="Freeform 9" id="9"/>
          <p:cNvSpPr/>
          <p:nvPr/>
        </p:nvSpPr>
        <p:spPr>
          <a:xfrm flipH="false" flipV="false" rot="0">
            <a:off x="13276131" y="7836343"/>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2">
              <a:alphaModFix amt="44999"/>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DAGjtskpbHk</dc:identifier>
  <dcterms:modified xsi:type="dcterms:W3CDTF">2011-08-01T06:04:30Z</dcterms:modified>
  <cp:revision>1</cp:revision>
  <dc:title>Purple Illustration Modern Data Analysis For Business Presentation</dc:title>
</cp:coreProperties>
</file>