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2"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C827A-F7DE-40E0-B44E-4C51A3804762}"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1BFD9-072A-4545-B340-20DE598A34E1}" type="slidenum">
              <a:rPr lang="en-IN" smtClean="0"/>
              <a:t>‹#›</a:t>
            </a:fld>
            <a:endParaRPr lang="en-IN"/>
          </a:p>
        </p:txBody>
      </p:sp>
    </p:spTree>
    <p:extLst>
      <p:ext uri="{BB962C8B-B14F-4D97-AF65-F5344CB8AC3E}">
        <p14:creationId xmlns:p14="http://schemas.microsoft.com/office/powerpoint/2010/main" val="158202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C827A-F7DE-40E0-B44E-4C51A3804762}"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1BFD9-072A-4545-B340-20DE598A34E1}" type="slidenum">
              <a:rPr lang="en-IN" smtClean="0"/>
              <a:t>‹#›</a:t>
            </a:fld>
            <a:endParaRPr lang="en-IN"/>
          </a:p>
        </p:txBody>
      </p:sp>
    </p:spTree>
    <p:extLst>
      <p:ext uri="{BB962C8B-B14F-4D97-AF65-F5344CB8AC3E}">
        <p14:creationId xmlns:p14="http://schemas.microsoft.com/office/powerpoint/2010/main" val="1705760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C827A-F7DE-40E0-B44E-4C51A3804762}"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1BFD9-072A-4545-B340-20DE598A34E1}" type="slidenum">
              <a:rPr lang="en-IN" smtClean="0"/>
              <a:t>‹#›</a:t>
            </a:fld>
            <a:endParaRPr lang="en-IN"/>
          </a:p>
        </p:txBody>
      </p:sp>
    </p:spTree>
    <p:extLst>
      <p:ext uri="{BB962C8B-B14F-4D97-AF65-F5344CB8AC3E}">
        <p14:creationId xmlns:p14="http://schemas.microsoft.com/office/powerpoint/2010/main" val="40540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C827A-F7DE-40E0-B44E-4C51A3804762}"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1BFD9-072A-4545-B340-20DE598A34E1}" type="slidenum">
              <a:rPr lang="en-IN" smtClean="0"/>
              <a:t>‹#›</a:t>
            </a:fld>
            <a:endParaRPr lang="en-IN"/>
          </a:p>
        </p:txBody>
      </p:sp>
    </p:spTree>
    <p:extLst>
      <p:ext uri="{BB962C8B-B14F-4D97-AF65-F5344CB8AC3E}">
        <p14:creationId xmlns:p14="http://schemas.microsoft.com/office/powerpoint/2010/main" val="1716757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C827A-F7DE-40E0-B44E-4C51A3804762}" type="datetimeFigureOut">
              <a:rPr lang="en-IN" smtClean="0"/>
              <a:t>22-07-2024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E1BFD9-072A-4545-B340-20DE598A34E1}" type="slidenum">
              <a:rPr lang="en-IN" smtClean="0"/>
              <a:t>‹#›</a:t>
            </a:fld>
            <a:endParaRPr lang="en-IN"/>
          </a:p>
        </p:txBody>
      </p:sp>
    </p:spTree>
    <p:extLst>
      <p:ext uri="{BB962C8B-B14F-4D97-AF65-F5344CB8AC3E}">
        <p14:creationId xmlns:p14="http://schemas.microsoft.com/office/powerpoint/2010/main" val="323208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C827A-F7DE-40E0-B44E-4C51A3804762}"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E1BFD9-072A-4545-B340-20DE598A34E1}" type="slidenum">
              <a:rPr lang="en-IN" smtClean="0"/>
              <a:t>‹#›</a:t>
            </a:fld>
            <a:endParaRPr lang="en-IN"/>
          </a:p>
        </p:txBody>
      </p:sp>
    </p:spTree>
    <p:extLst>
      <p:ext uri="{BB962C8B-B14F-4D97-AF65-F5344CB8AC3E}">
        <p14:creationId xmlns:p14="http://schemas.microsoft.com/office/powerpoint/2010/main" val="39724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C827A-F7DE-40E0-B44E-4C51A3804762}" type="datetimeFigureOut">
              <a:rPr lang="en-IN" smtClean="0"/>
              <a:t>22-07-2024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E1BFD9-072A-4545-B340-20DE598A34E1}" type="slidenum">
              <a:rPr lang="en-IN" smtClean="0"/>
              <a:t>‹#›</a:t>
            </a:fld>
            <a:endParaRPr lang="en-IN"/>
          </a:p>
        </p:txBody>
      </p:sp>
    </p:spTree>
    <p:extLst>
      <p:ext uri="{BB962C8B-B14F-4D97-AF65-F5344CB8AC3E}">
        <p14:creationId xmlns:p14="http://schemas.microsoft.com/office/powerpoint/2010/main" val="369643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C827A-F7DE-40E0-B44E-4C51A3804762}" type="datetimeFigureOut">
              <a:rPr lang="en-IN" smtClean="0"/>
              <a:t>22-07-2024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E1BFD9-072A-4545-B340-20DE598A34E1}" type="slidenum">
              <a:rPr lang="en-IN" smtClean="0"/>
              <a:t>‹#›</a:t>
            </a:fld>
            <a:endParaRPr lang="en-IN"/>
          </a:p>
        </p:txBody>
      </p:sp>
    </p:spTree>
    <p:extLst>
      <p:ext uri="{BB962C8B-B14F-4D97-AF65-F5344CB8AC3E}">
        <p14:creationId xmlns:p14="http://schemas.microsoft.com/office/powerpoint/2010/main" val="1873993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C827A-F7DE-40E0-B44E-4C51A3804762}" type="datetimeFigureOut">
              <a:rPr lang="en-IN" smtClean="0"/>
              <a:t>22-07-2024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E1BFD9-072A-4545-B340-20DE598A34E1}" type="slidenum">
              <a:rPr lang="en-IN" smtClean="0"/>
              <a:t>‹#›</a:t>
            </a:fld>
            <a:endParaRPr lang="en-IN"/>
          </a:p>
        </p:txBody>
      </p:sp>
    </p:spTree>
    <p:extLst>
      <p:ext uri="{BB962C8B-B14F-4D97-AF65-F5344CB8AC3E}">
        <p14:creationId xmlns:p14="http://schemas.microsoft.com/office/powerpoint/2010/main" val="2135266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C827A-F7DE-40E0-B44E-4C51A3804762}"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E1BFD9-072A-4545-B340-20DE598A34E1}" type="slidenum">
              <a:rPr lang="en-IN" smtClean="0"/>
              <a:t>‹#›</a:t>
            </a:fld>
            <a:endParaRPr lang="en-IN"/>
          </a:p>
        </p:txBody>
      </p:sp>
    </p:spTree>
    <p:extLst>
      <p:ext uri="{BB962C8B-B14F-4D97-AF65-F5344CB8AC3E}">
        <p14:creationId xmlns:p14="http://schemas.microsoft.com/office/powerpoint/2010/main" val="166549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C827A-F7DE-40E0-B44E-4C51A3804762}" type="datetimeFigureOut">
              <a:rPr lang="en-IN" smtClean="0"/>
              <a:t>22-07-2024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E1BFD9-072A-4545-B340-20DE598A34E1}" type="slidenum">
              <a:rPr lang="en-IN" smtClean="0"/>
              <a:t>‹#›</a:t>
            </a:fld>
            <a:endParaRPr lang="en-IN"/>
          </a:p>
        </p:txBody>
      </p:sp>
    </p:spTree>
    <p:extLst>
      <p:ext uri="{BB962C8B-B14F-4D97-AF65-F5344CB8AC3E}">
        <p14:creationId xmlns:p14="http://schemas.microsoft.com/office/powerpoint/2010/main" val="3807735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C827A-F7DE-40E0-B44E-4C51A3804762}" type="datetimeFigureOut">
              <a:rPr lang="en-IN" smtClean="0"/>
              <a:t>22-07-2024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1BFD9-072A-4545-B340-20DE598A34E1}" type="slidenum">
              <a:rPr lang="en-IN" smtClean="0"/>
              <a:t>‹#›</a:t>
            </a:fld>
            <a:endParaRPr lang="en-IN"/>
          </a:p>
        </p:txBody>
      </p:sp>
    </p:spTree>
    <p:extLst>
      <p:ext uri="{BB962C8B-B14F-4D97-AF65-F5344CB8AC3E}">
        <p14:creationId xmlns:p14="http://schemas.microsoft.com/office/powerpoint/2010/main" val="397189155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6424-D8FE-93D8-83EE-5024EFA5611A}"/>
              </a:ext>
            </a:extLst>
          </p:cNvPr>
          <p:cNvSpPr>
            <a:spLocks noGrp="1"/>
          </p:cNvSpPr>
          <p:nvPr>
            <p:ph type="ctrTitle"/>
          </p:nvPr>
        </p:nvSpPr>
        <p:spPr>
          <a:xfrm>
            <a:off x="1524000" y="1122362"/>
            <a:ext cx="9144000" cy="3830637"/>
          </a:xfrm>
        </p:spPr>
        <p:txBody>
          <a:bodyPr>
            <a:normAutofit fontScale="90000"/>
          </a:bodyPr>
          <a:lstStyle/>
          <a:p>
            <a:r>
              <a:rPr lang="en-IN" sz="9800" b="1" dirty="0">
                <a:latin typeface="Aptos Narrow" panose="020B0004020202020204" pitchFamily="34" charset="0"/>
              </a:rPr>
              <a:t>HIRING PROCESS ANALYTICS</a:t>
            </a:r>
            <a:br>
              <a:rPr lang="en-IN" b="1" i="0" dirty="0">
                <a:solidFill>
                  <a:srgbClr val="3C4858"/>
                </a:solidFill>
                <a:effectLst/>
                <a:highlight>
                  <a:srgbClr val="FFFFFF"/>
                </a:highlight>
                <a:latin typeface="Manrope"/>
              </a:rPr>
            </a:br>
            <a:endParaRPr lang="en-IN" dirty="0"/>
          </a:p>
        </p:txBody>
      </p:sp>
    </p:spTree>
    <p:extLst>
      <p:ext uri="{BB962C8B-B14F-4D97-AF65-F5344CB8AC3E}">
        <p14:creationId xmlns:p14="http://schemas.microsoft.com/office/powerpoint/2010/main" val="3663028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CE492-3A6D-BD58-7CE8-C319ACF21FA7}"/>
              </a:ext>
            </a:extLst>
          </p:cNvPr>
          <p:cNvSpPr>
            <a:spLocks noGrp="1"/>
          </p:cNvSpPr>
          <p:nvPr>
            <p:ph type="title"/>
          </p:nvPr>
        </p:nvSpPr>
        <p:spPr>
          <a:xfrm>
            <a:off x="838200" y="365125"/>
            <a:ext cx="9840686" cy="1017361"/>
          </a:xfrm>
        </p:spPr>
        <p:txBody>
          <a:bodyPr>
            <a:normAutofit/>
          </a:bodyPr>
          <a:lstStyle/>
          <a:p>
            <a:pPr algn="ctr"/>
            <a:r>
              <a:rPr lang="en-IN" sz="6000" b="1" dirty="0">
                <a:latin typeface="Aptos Narrow" panose="020B0004020202020204" pitchFamily="34" charset="0"/>
              </a:rPr>
              <a:t>RESULTS</a:t>
            </a:r>
          </a:p>
        </p:txBody>
      </p:sp>
      <p:sp>
        <p:nvSpPr>
          <p:cNvPr id="4" name="Rectangle 1">
            <a:extLst>
              <a:ext uri="{FF2B5EF4-FFF2-40B4-BE49-F238E27FC236}">
                <a16:creationId xmlns:a16="http://schemas.microsoft.com/office/drawing/2014/main" id="{9B0F44D4-D926-7EE9-8F71-D094A8DA5B0B}"/>
              </a:ext>
            </a:extLst>
          </p:cNvPr>
          <p:cNvSpPr>
            <a:spLocks noGrp="1" noChangeArrowheads="1"/>
          </p:cNvSpPr>
          <p:nvPr>
            <p:ph idx="1"/>
          </p:nvPr>
        </p:nvSpPr>
        <p:spPr bwMode="auto">
          <a:xfrm>
            <a:off x="293914" y="1318722"/>
            <a:ext cx="1137557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ptos Narrow" panose="020B0004020202020204" pitchFamily="34" charset="0"/>
              </a:rPr>
              <a:t>Through the research, I was able to discover significant salary clusters and outliers and to do a thorough examination of the company's salary distribution. This project helped me better understand hiring process analytics by bringing to light alternative pay plans, the distribution of employee wages across various ranges, the concentration of salaries and it also helped me to boost up my Excel skills. It offered perceptions into the composition of the workforce, pay scales, and potential areas for pay practices development.</a:t>
            </a:r>
          </a:p>
        </p:txBody>
      </p:sp>
    </p:spTree>
    <p:extLst>
      <p:ext uri="{BB962C8B-B14F-4D97-AF65-F5344CB8AC3E}">
        <p14:creationId xmlns:p14="http://schemas.microsoft.com/office/powerpoint/2010/main" val="3513400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0872-231C-19AE-0E89-C69E68A1B9AD}"/>
              </a:ext>
            </a:extLst>
          </p:cNvPr>
          <p:cNvSpPr>
            <a:spLocks noGrp="1"/>
          </p:cNvSpPr>
          <p:nvPr>
            <p:ph type="title"/>
          </p:nvPr>
        </p:nvSpPr>
        <p:spPr/>
        <p:txBody>
          <a:bodyPr>
            <a:normAutofit/>
          </a:bodyPr>
          <a:lstStyle/>
          <a:p>
            <a:pPr algn="ctr"/>
            <a:r>
              <a:rPr lang="en-IN" sz="6000" b="1" dirty="0">
                <a:latin typeface="Aptos Narrow" panose="020B0004020202020204" pitchFamily="34" charset="0"/>
              </a:rPr>
              <a:t>PROJECT OVERVIEW</a:t>
            </a:r>
          </a:p>
        </p:txBody>
      </p:sp>
      <p:sp>
        <p:nvSpPr>
          <p:cNvPr id="4" name="Rectangle 1">
            <a:extLst>
              <a:ext uri="{FF2B5EF4-FFF2-40B4-BE49-F238E27FC236}">
                <a16:creationId xmlns:a16="http://schemas.microsoft.com/office/drawing/2014/main" id="{6E37EAC8-7314-9FFB-E57D-C061C29DDEA2}"/>
              </a:ext>
            </a:extLst>
          </p:cNvPr>
          <p:cNvSpPr>
            <a:spLocks noGrp="1" noChangeArrowheads="1"/>
          </p:cNvSpPr>
          <p:nvPr>
            <p:ph idx="1"/>
          </p:nvPr>
        </p:nvSpPr>
        <p:spPr bwMode="auto">
          <a:xfrm>
            <a:off x="163286" y="3064044"/>
            <a:ext cx="117674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89066CE-C13B-003B-A326-5C5E93D10B7F}"/>
              </a:ext>
            </a:extLst>
          </p:cNvPr>
          <p:cNvSpPr>
            <a:spLocks noChangeArrowheads="1"/>
          </p:cNvSpPr>
          <p:nvPr/>
        </p:nvSpPr>
        <p:spPr bwMode="auto">
          <a:xfrm>
            <a:off x="261257" y="1791861"/>
            <a:ext cx="1145177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altLang="en-US" sz="2800" dirty="0">
                <a:latin typeface="Aptos Narrow" panose="020B0004020202020204" pitchFamily="34" charset="0"/>
              </a:rPr>
              <a:t>The project's objectives are to examine a company's hiring practices, pay scale, departmental organization, and job levels. The purpose of the data collection is to offer insights into the gender distribution of recent hires, average compensation, salary distribution throughout time intervals, departmental ratios, and position distribution across tiers. The strategy makes use of visuals and data analysis tools to extract valuable information from the company's dataset.</a:t>
            </a:r>
          </a:p>
        </p:txBody>
      </p:sp>
    </p:spTree>
    <p:extLst>
      <p:ext uri="{BB962C8B-B14F-4D97-AF65-F5344CB8AC3E}">
        <p14:creationId xmlns:p14="http://schemas.microsoft.com/office/powerpoint/2010/main" val="52827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5CAE2-3556-F6BC-F0D2-A4D06301D904}"/>
              </a:ext>
            </a:extLst>
          </p:cNvPr>
          <p:cNvSpPr>
            <a:spLocks noGrp="1"/>
          </p:cNvSpPr>
          <p:nvPr>
            <p:ph type="title"/>
          </p:nvPr>
        </p:nvSpPr>
        <p:spPr/>
        <p:txBody>
          <a:bodyPr>
            <a:normAutofit/>
          </a:bodyPr>
          <a:lstStyle/>
          <a:p>
            <a:pPr algn="ctr"/>
            <a:r>
              <a:rPr lang="en-IN" sz="6000" b="1" dirty="0">
                <a:latin typeface="Aptos Narrow" panose="020B0004020202020204" pitchFamily="34" charset="0"/>
              </a:rPr>
              <a:t>APPROACH USED </a:t>
            </a:r>
          </a:p>
        </p:txBody>
      </p:sp>
      <p:sp>
        <p:nvSpPr>
          <p:cNvPr id="4" name="Rectangle 1">
            <a:extLst>
              <a:ext uri="{FF2B5EF4-FFF2-40B4-BE49-F238E27FC236}">
                <a16:creationId xmlns:a16="http://schemas.microsoft.com/office/drawing/2014/main" id="{FEB38ED1-BD7C-1B40-2C24-8D9FDA31EF4F}"/>
              </a:ext>
            </a:extLst>
          </p:cNvPr>
          <p:cNvSpPr>
            <a:spLocks noGrp="1" noChangeArrowheads="1"/>
          </p:cNvSpPr>
          <p:nvPr>
            <p:ph idx="1"/>
          </p:nvPr>
        </p:nvSpPr>
        <p:spPr bwMode="auto">
          <a:xfrm>
            <a:off x="326571" y="1959175"/>
            <a:ext cx="1153885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Data Cleaning: </a:t>
            </a:r>
            <a:r>
              <a:rPr kumimoji="0" lang="en-US" altLang="en-US" sz="2400" b="0" i="0" u="none" strike="noStrike" cap="none" normalizeH="0" baseline="0" dirty="0">
                <a:ln>
                  <a:noFill/>
                </a:ln>
                <a:solidFill>
                  <a:schemeClr val="tx1"/>
                </a:solidFill>
                <a:effectLst/>
                <a:latin typeface="Arial" panose="020B0604020202020204" pitchFamily="34" charset="0"/>
              </a:rPr>
              <a:t>To begin, load the dataset and look for any values that are missing. To guarantee that the dataset is full, choose a suitable procedure for handling these missing values.</a:t>
            </a:r>
          </a:p>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Clubbing Categories: </a:t>
            </a:r>
            <a:r>
              <a:rPr kumimoji="0" lang="en-US" altLang="en-US" sz="2400" b="0" i="0" u="none" strike="noStrike" cap="none" normalizeH="0" baseline="0" dirty="0">
                <a:ln>
                  <a:noFill/>
                </a:ln>
                <a:solidFill>
                  <a:schemeClr val="tx1"/>
                </a:solidFill>
                <a:effectLst/>
                <a:latin typeface="Arial" panose="020B0604020202020204" pitchFamily="34" charset="0"/>
              </a:rPr>
              <a:t>Where appropriate, combine columns with several categories to simplify the collection.</a:t>
            </a:r>
          </a:p>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Outlier Detection and Removal: </a:t>
            </a:r>
            <a:r>
              <a:rPr kumimoji="0" lang="en-US" altLang="en-US" sz="2400" b="0" i="0" u="none" strike="noStrike" cap="none" normalizeH="0" baseline="0" dirty="0">
                <a:ln>
                  <a:noFill/>
                </a:ln>
                <a:solidFill>
                  <a:schemeClr val="tx1"/>
                </a:solidFill>
                <a:effectLst/>
                <a:latin typeface="Arial" panose="020B0604020202020204" pitchFamily="34" charset="0"/>
              </a:rPr>
              <a:t>To find and deal with outliers in the dataset, apply statistical techniques.</a:t>
            </a:r>
          </a:p>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Statistical Analysis: </a:t>
            </a:r>
            <a:r>
              <a:rPr kumimoji="0" lang="en-US" altLang="en-US" sz="2400" b="0" i="0" u="none" strike="noStrike" cap="none" normalizeH="0" baseline="0" dirty="0">
                <a:ln>
                  <a:noFill/>
                </a:ln>
                <a:solidFill>
                  <a:schemeClr val="tx1"/>
                </a:solidFill>
                <a:effectLst/>
                <a:latin typeface="Arial" panose="020B0604020202020204" pitchFamily="34" charset="0"/>
              </a:rPr>
              <a:t>To </a:t>
            </a:r>
            <a:r>
              <a:rPr kumimoji="0" lang="en-US" altLang="en-US" sz="2400" b="0" i="0" u="none" strike="noStrike" cap="none" normalizeH="0" baseline="0" dirty="0" err="1">
                <a:ln>
                  <a:noFill/>
                </a:ln>
                <a:solidFill>
                  <a:schemeClr val="tx1"/>
                </a:solidFill>
                <a:effectLst/>
                <a:latin typeface="Arial" panose="020B0604020202020204" pitchFamily="34" charset="0"/>
              </a:rPr>
              <a:t>summarise</a:t>
            </a:r>
            <a:r>
              <a:rPr kumimoji="0" lang="en-US" altLang="en-US" sz="2400" b="0" i="0" u="none" strike="noStrike" cap="none" normalizeH="0" baseline="0" dirty="0">
                <a:ln>
                  <a:noFill/>
                </a:ln>
                <a:solidFill>
                  <a:schemeClr val="tx1"/>
                </a:solidFill>
                <a:effectLst/>
                <a:latin typeface="Arial" panose="020B0604020202020204" pitchFamily="34" charset="0"/>
              </a:rPr>
              <a:t> the data, compute important statistical measures such averages and medians.</a:t>
            </a:r>
          </a:p>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Visualization: </a:t>
            </a:r>
            <a:r>
              <a:rPr kumimoji="0" lang="en-US" altLang="en-US" sz="2400" b="0" i="0" u="none" strike="noStrike" cap="none" normalizeH="0" baseline="0" dirty="0">
                <a:ln>
                  <a:noFill/>
                </a:ln>
                <a:solidFill>
                  <a:schemeClr val="tx1"/>
                </a:solidFill>
                <a:effectLst/>
                <a:latin typeface="Arial" panose="020B0604020202020204" pitchFamily="34" charset="0"/>
              </a:rPr>
              <a:t>To help people better grasp the data and visually represent the findings, create graphs and charts.</a:t>
            </a:r>
          </a:p>
        </p:txBody>
      </p:sp>
    </p:spTree>
    <p:extLst>
      <p:ext uri="{BB962C8B-B14F-4D97-AF65-F5344CB8AC3E}">
        <p14:creationId xmlns:p14="http://schemas.microsoft.com/office/powerpoint/2010/main" val="54394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2C5B-BBA9-E631-734B-44934E32F8D7}"/>
              </a:ext>
            </a:extLst>
          </p:cNvPr>
          <p:cNvSpPr>
            <a:spLocks noGrp="1"/>
          </p:cNvSpPr>
          <p:nvPr>
            <p:ph type="title"/>
          </p:nvPr>
        </p:nvSpPr>
        <p:spPr/>
        <p:txBody>
          <a:bodyPr>
            <a:normAutofit/>
          </a:bodyPr>
          <a:lstStyle/>
          <a:p>
            <a:pPr algn="ctr"/>
            <a:r>
              <a:rPr lang="en-IN" sz="6000" b="1" dirty="0">
                <a:latin typeface="Aptos Narrow" panose="020B0004020202020204" pitchFamily="34" charset="0"/>
              </a:rPr>
              <a:t>TECH STACK USED </a:t>
            </a:r>
          </a:p>
        </p:txBody>
      </p:sp>
      <p:sp>
        <p:nvSpPr>
          <p:cNvPr id="4" name="Rectangle 1">
            <a:extLst>
              <a:ext uri="{FF2B5EF4-FFF2-40B4-BE49-F238E27FC236}">
                <a16:creationId xmlns:a16="http://schemas.microsoft.com/office/drawing/2014/main" id="{8CCF6B3F-3EE2-C658-2411-3CC01E826C58}"/>
              </a:ext>
            </a:extLst>
          </p:cNvPr>
          <p:cNvSpPr>
            <a:spLocks noGrp="1" noChangeArrowheads="1"/>
          </p:cNvSpPr>
          <p:nvPr>
            <p:ph idx="1"/>
          </p:nvPr>
        </p:nvSpPr>
        <p:spPr bwMode="auto">
          <a:xfrm>
            <a:off x="359229" y="1960105"/>
            <a:ext cx="1152797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ptos Narrow" panose="020B0004020202020204" pitchFamily="34" charset="0"/>
              </a:rPr>
              <a:t>Microsoft Excel  2021</a:t>
            </a:r>
            <a:r>
              <a:rPr kumimoji="0" lang="en-US" altLang="en-US" sz="2400" b="0" i="0" u="none" strike="noStrike" cap="none" normalizeH="0" baseline="0" dirty="0">
                <a:ln>
                  <a:noFill/>
                </a:ln>
                <a:solidFill>
                  <a:schemeClr val="tx1"/>
                </a:solidFill>
                <a:effectLst/>
                <a:latin typeface="Aptos Narrow" panose="020B0004020202020204" pitchFamily="34" charset="0"/>
              </a:rPr>
              <a:t>:- Objective of using it : </a:t>
            </a:r>
          </a:p>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ptos Narrow" panose="020B0004020202020204" pitchFamily="34" charset="0"/>
              </a:rPr>
              <a:t>Cleaning and Preparing Data: </a:t>
            </a:r>
            <a:r>
              <a:rPr kumimoji="0" lang="en-US" altLang="en-US" sz="2400" b="0" i="0" u="none" strike="noStrike" cap="none" normalizeH="0" baseline="0" dirty="0">
                <a:ln>
                  <a:noFill/>
                </a:ln>
                <a:solidFill>
                  <a:schemeClr val="tx1"/>
                </a:solidFill>
                <a:effectLst/>
                <a:latin typeface="Aptos Narrow" panose="020B0004020202020204" pitchFamily="34" charset="0"/>
              </a:rPr>
              <a:t>Excel was utilized to ensure that the data was accurately prepared for analysis as well as to clean and preprocess it. </a:t>
            </a:r>
          </a:p>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ptos Narrow" panose="020B0004020202020204" pitchFamily="34" charset="0"/>
              </a:rPr>
              <a:t>Gender Distribution Analysis: </a:t>
            </a:r>
            <a:r>
              <a:rPr kumimoji="0" lang="en-US" altLang="en-US" sz="2400" b="0" i="0" u="none" strike="noStrike" cap="none" normalizeH="0" baseline="0" dirty="0">
                <a:ln>
                  <a:noFill/>
                </a:ln>
                <a:solidFill>
                  <a:schemeClr val="tx1"/>
                </a:solidFill>
                <a:effectLst/>
                <a:latin typeface="Aptos Narrow" panose="020B0004020202020204" pitchFamily="34" charset="0"/>
              </a:rPr>
              <a:t>The company counted the number of men and women hired by using Excel tools and algorithms. </a:t>
            </a:r>
          </a:p>
          <a:p>
            <a:pPr algn="just" eaLnBrk="0" fontAlgn="base" hangingPunct="0">
              <a:lnSpc>
                <a:spcPct val="100000"/>
              </a:lnSpc>
              <a:spcBef>
                <a:spcPct val="0"/>
              </a:spcBef>
              <a:spcAft>
                <a:spcPct val="0"/>
              </a:spcAft>
            </a:pPr>
            <a:r>
              <a:rPr lang="en-US" altLang="en-US" sz="2400" b="1" dirty="0">
                <a:latin typeface="Aptos Narrow" panose="020B0004020202020204" pitchFamily="34" charset="0"/>
              </a:rPr>
              <a:t>Salary </a:t>
            </a:r>
            <a:r>
              <a:rPr kumimoji="0" lang="en-US" altLang="en-US" sz="2400" b="1" i="0" u="none" strike="noStrike" cap="none" normalizeH="0" baseline="0" dirty="0">
                <a:ln>
                  <a:noFill/>
                </a:ln>
                <a:solidFill>
                  <a:schemeClr val="tx1"/>
                </a:solidFill>
                <a:effectLst/>
                <a:latin typeface="Aptos Narrow" panose="020B0004020202020204" pitchFamily="34" charset="0"/>
              </a:rPr>
              <a:t>Analysis: </a:t>
            </a:r>
            <a:r>
              <a:rPr kumimoji="0" lang="en-US" altLang="en-US" sz="2400" b="0" i="0" u="none" strike="noStrike" cap="none" normalizeH="0" baseline="0" dirty="0">
                <a:ln>
                  <a:noFill/>
                </a:ln>
                <a:solidFill>
                  <a:schemeClr val="tx1"/>
                </a:solidFill>
                <a:effectLst/>
                <a:latin typeface="Aptos Narrow" panose="020B0004020202020204" pitchFamily="34" charset="0"/>
              </a:rPr>
              <a:t>The average salary of employees was determined using Excel functions such as AVERAGE.</a:t>
            </a:r>
          </a:p>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ptos Narrow" panose="020B0004020202020204" pitchFamily="34" charset="0"/>
              </a:rPr>
              <a:t>Salary Distribution: </a:t>
            </a:r>
            <a:r>
              <a:rPr kumimoji="0" lang="en-US" altLang="en-US" sz="2400" b="0" i="0" u="none" strike="noStrike" cap="none" normalizeH="0" baseline="0" dirty="0">
                <a:ln>
                  <a:noFill/>
                </a:ln>
                <a:solidFill>
                  <a:schemeClr val="tx1"/>
                </a:solidFill>
                <a:effectLst/>
                <a:latin typeface="Aptos Narrow" panose="020B0004020202020204" pitchFamily="34" charset="0"/>
              </a:rPr>
              <a:t>To determine the salary distribution, the data was grouped into class intervals using Excel's data analysis toolkit.</a:t>
            </a:r>
          </a:p>
          <a:p>
            <a:pPr algn="just"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Aptos Narrow" panose="020B0004020202020204" pitchFamily="34" charset="0"/>
              </a:rPr>
              <a:t>Data Visualization: </a:t>
            </a:r>
            <a:r>
              <a:rPr kumimoji="0" lang="en-US" altLang="en-US" sz="2400" b="0" i="0" u="none" strike="noStrike" cap="none" normalizeH="0" baseline="0" dirty="0">
                <a:ln>
                  <a:noFill/>
                </a:ln>
                <a:solidFill>
                  <a:schemeClr val="tx1"/>
                </a:solidFill>
                <a:effectLst/>
                <a:latin typeface="Aptos Narrow" panose="020B0004020202020204" pitchFamily="34" charset="0"/>
              </a:rPr>
              <a:t>To display departmental proportions and position tier distribution, a variety of charts and graphs, including pie charts and bar graphs, were made using Excel's built-in charting features.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461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90C6-473C-380F-CC63-F60F0EAF3135}"/>
              </a:ext>
            </a:extLst>
          </p:cNvPr>
          <p:cNvSpPr>
            <a:spLocks noGrp="1"/>
          </p:cNvSpPr>
          <p:nvPr>
            <p:ph type="title"/>
          </p:nvPr>
        </p:nvSpPr>
        <p:spPr>
          <a:xfrm>
            <a:off x="838200" y="365125"/>
            <a:ext cx="10515600" cy="864961"/>
          </a:xfrm>
        </p:spPr>
        <p:txBody>
          <a:bodyPr>
            <a:normAutofit fontScale="90000"/>
          </a:bodyPr>
          <a:lstStyle/>
          <a:p>
            <a:pPr algn="ctr"/>
            <a:r>
              <a:rPr lang="en-IN" sz="6000" b="1" dirty="0">
                <a:latin typeface="Aptos Narrow" panose="020B0004020202020204" pitchFamily="34" charset="0"/>
              </a:rPr>
              <a:t>INSIGHTS</a:t>
            </a:r>
          </a:p>
        </p:txBody>
      </p:sp>
      <p:sp>
        <p:nvSpPr>
          <p:cNvPr id="3" name="Content Placeholder 2">
            <a:extLst>
              <a:ext uri="{FF2B5EF4-FFF2-40B4-BE49-F238E27FC236}">
                <a16:creationId xmlns:a16="http://schemas.microsoft.com/office/drawing/2014/main" id="{09C39A45-B04B-B95E-A6E7-4483D7AC6EB0}"/>
              </a:ext>
            </a:extLst>
          </p:cNvPr>
          <p:cNvSpPr>
            <a:spLocks noGrp="1"/>
          </p:cNvSpPr>
          <p:nvPr>
            <p:ph idx="1"/>
          </p:nvPr>
        </p:nvSpPr>
        <p:spPr/>
        <p:txBody>
          <a:bodyPr/>
          <a:lstStyle/>
          <a:p>
            <a:pPr marL="0" indent="0">
              <a:buNone/>
            </a:pPr>
            <a:r>
              <a:rPr lang="en-IN" dirty="0"/>
              <a:t>Insights based on  hen given tasks are:- </a:t>
            </a:r>
          </a:p>
          <a:p>
            <a:pPr algn="just"/>
            <a:r>
              <a:rPr lang="en-US" sz="2400" b="1" i="0" dirty="0">
                <a:effectLst/>
                <a:highlight>
                  <a:srgbClr val="FFFFFF"/>
                </a:highlight>
                <a:latin typeface="Aptos Narrow" panose="020B0004020202020204" pitchFamily="34" charset="0"/>
              </a:rPr>
              <a:t>Hiring Analysis:</a:t>
            </a:r>
            <a:r>
              <a:rPr lang="en-US" sz="2400" b="0" i="0" dirty="0">
                <a:effectLst/>
                <a:highlight>
                  <a:srgbClr val="FFFFFF"/>
                </a:highlight>
                <a:latin typeface="Aptos Narrow" panose="020B0004020202020204" pitchFamily="34" charset="0"/>
              </a:rPr>
              <a:t> The hiring process involves bringing new individuals into the organization for various roles. The analysis showed the proportion of males and females hiring. There are total </a:t>
            </a:r>
            <a:r>
              <a:rPr lang="en-US" sz="2400" b="1" i="0" dirty="0">
                <a:effectLst/>
                <a:highlight>
                  <a:srgbClr val="FFFFFF"/>
                </a:highlight>
                <a:latin typeface="Aptos Narrow" panose="020B0004020202020204" pitchFamily="34" charset="0"/>
              </a:rPr>
              <a:t>7169 </a:t>
            </a:r>
            <a:r>
              <a:rPr lang="en-US" sz="2400" b="0" i="0" dirty="0">
                <a:effectLst/>
                <a:highlight>
                  <a:srgbClr val="FFFFFF"/>
                </a:highlight>
                <a:latin typeface="Aptos Narrow" panose="020B0004020202020204" pitchFamily="34" charset="0"/>
              </a:rPr>
              <a:t>people who interviewed for a particular job in the company, out of which around </a:t>
            </a:r>
            <a:r>
              <a:rPr lang="en-US" sz="2400" b="1" i="0" dirty="0">
                <a:effectLst/>
                <a:highlight>
                  <a:srgbClr val="FFFFFF"/>
                </a:highlight>
                <a:latin typeface="Aptos Narrow" panose="020B0004020202020204" pitchFamily="34" charset="0"/>
              </a:rPr>
              <a:t>57%</a:t>
            </a:r>
            <a:r>
              <a:rPr lang="en-US" sz="2400" b="0" i="0" dirty="0">
                <a:effectLst/>
                <a:highlight>
                  <a:srgbClr val="FFFFFF"/>
                </a:highlight>
                <a:latin typeface="Aptos Narrow" panose="020B0004020202020204" pitchFamily="34" charset="0"/>
              </a:rPr>
              <a:t> of the proportion was males and the </a:t>
            </a:r>
            <a:r>
              <a:rPr lang="en-US" sz="2400" b="0" i="0" dirty="0" err="1">
                <a:effectLst/>
                <a:highlight>
                  <a:srgbClr val="FFFFFF"/>
                </a:highlight>
                <a:latin typeface="Aptos Narrow" panose="020B0004020202020204" pitchFamily="34" charset="0"/>
              </a:rPr>
              <a:t>remainig</a:t>
            </a:r>
            <a:r>
              <a:rPr lang="en-US" sz="2400" b="0" i="0" dirty="0">
                <a:effectLst/>
                <a:highlight>
                  <a:srgbClr val="FFFFFF"/>
                </a:highlight>
                <a:latin typeface="Aptos Narrow" panose="020B0004020202020204" pitchFamily="34" charset="0"/>
              </a:rPr>
              <a:t> </a:t>
            </a:r>
            <a:r>
              <a:rPr lang="en-US" sz="2400" b="1" i="0" dirty="0">
                <a:effectLst/>
                <a:highlight>
                  <a:srgbClr val="FFFFFF"/>
                </a:highlight>
                <a:latin typeface="Aptos Narrow" panose="020B0004020202020204" pitchFamily="34" charset="0"/>
              </a:rPr>
              <a:t>43%</a:t>
            </a:r>
            <a:r>
              <a:rPr lang="en-US" sz="2400" b="0" i="0" dirty="0">
                <a:effectLst/>
                <a:highlight>
                  <a:srgbClr val="FFFFFF"/>
                </a:highlight>
                <a:latin typeface="Aptos Narrow" panose="020B0004020202020204" pitchFamily="34" charset="0"/>
              </a:rPr>
              <a:t> were females. Here, gender imbalance </a:t>
            </a:r>
            <a:r>
              <a:rPr lang="en-US" sz="2400" dirty="0">
                <a:highlight>
                  <a:srgbClr val="FFFFFF"/>
                </a:highlight>
                <a:latin typeface="Aptos Narrow" panose="020B0004020202020204" pitchFamily="34" charset="0"/>
              </a:rPr>
              <a:t>signifies more inclusive hiring practices.</a:t>
            </a:r>
          </a:p>
          <a:p>
            <a:pPr algn="just"/>
            <a:endParaRPr lang="en-US" sz="2400" dirty="0">
              <a:highlight>
                <a:srgbClr val="FFFFFF"/>
              </a:highlight>
              <a:latin typeface="Aptos Narrow" panose="020B0004020202020204" pitchFamily="34" charset="0"/>
            </a:endParaRPr>
          </a:p>
          <a:p>
            <a:pPr algn="just"/>
            <a:r>
              <a:rPr lang="en-US" sz="2400" b="1" i="0" dirty="0">
                <a:effectLst/>
                <a:highlight>
                  <a:srgbClr val="FFFFFF"/>
                </a:highlight>
                <a:latin typeface="Aptos Narrow" panose="020B0004020202020204" pitchFamily="34" charset="0"/>
              </a:rPr>
              <a:t>Salary Analysis:</a:t>
            </a:r>
            <a:r>
              <a:rPr lang="en-US" sz="2400" b="0" i="0" dirty="0">
                <a:effectLst/>
                <a:highlight>
                  <a:srgbClr val="FFFFFF"/>
                </a:highlight>
                <a:latin typeface="Aptos Narrow" panose="020B0004020202020204" pitchFamily="34" charset="0"/>
              </a:rPr>
              <a:t> The average salary is calculated by adding up the salaries of a group of employees and then dividing the total by the number of employees.</a:t>
            </a:r>
            <a:r>
              <a:rPr lang="en-US" sz="2400" dirty="0">
                <a:highlight>
                  <a:srgbClr val="FFFFFF"/>
                </a:highlight>
                <a:latin typeface="Aptos Narrow" panose="020B0004020202020204" pitchFamily="34" charset="0"/>
              </a:rPr>
              <a:t> The average salary offered by the company is </a:t>
            </a:r>
            <a:r>
              <a:rPr lang="en-IN" sz="2400" b="1" i="0" u="none" strike="noStrike" dirty="0">
                <a:solidFill>
                  <a:srgbClr val="000000"/>
                </a:solidFill>
                <a:effectLst/>
                <a:latin typeface="Aptos Narrow" panose="020B0004020202020204" pitchFamily="34" charset="0"/>
              </a:rPr>
              <a:t>49,978.01</a:t>
            </a:r>
            <a:r>
              <a:rPr lang="en-IN" sz="1600" b="1" i="0" u="none" strike="noStrike" dirty="0">
                <a:solidFill>
                  <a:srgbClr val="000000"/>
                </a:solidFill>
                <a:effectLst/>
                <a:latin typeface="Aptos Narrow" panose="020B0004020202020204" pitchFamily="34" charset="0"/>
              </a:rPr>
              <a:t>. </a:t>
            </a:r>
          </a:p>
          <a:p>
            <a:pPr algn="just"/>
            <a:endParaRPr lang="en-IN" sz="1600" dirty="0">
              <a:solidFill>
                <a:srgbClr val="000000"/>
              </a:solidFill>
              <a:highlight>
                <a:srgbClr val="FFFFFF"/>
              </a:highlight>
              <a:latin typeface="Aptos Narrow" panose="020B0004020202020204" pitchFamily="34" charset="0"/>
            </a:endParaRPr>
          </a:p>
          <a:p>
            <a:pPr algn="just"/>
            <a:endParaRPr lang="en-US" sz="2400" dirty="0">
              <a:highlight>
                <a:srgbClr val="FFFFFF"/>
              </a:highlight>
              <a:latin typeface="Aptos Narrow" panose="020B0004020202020204" pitchFamily="34" charset="0"/>
            </a:endParaRPr>
          </a:p>
          <a:p>
            <a:pPr algn="just"/>
            <a:endParaRPr lang="en-IN" sz="2400" dirty="0">
              <a:latin typeface="Aptos Narrow" panose="020B0004020202020204" pitchFamily="34" charset="0"/>
            </a:endParaRPr>
          </a:p>
        </p:txBody>
      </p:sp>
    </p:spTree>
    <p:extLst>
      <p:ext uri="{BB962C8B-B14F-4D97-AF65-F5344CB8AC3E}">
        <p14:creationId xmlns:p14="http://schemas.microsoft.com/office/powerpoint/2010/main" val="23914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E56E0E-BA5A-77D4-C6F9-DE6A310217C5}"/>
              </a:ext>
            </a:extLst>
          </p:cNvPr>
          <p:cNvPicPr>
            <a:picLocks noChangeAspect="1"/>
          </p:cNvPicPr>
          <p:nvPr/>
        </p:nvPicPr>
        <p:blipFill rotWithShape="1">
          <a:blip r:embed="rId2"/>
          <a:srcRect r="5657"/>
          <a:stretch/>
        </p:blipFill>
        <p:spPr>
          <a:xfrm>
            <a:off x="3929742" y="1439734"/>
            <a:ext cx="3429000" cy="4312687"/>
          </a:xfrm>
          <a:prstGeom prst="rect">
            <a:avLst/>
          </a:prstGeom>
        </p:spPr>
      </p:pic>
      <p:sp>
        <p:nvSpPr>
          <p:cNvPr id="2" name="Title 1">
            <a:extLst>
              <a:ext uri="{FF2B5EF4-FFF2-40B4-BE49-F238E27FC236}">
                <a16:creationId xmlns:a16="http://schemas.microsoft.com/office/drawing/2014/main" id="{6B7B82D7-FB04-ADE1-6C86-AF6FA720A3D6}"/>
              </a:ext>
            </a:extLst>
          </p:cNvPr>
          <p:cNvSpPr>
            <a:spLocks noGrp="1"/>
          </p:cNvSpPr>
          <p:nvPr>
            <p:ph type="title"/>
          </p:nvPr>
        </p:nvSpPr>
        <p:spPr>
          <a:xfrm>
            <a:off x="152400" y="92982"/>
            <a:ext cx="3265714" cy="396875"/>
          </a:xfrm>
        </p:spPr>
        <p:txBody>
          <a:bodyPr>
            <a:normAutofit fontScale="90000"/>
          </a:bodyPr>
          <a:lstStyle/>
          <a:p>
            <a:r>
              <a:rPr lang="en-IN" sz="2400" b="1" dirty="0">
                <a:latin typeface="Aptos Narrow" panose="020B0004020202020204" pitchFamily="34" charset="0"/>
              </a:rPr>
              <a:t>INSIGHTS continued…</a:t>
            </a:r>
            <a:endParaRPr lang="en-IN" sz="2400" dirty="0"/>
          </a:p>
        </p:txBody>
      </p:sp>
      <p:sp>
        <p:nvSpPr>
          <p:cNvPr id="3" name="Content Placeholder 2">
            <a:extLst>
              <a:ext uri="{FF2B5EF4-FFF2-40B4-BE49-F238E27FC236}">
                <a16:creationId xmlns:a16="http://schemas.microsoft.com/office/drawing/2014/main" id="{D70C1E57-46D1-A1B1-531E-EE578FC1E2A6}"/>
              </a:ext>
            </a:extLst>
          </p:cNvPr>
          <p:cNvSpPr>
            <a:spLocks noGrp="1"/>
          </p:cNvSpPr>
          <p:nvPr>
            <p:ph idx="1"/>
          </p:nvPr>
        </p:nvSpPr>
        <p:spPr>
          <a:xfrm>
            <a:off x="152400" y="587829"/>
            <a:ext cx="11745686" cy="5932714"/>
          </a:xfrm>
        </p:spPr>
        <p:txBody>
          <a:bodyPr>
            <a:normAutofit fontScale="92500" lnSpcReduction="20000"/>
          </a:bodyPr>
          <a:lstStyle/>
          <a:p>
            <a:pPr algn="just"/>
            <a:r>
              <a:rPr lang="en-US" sz="2400" b="1" i="0" dirty="0">
                <a:effectLst/>
                <a:highlight>
                  <a:srgbClr val="FFFFFF"/>
                </a:highlight>
                <a:latin typeface="Aptos Narrow" panose="020B0004020202020204" pitchFamily="34" charset="0"/>
              </a:rPr>
              <a:t>Salary Distribution:</a:t>
            </a:r>
            <a:r>
              <a:rPr lang="en-US" sz="2400" b="0" i="0" dirty="0">
                <a:effectLst/>
                <a:highlight>
                  <a:srgbClr val="FFFFFF"/>
                </a:highlight>
                <a:latin typeface="Aptos Narrow" panose="020B0004020202020204" pitchFamily="34" charset="0"/>
              </a:rPr>
              <a:t> Class intervals represent ranges of values, in this case, salary ranges. The class interval is the difference between the upper and lower limits of a class.</a:t>
            </a:r>
          </a:p>
          <a:p>
            <a:pPr algn="just"/>
            <a:endParaRPr lang="en-US" sz="2400" dirty="0">
              <a:highlight>
                <a:srgbClr val="FFFFFF"/>
              </a:highlight>
              <a:latin typeface="Aptos Narrow" panose="020B0004020202020204" pitchFamily="34" charset="0"/>
            </a:endParaRPr>
          </a:p>
          <a:p>
            <a:pPr algn="just"/>
            <a:endParaRPr lang="en-US" sz="2400" b="0" i="0" dirty="0">
              <a:effectLst/>
              <a:highlight>
                <a:srgbClr val="FFFFFF"/>
              </a:highlight>
              <a:latin typeface="Aptos Narrow" panose="020B0004020202020204" pitchFamily="34" charset="0"/>
            </a:endParaRPr>
          </a:p>
          <a:p>
            <a:pPr algn="just"/>
            <a:endParaRPr lang="en-US" sz="2400" dirty="0">
              <a:highlight>
                <a:srgbClr val="FFFFFF"/>
              </a:highlight>
              <a:latin typeface="Aptos Narrow" panose="020B0004020202020204" pitchFamily="34" charset="0"/>
            </a:endParaRPr>
          </a:p>
          <a:p>
            <a:pPr algn="just"/>
            <a:endParaRPr lang="en-US" sz="2400" b="0" i="0" dirty="0">
              <a:effectLst/>
              <a:highlight>
                <a:srgbClr val="FFFFFF"/>
              </a:highlight>
              <a:latin typeface="Aptos Narrow" panose="020B0004020202020204" pitchFamily="34" charset="0"/>
            </a:endParaRPr>
          </a:p>
          <a:p>
            <a:pPr algn="just"/>
            <a:endParaRPr lang="en-US" sz="2400" dirty="0">
              <a:highlight>
                <a:srgbClr val="FFFFFF"/>
              </a:highlight>
              <a:latin typeface="Aptos Narrow" panose="020B0004020202020204" pitchFamily="34" charset="0"/>
            </a:endParaRPr>
          </a:p>
          <a:p>
            <a:pPr algn="just"/>
            <a:endParaRPr lang="en-US" sz="2400" b="0" i="0" dirty="0">
              <a:effectLst/>
              <a:highlight>
                <a:srgbClr val="FFFFFF"/>
              </a:highlight>
              <a:latin typeface="Aptos Narrow" panose="020B0004020202020204" pitchFamily="34" charset="0"/>
            </a:endParaRPr>
          </a:p>
          <a:p>
            <a:pPr algn="just"/>
            <a:endParaRPr lang="en-US" sz="2400" dirty="0">
              <a:highlight>
                <a:srgbClr val="FFFFFF"/>
              </a:highlight>
              <a:latin typeface="Aptos Narrow" panose="020B0004020202020204" pitchFamily="34" charset="0"/>
            </a:endParaRPr>
          </a:p>
          <a:p>
            <a:pPr algn="just"/>
            <a:endParaRPr lang="en-US" sz="2400" b="0" i="0" dirty="0">
              <a:effectLst/>
              <a:highlight>
                <a:srgbClr val="FFFFFF"/>
              </a:highlight>
              <a:latin typeface="Aptos Narrow" panose="020B0004020202020204" pitchFamily="34" charset="0"/>
            </a:endParaRPr>
          </a:p>
          <a:p>
            <a:pPr algn="just"/>
            <a:endParaRPr lang="en-US" sz="2400" dirty="0">
              <a:highlight>
                <a:srgbClr val="FFFFFF"/>
              </a:highlight>
              <a:latin typeface="Aptos Narrow" panose="020B0004020202020204" pitchFamily="34" charset="0"/>
            </a:endParaRPr>
          </a:p>
          <a:p>
            <a:pPr algn="just"/>
            <a:endParaRPr lang="en-US" sz="2400" b="0" i="0" dirty="0">
              <a:effectLst/>
              <a:highlight>
                <a:srgbClr val="FFFFFF"/>
              </a:highlight>
              <a:latin typeface="Aptos Narrow" panose="020B0004020202020204" pitchFamily="34" charset="0"/>
            </a:endParaRPr>
          </a:p>
          <a:p>
            <a:pPr algn="just"/>
            <a:endParaRPr lang="en-IN" sz="2400" b="1" dirty="0">
              <a:latin typeface="Aptos Narrow" panose="020B0004020202020204" pitchFamily="34" charset="0"/>
            </a:endParaRPr>
          </a:p>
          <a:p>
            <a:pPr algn="just"/>
            <a:endParaRPr lang="en-IN" sz="2400" b="1" dirty="0">
              <a:latin typeface="Aptos Narrow" panose="020B0004020202020204" pitchFamily="34" charset="0"/>
            </a:endParaRPr>
          </a:p>
          <a:p>
            <a:pPr algn="just"/>
            <a:endParaRPr lang="en-IN" sz="2400" b="1" dirty="0">
              <a:latin typeface="Aptos Narrow" panose="020B0004020202020204" pitchFamily="34" charset="0"/>
            </a:endParaRPr>
          </a:p>
          <a:p>
            <a:pPr algn="just"/>
            <a:r>
              <a:rPr lang="en-IN" sz="2400" b="1" dirty="0">
                <a:latin typeface="Aptos Narrow" panose="020B0004020202020204" pitchFamily="34" charset="0"/>
              </a:rPr>
              <a:t>Implication- </a:t>
            </a:r>
            <a:r>
              <a:rPr lang="en-IN" sz="2400" dirty="0">
                <a:latin typeface="Aptos Narrow" panose="020B0004020202020204" pitchFamily="34" charset="0"/>
              </a:rPr>
              <a:t>High concentration in mid range salaries suggests a focus on entry to mid level positions with limited high salaries. </a:t>
            </a:r>
          </a:p>
          <a:p>
            <a:pPr algn="just"/>
            <a:endParaRPr lang="en-US" sz="2400" b="0" i="0" dirty="0">
              <a:effectLst/>
              <a:highlight>
                <a:srgbClr val="FFFFFF"/>
              </a:highlight>
              <a:latin typeface="Aptos Narrow" panose="020B0004020202020204" pitchFamily="34" charset="0"/>
            </a:endParaRPr>
          </a:p>
          <a:p>
            <a:pPr algn="just"/>
            <a:endParaRPr lang="en-IN" sz="2400" dirty="0">
              <a:latin typeface="Aptos Narrow" panose="020B0004020202020204" pitchFamily="34" charset="0"/>
            </a:endParaRPr>
          </a:p>
        </p:txBody>
      </p:sp>
    </p:spTree>
    <p:extLst>
      <p:ext uri="{BB962C8B-B14F-4D97-AF65-F5344CB8AC3E}">
        <p14:creationId xmlns:p14="http://schemas.microsoft.com/office/powerpoint/2010/main" val="330367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EA333-8920-8904-E526-719C9FE083B5}"/>
              </a:ext>
            </a:extLst>
          </p:cNvPr>
          <p:cNvSpPr>
            <a:spLocks noGrp="1"/>
          </p:cNvSpPr>
          <p:nvPr>
            <p:ph idx="1"/>
          </p:nvPr>
        </p:nvSpPr>
        <p:spPr>
          <a:xfrm>
            <a:off x="359229" y="511629"/>
            <a:ext cx="10994571" cy="5665334"/>
          </a:xfrm>
        </p:spPr>
        <p:txBody>
          <a:bodyPr>
            <a:normAutofit/>
          </a:bodyPr>
          <a:lstStyle/>
          <a:p>
            <a:r>
              <a:rPr lang="en-IN" sz="2000" b="1" dirty="0">
                <a:latin typeface="Aptos Narrow" panose="020B0004020202020204" pitchFamily="34" charset="0"/>
              </a:rPr>
              <a:t>Most common Salary Range- </a:t>
            </a:r>
            <a:r>
              <a:rPr lang="en-IN" sz="2000" dirty="0">
                <a:latin typeface="Aptos Narrow" panose="020B0004020202020204" pitchFamily="34" charset="0"/>
              </a:rPr>
              <a:t>40,100- 50,099 with 776 employees</a:t>
            </a:r>
          </a:p>
          <a:p>
            <a:pPr algn="just"/>
            <a:r>
              <a:rPr lang="en-IN" sz="2000" b="1" dirty="0">
                <a:latin typeface="Aptos Narrow" panose="020B0004020202020204" pitchFamily="34" charset="0"/>
              </a:rPr>
              <a:t>High Frequency Ranges </a:t>
            </a:r>
            <a:r>
              <a:rPr lang="en-IN" sz="2000" dirty="0">
                <a:latin typeface="Aptos Narrow" panose="020B0004020202020204" pitchFamily="34" charset="0"/>
              </a:rPr>
              <a:t>-  50,100- 60,099 with 754 employees and 70,100-80,099 with 733 employees</a:t>
            </a:r>
          </a:p>
          <a:p>
            <a:r>
              <a:rPr lang="en-IN" sz="2000" b="1" dirty="0">
                <a:latin typeface="Aptos Narrow" panose="020B0004020202020204" pitchFamily="34" charset="0"/>
              </a:rPr>
              <a:t>Low Frequency Ranges- </a:t>
            </a:r>
            <a:r>
              <a:rPr lang="en-IN" sz="2000" dirty="0">
                <a:latin typeface="Aptos Narrow" panose="020B0004020202020204" pitchFamily="34" charset="0"/>
              </a:rPr>
              <a:t>1,90,100- 4,00,00 with employment of 1 employee. </a:t>
            </a:r>
          </a:p>
          <a:p>
            <a:pPr marL="0" indent="0">
              <a:buNone/>
            </a:pPr>
            <a:endParaRPr lang="en-IN" sz="2000" dirty="0">
              <a:latin typeface="Aptos Narrow" panose="020B0004020202020204" pitchFamily="34" charset="0"/>
            </a:endParaRPr>
          </a:p>
          <a:p>
            <a:pPr algn="just"/>
            <a:r>
              <a:rPr lang="en-US" sz="2600" b="1" i="0" dirty="0">
                <a:effectLst/>
                <a:highlight>
                  <a:srgbClr val="FFFFFF"/>
                </a:highlight>
                <a:latin typeface="Manrope"/>
              </a:rPr>
              <a:t>Departmental Analysis:</a:t>
            </a:r>
            <a:r>
              <a:rPr lang="en-US" sz="2600" b="0" i="0" dirty="0">
                <a:effectLst/>
                <a:highlight>
                  <a:srgbClr val="FFFFFF"/>
                </a:highlight>
                <a:latin typeface="Manrope"/>
              </a:rPr>
              <a:t> Visualizing data through charts and plots is a crucial part of data analysis.</a:t>
            </a:r>
          </a:p>
          <a:p>
            <a:pPr algn="l"/>
            <a:endParaRPr lang="en-US" sz="2400" dirty="0">
              <a:highlight>
                <a:srgbClr val="FFFFFF"/>
              </a:highlight>
              <a:latin typeface="Manrope"/>
            </a:endParaRPr>
          </a:p>
          <a:p>
            <a:pPr algn="l"/>
            <a:endParaRPr lang="en-US" sz="2400" b="0" i="0" dirty="0">
              <a:effectLst/>
              <a:highlight>
                <a:srgbClr val="FFFFFF"/>
              </a:highlight>
              <a:latin typeface="Manrope"/>
            </a:endParaRPr>
          </a:p>
          <a:p>
            <a:pPr algn="l"/>
            <a:endParaRPr lang="en-US" sz="2400" b="0" i="0" dirty="0">
              <a:effectLst/>
              <a:highlight>
                <a:srgbClr val="FFFFFF"/>
              </a:highlight>
              <a:latin typeface="Manrope"/>
            </a:endParaRPr>
          </a:p>
          <a:p>
            <a:pPr marL="0" indent="0" algn="l">
              <a:buNone/>
            </a:pPr>
            <a:endParaRPr lang="en-US" sz="2400" b="0" i="0" dirty="0">
              <a:effectLst/>
              <a:highlight>
                <a:srgbClr val="FFFFFF"/>
              </a:highlight>
              <a:latin typeface="Manrope"/>
            </a:endParaRPr>
          </a:p>
        </p:txBody>
      </p:sp>
      <p:sp>
        <p:nvSpPr>
          <p:cNvPr id="4" name="Title 1">
            <a:extLst>
              <a:ext uri="{FF2B5EF4-FFF2-40B4-BE49-F238E27FC236}">
                <a16:creationId xmlns:a16="http://schemas.microsoft.com/office/drawing/2014/main" id="{39561FD3-7CAD-AD19-C587-DF61D1F64F20}"/>
              </a:ext>
            </a:extLst>
          </p:cNvPr>
          <p:cNvSpPr>
            <a:spLocks noGrp="1"/>
          </p:cNvSpPr>
          <p:nvPr>
            <p:ph type="title"/>
          </p:nvPr>
        </p:nvSpPr>
        <p:spPr>
          <a:xfrm>
            <a:off x="272143" y="85947"/>
            <a:ext cx="2982686" cy="581932"/>
          </a:xfrm>
        </p:spPr>
        <p:txBody>
          <a:bodyPr>
            <a:normAutofit/>
          </a:bodyPr>
          <a:lstStyle/>
          <a:p>
            <a:r>
              <a:rPr lang="en-IN" sz="2400" b="1" dirty="0">
                <a:latin typeface="Aptos Narrow" panose="020B0004020202020204" pitchFamily="34" charset="0"/>
              </a:rPr>
              <a:t>INSIGHTS continued…</a:t>
            </a:r>
            <a:endParaRPr lang="en-IN" sz="2400" dirty="0"/>
          </a:p>
        </p:txBody>
      </p:sp>
      <p:pic>
        <p:nvPicPr>
          <p:cNvPr id="6" name="Picture 5">
            <a:extLst>
              <a:ext uri="{FF2B5EF4-FFF2-40B4-BE49-F238E27FC236}">
                <a16:creationId xmlns:a16="http://schemas.microsoft.com/office/drawing/2014/main" id="{E618A230-C689-9C4B-C1F7-C70BBDACC613}"/>
              </a:ext>
            </a:extLst>
          </p:cNvPr>
          <p:cNvPicPr>
            <a:picLocks noChangeAspect="1"/>
          </p:cNvPicPr>
          <p:nvPr/>
        </p:nvPicPr>
        <p:blipFill>
          <a:blip r:embed="rId2"/>
          <a:stretch>
            <a:fillRect/>
          </a:stretch>
        </p:blipFill>
        <p:spPr>
          <a:xfrm>
            <a:off x="1020414" y="3058637"/>
            <a:ext cx="9734672" cy="3118326"/>
          </a:xfrm>
          <a:prstGeom prst="rect">
            <a:avLst/>
          </a:prstGeom>
        </p:spPr>
      </p:pic>
    </p:spTree>
    <p:extLst>
      <p:ext uri="{BB962C8B-B14F-4D97-AF65-F5344CB8AC3E}">
        <p14:creationId xmlns:p14="http://schemas.microsoft.com/office/powerpoint/2010/main" val="3418188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4829-8422-FEAF-57A5-6FE2C6D593F3}"/>
              </a:ext>
            </a:extLst>
          </p:cNvPr>
          <p:cNvSpPr>
            <a:spLocks noGrp="1"/>
          </p:cNvSpPr>
          <p:nvPr>
            <p:ph type="title"/>
          </p:nvPr>
        </p:nvSpPr>
        <p:spPr>
          <a:xfrm>
            <a:off x="185057" y="164419"/>
            <a:ext cx="3102429" cy="516618"/>
          </a:xfrm>
        </p:spPr>
        <p:txBody>
          <a:bodyPr>
            <a:noAutofit/>
          </a:bodyPr>
          <a:lstStyle/>
          <a:p>
            <a:r>
              <a:rPr lang="en-IN" sz="2400" b="1" dirty="0">
                <a:latin typeface="Aptos Narrow" panose="020B0004020202020204" pitchFamily="34" charset="0"/>
              </a:rPr>
              <a:t>INSIGHTS continued…</a:t>
            </a:r>
            <a:endParaRPr lang="en-IN" sz="2400" dirty="0"/>
          </a:p>
        </p:txBody>
      </p:sp>
      <p:sp>
        <p:nvSpPr>
          <p:cNvPr id="3" name="Content Placeholder 2">
            <a:extLst>
              <a:ext uri="{FF2B5EF4-FFF2-40B4-BE49-F238E27FC236}">
                <a16:creationId xmlns:a16="http://schemas.microsoft.com/office/drawing/2014/main" id="{993B0788-B4C1-047E-5F80-52FCB9C3EE83}"/>
              </a:ext>
            </a:extLst>
          </p:cNvPr>
          <p:cNvSpPr>
            <a:spLocks noGrp="1"/>
          </p:cNvSpPr>
          <p:nvPr>
            <p:ph idx="1"/>
          </p:nvPr>
        </p:nvSpPr>
        <p:spPr>
          <a:xfrm>
            <a:off x="272143" y="681037"/>
            <a:ext cx="11081657" cy="5495926"/>
          </a:xfrm>
        </p:spPr>
        <p:txBody>
          <a:bodyPr/>
          <a:lstStyle/>
          <a:p>
            <a:pPr marL="0" indent="0" algn="just">
              <a:buNone/>
            </a:pPr>
            <a:r>
              <a:rPr lang="en-US" sz="2400" i="0" dirty="0">
                <a:effectLst/>
                <a:highlight>
                  <a:srgbClr val="FFFFFF"/>
                </a:highlight>
                <a:latin typeface="Aptos Narrow" panose="020B0004020202020204" pitchFamily="34" charset="0"/>
              </a:rPr>
              <a:t>From the graph we can draw an insight that  Operation department has the maximum number of hiring followed by Service Department where as the Human </a:t>
            </a:r>
            <a:r>
              <a:rPr lang="en-US" sz="2400" dirty="0">
                <a:highlight>
                  <a:srgbClr val="FFFFFF"/>
                </a:highlight>
                <a:latin typeface="Aptos Narrow" panose="020B0004020202020204" pitchFamily="34" charset="0"/>
              </a:rPr>
              <a:t>R</a:t>
            </a:r>
            <a:r>
              <a:rPr lang="en-US" sz="2400" i="0" dirty="0">
                <a:effectLst/>
                <a:highlight>
                  <a:srgbClr val="FFFFFF"/>
                </a:highlight>
                <a:latin typeface="Aptos Narrow" panose="020B0004020202020204" pitchFamily="34" charset="0"/>
              </a:rPr>
              <a:t>esource Department has the minimum one.</a:t>
            </a:r>
          </a:p>
          <a:p>
            <a:pPr algn="just"/>
            <a:r>
              <a:rPr lang="en-US" sz="2400" b="1" i="0" dirty="0">
                <a:effectLst/>
                <a:highlight>
                  <a:srgbClr val="FFFFFF"/>
                </a:highlight>
                <a:latin typeface="Aptos Narrow" panose="020B0004020202020204" pitchFamily="34" charset="0"/>
              </a:rPr>
              <a:t>Position Tier Analysis:</a:t>
            </a:r>
            <a:r>
              <a:rPr lang="en-US" sz="2400" b="0" i="0" dirty="0">
                <a:effectLst/>
                <a:highlight>
                  <a:srgbClr val="FFFFFF"/>
                </a:highlight>
                <a:latin typeface="Aptos Narrow" panose="020B0004020202020204" pitchFamily="34" charset="0"/>
              </a:rPr>
              <a:t> Different positions within a company often have different tiers or levels.</a:t>
            </a:r>
            <a:endParaRPr lang="en-IN" sz="2400" dirty="0">
              <a:latin typeface="Aptos Narrow" panose="020B0004020202020204" pitchFamily="34" charset="0"/>
            </a:endParaRPr>
          </a:p>
          <a:p>
            <a:endParaRPr lang="en-IN" dirty="0"/>
          </a:p>
        </p:txBody>
      </p:sp>
      <p:pic>
        <p:nvPicPr>
          <p:cNvPr id="5" name="Picture 4">
            <a:extLst>
              <a:ext uri="{FF2B5EF4-FFF2-40B4-BE49-F238E27FC236}">
                <a16:creationId xmlns:a16="http://schemas.microsoft.com/office/drawing/2014/main" id="{7E1A1C12-584F-002B-19B8-CD00737385CB}"/>
              </a:ext>
            </a:extLst>
          </p:cNvPr>
          <p:cNvPicPr>
            <a:picLocks noChangeAspect="1"/>
          </p:cNvPicPr>
          <p:nvPr/>
        </p:nvPicPr>
        <p:blipFill>
          <a:blip r:embed="rId2"/>
          <a:stretch>
            <a:fillRect/>
          </a:stretch>
        </p:blipFill>
        <p:spPr>
          <a:xfrm>
            <a:off x="2499158" y="2394857"/>
            <a:ext cx="6696451" cy="4051634"/>
          </a:xfrm>
          <a:prstGeom prst="rect">
            <a:avLst/>
          </a:prstGeom>
        </p:spPr>
      </p:pic>
    </p:spTree>
    <p:extLst>
      <p:ext uri="{BB962C8B-B14F-4D97-AF65-F5344CB8AC3E}">
        <p14:creationId xmlns:p14="http://schemas.microsoft.com/office/powerpoint/2010/main" val="288962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5C6AE-3BFC-8B35-3199-C76D200CBC7C}"/>
              </a:ext>
            </a:extLst>
          </p:cNvPr>
          <p:cNvSpPr>
            <a:spLocks noGrp="1"/>
          </p:cNvSpPr>
          <p:nvPr>
            <p:ph idx="1"/>
          </p:nvPr>
        </p:nvSpPr>
        <p:spPr>
          <a:xfrm>
            <a:off x="174172" y="609600"/>
            <a:ext cx="11647714" cy="5867400"/>
          </a:xfrm>
        </p:spPr>
        <p:txBody>
          <a:bodyPr>
            <a:normAutofit/>
          </a:bodyPr>
          <a:lstStyle/>
          <a:p>
            <a:pPr marL="0" indent="0">
              <a:buNone/>
            </a:pPr>
            <a:r>
              <a:rPr lang="en-IN" sz="2400" dirty="0">
                <a:latin typeface="Aptos Narrow" panose="020B0004020202020204" pitchFamily="34" charset="0"/>
              </a:rPr>
              <a:t>From the bar chart you can review which post has maximum and minimum number of employment and can draw analyses over the level of tier. </a:t>
            </a:r>
          </a:p>
        </p:txBody>
      </p:sp>
      <p:sp>
        <p:nvSpPr>
          <p:cNvPr id="5" name="TextBox 4">
            <a:extLst>
              <a:ext uri="{FF2B5EF4-FFF2-40B4-BE49-F238E27FC236}">
                <a16:creationId xmlns:a16="http://schemas.microsoft.com/office/drawing/2014/main" id="{3E78E89C-8686-C4FF-B297-4E3AF88351C4}"/>
              </a:ext>
            </a:extLst>
          </p:cNvPr>
          <p:cNvSpPr txBox="1"/>
          <p:nvPr/>
        </p:nvSpPr>
        <p:spPr>
          <a:xfrm>
            <a:off x="174172" y="152791"/>
            <a:ext cx="6096000" cy="369332"/>
          </a:xfrm>
          <a:prstGeom prst="rect">
            <a:avLst/>
          </a:prstGeom>
          <a:noFill/>
        </p:spPr>
        <p:txBody>
          <a:bodyPr wrap="square">
            <a:spAutoFit/>
          </a:bodyPr>
          <a:lstStyle/>
          <a:p>
            <a:r>
              <a:rPr lang="en-IN" sz="1800" b="1" dirty="0">
                <a:latin typeface="Aptos Narrow" panose="020B0004020202020204" pitchFamily="34" charset="0"/>
              </a:rPr>
              <a:t>INSIGHTS continued…</a:t>
            </a:r>
            <a:endParaRPr lang="en-IN" dirty="0"/>
          </a:p>
        </p:txBody>
      </p:sp>
    </p:spTree>
    <p:extLst>
      <p:ext uri="{BB962C8B-B14F-4D97-AF65-F5344CB8AC3E}">
        <p14:creationId xmlns:p14="http://schemas.microsoft.com/office/powerpoint/2010/main" val="16011855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215</TotalTime>
  <Words>731</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 Narrow</vt:lpstr>
      <vt:lpstr>Arial</vt:lpstr>
      <vt:lpstr>Calibri</vt:lpstr>
      <vt:lpstr>Calibri Light</vt:lpstr>
      <vt:lpstr>Manrope</vt:lpstr>
      <vt:lpstr>Office Theme</vt:lpstr>
      <vt:lpstr>HIRING PROCESS ANALYTICS </vt:lpstr>
      <vt:lpstr>PROJECT OVERVIEW</vt:lpstr>
      <vt:lpstr>APPROACH USED </vt:lpstr>
      <vt:lpstr>TECH STACK USED </vt:lpstr>
      <vt:lpstr>INSIGHTS</vt:lpstr>
      <vt:lpstr>INSIGHTS continued…</vt:lpstr>
      <vt:lpstr>INSIGHTS continued…</vt:lpstr>
      <vt:lpstr>INSIGHTS continued…</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Ananya Gupta</dc:creator>
  <cp:lastModifiedBy>Ananya Gupta</cp:lastModifiedBy>
  <cp:revision>1</cp:revision>
  <dcterms:created xsi:type="dcterms:W3CDTF">2024-07-22T09:14:09Z</dcterms:created>
  <dcterms:modified xsi:type="dcterms:W3CDTF">2024-07-22T12:49:12Z</dcterms:modified>
</cp:coreProperties>
</file>