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matic SC"/>
      <p:regular r:id="rId24"/>
      <p:bold r:id="rId25"/>
    </p:embeddedFont>
    <p:embeddedFont>
      <p:font typeface="Source Code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b08d3ce6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b08d3ce6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b16240fb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b16240fb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b13cae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b13cae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b08d3ce6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b08d3ce6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5b08d3ce6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b08d3ce6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b13cae2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b13cae2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5b08d3ce6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b08d3ce6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we learned that when designing a database, one should have a clear idea of the data model and the functionality that a process undergoes. Then we can easily dig down to create tables, and write queries on that application.</a:t>
            </a:r>
            <a:endParaRPr sz="1200"/>
          </a:p>
          <a:p>
            <a:pPr indent="0" lvl="0" marL="0" rtl="0" algn="l">
              <a:lnSpc>
                <a:spcPct val="115000"/>
              </a:lnSpc>
              <a:spcBef>
                <a:spcPts val="1600"/>
              </a:spcBef>
              <a:spcAft>
                <a:spcPts val="0"/>
              </a:spcAft>
              <a:buNone/>
            </a:pPr>
            <a:r>
              <a:rPr lang="en" sz="1200"/>
              <a:t>Forgot some of the attributes in the tables . Had to change the design and implement it again. </a:t>
            </a:r>
            <a:endParaRPr sz="1200"/>
          </a:p>
          <a:p>
            <a:pPr indent="0" lvl="0" marL="0" rtl="0" algn="l">
              <a:lnSpc>
                <a:spcPct val="115000"/>
              </a:lnSpc>
              <a:spcBef>
                <a:spcPts val="1600"/>
              </a:spcBef>
              <a:spcAft>
                <a:spcPts val="0"/>
              </a:spcAft>
              <a:buNone/>
            </a:pPr>
            <a:r>
              <a:t/>
            </a:r>
            <a:endParaRPr sz="1200"/>
          </a:p>
          <a:p>
            <a:pPr indent="0" lvl="0" marL="0" rtl="0" algn="l">
              <a:lnSpc>
                <a:spcPct val="115000"/>
              </a:lnSpc>
              <a:spcBef>
                <a:spcPts val="1600"/>
              </a:spcBef>
              <a:spcAft>
                <a:spcPts val="1600"/>
              </a:spcAft>
              <a:buNone/>
            </a:pPr>
            <a:r>
              <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5b16240fb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b16240fb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b16240fb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b16240fb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b08d3ce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b08d3ce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project is about an app related to personal budget Management system.  A user can add the expenses. The app can track all the expenses and and the user can set a certain monthly budget limit. Using all this information, the app  gives a notification or reminder to the User, if the transactions exceeded  the monthly budget limit or if it is within the limit. The transactions between the users and banking process  is what we have listed as entities. Overall, this business application will give a clear view of the user’s budget and expenses.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b13cae2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b13cae2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While coming to the usecases in this application. The first case is about the new categorization Process. Whenever a user spends, the expense is tagged or labelled to a category. So we created a few predefined categories in the system such as grocery expense, Entertainment, </a:t>
            </a:r>
            <a:r>
              <a:rPr lang="en"/>
              <a:t>Utility</a:t>
            </a:r>
            <a:r>
              <a:rPr lang="en"/>
              <a:t> bills. When there is a new spending category, the user has to manually create it.  Lets see the swim lane for this categorization.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b16240fb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b16240fb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first is the login process . When the user registers in the application, he/ she adds all the financial information, personal details and sets a budget limit. This is the first process. So when the user makes a transaction at Goodwill store like a donation. The transaction details related to the payment is not specifically categorized in the system. In such a scenario, user can create his own category of spending area, so that transactions related to donations or any service related payments will fall into the specific section. This is the flow for a categorization process .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b16240fb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16240f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second use case, is about split process. When we go out with our friends and when only one person pays, we split the expenses.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5b16240fb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b16240f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When one person makes a </a:t>
            </a:r>
            <a:r>
              <a:rPr lang="en"/>
              <a:t>transaction through one of the payment type such as debit or credit cards . As these cards are linked to the app account, the transaction details gets updated in the system. When the user decides to split among his friends, then these contact details are retrieved from the phone and the bills are equally divided among the number of contacts. The total budget balance is updated by deducting only the user’s share and the process terminates .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b16240fb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b16240fb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third use case is the detailed transaction process about the payment options and the updates in the app.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b08d3ce6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b08d3ce6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For example when user decides to spend in a store like Target . At the billing counter, the user can pay with either debit or credit cards. When the payment is successful, the app picks the details and deducts the amount from he budget limit. The user also has the option of paying through wallet, then the user  has to manually update the payment as cash expense. If the payment is not successful, then the budget is not deducted and there will be a notification to the user that the transaction is failed.  This is the in-depth flow of transaction process.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b08d3ce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b08d3ce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We have merged all the sub process into a one swim lane diagram which depicts the major functionality of all categorization, transaction, split bills and recurring payments.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spTree>
      <p:nvGrpSpPr>
        <p:cNvPr id="52" name="Shape 52"/>
        <p:cNvGrpSpPr/>
        <p:nvPr/>
      </p:nvGrpSpPr>
      <p:grpSpPr>
        <a:xfrm>
          <a:off x="0" y="0"/>
          <a:ext cx="0" cy="0"/>
          <a:chOff x="0" y="0"/>
          <a:chExt cx="0" cy="0"/>
        </a:xfrm>
      </p:grpSpPr>
      <p:pic>
        <p:nvPicPr>
          <p:cNvPr descr="Ribbon graphic element" id="53" name="Google Shape;53;p13" title="Blue-gray graphic ribbon"/>
          <p:cNvPicPr preferRelativeResize="0"/>
          <p:nvPr/>
        </p:nvPicPr>
        <p:blipFill>
          <a:blip r:embed="rId2">
            <a:alphaModFix/>
          </a:blip>
          <a:stretch>
            <a:fillRect/>
          </a:stretch>
        </p:blipFill>
        <p:spPr>
          <a:xfrm>
            <a:off x="-1" y="-3"/>
            <a:ext cx="9144007" cy="5143500"/>
          </a:xfrm>
          <a:prstGeom prst="rect">
            <a:avLst/>
          </a:prstGeom>
          <a:noFill/>
          <a:ln>
            <a:noFill/>
          </a:ln>
        </p:spPr>
      </p:pic>
      <p:sp>
        <p:nvSpPr>
          <p:cNvPr id="54" name="Google Shape;54;p13"/>
          <p:cNvSpPr txBox="1"/>
          <p:nvPr>
            <p:ph type="ctrTitle"/>
          </p:nvPr>
        </p:nvSpPr>
        <p:spPr>
          <a:xfrm>
            <a:off x="436825" y="849050"/>
            <a:ext cx="4065900" cy="19554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Clr>
                <a:srgbClr val="424242"/>
              </a:buClr>
              <a:buSzPts val="3600"/>
              <a:buNone/>
              <a:defRPr sz="3600">
                <a:solidFill>
                  <a:srgbClr val="424242"/>
                </a:solidFill>
              </a:defRPr>
            </a:lvl1pPr>
            <a:lvl2pPr lvl="1" rtl="0" algn="l">
              <a:lnSpc>
                <a:spcPct val="100000"/>
              </a:lnSpc>
              <a:spcBef>
                <a:spcPts val="0"/>
              </a:spcBef>
              <a:spcAft>
                <a:spcPts val="0"/>
              </a:spcAft>
              <a:buClr>
                <a:srgbClr val="424242"/>
              </a:buClr>
              <a:buSzPts val="3600"/>
              <a:buNone/>
              <a:defRPr sz="3600">
                <a:solidFill>
                  <a:srgbClr val="424242"/>
                </a:solidFill>
              </a:defRPr>
            </a:lvl2pPr>
            <a:lvl3pPr lvl="2" rtl="0" algn="l">
              <a:lnSpc>
                <a:spcPct val="100000"/>
              </a:lnSpc>
              <a:spcBef>
                <a:spcPts val="0"/>
              </a:spcBef>
              <a:spcAft>
                <a:spcPts val="0"/>
              </a:spcAft>
              <a:buClr>
                <a:srgbClr val="424242"/>
              </a:buClr>
              <a:buSzPts val="3600"/>
              <a:buNone/>
              <a:defRPr sz="3600">
                <a:solidFill>
                  <a:srgbClr val="424242"/>
                </a:solidFill>
              </a:defRPr>
            </a:lvl3pPr>
            <a:lvl4pPr lvl="3" rtl="0" algn="l">
              <a:lnSpc>
                <a:spcPct val="100000"/>
              </a:lnSpc>
              <a:spcBef>
                <a:spcPts val="0"/>
              </a:spcBef>
              <a:spcAft>
                <a:spcPts val="0"/>
              </a:spcAft>
              <a:buClr>
                <a:srgbClr val="424242"/>
              </a:buClr>
              <a:buSzPts val="3600"/>
              <a:buNone/>
              <a:defRPr sz="3600">
                <a:solidFill>
                  <a:srgbClr val="424242"/>
                </a:solidFill>
              </a:defRPr>
            </a:lvl4pPr>
            <a:lvl5pPr lvl="4" rtl="0" algn="l">
              <a:lnSpc>
                <a:spcPct val="100000"/>
              </a:lnSpc>
              <a:spcBef>
                <a:spcPts val="0"/>
              </a:spcBef>
              <a:spcAft>
                <a:spcPts val="0"/>
              </a:spcAft>
              <a:buClr>
                <a:srgbClr val="424242"/>
              </a:buClr>
              <a:buSzPts val="3600"/>
              <a:buNone/>
              <a:defRPr sz="3600">
                <a:solidFill>
                  <a:srgbClr val="424242"/>
                </a:solidFill>
              </a:defRPr>
            </a:lvl5pPr>
            <a:lvl6pPr lvl="5" rtl="0" algn="l">
              <a:lnSpc>
                <a:spcPct val="100000"/>
              </a:lnSpc>
              <a:spcBef>
                <a:spcPts val="0"/>
              </a:spcBef>
              <a:spcAft>
                <a:spcPts val="0"/>
              </a:spcAft>
              <a:buClr>
                <a:srgbClr val="424242"/>
              </a:buClr>
              <a:buSzPts val="3600"/>
              <a:buNone/>
              <a:defRPr sz="3600">
                <a:solidFill>
                  <a:srgbClr val="424242"/>
                </a:solidFill>
              </a:defRPr>
            </a:lvl6pPr>
            <a:lvl7pPr lvl="6" rtl="0" algn="l">
              <a:lnSpc>
                <a:spcPct val="100000"/>
              </a:lnSpc>
              <a:spcBef>
                <a:spcPts val="0"/>
              </a:spcBef>
              <a:spcAft>
                <a:spcPts val="0"/>
              </a:spcAft>
              <a:buClr>
                <a:srgbClr val="424242"/>
              </a:buClr>
              <a:buSzPts val="3600"/>
              <a:buNone/>
              <a:defRPr sz="3600">
                <a:solidFill>
                  <a:srgbClr val="424242"/>
                </a:solidFill>
              </a:defRPr>
            </a:lvl7pPr>
            <a:lvl8pPr lvl="7" rtl="0" algn="l">
              <a:lnSpc>
                <a:spcPct val="100000"/>
              </a:lnSpc>
              <a:spcBef>
                <a:spcPts val="0"/>
              </a:spcBef>
              <a:spcAft>
                <a:spcPts val="0"/>
              </a:spcAft>
              <a:buClr>
                <a:srgbClr val="424242"/>
              </a:buClr>
              <a:buSzPts val="3600"/>
              <a:buNone/>
              <a:defRPr sz="3600">
                <a:solidFill>
                  <a:srgbClr val="424242"/>
                </a:solidFill>
              </a:defRPr>
            </a:lvl8pPr>
            <a:lvl9pPr lvl="8" rtl="0" algn="l">
              <a:lnSpc>
                <a:spcPct val="100000"/>
              </a:lnSpc>
              <a:spcBef>
                <a:spcPts val="0"/>
              </a:spcBef>
              <a:spcAft>
                <a:spcPts val="0"/>
              </a:spcAft>
              <a:buClr>
                <a:srgbClr val="424242"/>
              </a:buClr>
              <a:buSzPts val="3600"/>
              <a:buNone/>
              <a:defRPr sz="3600">
                <a:solidFill>
                  <a:srgbClr val="424242"/>
                </a:solidFill>
              </a:defRPr>
            </a:lvl9pPr>
          </a:lstStyle>
          <a:p/>
        </p:txBody>
      </p:sp>
      <p:sp>
        <p:nvSpPr>
          <p:cNvPr id="55" name="Google Shape;55;p13"/>
          <p:cNvSpPr txBox="1"/>
          <p:nvPr>
            <p:ph idx="1" type="subTitle"/>
          </p:nvPr>
        </p:nvSpPr>
        <p:spPr>
          <a:xfrm>
            <a:off x="436825" y="2974150"/>
            <a:ext cx="4065900" cy="5505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424242"/>
              </a:buClr>
              <a:buSzPts val="1800"/>
              <a:buNone/>
              <a:defRPr sz="1800">
                <a:solidFill>
                  <a:srgbClr val="424242"/>
                </a:solidFill>
              </a:defRPr>
            </a:lvl1pPr>
            <a:lvl2pPr lvl="1" rtl="0" algn="l">
              <a:lnSpc>
                <a:spcPct val="100000"/>
              </a:lnSpc>
              <a:spcBef>
                <a:spcPts val="0"/>
              </a:spcBef>
              <a:spcAft>
                <a:spcPts val="0"/>
              </a:spcAft>
              <a:buClr>
                <a:srgbClr val="424242"/>
              </a:buClr>
              <a:buSzPts val="1800"/>
              <a:buNone/>
              <a:defRPr sz="1800">
                <a:solidFill>
                  <a:srgbClr val="424242"/>
                </a:solidFill>
              </a:defRPr>
            </a:lvl2pPr>
            <a:lvl3pPr lvl="2" rtl="0" algn="l">
              <a:lnSpc>
                <a:spcPct val="100000"/>
              </a:lnSpc>
              <a:spcBef>
                <a:spcPts val="0"/>
              </a:spcBef>
              <a:spcAft>
                <a:spcPts val="0"/>
              </a:spcAft>
              <a:buClr>
                <a:srgbClr val="424242"/>
              </a:buClr>
              <a:buSzPts val="1800"/>
              <a:buNone/>
              <a:defRPr sz="1800">
                <a:solidFill>
                  <a:srgbClr val="424242"/>
                </a:solidFill>
              </a:defRPr>
            </a:lvl3pPr>
            <a:lvl4pPr lvl="3" rtl="0" algn="l">
              <a:lnSpc>
                <a:spcPct val="100000"/>
              </a:lnSpc>
              <a:spcBef>
                <a:spcPts val="0"/>
              </a:spcBef>
              <a:spcAft>
                <a:spcPts val="0"/>
              </a:spcAft>
              <a:buClr>
                <a:srgbClr val="424242"/>
              </a:buClr>
              <a:buSzPts val="1800"/>
              <a:buNone/>
              <a:defRPr sz="1800">
                <a:solidFill>
                  <a:srgbClr val="424242"/>
                </a:solidFill>
              </a:defRPr>
            </a:lvl4pPr>
            <a:lvl5pPr lvl="4" rtl="0" algn="l">
              <a:lnSpc>
                <a:spcPct val="100000"/>
              </a:lnSpc>
              <a:spcBef>
                <a:spcPts val="0"/>
              </a:spcBef>
              <a:spcAft>
                <a:spcPts val="0"/>
              </a:spcAft>
              <a:buClr>
                <a:srgbClr val="424242"/>
              </a:buClr>
              <a:buSzPts val="1800"/>
              <a:buNone/>
              <a:defRPr sz="1800">
                <a:solidFill>
                  <a:srgbClr val="424242"/>
                </a:solidFill>
              </a:defRPr>
            </a:lvl5pPr>
            <a:lvl6pPr lvl="5" rtl="0" algn="l">
              <a:lnSpc>
                <a:spcPct val="100000"/>
              </a:lnSpc>
              <a:spcBef>
                <a:spcPts val="0"/>
              </a:spcBef>
              <a:spcAft>
                <a:spcPts val="0"/>
              </a:spcAft>
              <a:buClr>
                <a:srgbClr val="424242"/>
              </a:buClr>
              <a:buSzPts val="1800"/>
              <a:buNone/>
              <a:defRPr sz="1800">
                <a:solidFill>
                  <a:srgbClr val="424242"/>
                </a:solidFill>
              </a:defRPr>
            </a:lvl6pPr>
            <a:lvl7pPr lvl="6" rtl="0" algn="l">
              <a:lnSpc>
                <a:spcPct val="100000"/>
              </a:lnSpc>
              <a:spcBef>
                <a:spcPts val="0"/>
              </a:spcBef>
              <a:spcAft>
                <a:spcPts val="0"/>
              </a:spcAft>
              <a:buClr>
                <a:srgbClr val="424242"/>
              </a:buClr>
              <a:buSzPts val="1800"/>
              <a:buNone/>
              <a:defRPr sz="1800">
                <a:solidFill>
                  <a:srgbClr val="424242"/>
                </a:solidFill>
              </a:defRPr>
            </a:lvl7pPr>
            <a:lvl8pPr lvl="7" rtl="0" algn="l">
              <a:lnSpc>
                <a:spcPct val="100000"/>
              </a:lnSpc>
              <a:spcBef>
                <a:spcPts val="0"/>
              </a:spcBef>
              <a:spcAft>
                <a:spcPts val="0"/>
              </a:spcAft>
              <a:buClr>
                <a:srgbClr val="424242"/>
              </a:buClr>
              <a:buSzPts val="1800"/>
              <a:buNone/>
              <a:defRPr sz="1800">
                <a:solidFill>
                  <a:srgbClr val="424242"/>
                </a:solidFill>
              </a:defRPr>
            </a:lvl8pPr>
            <a:lvl9pPr lvl="8" rtl="0" algn="l">
              <a:lnSpc>
                <a:spcPct val="100000"/>
              </a:lnSpc>
              <a:spcBef>
                <a:spcPts val="0"/>
              </a:spcBef>
              <a:spcAft>
                <a:spcPts val="0"/>
              </a:spcAft>
              <a:buClr>
                <a:srgbClr val="424242"/>
              </a:buClr>
              <a:buSzPts val="1800"/>
              <a:buNone/>
              <a:defRPr sz="1800">
                <a:solidFill>
                  <a:srgbClr val="424242"/>
                </a:solidFill>
              </a:defRPr>
            </a:lvl9pPr>
          </a:lstStyle>
          <a:p/>
        </p:txBody>
      </p:sp>
      <p:sp>
        <p:nvSpPr>
          <p:cNvPr id="56" name="Google Shape;5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436825" y="849050"/>
            <a:ext cx="4715400" cy="195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800">
                <a:latin typeface="Source Code Pro"/>
                <a:ea typeface="Source Code Pro"/>
                <a:cs typeface="Source Code Pro"/>
                <a:sym typeface="Source Code Pro"/>
              </a:rPr>
              <a:t>Personal Money Budget App</a:t>
            </a:r>
            <a:endParaRPr b="0" sz="1800">
              <a:latin typeface="Source Code Pro"/>
              <a:ea typeface="Source Code Pro"/>
              <a:cs typeface="Source Code Pro"/>
              <a:sym typeface="Source Code Pro"/>
            </a:endParaRPr>
          </a:p>
          <a:p>
            <a:pPr indent="0" lvl="0" marL="0" rtl="0" algn="l">
              <a:spcBef>
                <a:spcPts val="0"/>
              </a:spcBef>
              <a:spcAft>
                <a:spcPts val="0"/>
              </a:spcAft>
              <a:buNone/>
            </a:pPr>
            <a:r>
              <a:t/>
            </a:r>
            <a:endParaRPr b="0" sz="1800">
              <a:latin typeface="Source Code Pro"/>
              <a:ea typeface="Source Code Pro"/>
              <a:cs typeface="Source Code Pro"/>
              <a:sym typeface="Source Code Pro"/>
            </a:endParaRPr>
          </a:p>
          <a:p>
            <a:pPr indent="0" lvl="0" marL="0" rtl="0" algn="l">
              <a:spcBef>
                <a:spcPts val="0"/>
              </a:spcBef>
              <a:spcAft>
                <a:spcPts val="0"/>
              </a:spcAft>
              <a:buNone/>
            </a:pPr>
            <a:r>
              <a:t/>
            </a:r>
            <a:endParaRPr b="0" sz="1800">
              <a:latin typeface="Source Code Pro"/>
              <a:ea typeface="Source Code Pro"/>
              <a:cs typeface="Source Code Pro"/>
              <a:sym typeface="Source Code Pro"/>
            </a:endParaRPr>
          </a:p>
        </p:txBody>
      </p:sp>
      <p:sp>
        <p:nvSpPr>
          <p:cNvPr id="62" name="Google Shape;62;p14"/>
          <p:cNvSpPr txBox="1"/>
          <p:nvPr>
            <p:ph idx="1" type="subTitle"/>
          </p:nvPr>
        </p:nvSpPr>
        <p:spPr>
          <a:xfrm>
            <a:off x="1927675" y="3064775"/>
            <a:ext cx="3819900" cy="18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a:t>
            </a:r>
            <a:endParaRPr/>
          </a:p>
          <a:p>
            <a:pPr indent="0" lvl="0" marL="0" rtl="0" algn="l">
              <a:spcBef>
                <a:spcPts val="0"/>
              </a:spcBef>
              <a:spcAft>
                <a:spcPts val="0"/>
              </a:spcAft>
              <a:buNone/>
            </a:pPr>
            <a:r>
              <a:rPr lang="en"/>
              <a:t>Mytreyi Reddy, </a:t>
            </a:r>
            <a:endParaRPr/>
          </a:p>
          <a:p>
            <a:pPr indent="0" lvl="0" marL="0" rtl="0" algn="l">
              <a:spcBef>
                <a:spcPts val="0"/>
              </a:spcBef>
              <a:spcAft>
                <a:spcPts val="0"/>
              </a:spcAft>
              <a:buNone/>
            </a:pPr>
            <a:r>
              <a:rPr lang="en"/>
              <a:t>Sourabh wadhwa, </a:t>
            </a:r>
            <a:endParaRPr/>
          </a:p>
          <a:p>
            <a:pPr indent="0" lvl="0" marL="0" rtl="0" algn="l">
              <a:spcBef>
                <a:spcPts val="0"/>
              </a:spcBef>
              <a:spcAft>
                <a:spcPts val="0"/>
              </a:spcAft>
              <a:buNone/>
            </a:pPr>
            <a:r>
              <a:rPr lang="en"/>
              <a:t>Ananya Kondiparthy</a:t>
            </a:r>
            <a:endParaRPr/>
          </a:p>
          <a:p>
            <a:pPr indent="0" lvl="0" marL="0" rtl="0" algn="l">
              <a:spcBef>
                <a:spcPts val="0"/>
              </a:spcBef>
              <a:spcAft>
                <a:spcPts val="0"/>
              </a:spcAft>
              <a:buNone/>
            </a:pPr>
            <a:r>
              <a:rPr lang="en"/>
              <a:t>FROM uncountables </a:t>
            </a:r>
            <a:endParaRPr/>
          </a:p>
          <a:p>
            <a:pPr indent="0" lvl="0" marL="0" rtl="0" algn="l">
              <a:spcBef>
                <a:spcPts val="0"/>
              </a:spcBef>
              <a:spcAft>
                <a:spcPts val="0"/>
              </a:spcAft>
              <a:buNone/>
            </a:pPr>
            <a:r>
              <a:rPr lang="en"/>
              <a:t>WHERE PROJECT = ‘DBMS’;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a:t>
            </a:r>
            <a:endParaRPr/>
          </a:p>
          <a:p>
            <a:pPr indent="0" lvl="0" marL="0" rtl="0" algn="l">
              <a:spcBef>
                <a:spcPts val="0"/>
              </a:spcBef>
              <a:spcAft>
                <a:spcPts val="0"/>
              </a:spcAft>
              <a:buNone/>
            </a:pPr>
            <a:r>
              <a:t/>
            </a:r>
            <a:endParaRPr/>
          </a:p>
        </p:txBody>
      </p:sp>
      <p:pic>
        <p:nvPicPr>
          <p:cNvPr id="124" name="Google Shape;124;p23"/>
          <p:cNvPicPr preferRelativeResize="0"/>
          <p:nvPr/>
        </p:nvPicPr>
        <p:blipFill>
          <a:blip r:embed="rId3">
            <a:alphaModFix/>
          </a:blip>
          <a:stretch>
            <a:fillRect/>
          </a:stretch>
        </p:blipFill>
        <p:spPr>
          <a:xfrm>
            <a:off x="2046475" y="885273"/>
            <a:ext cx="5663174" cy="393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budget visualisation</a:t>
            </a:r>
            <a:endParaRPr/>
          </a:p>
        </p:txBody>
      </p:sp>
      <p:pic>
        <p:nvPicPr>
          <p:cNvPr id="130" name="Google Shape;130;p24"/>
          <p:cNvPicPr preferRelativeResize="0"/>
          <p:nvPr/>
        </p:nvPicPr>
        <p:blipFill>
          <a:blip r:embed="rId3">
            <a:alphaModFix/>
          </a:blip>
          <a:stretch>
            <a:fillRect/>
          </a:stretch>
        </p:blipFill>
        <p:spPr>
          <a:xfrm>
            <a:off x="1005852" y="1321200"/>
            <a:ext cx="7678699" cy="3340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Category wise spending of the user</a:t>
            </a:r>
            <a:endParaRPr/>
          </a:p>
        </p:txBody>
      </p:sp>
      <p:pic>
        <p:nvPicPr>
          <p:cNvPr id="136" name="Google Shape;136;p25"/>
          <p:cNvPicPr preferRelativeResize="0"/>
          <p:nvPr/>
        </p:nvPicPr>
        <p:blipFill>
          <a:blip r:embed="rId3">
            <a:alphaModFix/>
          </a:blip>
          <a:stretch>
            <a:fillRect/>
          </a:stretch>
        </p:blipFill>
        <p:spPr>
          <a:xfrm>
            <a:off x="1871375" y="973400"/>
            <a:ext cx="5887975" cy="417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previous month spending </a:t>
            </a:r>
            <a:endParaRPr/>
          </a:p>
        </p:txBody>
      </p:sp>
      <p:pic>
        <p:nvPicPr>
          <p:cNvPr id="142" name="Google Shape;142;p26"/>
          <p:cNvPicPr preferRelativeResize="0"/>
          <p:nvPr/>
        </p:nvPicPr>
        <p:blipFill>
          <a:blip r:embed="rId3">
            <a:alphaModFix/>
          </a:blip>
          <a:stretch>
            <a:fillRect/>
          </a:stretch>
        </p:blipFill>
        <p:spPr>
          <a:xfrm>
            <a:off x="1912775" y="1152475"/>
            <a:ext cx="5218201" cy="332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spent categories -Month wise</a:t>
            </a:r>
            <a:endParaRPr b="0"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050">
                <a:solidFill>
                  <a:srgbClr val="000000"/>
                </a:solidFill>
                <a:highlight>
                  <a:srgbClr val="FFFFFF"/>
                </a:highlight>
                <a:latin typeface="Courier New"/>
                <a:ea typeface="Courier New"/>
                <a:cs typeface="Courier New"/>
                <a:sym typeface="Courier New"/>
              </a:rPr>
              <a:t> </a:t>
            </a:r>
            <a:endParaRPr b="0" sz="105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t> </a:t>
            </a:r>
            <a:endParaRPr/>
          </a:p>
        </p:txBody>
      </p:sp>
      <p:pic>
        <p:nvPicPr>
          <p:cNvPr id="148" name="Google Shape;148;p27"/>
          <p:cNvPicPr preferRelativeResize="0"/>
          <p:nvPr/>
        </p:nvPicPr>
        <p:blipFill>
          <a:blip r:embed="rId3">
            <a:alphaModFix/>
          </a:blip>
          <a:stretch>
            <a:fillRect/>
          </a:stretch>
        </p:blipFill>
        <p:spPr>
          <a:xfrm>
            <a:off x="712350" y="999300"/>
            <a:ext cx="7206175" cy="394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-Budget or Over Budget?</a:t>
            </a:r>
            <a:endParaRPr/>
          </a:p>
        </p:txBody>
      </p:sp>
      <p:pic>
        <p:nvPicPr>
          <p:cNvPr id="154" name="Google Shape;154;p28"/>
          <p:cNvPicPr preferRelativeResize="0"/>
          <p:nvPr/>
        </p:nvPicPr>
        <p:blipFill>
          <a:blip r:embed="rId3">
            <a:alphaModFix/>
          </a:blip>
          <a:stretch>
            <a:fillRect/>
          </a:stretch>
        </p:blipFill>
        <p:spPr>
          <a:xfrm>
            <a:off x="1040887" y="904438"/>
            <a:ext cx="6651974" cy="3988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Summary</a:t>
            </a:r>
            <a:endParaRPr/>
          </a:p>
        </p:txBody>
      </p:sp>
      <p:sp>
        <p:nvSpPr>
          <p:cNvPr id="160" name="Google Shape;160;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Understanding the business is equally important to implementing the technical model.</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Problems : 1. Had to change the data model as we have missed few of the attributes while creating the entities. </a:t>
            </a:r>
            <a:endParaRPr sz="1400">
              <a:solidFill>
                <a:srgbClr val="000000"/>
              </a:solidFill>
              <a:latin typeface="Arial"/>
              <a:ea typeface="Arial"/>
              <a:cs typeface="Arial"/>
              <a:sym typeface="Arial"/>
            </a:endParaRPr>
          </a:p>
          <a:p>
            <a:pPr indent="0" lvl="0" marL="1371600" rtl="0" algn="l">
              <a:spcBef>
                <a:spcPts val="1200"/>
              </a:spcBef>
              <a:spcAft>
                <a:spcPts val="0"/>
              </a:spcAft>
              <a:buNone/>
            </a:pPr>
            <a:r>
              <a:rPr lang="en" sz="1400">
                <a:solidFill>
                  <a:srgbClr val="000000"/>
                </a:solidFill>
                <a:latin typeface="Arial"/>
                <a:ea typeface="Arial"/>
                <a:cs typeface="Arial"/>
                <a:sym typeface="Arial"/>
              </a:rPr>
              <a:t>2. In</a:t>
            </a:r>
            <a:r>
              <a:rPr lang="en" sz="1400">
                <a:solidFill>
                  <a:srgbClr val="000000"/>
                </a:solidFill>
                <a:latin typeface="Arial"/>
                <a:ea typeface="Arial"/>
                <a:cs typeface="Arial"/>
                <a:sym typeface="Arial"/>
              </a:rPr>
              <a:t>consistency</a:t>
            </a:r>
            <a:r>
              <a:rPr lang="en" sz="1400">
                <a:solidFill>
                  <a:srgbClr val="000000"/>
                </a:solidFill>
                <a:latin typeface="Arial"/>
                <a:ea typeface="Arial"/>
                <a:cs typeface="Arial"/>
                <a:sym typeface="Arial"/>
              </a:rPr>
              <a:t> d</a:t>
            </a:r>
            <a:r>
              <a:rPr lang="en" sz="1400">
                <a:solidFill>
                  <a:srgbClr val="000000"/>
                </a:solidFill>
                <a:latin typeface="Arial"/>
                <a:ea typeface="Arial"/>
                <a:cs typeface="Arial"/>
                <a:sym typeface="Arial"/>
              </a:rPr>
              <a:t>ata </a:t>
            </a:r>
            <a:r>
              <a:rPr lang="en" sz="1400">
                <a:solidFill>
                  <a:srgbClr val="000000"/>
                </a:solidFill>
                <a:latin typeface="Arial"/>
                <a:ea typeface="Arial"/>
                <a:cs typeface="Arial"/>
                <a:sym typeface="Arial"/>
              </a:rPr>
              <a:t>problems while uploading the data. Example Split amount was more the original transaction amount.</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To solve the first problem, we sat together and re-iterated to the functionality and changed the model according to the discussion and moved forward.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To solve the second problem, we wrote a query to find out all those records and updated them in a way that they will have a portion of transaction amount.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If we were to do the project again the we will spend more time in the </a:t>
            </a:r>
            <a:r>
              <a:rPr lang="en" sz="1400">
                <a:solidFill>
                  <a:srgbClr val="000000"/>
                </a:solidFill>
                <a:latin typeface="Arial"/>
                <a:ea typeface="Arial"/>
                <a:cs typeface="Arial"/>
                <a:sym typeface="Arial"/>
              </a:rPr>
              <a:t>initial</a:t>
            </a:r>
            <a:r>
              <a:rPr lang="en" sz="1400">
                <a:solidFill>
                  <a:srgbClr val="000000"/>
                </a:solidFill>
                <a:latin typeface="Arial"/>
                <a:ea typeface="Arial"/>
                <a:cs typeface="Arial"/>
                <a:sym typeface="Arial"/>
              </a:rPr>
              <a:t> phase of the project and make sure to double check the output of each phase.</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Questions&gt;&gt;&gt;</a:t>
            </a:r>
            <a:endParaRPr/>
          </a:p>
        </p:txBody>
      </p:sp>
      <p:pic>
        <p:nvPicPr>
          <p:cNvPr id="166" name="Google Shape;166;p30"/>
          <p:cNvPicPr preferRelativeResize="0"/>
          <p:nvPr/>
        </p:nvPicPr>
        <p:blipFill>
          <a:blip r:embed="rId3">
            <a:alphaModFix/>
          </a:blip>
          <a:stretch>
            <a:fillRect/>
          </a:stretch>
        </p:blipFill>
        <p:spPr>
          <a:xfrm>
            <a:off x="3447950" y="194725"/>
            <a:ext cx="4510377" cy="45103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2248317" y="0"/>
            <a:ext cx="3876416"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68" name="Google Shape;68;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The project is about the database for a mobile app that will help its users in </a:t>
            </a:r>
            <a:r>
              <a:rPr b="1" lang="en" sz="1100">
                <a:solidFill>
                  <a:srgbClr val="000000"/>
                </a:solidFill>
                <a:latin typeface="Arial"/>
                <a:ea typeface="Arial"/>
                <a:cs typeface="Arial"/>
                <a:sym typeface="Arial"/>
              </a:rPr>
              <a:t>personal financial budget management.</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expenses that are made using the bank accounts and cards of the user that are linked with this app will automatically be updated as "</a:t>
            </a:r>
            <a:r>
              <a:rPr b="1" lang="en" sz="1100">
                <a:solidFill>
                  <a:srgbClr val="000000"/>
                </a:solidFill>
                <a:latin typeface="Arial"/>
                <a:ea typeface="Arial"/>
                <a:cs typeface="Arial"/>
                <a:sym typeface="Arial"/>
              </a:rPr>
              <a:t>Transactions".</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 These transactions are classified in "</a:t>
            </a:r>
            <a:r>
              <a:rPr b="1" lang="en" sz="1100">
                <a:solidFill>
                  <a:srgbClr val="000000"/>
                </a:solidFill>
                <a:latin typeface="Arial"/>
                <a:ea typeface="Arial"/>
                <a:cs typeface="Arial"/>
                <a:sym typeface="Arial"/>
              </a:rPr>
              <a:t>categories of purchases"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user can save the recurring expenses like example monthly mobile bill payments, credit card dues, and loan installments. Using this data app will give a reminder to users to pay before the due date which we term as "</a:t>
            </a:r>
            <a:r>
              <a:rPr b="1" lang="en" sz="1100">
                <a:solidFill>
                  <a:srgbClr val="000000"/>
                </a:solidFill>
                <a:latin typeface="Arial"/>
                <a:ea typeface="Arial"/>
                <a:cs typeface="Arial"/>
                <a:sym typeface="Arial"/>
              </a:rPr>
              <a:t>Future Payments".</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Overall, this business application will give a clear view of the user’s budget and expenses.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7837204" y="1228675"/>
            <a:ext cx="787671" cy="801000"/>
          </a:xfrm>
          <a:prstGeom prst="rect">
            <a:avLst/>
          </a:prstGeom>
          <a:noFill/>
          <a:ln>
            <a:noFill/>
          </a:ln>
        </p:spPr>
      </p:pic>
      <p:pic>
        <p:nvPicPr>
          <p:cNvPr id="70" name="Google Shape;70;p15"/>
          <p:cNvPicPr preferRelativeResize="0"/>
          <p:nvPr/>
        </p:nvPicPr>
        <p:blipFill>
          <a:blip r:embed="rId4">
            <a:alphaModFix/>
          </a:blip>
          <a:stretch>
            <a:fillRect/>
          </a:stretch>
        </p:blipFill>
        <p:spPr>
          <a:xfrm>
            <a:off x="6978500" y="3756502"/>
            <a:ext cx="1997425" cy="1182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new categorization process</a:t>
            </a:r>
            <a:endParaRPr/>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latin typeface="Arial"/>
                <a:ea typeface="Arial"/>
                <a:cs typeface="Arial"/>
                <a:sym typeface="Arial"/>
              </a:rPr>
              <a:t>New Categorization Process:</a:t>
            </a:r>
            <a:endParaRPr b="1" u="sng">
              <a:solidFill>
                <a:srgbClr val="000000"/>
              </a:solidFill>
              <a:latin typeface="Arial"/>
              <a:ea typeface="Arial"/>
              <a:cs typeface="Arial"/>
              <a:sym typeface="Arial"/>
            </a:endParaRPr>
          </a:p>
          <a:p>
            <a:pPr indent="0" lvl="0" marL="0" rtl="0" algn="l">
              <a:spcBef>
                <a:spcPts val="0"/>
              </a:spcBef>
              <a:spcAft>
                <a:spcPts val="0"/>
              </a:spcAft>
              <a:buNone/>
            </a:pPr>
            <a:r>
              <a:t/>
            </a:r>
            <a:endParaRPr b="1" u="sng">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The User can create his own category of spending area  when new transactions are made.</a:t>
            </a:r>
            <a:endParaRPr/>
          </a:p>
        </p:txBody>
      </p:sp>
      <p:pic>
        <p:nvPicPr>
          <p:cNvPr id="77" name="Google Shape;77;p16"/>
          <p:cNvPicPr preferRelativeResize="0"/>
          <p:nvPr/>
        </p:nvPicPr>
        <p:blipFill>
          <a:blip r:embed="rId3">
            <a:alphaModFix/>
          </a:blip>
          <a:stretch>
            <a:fillRect/>
          </a:stretch>
        </p:blipFill>
        <p:spPr>
          <a:xfrm>
            <a:off x="3389775" y="2655825"/>
            <a:ext cx="2067500" cy="206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401475" y="3292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Categories process</a:t>
            </a:r>
            <a:endParaRPr/>
          </a:p>
        </p:txBody>
      </p:sp>
      <p:sp>
        <p:nvSpPr>
          <p:cNvPr id="83" name="Google Shape;83;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311700" y="1097769"/>
            <a:ext cx="8084500" cy="3524005"/>
          </a:xfrm>
          <a:prstGeom prst="rect">
            <a:avLst/>
          </a:prstGeom>
          <a:noFill/>
          <a:ln>
            <a:noFill/>
          </a:ln>
        </p:spPr>
      </p:pic>
      <p:pic>
        <p:nvPicPr>
          <p:cNvPr id="85" name="Google Shape;85;p17"/>
          <p:cNvPicPr preferRelativeResize="0"/>
          <p:nvPr/>
        </p:nvPicPr>
        <p:blipFill>
          <a:blip r:embed="rId4">
            <a:alphaModFix/>
          </a:blip>
          <a:stretch>
            <a:fillRect/>
          </a:stretch>
        </p:blipFill>
        <p:spPr>
          <a:xfrm>
            <a:off x="4348125" y="379125"/>
            <a:ext cx="1299650" cy="70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 user Split process</a:t>
            </a:r>
            <a:endParaRPr/>
          </a:p>
        </p:txBody>
      </p:sp>
      <p:sp>
        <p:nvSpPr>
          <p:cNvPr id="91" name="Google Shape;91;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Money paid by user on behalf of his friends can be splitted among his friends and only user’s share is updated/ tracked in his monthly expenses and Budget Management.</a:t>
            </a:r>
            <a:endParaRPr/>
          </a:p>
        </p:txBody>
      </p:sp>
      <p:pic>
        <p:nvPicPr>
          <p:cNvPr id="92" name="Google Shape;92;p18"/>
          <p:cNvPicPr preferRelativeResize="0"/>
          <p:nvPr/>
        </p:nvPicPr>
        <p:blipFill>
          <a:blip r:embed="rId3">
            <a:alphaModFix/>
          </a:blip>
          <a:stretch>
            <a:fillRect/>
          </a:stretch>
        </p:blipFill>
        <p:spPr>
          <a:xfrm>
            <a:off x="5050850" y="2319600"/>
            <a:ext cx="3781453" cy="267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Split Bill Process</a:t>
            </a:r>
            <a:endParaRPr/>
          </a:p>
        </p:txBody>
      </p:sp>
      <p:sp>
        <p:nvSpPr>
          <p:cNvPr id="98" name="Google Shape;98;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19"/>
          <p:cNvPicPr preferRelativeResize="0"/>
          <p:nvPr/>
        </p:nvPicPr>
        <p:blipFill>
          <a:blip r:embed="rId3">
            <a:alphaModFix/>
          </a:blip>
          <a:stretch>
            <a:fillRect/>
          </a:stretch>
        </p:blipFill>
        <p:spPr>
          <a:xfrm>
            <a:off x="407425" y="1039575"/>
            <a:ext cx="7929750" cy="3694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Transactions</a:t>
            </a:r>
            <a:endParaRPr/>
          </a:p>
        </p:txBody>
      </p:sp>
      <p:sp>
        <p:nvSpPr>
          <p:cNvPr id="105" name="Google Shape;105;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 Transactions </a:t>
            </a:r>
            <a:endParaRPr/>
          </a:p>
          <a:p>
            <a:pPr indent="0" lvl="0" marL="0" rtl="0" algn="l">
              <a:spcBef>
                <a:spcPts val="1600"/>
              </a:spcBef>
              <a:spcAft>
                <a:spcPts val="0"/>
              </a:spcAft>
              <a:buNone/>
            </a:pPr>
            <a:r>
              <a:rPr lang="en"/>
              <a:t>Are Tracked by the App when</a:t>
            </a:r>
            <a:endParaRPr/>
          </a:p>
          <a:p>
            <a:pPr indent="0" lvl="0" marL="0" rtl="0" algn="l">
              <a:spcBef>
                <a:spcPts val="1600"/>
              </a:spcBef>
              <a:spcAft>
                <a:spcPts val="0"/>
              </a:spcAft>
              <a:buNone/>
            </a:pPr>
            <a:r>
              <a:rPr lang="en"/>
              <a:t>Ever the transactions are </a:t>
            </a:r>
            <a:endParaRPr/>
          </a:p>
          <a:p>
            <a:pPr indent="0" lvl="0" marL="0" rtl="0" algn="l">
              <a:spcBef>
                <a:spcPts val="1600"/>
              </a:spcBef>
              <a:spcAft>
                <a:spcPts val="1600"/>
              </a:spcAft>
              <a:buNone/>
            </a:pPr>
            <a:r>
              <a:rPr lang="en"/>
              <a:t>Received by Mobile. </a:t>
            </a:r>
            <a:endParaRPr/>
          </a:p>
        </p:txBody>
      </p:sp>
      <p:pic>
        <p:nvPicPr>
          <p:cNvPr id="106" name="Google Shape;106;p20"/>
          <p:cNvPicPr preferRelativeResize="0"/>
          <p:nvPr/>
        </p:nvPicPr>
        <p:blipFill rotWithShape="1">
          <a:blip r:embed="rId3">
            <a:alphaModFix/>
          </a:blip>
          <a:srcRect b="-870" l="-12156" r="30516" t="870"/>
          <a:stretch/>
        </p:blipFill>
        <p:spPr>
          <a:xfrm>
            <a:off x="3640900" y="515450"/>
            <a:ext cx="4942826" cy="38396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57725" y="445025"/>
            <a:ext cx="8574600" cy="3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Transaction Process swim lane diagram</a:t>
            </a:r>
            <a:endParaRPr/>
          </a:p>
          <a:p>
            <a:pPr indent="0" lvl="0" marL="0" rtl="0" algn="l">
              <a:spcBef>
                <a:spcPts val="0"/>
              </a:spcBef>
              <a:spcAft>
                <a:spcPts val="0"/>
              </a:spcAft>
              <a:buNone/>
            </a:pPr>
            <a:r>
              <a:t/>
            </a:r>
            <a:endParaRPr/>
          </a:p>
        </p:txBody>
      </p:sp>
      <p:pic>
        <p:nvPicPr>
          <p:cNvPr id="112" name="Google Shape;112;p21"/>
          <p:cNvPicPr preferRelativeResize="0"/>
          <p:nvPr/>
        </p:nvPicPr>
        <p:blipFill>
          <a:blip r:embed="rId3">
            <a:alphaModFix/>
          </a:blip>
          <a:stretch>
            <a:fillRect/>
          </a:stretch>
        </p:blipFill>
        <p:spPr>
          <a:xfrm>
            <a:off x="1057075" y="1093925"/>
            <a:ext cx="6690312"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7521300" cy="3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swim lane Diagram</a:t>
            </a:r>
            <a:endParaRPr/>
          </a:p>
        </p:txBody>
      </p:sp>
      <p:pic>
        <p:nvPicPr>
          <p:cNvPr id="118" name="Google Shape;118;p22"/>
          <p:cNvPicPr preferRelativeResize="0"/>
          <p:nvPr/>
        </p:nvPicPr>
        <p:blipFill>
          <a:blip r:embed="rId3">
            <a:alphaModFix/>
          </a:blip>
          <a:stretch>
            <a:fillRect/>
          </a:stretch>
        </p:blipFill>
        <p:spPr>
          <a:xfrm>
            <a:off x="772825" y="1243900"/>
            <a:ext cx="7414502" cy="377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