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D8501-5386-4E31-88A3-94DACA58BEBE}" v="153" dt="2024-10-02T18:40:29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783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7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893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26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99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6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35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718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3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540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3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73C79-E55F-43DB-B2E4-E2C2AD643910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08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3758D998-1438-2306-3382-F814AB222194}"/>
              </a:ext>
            </a:extLst>
          </p:cNvPr>
          <p:cNvSpPr/>
          <p:nvPr/>
        </p:nvSpPr>
        <p:spPr>
          <a:xfrm>
            <a:off x="10124465" y="5574736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id="{F3857CF3-5981-1F3D-6604-4DE376B7EA01}"/>
              </a:ext>
            </a:extLst>
          </p:cNvPr>
          <p:cNvSpPr/>
          <p:nvPr/>
        </p:nvSpPr>
        <p:spPr>
          <a:xfrm>
            <a:off x="5489099" y="5571306"/>
            <a:ext cx="4470961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F8B24067-5A96-5189-3E7D-897EC1882B2F}"/>
              </a:ext>
            </a:extLst>
          </p:cNvPr>
          <p:cNvSpPr/>
          <p:nvPr/>
        </p:nvSpPr>
        <p:spPr>
          <a:xfrm>
            <a:off x="5489097" y="991238"/>
            <a:ext cx="9871669" cy="55082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Bayesian Approaches (Unsupervised)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21F7838B-F626-FC29-28F0-7734194C98A9}"/>
              </a:ext>
            </a:extLst>
          </p:cNvPr>
          <p:cNvSpPr/>
          <p:nvPr/>
        </p:nvSpPr>
        <p:spPr>
          <a:xfrm>
            <a:off x="5489099" y="2322920"/>
            <a:ext cx="4905536" cy="550826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Structure Learning </a:t>
            </a:r>
            <a:r>
              <a:rPr kumimoji="0" lang="en-US" sz="16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(Causal Discovery)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5" name="Rectangle: Rounded Corners 324">
            <a:extLst>
              <a:ext uri="{FF2B5EF4-FFF2-40B4-BE49-F238E27FC236}">
                <a16:creationId xmlns:a16="http://schemas.microsoft.com/office/drawing/2014/main" id="{B308F642-E298-DE7C-3C0E-5EA8B1C8E0FE}"/>
              </a:ext>
            </a:extLst>
          </p:cNvPr>
          <p:cNvSpPr/>
          <p:nvPr/>
        </p:nvSpPr>
        <p:spPr>
          <a:xfrm>
            <a:off x="11094237" y="2320511"/>
            <a:ext cx="4320681" cy="550826"/>
          </a:xfrm>
          <a:prstGeom prst="round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Parameter Learning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093F609B-53E3-24CE-219C-5C81AA9DC288}"/>
              </a:ext>
            </a:extLst>
          </p:cNvPr>
          <p:cNvSpPr/>
          <p:nvPr/>
        </p:nvSpPr>
        <p:spPr>
          <a:xfrm>
            <a:off x="5489099" y="8543712"/>
            <a:ext cx="9875019" cy="550826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Inferences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BE3E592B-7C6B-C68E-F840-3A3BCE613FE7}"/>
              </a:ext>
            </a:extLst>
          </p:cNvPr>
          <p:cNvCxnSpPr>
            <a:cxnSpLocks/>
            <a:stCxn id="320" idx="2"/>
            <a:endCxn id="325" idx="0"/>
          </p:cNvCxnSpPr>
          <p:nvPr/>
        </p:nvCxnSpPr>
        <p:spPr>
          <a:xfrm rot="16200000" flipH="1">
            <a:off x="11450532" y="516464"/>
            <a:ext cx="778447" cy="282964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33B99361-434C-59B1-9241-E1AE6C9EB7D5}"/>
              </a:ext>
            </a:extLst>
          </p:cNvPr>
          <p:cNvCxnSpPr>
            <a:cxnSpLocks/>
            <a:stCxn id="320" idx="2"/>
            <a:endCxn id="324" idx="0"/>
          </p:cNvCxnSpPr>
          <p:nvPr/>
        </p:nvCxnSpPr>
        <p:spPr>
          <a:xfrm rot="5400000">
            <a:off x="8792972" y="690960"/>
            <a:ext cx="780856" cy="248306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19766C67-9009-9F94-11E5-F7ED5371522F}"/>
              </a:ext>
            </a:extLst>
          </p:cNvPr>
          <p:cNvSpPr/>
          <p:nvPr/>
        </p:nvSpPr>
        <p:spPr>
          <a:xfrm>
            <a:off x="8307477" y="3351666"/>
            <a:ext cx="2118502" cy="6927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Score-based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Algorithms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0" name="Rectangle: Rounded Corners 329">
            <a:extLst>
              <a:ext uri="{FF2B5EF4-FFF2-40B4-BE49-F238E27FC236}">
                <a16:creationId xmlns:a16="http://schemas.microsoft.com/office/drawing/2014/main" id="{6A8C0726-D7F5-88BA-DE8B-3C51AC8CF7CF}"/>
              </a:ext>
            </a:extLst>
          </p:cNvPr>
          <p:cNvSpPr/>
          <p:nvPr/>
        </p:nvSpPr>
        <p:spPr>
          <a:xfrm>
            <a:off x="5489099" y="3357995"/>
            <a:ext cx="2614386" cy="692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latin typeface="Trebuchet MS" panose="020B0603020202020204" pitchFamily="34" charset="0"/>
              </a:rPr>
              <a:t>Constraint-based Algorithms</a:t>
            </a:r>
            <a:endParaRPr lang="nl-NL" sz="1400" kern="0" dirty="0">
              <a:latin typeface="Trebuchet MS" panose="020B0603020202020204" pitchFamily="34" charset="0"/>
            </a:endParaRPr>
          </a:p>
          <a:p>
            <a:pPr algn="ctr" defTabSz="914400"/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Conditional independence tests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5B224DA2-9FD5-8898-2283-B34850A9BFF3}"/>
              </a:ext>
            </a:extLst>
          </p:cNvPr>
          <p:cNvSpPr/>
          <p:nvPr/>
        </p:nvSpPr>
        <p:spPr>
          <a:xfrm>
            <a:off x="5489100" y="5198967"/>
            <a:ext cx="4470960" cy="3296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Search Strategy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2" name="Rectangle: Rounded Corners 331">
            <a:extLst>
              <a:ext uri="{FF2B5EF4-FFF2-40B4-BE49-F238E27FC236}">
                <a16:creationId xmlns:a16="http://schemas.microsoft.com/office/drawing/2014/main" id="{D10C99F1-8A56-72A7-D433-EAB6DA6B1300}"/>
              </a:ext>
            </a:extLst>
          </p:cNvPr>
          <p:cNvSpPr/>
          <p:nvPr/>
        </p:nvSpPr>
        <p:spPr>
          <a:xfrm>
            <a:off x="10111757" y="5206484"/>
            <a:ext cx="2560532" cy="322175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Scoring Method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3" name="Rectangle: Rounded Corners 332">
            <a:extLst>
              <a:ext uri="{FF2B5EF4-FFF2-40B4-BE49-F238E27FC236}">
                <a16:creationId xmlns:a16="http://schemas.microsoft.com/office/drawing/2014/main" id="{8CD91841-06A6-8D22-697A-E902CC172295}"/>
              </a:ext>
            </a:extLst>
          </p:cNvPr>
          <p:cNvSpPr/>
          <p:nvPr/>
        </p:nvSpPr>
        <p:spPr>
          <a:xfrm>
            <a:off x="10213631" y="57362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BIC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4" name="Rectangle: Rounded Corners 333">
            <a:extLst>
              <a:ext uri="{FF2B5EF4-FFF2-40B4-BE49-F238E27FC236}">
                <a16:creationId xmlns:a16="http://schemas.microsoft.com/office/drawing/2014/main" id="{1D8C2CF4-5EA4-4BE5-ED8A-D4B50CED7872}"/>
              </a:ext>
            </a:extLst>
          </p:cNvPr>
          <p:cNvSpPr/>
          <p:nvPr/>
        </p:nvSpPr>
        <p:spPr>
          <a:xfrm>
            <a:off x="10961841" y="5736288"/>
            <a:ext cx="636237" cy="267268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K2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5" name="Rectangle: Rounded Corners 334">
            <a:extLst>
              <a:ext uri="{FF2B5EF4-FFF2-40B4-BE49-F238E27FC236}">
                <a16:creationId xmlns:a16="http://schemas.microsoft.com/office/drawing/2014/main" id="{380C0011-1FD7-8174-CF10-365C314DB58C}"/>
              </a:ext>
            </a:extLst>
          </p:cNvPr>
          <p:cNvSpPr/>
          <p:nvPr/>
        </p:nvSpPr>
        <p:spPr>
          <a:xfrm>
            <a:off x="11678899" y="5736288"/>
            <a:ext cx="898140" cy="267268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BDUE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DD212043-096D-510A-AB17-1078D8630AA7}"/>
              </a:ext>
            </a:extLst>
          </p:cNvPr>
          <p:cNvSpPr/>
          <p:nvPr/>
        </p:nvSpPr>
        <p:spPr>
          <a:xfrm>
            <a:off x="11094237" y="3359592"/>
            <a:ext cx="4317330" cy="6927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Bayesian/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Frequentist Approach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34F2689B-C24E-DCAF-8496-DD57E9676A66}"/>
              </a:ext>
            </a:extLst>
          </p:cNvPr>
          <p:cNvCxnSpPr>
            <a:cxnSpLocks/>
            <a:stCxn id="324" idx="2"/>
            <a:endCxn id="330" idx="0"/>
          </p:cNvCxnSpPr>
          <p:nvPr/>
        </p:nvCxnSpPr>
        <p:spPr>
          <a:xfrm rot="5400000">
            <a:off x="7126956" y="2543083"/>
            <a:ext cx="484249" cy="11455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5A7260C4-7019-CE3D-2548-C3B80AAEB844}"/>
              </a:ext>
            </a:extLst>
          </p:cNvPr>
          <p:cNvCxnSpPr>
            <a:cxnSpLocks/>
            <a:stCxn id="324" idx="2"/>
            <a:endCxn id="329" idx="0"/>
          </p:cNvCxnSpPr>
          <p:nvPr/>
        </p:nvCxnSpPr>
        <p:spPr>
          <a:xfrm rot="16200000" flipH="1">
            <a:off x="8415337" y="2400275"/>
            <a:ext cx="477920" cy="142486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D2FD861C-892A-EFFD-7B6F-B9615F5BE35B}"/>
              </a:ext>
            </a:extLst>
          </p:cNvPr>
          <p:cNvCxnSpPr>
            <a:cxnSpLocks/>
            <a:stCxn id="329" idx="2"/>
            <a:endCxn id="331" idx="0"/>
          </p:cNvCxnSpPr>
          <p:nvPr/>
        </p:nvCxnSpPr>
        <p:spPr>
          <a:xfrm rot="5400000">
            <a:off x="7968393" y="3800632"/>
            <a:ext cx="1154522" cy="164214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A6347417-1A4F-E747-76F5-C3A45133B2F7}"/>
              </a:ext>
            </a:extLst>
          </p:cNvPr>
          <p:cNvCxnSpPr>
            <a:cxnSpLocks/>
            <a:stCxn id="329" idx="2"/>
            <a:endCxn id="332" idx="0"/>
          </p:cNvCxnSpPr>
          <p:nvPr/>
        </p:nvCxnSpPr>
        <p:spPr>
          <a:xfrm rot="16200000" flipH="1">
            <a:off x="9798356" y="3612816"/>
            <a:ext cx="1162039" cy="202529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0627B1E6-484F-085D-70AB-65AE056135E9}"/>
              </a:ext>
            </a:extLst>
          </p:cNvPr>
          <p:cNvSpPr/>
          <p:nvPr/>
        </p:nvSpPr>
        <p:spPr>
          <a:xfrm>
            <a:off x="7369264" y="5732216"/>
            <a:ext cx="1161033" cy="27541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Exhaustive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2" name="Rectangle: Rounded Corners 341">
            <a:extLst>
              <a:ext uri="{FF2B5EF4-FFF2-40B4-BE49-F238E27FC236}">
                <a16:creationId xmlns:a16="http://schemas.microsoft.com/office/drawing/2014/main" id="{2ED6E85F-906D-F22F-111A-0FD54A49B2F4}"/>
              </a:ext>
            </a:extLst>
          </p:cNvPr>
          <p:cNvSpPr/>
          <p:nvPr/>
        </p:nvSpPr>
        <p:spPr>
          <a:xfrm>
            <a:off x="5719748" y="5735946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Hill-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Climbsearch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060E957D-9873-A5F5-805B-CB5EED85E947}"/>
              </a:ext>
            </a:extLst>
          </p:cNvPr>
          <p:cNvSpPr/>
          <p:nvPr/>
        </p:nvSpPr>
        <p:spPr>
          <a:xfrm>
            <a:off x="8594702" y="5735362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Chow-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liu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F208C570-0818-AE95-99FD-5CD31FBFCA77}"/>
              </a:ext>
            </a:extLst>
          </p:cNvPr>
          <p:cNvSpPr/>
          <p:nvPr/>
        </p:nvSpPr>
        <p:spPr>
          <a:xfrm>
            <a:off x="5489098" y="7509845"/>
            <a:ext cx="5846301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Directed Acyclic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Graph (DAG)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E53CCF18-96EC-565D-9C83-56F9DE82805C}"/>
              </a:ext>
            </a:extLst>
          </p:cNvPr>
          <p:cNvCxnSpPr>
            <a:cxnSpLocks/>
            <a:stCxn id="313" idx="2"/>
            <a:endCxn id="344" idx="0"/>
          </p:cNvCxnSpPr>
          <p:nvPr/>
        </p:nvCxnSpPr>
        <p:spPr>
          <a:xfrm rot="16200000" flipH="1">
            <a:off x="7718861" y="6816456"/>
            <a:ext cx="699107" cy="68766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6" name="Connector: Elbow 345">
            <a:extLst>
              <a:ext uri="{FF2B5EF4-FFF2-40B4-BE49-F238E27FC236}">
                <a16:creationId xmlns:a16="http://schemas.microsoft.com/office/drawing/2014/main" id="{06D405C3-15A9-5669-97CE-9B20A1636833}"/>
              </a:ext>
            </a:extLst>
          </p:cNvPr>
          <p:cNvCxnSpPr>
            <a:cxnSpLocks/>
            <a:stCxn id="308" idx="2"/>
            <a:endCxn id="344" idx="0"/>
          </p:cNvCxnSpPr>
          <p:nvPr/>
        </p:nvCxnSpPr>
        <p:spPr>
          <a:xfrm rot="5400000">
            <a:off x="9557475" y="5668942"/>
            <a:ext cx="695677" cy="298612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035640A5-7D51-A248-BDCC-B0673DCC2D5E}"/>
              </a:ext>
            </a:extLst>
          </p:cNvPr>
          <p:cNvCxnSpPr>
            <a:cxnSpLocks/>
            <a:stCxn id="330" idx="2"/>
            <a:endCxn id="358" idx="0"/>
          </p:cNvCxnSpPr>
          <p:nvPr/>
        </p:nvCxnSpPr>
        <p:spPr>
          <a:xfrm rot="5400000">
            <a:off x="6355116" y="4092637"/>
            <a:ext cx="483041" cy="39931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7F3FFE45-BD44-34B9-3E4C-DB98A4A6C386}"/>
              </a:ext>
            </a:extLst>
          </p:cNvPr>
          <p:cNvSpPr/>
          <p:nvPr/>
        </p:nvSpPr>
        <p:spPr>
          <a:xfrm>
            <a:off x="11514879" y="7509844"/>
            <a:ext cx="3849239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Cumulative Probability Distribution (CPD)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24C88364-1160-92FE-D807-91EBF441A1C3}"/>
              </a:ext>
            </a:extLst>
          </p:cNvPr>
          <p:cNvCxnSpPr>
            <a:cxnSpLocks/>
            <a:stCxn id="308" idx="2"/>
            <a:endCxn id="348" idx="0"/>
          </p:cNvCxnSpPr>
          <p:nvPr/>
        </p:nvCxnSpPr>
        <p:spPr>
          <a:xfrm rot="16200000" flipH="1">
            <a:off x="12071100" y="6141445"/>
            <a:ext cx="695676" cy="204112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56AB9927-6556-0626-BC06-3D77C6196699}"/>
              </a:ext>
            </a:extLst>
          </p:cNvPr>
          <p:cNvSpPr/>
          <p:nvPr/>
        </p:nvSpPr>
        <p:spPr>
          <a:xfrm>
            <a:off x="12816295" y="5566189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id="{E84658C8-0950-8327-DC4A-A2C6EB7CE90C}"/>
              </a:ext>
            </a:extLst>
          </p:cNvPr>
          <p:cNvSpPr/>
          <p:nvPr/>
        </p:nvSpPr>
        <p:spPr>
          <a:xfrm>
            <a:off x="13078732" y="5707713"/>
            <a:ext cx="2018391" cy="26726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black"/>
                </a:solidFill>
                <a:latin typeface="Trebuchet MS" panose="020B0603020202020204" pitchFamily="34" charset="0"/>
              </a:rPr>
              <a:t>Bayesian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43988153-8050-AD94-6C53-AAFC7810F9D1}"/>
              </a:ext>
            </a:extLst>
          </p:cNvPr>
          <p:cNvCxnSpPr>
            <a:cxnSpLocks/>
            <a:stCxn id="352" idx="2"/>
            <a:endCxn id="348" idx="0"/>
          </p:cNvCxnSpPr>
          <p:nvPr/>
        </p:nvCxnSpPr>
        <p:spPr>
          <a:xfrm rot="5400000">
            <a:off x="13412742" y="6832378"/>
            <a:ext cx="704223" cy="6507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5F591DAB-06B8-CE16-674C-660F5DB061D6}"/>
              </a:ext>
            </a:extLst>
          </p:cNvPr>
          <p:cNvCxnSpPr>
            <a:cxnSpLocks/>
            <a:stCxn id="325" idx="2"/>
            <a:endCxn id="336" idx="0"/>
          </p:cNvCxnSpPr>
          <p:nvPr/>
        </p:nvCxnSpPr>
        <p:spPr>
          <a:xfrm rot="5400000">
            <a:off x="13009613" y="3114626"/>
            <a:ext cx="488255" cy="167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78C84B58-7DAF-8B9A-0F4B-613F46A4C8FF}"/>
              </a:ext>
            </a:extLst>
          </p:cNvPr>
          <p:cNvSpPr/>
          <p:nvPr/>
        </p:nvSpPr>
        <p:spPr>
          <a:xfrm>
            <a:off x="13078733" y="6052138"/>
            <a:ext cx="2018392" cy="26726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black"/>
                </a:solidFill>
                <a:latin typeface="Trebuchet MS" panose="020B0603020202020204" pitchFamily="34" charset="0"/>
              </a:rPr>
              <a:t>Maximum Likelihood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96AAD2E3-BA7F-ACE3-6A84-E4EABBC9B5A4}"/>
              </a:ext>
            </a:extLst>
          </p:cNvPr>
          <p:cNvGrpSpPr/>
          <p:nvPr/>
        </p:nvGrpSpPr>
        <p:grpSpPr>
          <a:xfrm>
            <a:off x="5489099" y="4533814"/>
            <a:ext cx="1815759" cy="592222"/>
            <a:chOff x="1527725" y="6051710"/>
            <a:chExt cx="1877332" cy="550826"/>
          </a:xfrm>
        </p:grpSpPr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1D84B224-6DF3-BCC3-1D8A-8C0B46DD9381}"/>
                </a:ext>
              </a:extLst>
            </p:cNvPr>
            <p:cNvSpPr/>
            <p:nvPr/>
          </p:nvSpPr>
          <p:spPr>
            <a:xfrm>
              <a:off x="1527725" y="6051710"/>
              <a:ext cx="1877332" cy="55082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3C9BD5">
                  <a:shade val="15000"/>
                </a:srgbClr>
              </a:solidFill>
              <a:prstDash val="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A7682E3B-1869-4E5E-7A55-926D7411A840}"/>
                </a:ext>
              </a:extLst>
            </p:cNvPr>
            <p:cNvSpPr/>
            <p:nvPr/>
          </p:nvSpPr>
          <p:spPr>
            <a:xfrm>
              <a:off x="1655781" y="6210505"/>
              <a:ext cx="773820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Chi2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3A896317-489A-9826-C477-17E3694B8FC4}"/>
                </a:ext>
              </a:extLst>
            </p:cNvPr>
            <p:cNvSpPr/>
            <p:nvPr/>
          </p:nvSpPr>
          <p:spPr>
            <a:xfrm>
              <a:off x="2483769" y="6204774"/>
              <a:ext cx="773820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…</a:t>
              </a:r>
              <a:endParaRPr kumimoji="0" lang="nl-NL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B60C2BA9-E2BD-D49B-7A58-1BCBE98D26F2}"/>
              </a:ext>
            </a:extLst>
          </p:cNvPr>
          <p:cNvCxnSpPr>
            <a:cxnSpLocks/>
            <a:stCxn id="344" idx="2"/>
            <a:endCxn id="326" idx="0"/>
          </p:cNvCxnSpPr>
          <p:nvPr/>
        </p:nvCxnSpPr>
        <p:spPr>
          <a:xfrm rot="16200000" flipH="1">
            <a:off x="9177909" y="7295011"/>
            <a:ext cx="483041" cy="201436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2" name="Connector: Elbow 361">
            <a:extLst>
              <a:ext uri="{FF2B5EF4-FFF2-40B4-BE49-F238E27FC236}">
                <a16:creationId xmlns:a16="http://schemas.microsoft.com/office/drawing/2014/main" id="{487C3D49-9B32-9FCC-EBF0-2D5CFD8D662A}"/>
              </a:ext>
            </a:extLst>
          </p:cNvPr>
          <p:cNvCxnSpPr>
            <a:cxnSpLocks/>
            <a:stCxn id="348" idx="2"/>
            <a:endCxn id="326" idx="0"/>
          </p:cNvCxnSpPr>
          <p:nvPr/>
        </p:nvCxnSpPr>
        <p:spPr>
          <a:xfrm rot="5400000">
            <a:off x="11691533" y="6795746"/>
            <a:ext cx="483042" cy="301289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3" name="Connector: Elbow 362">
            <a:extLst>
              <a:ext uri="{FF2B5EF4-FFF2-40B4-BE49-F238E27FC236}">
                <a16:creationId xmlns:a16="http://schemas.microsoft.com/office/drawing/2014/main" id="{5115C633-0439-1A63-8375-24FAF4E553E2}"/>
              </a:ext>
            </a:extLst>
          </p:cNvPr>
          <p:cNvCxnSpPr>
            <a:cxnSpLocks/>
            <a:stCxn id="326" idx="2"/>
            <a:endCxn id="375" idx="0"/>
          </p:cNvCxnSpPr>
          <p:nvPr/>
        </p:nvCxnSpPr>
        <p:spPr>
          <a:xfrm rot="16200000" flipH="1">
            <a:off x="10305106" y="9216040"/>
            <a:ext cx="249350" cy="634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CCDC6553-95D3-898C-36C2-17467F8A1963}"/>
              </a:ext>
            </a:extLst>
          </p:cNvPr>
          <p:cNvSpPr/>
          <p:nvPr/>
        </p:nvSpPr>
        <p:spPr>
          <a:xfrm>
            <a:off x="8849813" y="10182912"/>
            <a:ext cx="3152331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P(A|B)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FC9D2E5E-370E-8308-7AE7-F142D67458CA}"/>
              </a:ext>
            </a:extLst>
          </p:cNvPr>
          <p:cNvCxnSpPr>
            <a:cxnSpLocks/>
            <a:stCxn id="375" idx="2"/>
            <a:endCxn id="364" idx="0"/>
          </p:cNvCxnSpPr>
          <p:nvPr/>
        </p:nvCxnSpPr>
        <p:spPr>
          <a:xfrm rot="5400000">
            <a:off x="10306066" y="10056024"/>
            <a:ext cx="246802" cy="69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E38E8B7E-235C-C65D-56B0-8424EA8CBE7E}"/>
              </a:ext>
            </a:extLst>
          </p:cNvPr>
          <p:cNvGrpSpPr/>
          <p:nvPr/>
        </p:nvGrpSpPr>
        <p:grpSpPr>
          <a:xfrm>
            <a:off x="8847837" y="9343888"/>
            <a:ext cx="3170233" cy="592222"/>
            <a:chOff x="8118131" y="9256912"/>
            <a:chExt cx="3170233" cy="592222"/>
          </a:xfrm>
        </p:grpSpPr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6D829F4B-5680-9A17-03B7-E730F080B4B6}"/>
                </a:ext>
              </a:extLst>
            </p:cNvPr>
            <p:cNvSpPr/>
            <p:nvPr/>
          </p:nvSpPr>
          <p:spPr>
            <a:xfrm>
              <a:off x="8118131" y="9256912"/>
              <a:ext cx="3170233" cy="592222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3C9BD5">
                  <a:shade val="15000"/>
                </a:srgbClr>
              </a:solidFill>
              <a:prstDash val="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76" name="Rectangle: Rounded Corners 375">
              <a:extLst>
                <a:ext uri="{FF2B5EF4-FFF2-40B4-BE49-F238E27FC236}">
                  <a16:creationId xmlns:a16="http://schemas.microsoft.com/office/drawing/2014/main" id="{A0C2C35E-BF5C-5501-FE52-70C546801028}"/>
                </a:ext>
              </a:extLst>
            </p:cNvPr>
            <p:cNvSpPr/>
            <p:nvPr/>
          </p:nvSpPr>
          <p:spPr>
            <a:xfrm>
              <a:off x="8199817" y="9427010"/>
              <a:ext cx="1443285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Approximate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77" name="Rectangle: Rounded Corners 376">
              <a:extLst>
                <a:ext uri="{FF2B5EF4-FFF2-40B4-BE49-F238E27FC236}">
                  <a16:creationId xmlns:a16="http://schemas.microsoft.com/office/drawing/2014/main" id="{6C852328-540A-79E1-048D-1F645B7653C4}"/>
                </a:ext>
              </a:extLst>
            </p:cNvPr>
            <p:cNvSpPr/>
            <p:nvPr/>
          </p:nvSpPr>
          <p:spPr>
            <a:xfrm>
              <a:off x="9696599" y="9427010"/>
              <a:ext cx="1443285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Exact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B42D92EC-175A-577A-3D7C-265C543ECD71}"/>
              </a:ext>
            </a:extLst>
          </p:cNvPr>
          <p:cNvSpPr/>
          <p:nvPr/>
        </p:nvSpPr>
        <p:spPr>
          <a:xfrm>
            <a:off x="2801477" y="5574736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F4BA48DF-26A0-242B-644F-324D6A77DF97}"/>
              </a:ext>
            </a:extLst>
          </p:cNvPr>
          <p:cNvSpPr/>
          <p:nvPr/>
        </p:nvSpPr>
        <p:spPr>
          <a:xfrm>
            <a:off x="3012145" y="5727838"/>
            <a:ext cx="2133423" cy="2672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DirectLiNGAM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70D26D62-2A94-3714-77A4-B9D91A1B6586}"/>
              </a:ext>
            </a:extLst>
          </p:cNvPr>
          <p:cNvSpPr/>
          <p:nvPr/>
        </p:nvSpPr>
        <p:spPr>
          <a:xfrm>
            <a:off x="3012145" y="6098237"/>
            <a:ext cx="2133423" cy="2672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ICALiNGAM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81" name="Connector: Elbow 380">
            <a:extLst>
              <a:ext uri="{FF2B5EF4-FFF2-40B4-BE49-F238E27FC236}">
                <a16:creationId xmlns:a16="http://schemas.microsoft.com/office/drawing/2014/main" id="{E4DC54C5-5D4D-88B5-DA10-80206DB13F1A}"/>
              </a:ext>
            </a:extLst>
          </p:cNvPr>
          <p:cNvCxnSpPr>
            <a:cxnSpLocks/>
            <a:stCxn id="324" idx="1"/>
            <a:endCxn id="378" idx="0"/>
          </p:cNvCxnSpPr>
          <p:nvPr/>
        </p:nvCxnSpPr>
        <p:spPr>
          <a:xfrm rot="10800000" flipV="1">
            <a:off x="4075389" y="2598332"/>
            <a:ext cx="1413710" cy="297640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3" name="Connector: Elbow 382">
            <a:extLst>
              <a:ext uri="{FF2B5EF4-FFF2-40B4-BE49-F238E27FC236}">
                <a16:creationId xmlns:a16="http://schemas.microsoft.com/office/drawing/2014/main" id="{736BA58D-0214-A044-E586-EF535C157977}"/>
              </a:ext>
            </a:extLst>
          </p:cNvPr>
          <p:cNvCxnSpPr>
            <a:cxnSpLocks/>
            <a:stCxn id="378" idx="2"/>
            <a:endCxn id="382" idx="0"/>
          </p:cNvCxnSpPr>
          <p:nvPr/>
        </p:nvCxnSpPr>
        <p:spPr>
          <a:xfrm rot="5400000">
            <a:off x="3726045" y="7160500"/>
            <a:ext cx="695676" cy="301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253EB92C-743F-87DB-D6A5-61DBA64575B6}"/>
              </a:ext>
            </a:extLst>
          </p:cNvPr>
          <p:cNvSpPr/>
          <p:nvPr/>
        </p:nvSpPr>
        <p:spPr>
          <a:xfrm>
            <a:off x="5719747" y="6100633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3" name="Rectangle: Rounded Corners 512">
            <a:extLst>
              <a:ext uri="{FF2B5EF4-FFF2-40B4-BE49-F238E27FC236}">
                <a16:creationId xmlns:a16="http://schemas.microsoft.com/office/drawing/2014/main" id="{F5A2F6A9-A8D2-2B84-8E0D-233690ABABA9}"/>
              </a:ext>
            </a:extLst>
          </p:cNvPr>
          <p:cNvSpPr/>
          <p:nvPr/>
        </p:nvSpPr>
        <p:spPr>
          <a:xfrm>
            <a:off x="7367228" y="6097467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TAN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4" name="Rectangle: Rounded Corners 513">
            <a:extLst>
              <a:ext uri="{FF2B5EF4-FFF2-40B4-BE49-F238E27FC236}">
                <a16:creationId xmlns:a16="http://schemas.microsoft.com/office/drawing/2014/main" id="{27AF5638-911B-AC62-C685-4D0836175B65}"/>
              </a:ext>
            </a:extLst>
          </p:cNvPr>
          <p:cNvSpPr/>
          <p:nvPr/>
        </p:nvSpPr>
        <p:spPr>
          <a:xfrm>
            <a:off x="10213631" y="60761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BDS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5" name="Rectangle: Rounded Corners 514">
            <a:extLst>
              <a:ext uri="{FF2B5EF4-FFF2-40B4-BE49-F238E27FC236}">
                <a16:creationId xmlns:a16="http://schemas.microsoft.com/office/drawing/2014/main" id="{36DBB5CF-5482-7F15-1753-9B00D06F66A8}"/>
              </a:ext>
            </a:extLst>
          </p:cNvPr>
          <p:cNvSpPr/>
          <p:nvPr/>
        </p:nvSpPr>
        <p:spPr>
          <a:xfrm>
            <a:off x="10963336" y="60761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AIC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6" name="Rectangle: Rounded Corners 515">
            <a:extLst>
              <a:ext uri="{FF2B5EF4-FFF2-40B4-BE49-F238E27FC236}">
                <a16:creationId xmlns:a16="http://schemas.microsoft.com/office/drawing/2014/main" id="{9298EA79-BC27-DFD9-B777-7821DF652670}"/>
              </a:ext>
            </a:extLst>
          </p:cNvPr>
          <p:cNvSpPr/>
          <p:nvPr/>
        </p:nvSpPr>
        <p:spPr>
          <a:xfrm>
            <a:off x="8607318" y="6097467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Naivebayes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8" name="Rectangle: Rounded Corners 517">
            <a:extLst>
              <a:ext uri="{FF2B5EF4-FFF2-40B4-BE49-F238E27FC236}">
                <a16:creationId xmlns:a16="http://schemas.microsoft.com/office/drawing/2014/main" id="{FA1BB91A-565F-1079-4F74-FAC9ED16502F}"/>
              </a:ext>
            </a:extLst>
          </p:cNvPr>
          <p:cNvSpPr/>
          <p:nvPr/>
        </p:nvSpPr>
        <p:spPr>
          <a:xfrm>
            <a:off x="12823986" y="5206484"/>
            <a:ext cx="2544472" cy="3221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Parameter Estimator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519" name="Connector: Elbow 518">
            <a:extLst>
              <a:ext uri="{FF2B5EF4-FFF2-40B4-BE49-F238E27FC236}">
                <a16:creationId xmlns:a16="http://schemas.microsoft.com/office/drawing/2014/main" id="{088730D2-099A-2F3A-4E9A-FF2197808DC0}"/>
              </a:ext>
            </a:extLst>
          </p:cNvPr>
          <p:cNvCxnSpPr>
            <a:cxnSpLocks/>
            <a:stCxn id="520" idx="2"/>
            <a:endCxn id="320" idx="0"/>
          </p:cNvCxnSpPr>
          <p:nvPr/>
        </p:nvCxnSpPr>
        <p:spPr>
          <a:xfrm rot="5400000">
            <a:off x="10317096" y="883402"/>
            <a:ext cx="215672" cy="127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0" name="Rectangle: Rounded Corners 519">
            <a:extLst>
              <a:ext uri="{FF2B5EF4-FFF2-40B4-BE49-F238E27FC236}">
                <a16:creationId xmlns:a16="http://schemas.microsoft.com/office/drawing/2014/main" id="{D08581C7-0A6F-7FE5-B804-6DD16F1D2EC3}"/>
              </a:ext>
            </a:extLst>
          </p:cNvPr>
          <p:cNvSpPr/>
          <p:nvPr/>
        </p:nvSpPr>
        <p:spPr>
          <a:xfrm>
            <a:off x="5489097" y="164924"/>
            <a:ext cx="9871669" cy="6106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Dataset (discrete, continuous, and hybrid data types)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384B3053-F594-1E59-06E9-E92313D63553}"/>
              </a:ext>
            </a:extLst>
          </p:cNvPr>
          <p:cNvSpPr txBox="1"/>
          <p:nvPr/>
        </p:nvSpPr>
        <p:spPr>
          <a:xfrm>
            <a:off x="2943873" y="4452576"/>
            <a:ext cx="1069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>
                <a:latin typeface="Trebuchet MS" panose="020B0603020202020204" pitchFamily="34" charset="0"/>
              </a:rPr>
              <a:t>Discrete</a:t>
            </a:r>
          </a:p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Continuous</a:t>
            </a:r>
            <a:endParaRPr lang="nl-NL" sz="1400" dirty="0">
              <a:latin typeface="Trebuchet MS" panose="020B0603020202020204" pitchFamily="34" charset="0"/>
            </a:endParaRPr>
          </a:p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Hybrid</a:t>
            </a:r>
            <a:endParaRPr lang="nl-NL" sz="1400" dirty="0">
              <a:latin typeface="Trebuchet MS" panose="020B0603020202020204" pitchFamily="34" charset="0"/>
            </a:endParaRPr>
          </a:p>
          <a:p>
            <a:pPr algn="r"/>
            <a:r>
              <a:rPr lang="nl-NL" sz="1400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82" name="Rectangle: Rounded Corners 381">
            <a:extLst>
              <a:ext uri="{FF2B5EF4-FFF2-40B4-BE49-F238E27FC236}">
                <a16:creationId xmlns:a16="http://schemas.microsoft.com/office/drawing/2014/main" id="{F488C41E-0FD4-771A-D325-BF96777F0512}"/>
              </a:ext>
            </a:extLst>
          </p:cNvPr>
          <p:cNvSpPr/>
          <p:nvPr/>
        </p:nvSpPr>
        <p:spPr>
          <a:xfrm>
            <a:off x="2798465" y="7509844"/>
            <a:ext cx="2547824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Directed Acyclic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Graph (DAG)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88" name="Rectangle: Rounded Corners 587">
            <a:extLst>
              <a:ext uri="{FF2B5EF4-FFF2-40B4-BE49-F238E27FC236}">
                <a16:creationId xmlns:a16="http://schemas.microsoft.com/office/drawing/2014/main" id="{81DE241C-E78D-3BD9-B003-5350A2DF513D}"/>
              </a:ext>
            </a:extLst>
          </p:cNvPr>
          <p:cNvSpPr/>
          <p:nvPr/>
        </p:nvSpPr>
        <p:spPr>
          <a:xfrm>
            <a:off x="5719747" y="6460717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User-defined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2419B5A5-57DE-7F30-AD02-B822649D9CAE}"/>
              </a:ext>
            </a:extLst>
          </p:cNvPr>
          <p:cNvSpPr/>
          <p:nvPr/>
        </p:nvSpPr>
        <p:spPr>
          <a:xfrm>
            <a:off x="13078732" y="6422294"/>
            <a:ext cx="201839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User-defined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A3C319A1-5552-C4FF-4D09-B9AAA3629167}"/>
              </a:ext>
            </a:extLst>
          </p:cNvPr>
          <p:cNvSpPr txBox="1"/>
          <p:nvPr/>
        </p:nvSpPr>
        <p:spPr>
          <a:xfrm>
            <a:off x="6796292" y="10304436"/>
            <a:ext cx="1990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Probabilistic</a:t>
            </a:r>
            <a:r>
              <a:rPr lang="nl-NL" sz="1400" dirty="0">
                <a:latin typeface="Trebuchet MS" panose="020B0603020202020204" pitchFamily="34" charset="0"/>
              </a:rPr>
              <a:t> </a:t>
            </a:r>
            <a:r>
              <a:rPr lang="nl-NL" sz="1400" dirty="0" err="1">
                <a:latin typeface="Trebuchet MS" panose="020B0603020202020204" pitchFamily="34" charset="0"/>
              </a:rPr>
              <a:t>Inference</a:t>
            </a:r>
            <a:endParaRPr lang="nl-NL" sz="1400" dirty="0">
              <a:latin typeface="Trebuchet MS" panose="020B0603020202020204" pitchFamily="34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08E3BC6-239A-54BB-8AE0-DF1691811B3A}"/>
              </a:ext>
            </a:extLst>
          </p:cNvPr>
          <p:cNvCxnSpPr>
            <a:cxnSpLocks/>
          </p:cNvCxnSpPr>
          <p:nvPr/>
        </p:nvCxnSpPr>
        <p:spPr>
          <a:xfrm rot="5400000">
            <a:off x="11821607" y="3724388"/>
            <a:ext cx="1154113" cy="181007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C06301F-C803-3BEE-FBD4-121A8D9F8B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73706" y="4182367"/>
            <a:ext cx="1154113" cy="89412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26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: Rounded Corners 313">
            <a:extLst>
              <a:ext uri="{FF2B5EF4-FFF2-40B4-BE49-F238E27FC236}">
                <a16:creationId xmlns:a16="http://schemas.microsoft.com/office/drawing/2014/main" id="{02B61704-EDA1-9A63-2D7E-BE3ED64F462D}"/>
              </a:ext>
            </a:extLst>
          </p:cNvPr>
          <p:cNvSpPr/>
          <p:nvPr/>
        </p:nvSpPr>
        <p:spPr>
          <a:xfrm>
            <a:off x="3175404" y="1911644"/>
            <a:ext cx="1367327" cy="5508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Optimization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15" name="Rectangle: Rounded Corners 314">
            <a:extLst>
              <a:ext uri="{FF2B5EF4-FFF2-40B4-BE49-F238E27FC236}">
                <a16:creationId xmlns:a16="http://schemas.microsoft.com/office/drawing/2014/main" id="{963FAC64-5D9C-83F7-4965-195C789C2B63}"/>
              </a:ext>
            </a:extLst>
          </p:cNvPr>
          <p:cNvSpPr/>
          <p:nvPr/>
        </p:nvSpPr>
        <p:spPr>
          <a:xfrm>
            <a:off x="92025" y="1920030"/>
            <a:ext cx="1367327" cy="5508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Time Series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16" name="Rectangle: Rounded Corners 315">
            <a:extLst>
              <a:ext uri="{FF2B5EF4-FFF2-40B4-BE49-F238E27FC236}">
                <a16:creationId xmlns:a16="http://schemas.microsoft.com/office/drawing/2014/main" id="{F847FF76-ED1C-E90F-A7E6-5286EA0CDF86}"/>
              </a:ext>
            </a:extLst>
          </p:cNvPr>
          <p:cNvSpPr/>
          <p:nvPr/>
        </p:nvSpPr>
        <p:spPr>
          <a:xfrm>
            <a:off x="1644818" y="1920030"/>
            <a:ext cx="1367327" cy="5508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Supervised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5EBE9486-037F-3DB3-BC5B-AB9258023633}"/>
              </a:ext>
            </a:extLst>
          </p:cNvPr>
          <p:cNvGrpSpPr/>
          <p:nvPr/>
        </p:nvGrpSpPr>
        <p:grpSpPr>
          <a:xfrm>
            <a:off x="1644818" y="329983"/>
            <a:ext cx="1367327" cy="1486916"/>
            <a:chOff x="9919346" y="1905000"/>
            <a:chExt cx="1367328" cy="1486916"/>
          </a:xfrm>
        </p:grpSpPr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1C3EFE9A-768D-5071-4ADF-43F72B7AC51B}"/>
                </a:ext>
              </a:extLst>
            </p:cNvPr>
            <p:cNvSpPr/>
            <p:nvPr/>
          </p:nvSpPr>
          <p:spPr>
            <a:xfrm>
              <a:off x="9919347" y="1905000"/>
              <a:ext cx="1367327" cy="148691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Dataset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kern="0" dirty="0">
                <a:solidFill>
                  <a:prstClr val="black"/>
                </a:solidFill>
                <a:latin typeface="Trebuchet MS" panose="020B0603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A3869A3-6327-6C37-6B67-5E989DB07828}"/>
                </a:ext>
              </a:extLst>
            </p:cNvPr>
            <p:cNvSpPr/>
            <p:nvPr/>
          </p:nvSpPr>
          <p:spPr>
            <a:xfrm>
              <a:off x="9919346" y="2735624"/>
              <a:ext cx="1367327" cy="231546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Target variable</a:t>
              </a:r>
              <a:endParaRPr kumimoji="0" lang="nl-NL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69" name="Rectangle: Rounded Corners 368">
              <a:extLst>
                <a:ext uri="{FF2B5EF4-FFF2-40B4-BE49-F238E27FC236}">
                  <a16:creationId xmlns:a16="http://schemas.microsoft.com/office/drawing/2014/main" id="{264D5600-B7D3-2133-BCBB-6A723B88CD55}"/>
                </a:ext>
              </a:extLst>
            </p:cNvPr>
            <p:cNvSpPr/>
            <p:nvPr/>
          </p:nvSpPr>
          <p:spPr>
            <a:xfrm>
              <a:off x="9919346" y="2967170"/>
              <a:ext cx="1367327" cy="231546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Treatment variable</a:t>
              </a:r>
              <a:endParaRPr kumimoji="0" lang="nl-NL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8CCA9175-58FB-934D-9867-DF253EA30E50}"/>
              </a:ext>
            </a:extLst>
          </p:cNvPr>
          <p:cNvGrpSpPr/>
          <p:nvPr/>
        </p:nvGrpSpPr>
        <p:grpSpPr>
          <a:xfrm>
            <a:off x="92025" y="320005"/>
            <a:ext cx="1367327" cy="1496894"/>
            <a:chOff x="9919346" y="1905000"/>
            <a:chExt cx="1367328" cy="1496894"/>
          </a:xfrm>
        </p:grpSpPr>
        <p:sp>
          <p:nvSpPr>
            <p:cNvPr id="371" name="Rectangle: Rounded Corners 370">
              <a:extLst>
                <a:ext uri="{FF2B5EF4-FFF2-40B4-BE49-F238E27FC236}">
                  <a16:creationId xmlns:a16="http://schemas.microsoft.com/office/drawing/2014/main" id="{576DA736-0376-5492-D58E-FE77C2F114CE}"/>
                </a:ext>
              </a:extLst>
            </p:cNvPr>
            <p:cNvSpPr/>
            <p:nvPr/>
          </p:nvSpPr>
          <p:spPr>
            <a:xfrm>
              <a:off x="9919347" y="1905000"/>
              <a:ext cx="1367327" cy="14968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Dataset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kern="0" dirty="0">
                <a:solidFill>
                  <a:prstClr val="black"/>
                </a:solidFill>
                <a:latin typeface="Trebuchet MS" panose="020B0603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72" name="Rectangle: Rounded Corners 371">
              <a:extLst>
                <a:ext uri="{FF2B5EF4-FFF2-40B4-BE49-F238E27FC236}">
                  <a16:creationId xmlns:a16="http://schemas.microsoft.com/office/drawing/2014/main" id="{E58F8D6B-9AC6-7518-592E-236744CE5025}"/>
                </a:ext>
              </a:extLst>
            </p:cNvPr>
            <p:cNvSpPr/>
            <p:nvPr/>
          </p:nvSpPr>
          <p:spPr>
            <a:xfrm>
              <a:off x="9919346" y="2761024"/>
              <a:ext cx="1367327" cy="231546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Target variable</a:t>
              </a:r>
              <a:endParaRPr kumimoji="0" lang="nl-NL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73" name="Rectangle: Rounded Corners 372">
              <a:extLst>
                <a:ext uri="{FF2B5EF4-FFF2-40B4-BE49-F238E27FC236}">
                  <a16:creationId xmlns:a16="http://schemas.microsoft.com/office/drawing/2014/main" id="{F830B504-3F70-D9ED-BB08-C9C6E3CC8B23}"/>
                </a:ext>
              </a:extLst>
            </p:cNvPr>
            <p:cNvSpPr/>
            <p:nvPr/>
          </p:nvSpPr>
          <p:spPr>
            <a:xfrm>
              <a:off x="9919346" y="2992570"/>
              <a:ext cx="1367327" cy="231546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Datetime variable</a:t>
              </a:r>
              <a:endParaRPr kumimoji="0" lang="nl-NL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21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</Words>
  <Application>Microsoft Office PowerPoint</Application>
  <PresentationFormat>Custom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Segoe UI Light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Erdogan Taskesen</dc:creator>
  <cp:lastModifiedBy>Erdogan Taskesen</cp:lastModifiedBy>
  <cp:revision>3</cp:revision>
  <dcterms:created xsi:type="dcterms:W3CDTF">2024-09-29T14:51:41Z</dcterms:created>
  <dcterms:modified xsi:type="dcterms:W3CDTF">2024-10-03T18:21:03Z</dcterms:modified>
</cp:coreProperties>
</file>