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73" autoAdjust="0"/>
    <p:restoredTop sz="94660"/>
  </p:normalViewPr>
  <p:slideViewPr>
    <p:cSldViewPr snapToGrid="0">
      <p:cViewPr varScale="1">
        <p:scale>
          <a:sx n="78" d="100"/>
          <a:sy n="78" d="100"/>
        </p:scale>
        <p:origin x="61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ECA110-2C49-4592-A13D-21D8F12B74A8}" type="doc">
      <dgm:prSet loTypeId="urn:microsoft.com/office/officeart/2005/8/layout/pyramid2" loCatId="list" qsTypeId="urn:microsoft.com/office/officeart/2005/8/quickstyle/simple1" qsCatId="simple" csTypeId="urn:microsoft.com/office/officeart/2005/8/colors/accent1_2" csCatId="accent1"/>
      <dgm:spPr/>
      <dgm:t>
        <a:bodyPr/>
        <a:lstStyle/>
        <a:p>
          <a:endParaRPr lang="en-IN"/>
        </a:p>
      </dgm:t>
    </dgm:pt>
    <dgm:pt modelId="{7F1A1FAA-9809-4CDB-BA0C-2D76ABF8BE47}">
      <dgm:prSet/>
      <dgm:spPr/>
      <dgm:t>
        <a:bodyPr/>
        <a:lstStyle/>
        <a:p>
          <a:r>
            <a:rPr lang="en-US" b="1" i="0" baseline="0"/>
            <a:t>Python</a:t>
          </a:r>
          <a:r>
            <a:rPr lang="en-US" b="0" i="0" baseline="0"/>
            <a:t> – The primary programming language for implementing steganography.</a:t>
          </a:r>
          <a:endParaRPr lang="en-IN"/>
        </a:p>
      </dgm:t>
    </dgm:pt>
    <dgm:pt modelId="{20736E95-BB8A-4346-A636-B6CA153BC0EA}" type="parTrans" cxnId="{4DB34638-D6C6-4E79-82FB-5A02905186B0}">
      <dgm:prSet/>
      <dgm:spPr/>
      <dgm:t>
        <a:bodyPr/>
        <a:lstStyle/>
        <a:p>
          <a:endParaRPr lang="en-IN"/>
        </a:p>
      </dgm:t>
    </dgm:pt>
    <dgm:pt modelId="{E921CF56-37AC-4849-B3F3-9EE60A02E0F6}" type="sibTrans" cxnId="{4DB34638-D6C6-4E79-82FB-5A02905186B0}">
      <dgm:prSet/>
      <dgm:spPr/>
      <dgm:t>
        <a:bodyPr/>
        <a:lstStyle/>
        <a:p>
          <a:endParaRPr lang="en-IN"/>
        </a:p>
      </dgm:t>
    </dgm:pt>
    <dgm:pt modelId="{B09627C3-5807-49E4-9CE9-9151F1680D39}">
      <dgm:prSet/>
      <dgm:spPr/>
      <dgm:t>
        <a:bodyPr/>
        <a:lstStyle/>
        <a:p>
          <a:r>
            <a:rPr lang="en-US" b="1" i="0" baseline="0"/>
            <a:t>OpenCV (cv2)</a:t>
          </a:r>
          <a:r>
            <a:rPr lang="en-US" b="0" i="0" baseline="0"/>
            <a:t> – Used for image processing and manipulation.</a:t>
          </a:r>
          <a:endParaRPr lang="en-IN"/>
        </a:p>
      </dgm:t>
    </dgm:pt>
    <dgm:pt modelId="{2A0C0B88-89FB-4135-BD34-4C5AA304557B}" type="parTrans" cxnId="{09C98176-D1DE-4EF8-8684-4832EE4DCD29}">
      <dgm:prSet/>
      <dgm:spPr/>
      <dgm:t>
        <a:bodyPr/>
        <a:lstStyle/>
        <a:p>
          <a:endParaRPr lang="en-IN"/>
        </a:p>
      </dgm:t>
    </dgm:pt>
    <dgm:pt modelId="{3415A82D-1728-46CE-98D8-CB7F3CAC1F5C}" type="sibTrans" cxnId="{09C98176-D1DE-4EF8-8684-4832EE4DCD29}">
      <dgm:prSet/>
      <dgm:spPr/>
      <dgm:t>
        <a:bodyPr/>
        <a:lstStyle/>
        <a:p>
          <a:endParaRPr lang="en-IN"/>
        </a:p>
      </dgm:t>
    </dgm:pt>
    <dgm:pt modelId="{C400EC7A-85E9-4FF3-8C76-FE3893DCBAE1}">
      <dgm:prSet/>
      <dgm:spPr/>
      <dgm:t>
        <a:bodyPr/>
        <a:lstStyle/>
        <a:p>
          <a:r>
            <a:rPr lang="en-US" b="1" i="0" baseline="0"/>
            <a:t>File Handling (os module)</a:t>
          </a:r>
          <a:r>
            <a:rPr lang="en-US" b="0" i="0" baseline="0"/>
            <a:t> – Opens and saves the encrypted image.</a:t>
          </a:r>
          <a:endParaRPr lang="en-IN"/>
        </a:p>
      </dgm:t>
    </dgm:pt>
    <dgm:pt modelId="{DDBD2971-7B11-4331-AA39-14400EAC1660}" type="parTrans" cxnId="{843A34D8-E43D-4796-BD81-440BCAFBBCD2}">
      <dgm:prSet/>
      <dgm:spPr/>
      <dgm:t>
        <a:bodyPr/>
        <a:lstStyle/>
        <a:p>
          <a:endParaRPr lang="en-IN"/>
        </a:p>
      </dgm:t>
    </dgm:pt>
    <dgm:pt modelId="{5F12F20B-B044-4102-9EF1-4B9F6FD43663}" type="sibTrans" cxnId="{843A34D8-E43D-4796-BD81-440BCAFBBCD2}">
      <dgm:prSet/>
      <dgm:spPr/>
      <dgm:t>
        <a:bodyPr/>
        <a:lstStyle/>
        <a:p>
          <a:endParaRPr lang="en-IN"/>
        </a:p>
      </dgm:t>
    </dgm:pt>
    <dgm:pt modelId="{50E3B6FE-F483-499C-AC63-E713BF1DA0F5}">
      <dgm:prSet/>
      <dgm:spPr/>
      <dgm:t>
        <a:bodyPr/>
        <a:lstStyle/>
        <a:p>
          <a:r>
            <a:rPr lang="en-US" b="1" i="0" baseline="0" dirty="0"/>
            <a:t>String Encoding (ASCII Mapping)</a:t>
          </a:r>
          <a:r>
            <a:rPr lang="en-US" b="0" i="0" baseline="0" dirty="0"/>
            <a:t> – Maps characters to pixel values for embedding and extraction</a:t>
          </a:r>
          <a:endParaRPr lang="en-IN" dirty="0"/>
        </a:p>
      </dgm:t>
    </dgm:pt>
    <dgm:pt modelId="{B4B0DA15-4018-45D8-8B7B-68D53965F557}" type="parTrans" cxnId="{92D954D4-1A8B-49A6-89FA-3E9CEA085935}">
      <dgm:prSet/>
      <dgm:spPr/>
      <dgm:t>
        <a:bodyPr/>
        <a:lstStyle/>
        <a:p>
          <a:endParaRPr lang="en-IN"/>
        </a:p>
      </dgm:t>
    </dgm:pt>
    <dgm:pt modelId="{F26EC798-A7E6-4CB6-92D9-82D22155FB49}" type="sibTrans" cxnId="{92D954D4-1A8B-49A6-89FA-3E9CEA085935}">
      <dgm:prSet/>
      <dgm:spPr/>
      <dgm:t>
        <a:bodyPr/>
        <a:lstStyle/>
        <a:p>
          <a:endParaRPr lang="en-IN"/>
        </a:p>
      </dgm:t>
    </dgm:pt>
    <dgm:pt modelId="{644B313C-6E24-42C2-96A3-A665C359775F}" type="pres">
      <dgm:prSet presAssocID="{54ECA110-2C49-4592-A13D-21D8F12B74A8}" presName="compositeShape" presStyleCnt="0">
        <dgm:presLayoutVars>
          <dgm:dir/>
          <dgm:resizeHandles/>
        </dgm:presLayoutVars>
      </dgm:prSet>
      <dgm:spPr/>
    </dgm:pt>
    <dgm:pt modelId="{CDAE5FB5-BEFE-4AB9-A567-FB2B0431C9E0}" type="pres">
      <dgm:prSet presAssocID="{54ECA110-2C49-4592-A13D-21D8F12B74A8}" presName="pyramid" presStyleLbl="node1" presStyleIdx="0" presStyleCnt="1"/>
      <dgm:spPr/>
    </dgm:pt>
    <dgm:pt modelId="{7E72BA62-32DD-4F3E-B06A-3A75FF1AD5AE}" type="pres">
      <dgm:prSet presAssocID="{54ECA110-2C49-4592-A13D-21D8F12B74A8}" presName="theList" presStyleCnt="0"/>
      <dgm:spPr/>
    </dgm:pt>
    <dgm:pt modelId="{E893B193-A0B0-4ADE-81EF-767E663AFE30}" type="pres">
      <dgm:prSet presAssocID="{7F1A1FAA-9809-4CDB-BA0C-2D76ABF8BE47}" presName="aNode" presStyleLbl="fgAcc1" presStyleIdx="0" presStyleCnt="4">
        <dgm:presLayoutVars>
          <dgm:bulletEnabled val="1"/>
        </dgm:presLayoutVars>
      </dgm:prSet>
      <dgm:spPr/>
    </dgm:pt>
    <dgm:pt modelId="{F06347DE-9450-40B1-A390-1E72295DCDD8}" type="pres">
      <dgm:prSet presAssocID="{7F1A1FAA-9809-4CDB-BA0C-2D76ABF8BE47}" presName="aSpace" presStyleCnt="0"/>
      <dgm:spPr/>
    </dgm:pt>
    <dgm:pt modelId="{1DAF3C29-C8A2-42FB-ABB1-245D38AAA63A}" type="pres">
      <dgm:prSet presAssocID="{B09627C3-5807-49E4-9CE9-9151F1680D39}" presName="aNode" presStyleLbl="fgAcc1" presStyleIdx="1" presStyleCnt="4">
        <dgm:presLayoutVars>
          <dgm:bulletEnabled val="1"/>
        </dgm:presLayoutVars>
      </dgm:prSet>
      <dgm:spPr/>
    </dgm:pt>
    <dgm:pt modelId="{3927DBD9-7C33-477B-BB04-D949FCEAD207}" type="pres">
      <dgm:prSet presAssocID="{B09627C3-5807-49E4-9CE9-9151F1680D39}" presName="aSpace" presStyleCnt="0"/>
      <dgm:spPr/>
    </dgm:pt>
    <dgm:pt modelId="{C834BBF8-0D94-483A-BAA4-76BDE7C27C5B}" type="pres">
      <dgm:prSet presAssocID="{C400EC7A-85E9-4FF3-8C76-FE3893DCBAE1}" presName="aNode" presStyleLbl="fgAcc1" presStyleIdx="2" presStyleCnt="4">
        <dgm:presLayoutVars>
          <dgm:bulletEnabled val="1"/>
        </dgm:presLayoutVars>
      </dgm:prSet>
      <dgm:spPr/>
    </dgm:pt>
    <dgm:pt modelId="{B517E76A-F11A-4D1C-A937-1890224E601A}" type="pres">
      <dgm:prSet presAssocID="{C400EC7A-85E9-4FF3-8C76-FE3893DCBAE1}" presName="aSpace" presStyleCnt="0"/>
      <dgm:spPr/>
    </dgm:pt>
    <dgm:pt modelId="{F3B691FC-0495-48D8-86E3-C792A264CD56}" type="pres">
      <dgm:prSet presAssocID="{50E3B6FE-F483-499C-AC63-E713BF1DA0F5}" presName="aNode" presStyleLbl="fgAcc1" presStyleIdx="3" presStyleCnt="4">
        <dgm:presLayoutVars>
          <dgm:bulletEnabled val="1"/>
        </dgm:presLayoutVars>
      </dgm:prSet>
      <dgm:spPr/>
    </dgm:pt>
    <dgm:pt modelId="{40A3B290-77BB-4F2D-A8EB-4C6EFA905432}" type="pres">
      <dgm:prSet presAssocID="{50E3B6FE-F483-499C-AC63-E713BF1DA0F5}" presName="aSpace" presStyleCnt="0"/>
      <dgm:spPr/>
    </dgm:pt>
  </dgm:ptLst>
  <dgm:cxnLst>
    <dgm:cxn modelId="{A7A81B32-F4EC-4D75-97FE-B4AC9C42E92E}" type="presOf" srcId="{B09627C3-5807-49E4-9CE9-9151F1680D39}" destId="{1DAF3C29-C8A2-42FB-ABB1-245D38AAA63A}" srcOrd="0" destOrd="0" presId="urn:microsoft.com/office/officeart/2005/8/layout/pyramid2"/>
    <dgm:cxn modelId="{4DB34638-D6C6-4E79-82FB-5A02905186B0}" srcId="{54ECA110-2C49-4592-A13D-21D8F12B74A8}" destId="{7F1A1FAA-9809-4CDB-BA0C-2D76ABF8BE47}" srcOrd="0" destOrd="0" parTransId="{20736E95-BB8A-4346-A636-B6CA153BC0EA}" sibTransId="{E921CF56-37AC-4849-B3F3-9EE60A02E0F6}"/>
    <dgm:cxn modelId="{09C98176-D1DE-4EF8-8684-4832EE4DCD29}" srcId="{54ECA110-2C49-4592-A13D-21D8F12B74A8}" destId="{B09627C3-5807-49E4-9CE9-9151F1680D39}" srcOrd="1" destOrd="0" parTransId="{2A0C0B88-89FB-4135-BD34-4C5AA304557B}" sibTransId="{3415A82D-1728-46CE-98D8-CB7F3CAC1F5C}"/>
    <dgm:cxn modelId="{EE597F7A-1E72-4025-939B-5EFE934C9CB2}" type="presOf" srcId="{50E3B6FE-F483-499C-AC63-E713BF1DA0F5}" destId="{F3B691FC-0495-48D8-86E3-C792A264CD56}" srcOrd="0" destOrd="0" presId="urn:microsoft.com/office/officeart/2005/8/layout/pyramid2"/>
    <dgm:cxn modelId="{E6747FB2-6510-486F-B48C-A41D063DD585}" type="presOf" srcId="{C400EC7A-85E9-4FF3-8C76-FE3893DCBAE1}" destId="{C834BBF8-0D94-483A-BAA4-76BDE7C27C5B}" srcOrd="0" destOrd="0" presId="urn:microsoft.com/office/officeart/2005/8/layout/pyramid2"/>
    <dgm:cxn modelId="{D9B11BCF-A007-47C3-810A-77E0005D6D74}" type="presOf" srcId="{7F1A1FAA-9809-4CDB-BA0C-2D76ABF8BE47}" destId="{E893B193-A0B0-4ADE-81EF-767E663AFE30}" srcOrd="0" destOrd="0" presId="urn:microsoft.com/office/officeart/2005/8/layout/pyramid2"/>
    <dgm:cxn modelId="{92D954D4-1A8B-49A6-89FA-3E9CEA085935}" srcId="{54ECA110-2C49-4592-A13D-21D8F12B74A8}" destId="{50E3B6FE-F483-499C-AC63-E713BF1DA0F5}" srcOrd="3" destOrd="0" parTransId="{B4B0DA15-4018-45D8-8B7B-68D53965F557}" sibTransId="{F26EC798-A7E6-4CB6-92D9-82D22155FB49}"/>
    <dgm:cxn modelId="{843A34D8-E43D-4796-BD81-440BCAFBBCD2}" srcId="{54ECA110-2C49-4592-A13D-21D8F12B74A8}" destId="{C400EC7A-85E9-4FF3-8C76-FE3893DCBAE1}" srcOrd="2" destOrd="0" parTransId="{DDBD2971-7B11-4331-AA39-14400EAC1660}" sibTransId="{5F12F20B-B044-4102-9EF1-4B9F6FD43663}"/>
    <dgm:cxn modelId="{D2917BF2-C483-43DA-9930-50CA0BF6E684}" type="presOf" srcId="{54ECA110-2C49-4592-A13D-21D8F12B74A8}" destId="{644B313C-6E24-42C2-96A3-A665C359775F}" srcOrd="0" destOrd="0" presId="urn:microsoft.com/office/officeart/2005/8/layout/pyramid2"/>
    <dgm:cxn modelId="{11D0F118-4124-4516-AE66-DCD71FB763B0}" type="presParOf" srcId="{644B313C-6E24-42C2-96A3-A665C359775F}" destId="{CDAE5FB5-BEFE-4AB9-A567-FB2B0431C9E0}" srcOrd="0" destOrd="0" presId="urn:microsoft.com/office/officeart/2005/8/layout/pyramid2"/>
    <dgm:cxn modelId="{51C24B18-68E9-4D00-A6D6-0C486F1BD4CA}" type="presParOf" srcId="{644B313C-6E24-42C2-96A3-A665C359775F}" destId="{7E72BA62-32DD-4F3E-B06A-3A75FF1AD5AE}" srcOrd="1" destOrd="0" presId="urn:microsoft.com/office/officeart/2005/8/layout/pyramid2"/>
    <dgm:cxn modelId="{65D703E9-4EA2-4C89-8437-50147C22ED12}" type="presParOf" srcId="{7E72BA62-32DD-4F3E-B06A-3A75FF1AD5AE}" destId="{E893B193-A0B0-4ADE-81EF-767E663AFE30}" srcOrd="0" destOrd="0" presId="urn:microsoft.com/office/officeart/2005/8/layout/pyramid2"/>
    <dgm:cxn modelId="{6E25E13F-1D7A-4C83-B569-F570794ECB47}" type="presParOf" srcId="{7E72BA62-32DD-4F3E-B06A-3A75FF1AD5AE}" destId="{F06347DE-9450-40B1-A390-1E72295DCDD8}" srcOrd="1" destOrd="0" presId="urn:microsoft.com/office/officeart/2005/8/layout/pyramid2"/>
    <dgm:cxn modelId="{2DD5E874-6D20-4977-A036-E5FECEAD63CB}" type="presParOf" srcId="{7E72BA62-32DD-4F3E-B06A-3A75FF1AD5AE}" destId="{1DAF3C29-C8A2-42FB-ABB1-245D38AAA63A}" srcOrd="2" destOrd="0" presId="urn:microsoft.com/office/officeart/2005/8/layout/pyramid2"/>
    <dgm:cxn modelId="{93F7183C-9270-4B59-A0F1-6C116AB9716A}" type="presParOf" srcId="{7E72BA62-32DD-4F3E-B06A-3A75FF1AD5AE}" destId="{3927DBD9-7C33-477B-BB04-D949FCEAD207}" srcOrd="3" destOrd="0" presId="urn:microsoft.com/office/officeart/2005/8/layout/pyramid2"/>
    <dgm:cxn modelId="{B5FF1F17-D923-4522-A961-4B3AE09C767C}" type="presParOf" srcId="{7E72BA62-32DD-4F3E-B06A-3A75FF1AD5AE}" destId="{C834BBF8-0D94-483A-BAA4-76BDE7C27C5B}" srcOrd="4" destOrd="0" presId="urn:microsoft.com/office/officeart/2005/8/layout/pyramid2"/>
    <dgm:cxn modelId="{6CCE0567-1F2A-4953-955F-779961589F83}" type="presParOf" srcId="{7E72BA62-32DD-4F3E-B06A-3A75FF1AD5AE}" destId="{B517E76A-F11A-4D1C-A937-1890224E601A}" srcOrd="5" destOrd="0" presId="urn:microsoft.com/office/officeart/2005/8/layout/pyramid2"/>
    <dgm:cxn modelId="{71F67023-4213-4663-A979-6B3011CB4F56}" type="presParOf" srcId="{7E72BA62-32DD-4F3E-B06A-3A75FF1AD5AE}" destId="{F3B691FC-0495-48D8-86E3-C792A264CD56}" srcOrd="6" destOrd="0" presId="urn:microsoft.com/office/officeart/2005/8/layout/pyramid2"/>
    <dgm:cxn modelId="{FDD68B73-8C3F-4E8E-B344-EE73DB1538A9}" type="presParOf" srcId="{7E72BA62-32DD-4F3E-B06A-3A75FF1AD5AE}" destId="{40A3B290-77BB-4F2D-A8EB-4C6EFA905432}"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E5FB5-BEFE-4AB9-A567-FB2B0431C9E0}">
      <dsp:nvSpPr>
        <dsp:cNvPr id="0" name=""/>
        <dsp:cNvSpPr/>
      </dsp:nvSpPr>
      <dsp:spPr>
        <a:xfrm>
          <a:off x="3040257" y="0"/>
          <a:ext cx="5314335" cy="5314335"/>
        </a:xfrm>
        <a:prstGeom prst="triangl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93B193-A0B0-4ADE-81EF-767E663AFE30}">
      <dsp:nvSpPr>
        <dsp:cNvPr id="0" name=""/>
        <dsp:cNvSpPr/>
      </dsp:nvSpPr>
      <dsp:spPr>
        <a:xfrm>
          <a:off x="5697424" y="531952"/>
          <a:ext cx="3454317" cy="944540"/>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Python</a:t>
          </a:r>
          <a:r>
            <a:rPr lang="en-US" sz="1800" b="0" i="0" kern="1200" baseline="0"/>
            <a:t> – The primary programming language for implementing steganography.</a:t>
          </a:r>
          <a:endParaRPr lang="en-IN" sz="1800" kern="1200"/>
        </a:p>
      </dsp:txBody>
      <dsp:txXfrm>
        <a:off x="5743533" y="578061"/>
        <a:ext cx="3362099" cy="852322"/>
      </dsp:txXfrm>
    </dsp:sp>
    <dsp:sp modelId="{1DAF3C29-C8A2-42FB-ABB1-245D38AAA63A}">
      <dsp:nvSpPr>
        <dsp:cNvPr id="0" name=""/>
        <dsp:cNvSpPr/>
      </dsp:nvSpPr>
      <dsp:spPr>
        <a:xfrm>
          <a:off x="5697424" y="1594559"/>
          <a:ext cx="3454317" cy="944540"/>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OpenCV (cv2)</a:t>
          </a:r>
          <a:r>
            <a:rPr lang="en-US" sz="1800" b="0" i="0" kern="1200" baseline="0"/>
            <a:t> – Used for image processing and manipulation.</a:t>
          </a:r>
          <a:endParaRPr lang="en-IN" sz="1800" kern="1200"/>
        </a:p>
      </dsp:txBody>
      <dsp:txXfrm>
        <a:off x="5743533" y="1640668"/>
        <a:ext cx="3362099" cy="852322"/>
      </dsp:txXfrm>
    </dsp:sp>
    <dsp:sp modelId="{C834BBF8-0D94-483A-BAA4-76BDE7C27C5B}">
      <dsp:nvSpPr>
        <dsp:cNvPr id="0" name=""/>
        <dsp:cNvSpPr/>
      </dsp:nvSpPr>
      <dsp:spPr>
        <a:xfrm>
          <a:off x="5697424" y="2657167"/>
          <a:ext cx="3454317" cy="944540"/>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File Handling (os module)</a:t>
          </a:r>
          <a:r>
            <a:rPr lang="en-US" sz="1800" b="0" i="0" kern="1200" baseline="0"/>
            <a:t> – Opens and saves the encrypted image.</a:t>
          </a:r>
          <a:endParaRPr lang="en-IN" sz="1800" kern="1200"/>
        </a:p>
      </dsp:txBody>
      <dsp:txXfrm>
        <a:off x="5743533" y="2703276"/>
        <a:ext cx="3362099" cy="852322"/>
      </dsp:txXfrm>
    </dsp:sp>
    <dsp:sp modelId="{F3B691FC-0495-48D8-86E3-C792A264CD56}">
      <dsp:nvSpPr>
        <dsp:cNvPr id="0" name=""/>
        <dsp:cNvSpPr/>
      </dsp:nvSpPr>
      <dsp:spPr>
        <a:xfrm>
          <a:off x="5697424" y="3719775"/>
          <a:ext cx="3454317" cy="944540"/>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t>String Encoding (ASCII Mapping)</a:t>
          </a:r>
          <a:r>
            <a:rPr lang="en-US" sz="1800" b="0" i="0" kern="1200" baseline="0" dirty="0"/>
            <a:t> – Maps characters to pixel values for embedding and extraction</a:t>
          </a:r>
          <a:endParaRPr lang="en-IN" sz="1800" kern="1200" dirty="0"/>
        </a:p>
      </dsp:txBody>
      <dsp:txXfrm>
        <a:off x="5743533" y="3765884"/>
        <a:ext cx="3362099" cy="85232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86355" y="4340558"/>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Annyasha Mondal</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Ms</a:t>
            </a:r>
            <a:r>
              <a:rPr lang="en-US" sz="2000" b="1" dirty="0">
                <a:solidFill>
                  <a:schemeClr val="accent1">
                    <a:lumMod val="75000"/>
                  </a:schemeClr>
                </a:solidFill>
                <a:latin typeface="Arial"/>
                <a:cs typeface="Arial"/>
              </a:rPr>
              <a:t> Ramaiah University Of Applied 				Sciences , School Of Social 					Sciences, BSc(Hons) Data 					Science And Analytics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10" name="TextBox 9">
            <a:extLst>
              <a:ext uri="{FF2B5EF4-FFF2-40B4-BE49-F238E27FC236}">
                <a16:creationId xmlns:a16="http://schemas.microsoft.com/office/drawing/2014/main" id="{DDBC102B-89AE-4153-840D-26FCC0878273}"/>
              </a:ext>
            </a:extLst>
          </p:cNvPr>
          <p:cNvSpPr txBox="1"/>
          <p:nvPr/>
        </p:nvSpPr>
        <p:spPr>
          <a:xfrm>
            <a:off x="203434" y="1621234"/>
            <a:ext cx="11580354" cy="2585323"/>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Encryption Techniques</a:t>
            </a:r>
            <a:r>
              <a:rPr kumimoji="0" lang="en-US" altLang="en-US" sz="1800" b="0" i="0" u="none" strike="noStrike" cap="none" normalizeH="0" baseline="0" dirty="0">
                <a:ln>
                  <a:noFill/>
                </a:ln>
                <a:solidFill>
                  <a:schemeClr val="tx1"/>
                </a:solidFill>
                <a:effectLst/>
                <a:latin typeface="Arial" panose="020B0604020202020204" pitchFamily="34" charset="0"/>
              </a:rPr>
              <a:t> – Integrating quantum cryptography and AI-based encryption for enhanced security.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 Steganographic Algorithms</a:t>
            </a:r>
            <a:r>
              <a:rPr kumimoji="0" lang="en-US" altLang="en-US" sz="1800" b="0" i="0" u="none" strike="noStrike" cap="none" normalizeH="0" baseline="0" dirty="0">
                <a:ln>
                  <a:noFill/>
                </a:ln>
                <a:solidFill>
                  <a:schemeClr val="tx1"/>
                </a:solidFill>
                <a:effectLst/>
                <a:latin typeface="Arial" panose="020B0604020202020204" pitchFamily="34" charset="0"/>
              </a:rPr>
              <a:t> – Developing new methods to resist steganalysis attacks and improve data embedding efficiency.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Steganography</a:t>
            </a:r>
            <a:r>
              <a:rPr kumimoji="0" lang="en-US" altLang="en-US" sz="1800" b="0" i="0" u="none" strike="noStrike" cap="none" normalizeH="0" baseline="0" dirty="0">
                <a:ln>
                  <a:noFill/>
                </a:ln>
                <a:solidFill>
                  <a:schemeClr val="tx1"/>
                </a:solidFill>
                <a:effectLst/>
                <a:latin typeface="Arial" panose="020B0604020202020204" pitchFamily="34" charset="0"/>
              </a:rPr>
              <a:t> – Implementing steganography in live video streams for secure communication.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and IoT Security</a:t>
            </a:r>
            <a:r>
              <a:rPr kumimoji="0" lang="en-US" altLang="en-US" sz="1800" b="0" i="0" u="none" strike="noStrike" cap="none" normalizeH="0" baseline="0" dirty="0">
                <a:ln>
                  <a:noFill/>
                </a:ln>
                <a:solidFill>
                  <a:schemeClr val="tx1"/>
                </a:solidFill>
                <a:effectLst/>
                <a:latin typeface="Arial" panose="020B0604020202020204" pitchFamily="34" charset="0"/>
              </a:rPr>
              <a:t> – Using steganography to protect sensitive IoT data and cloud-based transactions.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1800" b="0" i="0" u="none" strike="noStrike" cap="none" normalizeH="0" baseline="0" dirty="0">
                <a:ln>
                  <a:noFill/>
                </a:ln>
                <a:solidFill>
                  <a:schemeClr val="tx1"/>
                </a:solidFill>
                <a:effectLst/>
                <a:latin typeface="Arial" panose="020B0604020202020204" pitchFamily="34" charset="0"/>
              </a:rPr>
              <a:t> – Combining steganography with blockchain to ensure data integrity and authenticity.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AI-Powered Detection Prevention</a:t>
            </a:r>
            <a:r>
              <a:rPr kumimoji="0" lang="en-US" altLang="en-US" sz="1800" b="0" i="0" u="none" strike="noStrike" cap="none" normalizeH="0" baseline="0" dirty="0">
                <a:ln>
                  <a:noFill/>
                </a:ln>
                <a:solidFill>
                  <a:schemeClr val="tx1"/>
                </a:solidFill>
                <a:effectLst/>
                <a:latin typeface="Arial" panose="020B0604020202020204" pitchFamily="34" charset="0"/>
              </a:rPr>
              <a:t> – Enhancing steganographic techniques to evade AI-based detection methods</a:t>
            </a:r>
            <a:endParaRPr lang="en-IN" dirty="0"/>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Traditional encryption methods attract attention, making data vulnerable to attacks. Steganography conceals sensitive information within images, ensuring secure and undetectable communication. However, existing methods face challenges like low embedding capacity and susceptibility to detection. This project aims to develop an efficient and robust image steganography technique to enhance security, imperceptibility, and resistance to attacks.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graphicFrame>
        <p:nvGraphicFramePr>
          <p:cNvPr id="6" name="Content Placeholder 5">
            <a:extLst>
              <a:ext uri="{FF2B5EF4-FFF2-40B4-BE49-F238E27FC236}">
                <a16:creationId xmlns:a16="http://schemas.microsoft.com/office/drawing/2014/main" id="{3DAC7CF3-D27C-48FB-819E-F31841B41FC1}"/>
              </a:ext>
            </a:extLst>
          </p:cNvPr>
          <p:cNvGraphicFramePr>
            <a:graphicFrameLocks noGrp="1"/>
          </p:cNvGraphicFramePr>
          <p:nvPr>
            <p:ph idx="1"/>
            <p:extLst>
              <p:ext uri="{D42A27DB-BD31-4B8C-83A1-F6EECF244321}">
                <p14:modId xmlns:p14="http://schemas.microsoft.com/office/powerpoint/2010/main" val="2987386926"/>
              </p:ext>
            </p:extLst>
          </p:nvPr>
        </p:nvGraphicFramePr>
        <p:xfrm>
          <a:off x="0" y="1543665"/>
          <a:ext cx="12192000" cy="5314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8" name="TextBox 7">
            <a:extLst>
              <a:ext uri="{FF2B5EF4-FFF2-40B4-BE49-F238E27FC236}">
                <a16:creationId xmlns:a16="http://schemas.microsoft.com/office/drawing/2014/main" id="{2C00740B-469A-4DFD-A80B-2E98EFDA7D44}"/>
              </a:ext>
            </a:extLst>
          </p:cNvPr>
          <p:cNvSpPr txBox="1"/>
          <p:nvPr/>
        </p:nvSpPr>
        <p:spPr>
          <a:xfrm>
            <a:off x="516467" y="1701800"/>
            <a:ext cx="11094340" cy="1477328"/>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Password-Protected Decryption</a:t>
            </a:r>
            <a:r>
              <a:rPr kumimoji="0" lang="en-US" altLang="en-US" sz="1800" b="0" i="0" u="none" strike="noStrike" cap="none" normalizeH="0" baseline="0" dirty="0">
                <a:ln>
                  <a:noFill/>
                </a:ln>
                <a:solidFill>
                  <a:schemeClr val="tx1"/>
                </a:solidFill>
                <a:effectLst/>
                <a:latin typeface="Arial" panose="020B0604020202020204" pitchFamily="34" charset="0"/>
              </a:rPr>
              <a:t> – Ensures only authorized users can retrieve hidden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Minimal Image Distortion</a:t>
            </a:r>
            <a:r>
              <a:rPr kumimoji="0" lang="en-US" altLang="en-US" sz="1800" b="0" i="0" u="none" strike="noStrike" cap="none" normalizeH="0" baseline="0" dirty="0">
                <a:ln>
                  <a:noFill/>
                </a:ln>
                <a:solidFill>
                  <a:schemeClr val="tx1"/>
                </a:solidFill>
                <a:effectLst/>
                <a:latin typeface="Arial" panose="020B0604020202020204" pitchFamily="34" charset="0"/>
              </a:rPr>
              <a:t> – Embeds data without significantly altering image quality.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 ASCII Mapping</a:t>
            </a:r>
            <a:r>
              <a:rPr kumimoji="0" lang="en-US" altLang="en-US" sz="1800" b="0" i="0" u="none" strike="noStrike" cap="none" normalizeH="0" baseline="0" dirty="0">
                <a:ln>
                  <a:noFill/>
                </a:ln>
                <a:solidFill>
                  <a:schemeClr val="tx1"/>
                </a:solidFill>
                <a:effectLst/>
                <a:latin typeface="Arial" panose="020B0604020202020204" pitchFamily="34" charset="0"/>
              </a:rPr>
              <a:t> – Uses unique character-to-pixel value encoding for security.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Lightweight &amp; Fast</a:t>
            </a:r>
            <a:r>
              <a:rPr kumimoji="0" lang="en-US" altLang="en-US" sz="1800" b="0" i="0" u="none" strike="noStrike" cap="none" normalizeH="0" baseline="0" dirty="0">
                <a:ln>
                  <a:noFill/>
                </a:ln>
                <a:solidFill>
                  <a:schemeClr val="tx1"/>
                </a:solidFill>
                <a:effectLst/>
                <a:latin typeface="Arial" panose="020B0604020202020204" pitchFamily="34" charset="0"/>
              </a:rPr>
              <a:t> – Uses OpenCV for efficient image processing.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 Works on multiple operating systems with minor modifications</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TextBox 4">
            <a:extLst>
              <a:ext uri="{FF2B5EF4-FFF2-40B4-BE49-F238E27FC236}">
                <a16:creationId xmlns:a16="http://schemas.microsoft.com/office/drawing/2014/main" id="{15976377-30A5-4568-B29E-88D65DD61225}"/>
              </a:ext>
            </a:extLst>
          </p:cNvPr>
          <p:cNvSpPr txBox="1"/>
          <p:nvPr/>
        </p:nvSpPr>
        <p:spPr>
          <a:xfrm>
            <a:off x="413886" y="1665171"/>
            <a:ext cx="9903096" cy="1754326"/>
          </a:xfrm>
          <a:prstGeom prst="rect">
            <a:avLst/>
          </a:prstGeom>
          <a:noFill/>
        </p:spPr>
        <p:txBody>
          <a:bodyPr wrap="non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&amp; Intelligence Agencies</a:t>
            </a:r>
            <a:r>
              <a:rPr kumimoji="0" lang="en-US" altLang="en-US" sz="1800" b="0" i="0" u="none" strike="noStrike" cap="none" normalizeH="0" baseline="0" dirty="0">
                <a:ln>
                  <a:noFill/>
                </a:ln>
                <a:solidFill>
                  <a:schemeClr val="tx1"/>
                </a:solidFill>
                <a:effectLst/>
                <a:latin typeface="Arial" panose="020B0604020202020204" pitchFamily="34" charset="0"/>
              </a:rPr>
              <a:t> – Secure communication without attracting attention.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Corporate Organizations</a:t>
            </a:r>
            <a:r>
              <a:rPr kumimoji="0" lang="en-US" altLang="en-US" sz="1800" b="0" i="0" u="none" strike="noStrike" cap="none" normalizeH="0" baseline="0" dirty="0">
                <a:ln>
                  <a:noFill/>
                </a:ln>
                <a:solidFill>
                  <a:schemeClr val="tx1"/>
                </a:solidFill>
                <a:effectLst/>
                <a:latin typeface="Arial" panose="020B0604020202020204" pitchFamily="34" charset="0"/>
              </a:rPr>
              <a:t> – Protect sensitive business data from cyber threats.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 Share confidential information securely.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 Enhance data protection techniques.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 Users</a:t>
            </a:r>
            <a:r>
              <a:rPr kumimoji="0" lang="en-US" altLang="en-US" sz="1800" b="0" i="0" u="none" strike="noStrike" cap="none" normalizeH="0" baseline="0" dirty="0">
                <a:ln>
                  <a:noFill/>
                </a:ln>
                <a:solidFill>
                  <a:schemeClr val="tx1"/>
                </a:solidFill>
                <a:effectLst/>
                <a:latin typeface="Arial" panose="020B0604020202020204" pitchFamily="34" charset="0"/>
              </a:rPr>
              <a:t> – Securely store and transmit personal or confidential data </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430D57F3-8F41-04A1-EC29-21F2AACE9C9B}"/>
              </a:ext>
            </a:extLst>
          </p:cNvPr>
          <p:cNvPicPr>
            <a:picLocks noChangeAspect="1"/>
          </p:cNvPicPr>
          <p:nvPr/>
        </p:nvPicPr>
        <p:blipFill>
          <a:blip r:embed="rId2"/>
          <a:stretch>
            <a:fillRect/>
          </a:stretch>
        </p:blipFill>
        <p:spPr>
          <a:xfrm>
            <a:off x="0" y="1184953"/>
            <a:ext cx="3746664" cy="5673047"/>
          </a:xfrm>
          <a:prstGeom prst="rect">
            <a:avLst/>
          </a:prstGeom>
        </p:spPr>
      </p:pic>
      <p:pic>
        <p:nvPicPr>
          <p:cNvPr id="9" name="Picture 8">
            <a:extLst>
              <a:ext uri="{FF2B5EF4-FFF2-40B4-BE49-F238E27FC236}">
                <a16:creationId xmlns:a16="http://schemas.microsoft.com/office/drawing/2014/main" id="{725F0E94-CE3E-6335-66D5-28F111265F0F}"/>
              </a:ext>
            </a:extLst>
          </p:cNvPr>
          <p:cNvPicPr>
            <a:picLocks noChangeAspect="1"/>
          </p:cNvPicPr>
          <p:nvPr/>
        </p:nvPicPr>
        <p:blipFill>
          <a:blip r:embed="rId3"/>
          <a:stretch>
            <a:fillRect/>
          </a:stretch>
        </p:blipFill>
        <p:spPr>
          <a:xfrm>
            <a:off x="3746665" y="1184953"/>
            <a:ext cx="8445336" cy="2244047"/>
          </a:xfrm>
          <a:prstGeom prst="rect">
            <a:avLst/>
          </a:prstGeom>
        </p:spPr>
      </p:pic>
      <p:pic>
        <p:nvPicPr>
          <p:cNvPr id="11" name="Picture 10">
            <a:extLst>
              <a:ext uri="{FF2B5EF4-FFF2-40B4-BE49-F238E27FC236}">
                <a16:creationId xmlns:a16="http://schemas.microsoft.com/office/drawing/2014/main" id="{414FAA45-B282-BFB2-F32E-161C48BD9A9D}"/>
              </a:ext>
            </a:extLst>
          </p:cNvPr>
          <p:cNvPicPr>
            <a:picLocks noChangeAspect="1"/>
          </p:cNvPicPr>
          <p:nvPr/>
        </p:nvPicPr>
        <p:blipFill>
          <a:blip r:embed="rId4"/>
          <a:stretch>
            <a:fillRect/>
          </a:stretch>
        </p:blipFill>
        <p:spPr>
          <a:xfrm>
            <a:off x="3746664" y="3429000"/>
            <a:ext cx="8445336" cy="34290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TextBox 3">
            <a:extLst>
              <a:ext uri="{FF2B5EF4-FFF2-40B4-BE49-F238E27FC236}">
                <a16:creationId xmlns:a16="http://schemas.microsoft.com/office/drawing/2014/main" id="{B752B184-9FBE-4F43-8E3C-F45747E4B377}"/>
              </a:ext>
            </a:extLst>
          </p:cNvPr>
          <p:cNvSpPr txBox="1"/>
          <p:nvPr/>
        </p:nvSpPr>
        <p:spPr>
          <a:xfrm>
            <a:off x="321733" y="1608667"/>
            <a:ext cx="11209868" cy="1477328"/>
          </a:xfrm>
          <a:prstGeom prst="rect">
            <a:avLst/>
          </a:prstGeom>
          <a:noFill/>
        </p:spPr>
        <p:txBody>
          <a:bodyPr wrap="square" rtlCol="0">
            <a:spAutoFit/>
          </a:bodyPr>
          <a:lstStyle/>
          <a:p>
            <a:r>
              <a:rPr lang="en-US" dirty="0"/>
              <a:t>This project successfully implements a secure data-hiding technique using steganography, addressing the challenges of traditional encryption methods. By embedding confidential information within images, it ensures secure and undetectable communication. The use of password-protected decryption enhances security, making the system robust against unauthorized access. This approach provides an efficient and lightweight solution for protecting sensitive data while maintaining image quality and usability.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4" name="TextBox 3">
            <a:extLst>
              <a:ext uri="{FF2B5EF4-FFF2-40B4-BE49-F238E27FC236}">
                <a16:creationId xmlns:a16="http://schemas.microsoft.com/office/drawing/2014/main" id="{36DDDC75-2EEF-44DE-9068-FB194126EB85}"/>
              </a:ext>
            </a:extLst>
          </p:cNvPr>
          <p:cNvSpPr txBox="1"/>
          <p:nvPr/>
        </p:nvSpPr>
        <p:spPr>
          <a:xfrm>
            <a:off x="581192" y="1886634"/>
            <a:ext cx="9359221" cy="369332"/>
          </a:xfrm>
          <a:prstGeom prst="rect">
            <a:avLst/>
          </a:prstGeom>
          <a:noFill/>
        </p:spPr>
        <p:txBody>
          <a:bodyPr wrap="square" rtlCol="0">
            <a:spAutoFit/>
          </a:bodyPr>
          <a:lstStyle/>
          <a:p>
            <a:r>
              <a:rPr lang="en-US" dirty="0" err="1">
                <a:solidFill>
                  <a:schemeClr val="accent1"/>
                </a:solidFill>
              </a:rPr>
              <a:t>Github</a:t>
            </a:r>
            <a:r>
              <a:rPr lang="en-US" dirty="0">
                <a:solidFill>
                  <a:schemeClr val="accent1"/>
                </a:solidFill>
              </a:rPr>
              <a:t> Link:- </a:t>
            </a:r>
            <a:r>
              <a:rPr lang="en-US" dirty="0">
                <a:solidFill>
                  <a:srgbClr val="92D050"/>
                </a:solidFill>
              </a:rPr>
              <a:t>https://github.com/Ananyasha1/Stegnography-Project-IBM.git</a:t>
            </a:r>
            <a:endParaRPr lang="en-IN" dirty="0">
              <a:solidFill>
                <a:srgbClr val="92D050"/>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127</TotalTime>
  <Words>482</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Annyasha Mondal</cp:lastModifiedBy>
  <cp:revision>39</cp:revision>
  <dcterms:created xsi:type="dcterms:W3CDTF">2021-05-26T16:50:10Z</dcterms:created>
  <dcterms:modified xsi:type="dcterms:W3CDTF">2025-02-26T10:38:44Z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