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3" r:id="rId4"/>
    <p:sldId id="264"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600" b="0" i="0">
                <a:solidFill>
                  <a:srgbClr val="000047"/>
                </a:solidFill>
                <a:latin typeface="Arial MT"/>
                <a:cs typeface="Arial MT"/>
              </a:defRPr>
            </a:lvl1pPr>
          </a:lstStyle>
          <a:p/>
        </p:txBody>
      </p:sp>
      <p:sp>
        <p:nvSpPr>
          <p:cNvPr id="4" name="Holder 4"/>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1949623" cy="6857996"/>
          </a:xfrm>
          <a:prstGeom prst="rect">
            <a:avLst/>
          </a:prstGeom>
        </p:spPr>
      </p:pic>
      <p:pic>
        <p:nvPicPr>
          <p:cNvPr id="17" name="bg object 17"/>
          <p:cNvPicPr/>
          <p:nvPr/>
        </p:nvPicPr>
        <p:blipFill>
          <a:blip r:embed="rId3" cstate="print"/>
          <a:stretch>
            <a:fillRect/>
          </a:stretch>
        </p:blipFill>
        <p:spPr>
          <a:xfrm>
            <a:off x="10482071" y="6352030"/>
            <a:ext cx="1362455" cy="408431"/>
          </a:xfrm>
          <a:prstGeom prst="rect">
            <a:avLst/>
          </a:prstGeom>
        </p:spPr>
      </p:pic>
      <p:sp>
        <p:nvSpPr>
          <p:cNvPr id="2" name="Holder 2"/>
          <p:cNvSpPr>
            <a:spLocks noGrp="1"/>
          </p:cNvSpPr>
          <p:nvPr>
            <p:ph type="title"/>
          </p:nvPr>
        </p:nvSpPr>
        <p:spPr/>
        <p:txBody>
          <a:bodyPr lIns="0" tIns="0" rIns="0" bIns="0"/>
          <a:lstStyle>
            <a:lvl1pPr>
              <a:defRPr sz="36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0582994" y="6448402"/>
            <a:ext cx="1178960" cy="215688"/>
          </a:xfrm>
          <a:prstGeom prst="rect">
            <a:avLst/>
          </a:prstGeom>
        </p:spPr>
      </p:pic>
      <p:sp>
        <p:nvSpPr>
          <p:cNvPr id="2" name="Holder 2"/>
          <p:cNvSpPr>
            <a:spLocks noGrp="1"/>
          </p:cNvSpPr>
          <p:nvPr>
            <p:ph type="title"/>
          </p:nvPr>
        </p:nvSpPr>
        <p:spPr>
          <a:xfrm>
            <a:off x="2790063" y="1617726"/>
            <a:ext cx="6611873" cy="574039"/>
          </a:xfrm>
          <a:prstGeom prst="rect">
            <a:avLst/>
          </a:prstGeom>
        </p:spPr>
        <p:txBody>
          <a:bodyPr wrap="square" lIns="0" tIns="0" rIns="0" bIns="0">
            <a:spAutoFit/>
          </a:bodyPr>
          <a:lstStyle>
            <a:lvl1pPr>
              <a:defRPr sz="36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784097" y="1719198"/>
            <a:ext cx="10623804" cy="2981960"/>
          </a:xfrm>
          <a:prstGeom prst="rect">
            <a:avLst/>
          </a:prstGeom>
        </p:spPr>
        <p:txBody>
          <a:bodyPr wrap="square" lIns="0" tIns="0" rIns="0" bIns="0">
            <a:spAutoFit/>
          </a:bodyPr>
          <a:lstStyle>
            <a:lvl1pPr>
              <a:defRPr sz="1600" b="0" i="0">
                <a:solidFill>
                  <a:srgbClr val="000047"/>
                </a:solidFill>
                <a:latin typeface="Arial MT"/>
                <a:cs typeface="Arial MT"/>
              </a:defRPr>
            </a:lvl1pPr>
          </a:lstStyle>
          <a:p/>
        </p:txBody>
      </p:sp>
      <p:sp>
        <p:nvSpPr>
          <p:cNvPr id="4" name="Holder 4"/>
          <p:cNvSpPr>
            <a:spLocks noGrp="1"/>
          </p:cNvSpPr>
          <p:nvPr>
            <p:ph type="ftr" sz="quarter" idx="5"/>
          </p:nvPr>
        </p:nvSpPr>
        <p:spPr>
          <a:xfrm>
            <a:off x="1029716" y="6517783"/>
            <a:ext cx="732789" cy="124459"/>
          </a:xfrm>
          <a:prstGeom prst="rect">
            <a:avLst/>
          </a:prstGeom>
        </p:spPr>
        <p:txBody>
          <a:bodyPr wrap="square" lIns="0" tIns="0" rIns="0" bIns="0">
            <a:spAutoFit/>
          </a:bodyPr>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419100" y="6518088"/>
            <a:ext cx="173990" cy="124459"/>
          </a:xfrm>
          <a:prstGeom prst="rect">
            <a:avLst/>
          </a:prstGeom>
        </p:spPr>
        <p:txBody>
          <a:bodyPr wrap="square" lIns="0" tIns="0" rIns="0" bIns="0">
            <a:spAutoFit/>
          </a:bodyPr>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9716" y="2292222"/>
            <a:ext cx="5508625" cy="574040"/>
          </a:xfrm>
          <a:prstGeom prst="rect">
            <a:avLst/>
          </a:prstGeom>
        </p:spPr>
        <p:txBody>
          <a:bodyPr vert="horz" wrap="square" lIns="0" tIns="12700" rIns="0" bIns="0" rtlCol="0">
            <a:spAutoFit/>
          </a:bodyPr>
          <a:lstStyle/>
          <a:p>
            <a:pPr marL="12700">
              <a:lnSpc>
                <a:spcPct val="100000"/>
              </a:lnSpc>
              <a:spcBef>
                <a:spcPts val="100"/>
              </a:spcBef>
            </a:pPr>
            <a:r>
              <a:rPr dirty="0"/>
              <a:t>Hackathon</a:t>
            </a:r>
            <a:r>
              <a:rPr spc="-35" dirty="0"/>
              <a:t> </a:t>
            </a:r>
            <a:r>
              <a:rPr dirty="0"/>
              <a:t>Idea</a:t>
            </a:r>
            <a:r>
              <a:rPr spc="-35" dirty="0"/>
              <a:t> Template</a:t>
            </a:r>
            <a:endParaRPr spc="-35" dirty="0"/>
          </a:p>
        </p:txBody>
      </p:sp>
      <p:sp>
        <p:nvSpPr>
          <p:cNvPr id="3" name="object 3"/>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 dirty="0"/>
            </a:fld>
            <a:endParaRPr spc="-5" dirty="0"/>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8412" y="537717"/>
            <a:ext cx="4919345" cy="391160"/>
          </a:xfrm>
          <a:prstGeom prst="rect">
            <a:avLst/>
          </a:prstGeom>
        </p:spPr>
        <p:txBody>
          <a:bodyPr vert="horz" wrap="square" lIns="0" tIns="12700" rIns="0" bIns="0" rtlCol="0">
            <a:spAutoFit/>
          </a:bodyPr>
          <a:lstStyle/>
          <a:p>
            <a:pPr marL="12700">
              <a:lnSpc>
                <a:spcPct val="100000"/>
              </a:lnSpc>
              <a:spcBef>
                <a:spcPts val="100"/>
              </a:spcBef>
            </a:pPr>
            <a:r>
              <a:rPr sz="1800" i="1" spc="-5" dirty="0">
                <a:solidFill>
                  <a:srgbClr val="000047"/>
                </a:solidFill>
                <a:latin typeface="Arial" panose="020B0604020202020204"/>
                <a:cs typeface="Arial" panose="020B0604020202020204"/>
              </a:rPr>
              <a:t>&lt;idea</a:t>
            </a:r>
            <a:r>
              <a:rPr sz="1800" i="1" spc="-10" dirty="0">
                <a:solidFill>
                  <a:srgbClr val="000047"/>
                </a:solidFill>
                <a:latin typeface="Arial" panose="020B0604020202020204"/>
                <a:cs typeface="Arial" panose="020B0604020202020204"/>
              </a:rPr>
              <a:t> </a:t>
            </a:r>
            <a:r>
              <a:rPr sz="1800" i="1" spc="-5" dirty="0">
                <a:solidFill>
                  <a:srgbClr val="000047"/>
                </a:solidFill>
                <a:latin typeface="Arial" panose="020B0604020202020204"/>
                <a:cs typeface="Arial" panose="020B0604020202020204"/>
              </a:rPr>
              <a:t>description&gt;</a:t>
            </a:r>
            <a:r>
              <a:rPr sz="1800" i="1" dirty="0">
                <a:solidFill>
                  <a:srgbClr val="000047"/>
                </a:solidFill>
                <a:latin typeface="Arial" panose="020B0604020202020204"/>
                <a:cs typeface="Arial" panose="020B0604020202020204"/>
              </a:rPr>
              <a:t> </a:t>
            </a:r>
            <a:r>
              <a:rPr sz="2400" b="1" dirty="0">
                <a:solidFill>
                  <a:srgbClr val="000047"/>
                </a:solidFill>
                <a:latin typeface="Arial" panose="020B0604020202020204"/>
                <a:cs typeface="Arial" panose="020B0604020202020204"/>
              </a:rPr>
              <a:t>|</a:t>
            </a:r>
            <a:r>
              <a:rPr sz="2400" b="1" spc="-15" dirty="0">
                <a:solidFill>
                  <a:srgbClr val="000047"/>
                </a:solidFill>
                <a:latin typeface="Arial" panose="020B0604020202020204"/>
                <a:cs typeface="Arial" panose="020B0604020202020204"/>
              </a:rPr>
              <a:t> </a:t>
            </a:r>
            <a:r>
              <a:rPr sz="2400" b="1" dirty="0">
                <a:solidFill>
                  <a:srgbClr val="000047"/>
                </a:solidFill>
                <a:latin typeface="Arial" panose="020B0604020202020204"/>
                <a:cs typeface="Arial" panose="020B0604020202020204"/>
              </a:rPr>
              <a:t>Business</a:t>
            </a:r>
            <a:r>
              <a:rPr sz="2400" b="1" spc="-5" dirty="0">
                <a:solidFill>
                  <a:srgbClr val="000047"/>
                </a:solidFill>
                <a:latin typeface="Arial" panose="020B0604020202020204"/>
                <a:cs typeface="Arial" panose="020B0604020202020204"/>
              </a:rPr>
              <a:t> </a:t>
            </a:r>
            <a:r>
              <a:rPr sz="2400" b="1" dirty="0">
                <a:solidFill>
                  <a:srgbClr val="000047"/>
                </a:solidFill>
                <a:latin typeface="Arial" panose="020B0604020202020204"/>
                <a:cs typeface="Arial" panose="020B0604020202020204"/>
              </a:rPr>
              <a:t>Plan</a:t>
            </a:r>
            <a:r>
              <a:rPr sz="2400" b="1" spc="-30" dirty="0">
                <a:solidFill>
                  <a:srgbClr val="000047"/>
                </a:solidFill>
                <a:latin typeface="Arial" panose="020B0604020202020204"/>
                <a:cs typeface="Arial" panose="020B0604020202020204"/>
              </a:rPr>
              <a:t> </a:t>
            </a:r>
            <a:r>
              <a:rPr sz="2400" b="1" dirty="0">
                <a:solidFill>
                  <a:srgbClr val="000047"/>
                </a:solidFill>
                <a:latin typeface="Arial" panose="020B0604020202020204"/>
                <a:cs typeface="Arial" panose="020B0604020202020204"/>
              </a:rPr>
              <a:t>(1/2)</a:t>
            </a:r>
            <a:endParaRPr sz="2400">
              <a:latin typeface="Arial" panose="020B0604020202020204"/>
              <a:cs typeface="Arial" panose="020B0604020202020204"/>
            </a:endParaRPr>
          </a:p>
        </p:txBody>
      </p:sp>
      <p:grpSp>
        <p:nvGrpSpPr>
          <p:cNvPr id="3" name="object 3"/>
          <p:cNvGrpSpPr/>
          <p:nvPr/>
        </p:nvGrpSpPr>
        <p:grpSpPr>
          <a:xfrm>
            <a:off x="118109" y="928877"/>
            <a:ext cx="11696382" cy="5417820"/>
            <a:chOff x="391477" y="928877"/>
            <a:chExt cx="11409045" cy="5417820"/>
          </a:xfrm>
        </p:grpSpPr>
        <p:sp>
          <p:nvSpPr>
            <p:cNvPr id="4" name="object 4"/>
            <p:cNvSpPr/>
            <p:nvPr/>
          </p:nvSpPr>
          <p:spPr>
            <a:xfrm>
              <a:off x="391477" y="928877"/>
              <a:ext cx="11409045" cy="5417820"/>
            </a:xfrm>
            <a:custGeom>
              <a:avLst/>
              <a:gdLst/>
              <a:ahLst/>
              <a:cxnLst/>
              <a:rect l="l" t="t" r="r" b="b"/>
              <a:pathLst>
                <a:path w="11409045" h="5417820">
                  <a:moveTo>
                    <a:pt x="11408664" y="0"/>
                  </a:moveTo>
                  <a:lnTo>
                    <a:pt x="0" y="0"/>
                  </a:lnTo>
                  <a:lnTo>
                    <a:pt x="0" y="5417820"/>
                  </a:lnTo>
                  <a:lnTo>
                    <a:pt x="11408664" y="5417820"/>
                  </a:lnTo>
                  <a:lnTo>
                    <a:pt x="11408664" y="0"/>
                  </a:lnTo>
                  <a:close/>
                </a:path>
              </a:pathLst>
            </a:custGeom>
            <a:solidFill>
              <a:srgbClr val="F1F1F1"/>
            </a:solidFill>
          </p:spPr>
          <p:txBody>
            <a:bodyPr wrap="square" lIns="0" tIns="0" rIns="0" bIns="0" rtlCol="0"/>
            <a:lstStyle/>
            <a:p>
              <a:endParaRPr dirty="0"/>
            </a:p>
          </p:txBody>
        </p:sp>
        <p:sp>
          <p:nvSpPr>
            <p:cNvPr id="5" name="object 5"/>
            <p:cNvSpPr/>
            <p:nvPr/>
          </p:nvSpPr>
          <p:spPr>
            <a:xfrm>
              <a:off x="3147822" y="1114805"/>
              <a:ext cx="8266430" cy="1198245"/>
            </a:xfrm>
            <a:custGeom>
              <a:avLst/>
              <a:gdLst/>
              <a:ahLst/>
              <a:cxnLst/>
              <a:rect l="l" t="t" r="r" b="b"/>
              <a:pathLst>
                <a:path w="8266430" h="1198245">
                  <a:moveTo>
                    <a:pt x="0" y="1197864"/>
                  </a:moveTo>
                  <a:lnTo>
                    <a:pt x="8266176" y="1197864"/>
                  </a:lnTo>
                  <a:lnTo>
                    <a:pt x="8266176" y="0"/>
                  </a:lnTo>
                  <a:lnTo>
                    <a:pt x="0" y="0"/>
                  </a:lnTo>
                  <a:lnTo>
                    <a:pt x="0" y="1197864"/>
                  </a:lnTo>
                  <a:close/>
                </a:path>
              </a:pathLst>
            </a:custGeom>
            <a:ln w="25400">
              <a:solidFill>
                <a:srgbClr val="225A92"/>
              </a:solidFill>
            </a:ln>
          </p:spPr>
          <p:txBody>
            <a:bodyPr wrap="square" lIns="0" tIns="0" rIns="0" bIns="0" rtlCol="0"/>
            <a:lstStyle/>
            <a:p/>
          </p:txBody>
        </p:sp>
      </p:grpSp>
      <p:sp>
        <p:nvSpPr>
          <p:cNvPr id="6" name="object 6"/>
          <p:cNvSpPr txBox="1">
            <a:spLocks noGrp="1"/>
          </p:cNvSpPr>
          <p:nvPr>
            <p:ph type="title"/>
          </p:nvPr>
        </p:nvSpPr>
        <p:spPr>
          <a:xfrm>
            <a:off x="605027" y="1303019"/>
            <a:ext cx="2013585" cy="584200"/>
          </a:xfrm>
          <a:prstGeom prst="rect">
            <a:avLst/>
          </a:prstGeom>
          <a:solidFill>
            <a:srgbClr val="225A92"/>
          </a:solidFill>
        </p:spPr>
        <p:txBody>
          <a:bodyPr vert="horz" wrap="square" lIns="0" tIns="33655" rIns="0" bIns="0" rtlCol="0">
            <a:spAutoFit/>
          </a:bodyPr>
          <a:lstStyle/>
          <a:p>
            <a:pPr marL="531495">
              <a:lnSpc>
                <a:spcPct val="100000"/>
              </a:lnSpc>
              <a:spcBef>
                <a:spcPts val="265"/>
              </a:spcBef>
            </a:pPr>
            <a:r>
              <a:rPr sz="3200" dirty="0"/>
              <a:t>WHY</a:t>
            </a:r>
            <a:endParaRPr sz="3200"/>
          </a:p>
        </p:txBody>
      </p:sp>
      <p:sp>
        <p:nvSpPr>
          <p:cNvPr id="7" name="object 7"/>
          <p:cNvSpPr txBox="1"/>
          <p:nvPr/>
        </p:nvSpPr>
        <p:spPr>
          <a:xfrm>
            <a:off x="683158" y="2031619"/>
            <a:ext cx="1616075" cy="239395"/>
          </a:xfrm>
          <a:prstGeom prst="rect">
            <a:avLst/>
          </a:prstGeom>
        </p:spPr>
        <p:txBody>
          <a:bodyPr vert="horz" wrap="square" lIns="0" tIns="13335" rIns="0" bIns="0" rtlCol="0">
            <a:spAutoFit/>
          </a:bodyPr>
          <a:lstStyle/>
          <a:p>
            <a:pPr marL="12700">
              <a:lnSpc>
                <a:spcPct val="100000"/>
              </a:lnSpc>
              <a:spcBef>
                <a:spcPts val="105"/>
              </a:spcBef>
            </a:pPr>
            <a:r>
              <a:rPr sz="1400" i="1" dirty="0">
                <a:solidFill>
                  <a:srgbClr val="225A92"/>
                </a:solidFill>
                <a:latin typeface="Arial" panose="020B0604020202020204"/>
                <a:cs typeface="Arial" panose="020B0604020202020204"/>
              </a:rPr>
              <a:t>Explain</a:t>
            </a:r>
            <a:r>
              <a:rPr sz="1400" i="1" spc="-5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the</a:t>
            </a:r>
            <a:r>
              <a:rPr sz="1400" i="1" spc="-6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Problem</a:t>
            </a:r>
            <a:endParaRPr sz="1400">
              <a:latin typeface="Arial" panose="020B0604020202020204"/>
              <a:cs typeface="Arial" panose="020B0604020202020204"/>
            </a:endParaRPr>
          </a:p>
        </p:txBody>
      </p:sp>
      <p:grpSp>
        <p:nvGrpSpPr>
          <p:cNvPr id="8" name="object 8"/>
          <p:cNvGrpSpPr/>
          <p:nvPr/>
        </p:nvGrpSpPr>
        <p:grpSpPr>
          <a:xfrm>
            <a:off x="588263" y="2014727"/>
            <a:ext cx="8729345" cy="2879090"/>
            <a:chOff x="588263" y="2014727"/>
            <a:chExt cx="8729345" cy="2879090"/>
          </a:xfrm>
        </p:grpSpPr>
        <p:sp>
          <p:nvSpPr>
            <p:cNvPr id="9" name="object 9"/>
            <p:cNvSpPr/>
            <p:nvPr/>
          </p:nvSpPr>
          <p:spPr>
            <a:xfrm>
              <a:off x="607313" y="2033777"/>
              <a:ext cx="2011680" cy="0"/>
            </a:xfrm>
            <a:custGeom>
              <a:avLst/>
              <a:gdLst/>
              <a:ahLst/>
              <a:cxnLst/>
              <a:rect l="l" t="t" r="r" b="b"/>
              <a:pathLst>
                <a:path w="2011680">
                  <a:moveTo>
                    <a:pt x="0" y="0"/>
                  </a:moveTo>
                  <a:lnTo>
                    <a:pt x="2011680" y="0"/>
                  </a:lnTo>
                </a:path>
              </a:pathLst>
            </a:custGeom>
            <a:ln w="38100">
              <a:solidFill>
                <a:srgbClr val="225A92"/>
              </a:solidFill>
            </a:ln>
          </p:spPr>
          <p:txBody>
            <a:bodyPr wrap="square" lIns="0" tIns="0" rIns="0" bIns="0" rtlCol="0"/>
            <a:lstStyle/>
            <a:p/>
          </p:txBody>
        </p:sp>
        <p:sp>
          <p:nvSpPr>
            <p:cNvPr id="10" name="object 10"/>
            <p:cNvSpPr/>
            <p:nvPr/>
          </p:nvSpPr>
          <p:spPr>
            <a:xfrm>
              <a:off x="605789" y="2711958"/>
              <a:ext cx="8699500" cy="2169160"/>
            </a:xfrm>
            <a:custGeom>
              <a:avLst/>
              <a:gdLst/>
              <a:ahLst/>
              <a:cxnLst/>
              <a:rect l="l" t="t" r="r" b="b"/>
              <a:pathLst>
                <a:path w="8699500" h="2169160">
                  <a:moveTo>
                    <a:pt x="0" y="2168652"/>
                  </a:moveTo>
                  <a:lnTo>
                    <a:pt x="8698992" y="2168652"/>
                  </a:lnTo>
                  <a:lnTo>
                    <a:pt x="8698992" y="0"/>
                  </a:lnTo>
                  <a:lnTo>
                    <a:pt x="0" y="0"/>
                  </a:lnTo>
                  <a:lnTo>
                    <a:pt x="0" y="2168652"/>
                  </a:lnTo>
                  <a:close/>
                </a:path>
              </a:pathLst>
            </a:custGeom>
            <a:ln w="25400">
              <a:solidFill>
                <a:srgbClr val="225A92"/>
              </a:solidFill>
            </a:ln>
          </p:spPr>
          <p:txBody>
            <a:bodyPr wrap="square" lIns="0" tIns="0" rIns="0" bIns="0" rtlCol="0"/>
            <a:lstStyle/>
            <a:p/>
          </p:txBody>
        </p:sp>
      </p:grpSp>
      <p:sp>
        <p:nvSpPr>
          <p:cNvPr id="11" name="object 11"/>
          <p:cNvSpPr txBox="1"/>
          <p:nvPr/>
        </p:nvSpPr>
        <p:spPr>
          <a:xfrm>
            <a:off x="9398507" y="3329940"/>
            <a:ext cx="2014855" cy="584200"/>
          </a:xfrm>
          <a:prstGeom prst="rect">
            <a:avLst/>
          </a:prstGeom>
          <a:solidFill>
            <a:srgbClr val="225A92"/>
          </a:solidFill>
        </p:spPr>
        <p:txBody>
          <a:bodyPr vert="horz" wrap="square" lIns="0" tIns="34290" rIns="0" bIns="0" rtlCol="0">
            <a:spAutoFit/>
          </a:bodyPr>
          <a:lstStyle/>
          <a:p>
            <a:pPr marL="577850">
              <a:lnSpc>
                <a:spcPct val="100000"/>
              </a:lnSpc>
              <a:spcBef>
                <a:spcPts val="270"/>
              </a:spcBef>
            </a:pPr>
            <a:r>
              <a:rPr sz="3200" b="1" dirty="0">
                <a:solidFill>
                  <a:srgbClr val="FFFFFF"/>
                </a:solidFill>
                <a:latin typeface="Arial" panose="020B0604020202020204"/>
                <a:cs typeface="Arial" panose="020B0604020202020204"/>
              </a:rPr>
              <a:t>How</a:t>
            </a:r>
            <a:endParaRPr sz="3200">
              <a:latin typeface="Arial" panose="020B0604020202020204"/>
              <a:cs typeface="Arial" panose="020B0604020202020204"/>
            </a:endParaRPr>
          </a:p>
        </p:txBody>
      </p:sp>
      <p:sp>
        <p:nvSpPr>
          <p:cNvPr id="12" name="object 12"/>
          <p:cNvSpPr txBox="1"/>
          <p:nvPr/>
        </p:nvSpPr>
        <p:spPr>
          <a:xfrm>
            <a:off x="9478771" y="4059173"/>
            <a:ext cx="1398270" cy="239395"/>
          </a:xfrm>
          <a:prstGeom prst="rect">
            <a:avLst/>
          </a:prstGeom>
        </p:spPr>
        <p:txBody>
          <a:bodyPr vert="horz" wrap="square" lIns="0" tIns="12700" rIns="0" bIns="0" rtlCol="0">
            <a:spAutoFit/>
          </a:bodyPr>
          <a:lstStyle/>
          <a:p>
            <a:pPr marL="12700">
              <a:lnSpc>
                <a:spcPct val="100000"/>
              </a:lnSpc>
              <a:spcBef>
                <a:spcPts val="100"/>
              </a:spcBef>
            </a:pPr>
            <a:r>
              <a:rPr sz="1400" i="1" dirty="0">
                <a:solidFill>
                  <a:srgbClr val="225A92"/>
                </a:solidFill>
                <a:latin typeface="Arial" panose="020B0604020202020204"/>
                <a:cs typeface="Arial" panose="020B0604020202020204"/>
              </a:rPr>
              <a:t>Explain</a:t>
            </a:r>
            <a:r>
              <a:rPr sz="1400" i="1" spc="-55"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the</a:t>
            </a:r>
            <a:r>
              <a:rPr sz="1400" i="1" spc="-6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Solve</a:t>
            </a:r>
            <a:endParaRPr sz="1400">
              <a:latin typeface="Arial" panose="020B0604020202020204"/>
              <a:cs typeface="Arial" panose="020B0604020202020204"/>
            </a:endParaRPr>
          </a:p>
        </p:txBody>
      </p:sp>
      <p:sp>
        <p:nvSpPr>
          <p:cNvPr id="13" name="object 13"/>
          <p:cNvSpPr/>
          <p:nvPr/>
        </p:nvSpPr>
        <p:spPr>
          <a:xfrm>
            <a:off x="9402318" y="4060697"/>
            <a:ext cx="2011680" cy="0"/>
          </a:xfrm>
          <a:custGeom>
            <a:avLst/>
            <a:gdLst/>
            <a:ahLst/>
            <a:cxnLst/>
            <a:rect l="l" t="t" r="r" b="b"/>
            <a:pathLst>
              <a:path w="2011679">
                <a:moveTo>
                  <a:pt x="0" y="0"/>
                </a:moveTo>
                <a:lnTo>
                  <a:pt x="2011679" y="0"/>
                </a:lnTo>
              </a:path>
            </a:pathLst>
          </a:custGeom>
          <a:ln w="38100">
            <a:solidFill>
              <a:srgbClr val="225A92"/>
            </a:solidFill>
          </a:ln>
        </p:spPr>
        <p:txBody>
          <a:bodyPr wrap="square" lIns="0" tIns="0" rIns="0" bIns="0" rtlCol="0"/>
          <a:lstStyle/>
          <a:p/>
        </p:txBody>
      </p:sp>
      <p:sp>
        <p:nvSpPr>
          <p:cNvPr id="14" name="object 14"/>
          <p:cNvSpPr txBox="1"/>
          <p:nvPr/>
        </p:nvSpPr>
        <p:spPr>
          <a:xfrm>
            <a:off x="605027" y="5131308"/>
            <a:ext cx="2013585" cy="584200"/>
          </a:xfrm>
          <a:prstGeom prst="rect">
            <a:avLst/>
          </a:prstGeom>
          <a:solidFill>
            <a:srgbClr val="225A92"/>
          </a:solidFill>
        </p:spPr>
        <p:txBody>
          <a:bodyPr vert="horz" wrap="square" lIns="0" tIns="34290" rIns="0" bIns="0" rtlCol="0">
            <a:spAutoFit/>
          </a:bodyPr>
          <a:lstStyle/>
          <a:p>
            <a:pPr marL="410845">
              <a:lnSpc>
                <a:spcPct val="100000"/>
              </a:lnSpc>
              <a:spcBef>
                <a:spcPts val="270"/>
              </a:spcBef>
            </a:pPr>
            <a:r>
              <a:rPr sz="3200" b="1" spc="-60" dirty="0">
                <a:solidFill>
                  <a:srgbClr val="FFFFFF"/>
                </a:solidFill>
                <a:latin typeface="Arial" panose="020B0604020202020204"/>
                <a:cs typeface="Arial" panose="020B0604020202020204"/>
              </a:rPr>
              <a:t>WHAT</a:t>
            </a:r>
            <a:endParaRPr sz="3200">
              <a:latin typeface="Arial" panose="020B0604020202020204"/>
              <a:cs typeface="Arial" panose="020B0604020202020204"/>
            </a:endParaRPr>
          </a:p>
        </p:txBody>
      </p:sp>
      <p:sp>
        <p:nvSpPr>
          <p:cNvPr id="15" name="object 15"/>
          <p:cNvSpPr txBox="1"/>
          <p:nvPr/>
        </p:nvSpPr>
        <p:spPr>
          <a:xfrm>
            <a:off x="683158" y="5860491"/>
            <a:ext cx="1394460" cy="239395"/>
          </a:xfrm>
          <a:prstGeom prst="rect">
            <a:avLst/>
          </a:prstGeom>
        </p:spPr>
        <p:txBody>
          <a:bodyPr vert="horz" wrap="square" lIns="0" tIns="12700" rIns="0" bIns="0" rtlCol="0">
            <a:spAutoFit/>
          </a:bodyPr>
          <a:lstStyle/>
          <a:p>
            <a:pPr marL="12700">
              <a:lnSpc>
                <a:spcPct val="100000"/>
              </a:lnSpc>
              <a:spcBef>
                <a:spcPts val="100"/>
              </a:spcBef>
            </a:pPr>
            <a:r>
              <a:rPr sz="1400" i="1" spc="-10" dirty="0">
                <a:solidFill>
                  <a:srgbClr val="225A92"/>
                </a:solidFill>
                <a:latin typeface="Arial" panose="020B0604020202020204"/>
                <a:cs typeface="Arial" panose="020B0604020202020204"/>
              </a:rPr>
              <a:t>Value</a:t>
            </a:r>
            <a:r>
              <a:rPr sz="1400" i="1" spc="-85"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proposition</a:t>
            </a:r>
            <a:endParaRPr sz="1400">
              <a:latin typeface="Arial" panose="020B0604020202020204"/>
              <a:cs typeface="Arial" panose="020B0604020202020204"/>
            </a:endParaRPr>
          </a:p>
        </p:txBody>
      </p:sp>
      <p:grpSp>
        <p:nvGrpSpPr>
          <p:cNvPr id="16" name="object 16"/>
          <p:cNvGrpSpPr/>
          <p:nvPr/>
        </p:nvGrpSpPr>
        <p:grpSpPr>
          <a:xfrm>
            <a:off x="605790" y="2549398"/>
            <a:ext cx="10821035" cy="3699510"/>
            <a:chOff x="605790" y="2549398"/>
            <a:chExt cx="10821035" cy="3699510"/>
          </a:xfrm>
        </p:grpSpPr>
        <p:sp>
          <p:nvSpPr>
            <p:cNvPr id="17" name="object 17"/>
            <p:cNvSpPr/>
            <p:nvPr/>
          </p:nvSpPr>
          <p:spPr>
            <a:xfrm>
              <a:off x="607314" y="5862066"/>
              <a:ext cx="2011680" cy="0"/>
            </a:xfrm>
            <a:custGeom>
              <a:avLst/>
              <a:gdLst/>
              <a:ahLst/>
              <a:cxnLst/>
              <a:rect l="l" t="t" r="r" b="b"/>
              <a:pathLst>
                <a:path w="2011680">
                  <a:moveTo>
                    <a:pt x="0" y="0"/>
                  </a:moveTo>
                  <a:lnTo>
                    <a:pt x="2011680" y="0"/>
                  </a:lnTo>
                </a:path>
              </a:pathLst>
            </a:custGeom>
            <a:ln w="38100">
              <a:solidFill>
                <a:srgbClr val="225A92"/>
              </a:solidFill>
            </a:ln>
          </p:spPr>
          <p:txBody>
            <a:bodyPr wrap="square" lIns="0" tIns="0" rIns="0" bIns="0" rtlCol="0"/>
            <a:lstStyle/>
            <a:p/>
          </p:txBody>
        </p:sp>
        <p:pic>
          <p:nvPicPr>
            <p:cNvPr id="18" name="object 18"/>
            <p:cNvPicPr/>
            <p:nvPr/>
          </p:nvPicPr>
          <p:blipFill>
            <a:blip r:embed="rId1" cstate="print"/>
            <a:stretch>
              <a:fillRect/>
            </a:stretch>
          </p:blipFill>
          <p:spPr>
            <a:xfrm>
              <a:off x="605790" y="2549398"/>
              <a:ext cx="10808208" cy="50800"/>
            </a:xfrm>
            <a:prstGeom prst="rect">
              <a:avLst/>
            </a:prstGeom>
          </p:spPr>
        </p:pic>
        <p:pic>
          <p:nvPicPr>
            <p:cNvPr id="19" name="object 19"/>
            <p:cNvPicPr/>
            <p:nvPr/>
          </p:nvPicPr>
          <p:blipFill>
            <a:blip r:embed="rId2" cstate="print"/>
            <a:stretch>
              <a:fillRect/>
            </a:stretch>
          </p:blipFill>
          <p:spPr>
            <a:xfrm>
              <a:off x="605790" y="4937505"/>
              <a:ext cx="10808208" cy="50800"/>
            </a:xfrm>
            <a:prstGeom prst="rect">
              <a:avLst/>
            </a:prstGeom>
          </p:spPr>
        </p:pic>
        <p:pic>
          <p:nvPicPr>
            <p:cNvPr id="20" name="object 20"/>
            <p:cNvPicPr/>
            <p:nvPr/>
          </p:nvPicPr>
          <p:blipFill>
            <a:blip r:embed="rId1" cstate="print"/>
            <a:stretch>
              <a:fillRect/>
            </a:stretch>
          </p:blipFill>
          <p:spPr>
            <a:xfrm>
              <a:off x="605790" y="6197854"/>
              <a:ext cx="10808208" cy="50800"/>
            </a:xfrm>
            <a:prstGeom prst="rect">
              <a:avLst/>
            </a:prstGeom>
          </p:spPr>
        </p:pic>
        <p:sp>
          <p:nvSpPr>
            <p:cNvPr id="21" name="object 21"/>
            <p:cNvSpPr/>
            <p:nvPr/>
          </p:nvSpPr>
          <p:spPr>
            <a:xfrm>
              <a:off x="3147822" y="5089398"/>
              <a:ext cx="8266430" cy="993775"/>
            </a:xfrm>
            <a:custGeom>
              <a:avLst/>
              <a:gdLst/>
              <a:ahLst/>
              <a:cxnLst/>
              <a:rect l="l" t="t" r="r" b="b"/>
              <a:pathLst>
                <a:path w="8266430" h="993775">
                  <a:moveTo>
                    <a:pt x="0" y="993647"/>
                  </a:moveTo>
                  <a:lnTo>
                    <a:pt x="8266176" y="993647"/>
                  </a:lnTo>
                  <a:lnTo>
                    <a:pt x="8266176" y="0"/>
                  </a:lnTo>
                  <a:lnTo>
                    <a:pt x="0" y="0"/>
                  </a:lnTo>
                  <a:lnTo>
                    <a:pt x="0" y="993647"/>
                  </a:lnTo>
                  <a:close/>
                </a:path>
              </a:pathLst>
            </a:custGeom>
            <a:ln w="25400">
              <a:solidFill>
                <a:srgbClr val="225A92"/>
              </a:solidFill>
            </a:ln>
          </p:spPr>
          <p:txBody>
            <a:bodyPr wrap="square" lIns="0" tIns="0" rIns="0" bIns="0" rtlCol="0"/>
            <a:lstStyle/>
            <a:p/>
          </p:txBody>
        </p:sp>
      </p:grpSp>
      <p:sp>
        <p:nvSpPr>
          <p:cNvPr id="22" name="object 22"/>
          <p:cNvSpPr/>
          <p:nvPr/>
        </p:nvSpPr>
        <p:spPr>
          <a:xfrm>
            <a:off x="629895" y="265328"/>
            <a:ext cx="20320" cy="52705"/>
          </a:xfrm>
          <a:custGeom>
            <a:avLst/>
            <a:gdLst/>
            <a:ahLst/>
            <a:cxnLst/>
            <a:rect l="l" t="t" r="r" b="b"/>
            <a:pathLst>
              <a:path w="20320" h="52704">
                <a:moveTo>
                  <a:pt x="19815" y="0"/>
                </a:moveTo>
                <a:lnTo>
                  <a:pt x="0" y="0"/>
                </a:lnTo>
                <a:lnTo>
                  <a:pt x="0" y="52231"/>
                </a:lnTo>
                <a:lnTo>
                  <a:pt x="19815" y="52231"/>
                </a:lnTo>
                <a:lnTo>
                  <a:pt x="19815" y="0"/>
                </a:lnTo>
                <a:close/>
              </a:path>
            </a:pathLst>
          </a:custGeom>
          <a:solidFill>
            <a:srgbClr val="000047"/>
          </a:solidFill>
        </p:spPr>
        <p:txBody>
          <a:bodyPr wrap="square" lIns="0" tIns="0" rIns="0" bIns="0" rtlCol="0"/>
          <a:lstStyle/>
          <a:p/>
        </p:txBody>
      </p:sp>
      <p:sp>
        <p:nvSpPr>
          <p:cNvPr id="23" name="object 23"/>
          <p:cNvSpPr/>
          <p:nvPr/>
        </p:nvSpPr>
        <p:spPr>
          <a:xfrm>
            <a:off x="440111" y="337493"/>
            <a:ext cx="389255" cy="398145"/>
          </a:xfrm>
          <a:custGeom>
            <a:avLst/>
            <a:gdLst/>
            <a:ahLst/>
            <a:cxnLst/>
            <a:rect l="l" t="t" r="r" b="b"/>
            <a:pathLst>
              <a:path w="389255" h="398145">
                <a:moveTo>
                  <a:pt x="388790" y="0"/>
                </a:moveTo>
                <a:lnTo>
                  <a:pt x="351924" y="36930"/>
                </a:lnTo>
              </a:path>
              <a:path w="389255" h="398145">
                <a:moveTo>
                  <a:pt x="199840" y="51280"/>
                </a:moveTo>
                <a:lnTo>
                  <a:pt x="195877" y="51280"/>
                </a:lnTo>
                <a:lnTo>
                  <a:pt x="245445" y="59141"/>
                </a:lnTo>
                <a:lnTo>
                  <a:pt x="286275" y="80420"/>
                </a:lnTo>
                <a:lnTo>
                  <a:pt x="307572" y="102034"/>
                </a:lnTo>
              </a:path>
              <a:path w="389255" h="398145">
                <a:moveTo>
                  <a:pt x="7529" y="0"/>
                </a:moveTo>
                <a:lnTo>
                  <a:pt x="44337" y="36930"/>
                </a:lnTo>
              </a:path>
              <a:path w="389255" h="398145">
                <a:moveTo>
                  <a:pt x="0" y="398000"/>
                </a:moveTo>
                <a:lnTo>
                  <a:pt x="36857" y="361127"/>
                </a:lnTo>
              </a:path>
              <a:path w="389255" h="398145">
                <a:moveTo>
                  <a:pt x="98360" y="311238"/>
                </a:moveTo>
                <a:lnTo>
                  <a:pt x="74807" y="276748"/>
                </a:lnTo>
                <a:lnTo>
                  <a:pt x="54352" y="237689"/>
                </a:lnTo>
                <a:lnTo>
                  <a:pt x="45774" y="190164"/>
                </a:lnTo>
                <a:lnTo>
                  <a:pt x="52522" y="149377"/>
                </a:lnTo>
                <a:lnTo>
                  <a:pt x="71913" y="111621"/>
                </a:lnTo>
                <a:lnTo>
                  <a:pt x="102668" y="80363"/>
                </a:lnTo>
                <a:lnTo>
                  <a:pt x="143507" y="59066"/>
                </a:lnTo>
                <a:lnTo>
                  <a:pt x="193152" y="51198"/>
                </a:lnTo>
                <a:lnTo>
                  <a:pt x="189189" y="51198"/>
                </a:lnTo>
              </a:path>
            </a:pathLst>
          </a:custGeom>
          <a:ln w="19833">
            <a:solidFill>
              <a:srgbClr val="000047"/>
            </a:solidFill>
          </a:ln>
        </p:spPr>
        <p:txBody>
          <a:bodyPr wrap="square" lIns="0" tIns="0" rIns="0" bIns="0" rtlCol="0"/>
          <a:lstStyle/>
          <a:p/>
        </p:txBody>
      </p:sp>
      <p:sp>
        <p:nvSpPr>
          <p:cNvPr id="24" name="object 24"/>
          <p:cNvSpPr/>
          <p:nvPr/>
        </p:nvSpPr>
        <p:spPr>
          <a:xfrm>
            <a:off x="354210" y="520163"/>
            <a:ext cx="52069" cy="20320"/>
          </a:xfrm>
          <a:custGeom>
            <a:avLst/>
            <a:gdLst/>
            <a:ahLst/>
            <a:cxnLst/>
            <a:rect l="l" t="t" r="r" b="b"/>
            <a:pathLst>
              <a:path w="52070" h="20320">
                <a:moveTo>
                  <a:pt x="52065" y="0"/>
                </a:moveTo>
                <a:lnTo>
                  <a:pt x="0" y="0"/>
                </a:lnTo>
                <a:lnTo>
                  <a:pt x="0" y="19850"/>
                </a:lnTo>
                <a:lnTo>
                  <a:pt x="52065" y="19850"/>
                </a:lnTo>
                <a:lnTo>
                  <a:pt x="52065" y="0"/>
                </a:lnTo>
                <a:close/>
              </a:path>
            </a:pathLst>
          </a:custGeom>
          <a:solidFill>
            <a:srgbClr val="000047"/>
          </a:solidFill>
        </p:spPr>
        <p:txBody>
          <a:bodyPr wrap="square" lIns="0" tIns="0" rIns="0" bIns="0" rtlCol="0"/>
          <a:lstStyle/>
          <a:p/>
        </p:txBody>
      </p:sp>
      <p:sp>
        <p:nvSpPr>
          <p:cNvPr id="25" name="object 2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 dirty="0"/>
            </a:fld>
            <a:endParaRPr spc="-5" dirty="0"/>
          </a:p>
        </p:txBody>
      </p:sp>
      <p:sp>
        <p:nvSpPr>
          <p:cNvPr id="26" name="object 26"/>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27" name="TextBox 26"/>
          <p:cNvSpPr txBox="1"/>
          <p:nvPr/>
        </p:nvSpPr>
        <p:spPr>
          <a:xfrm>
            <a:off x="3276600" y="1303019"/>
            <a:ext cx="45719" cy="369332"/>
          </a:xfrm>
          <a:prstGeom prst="rect">
            <a:avLst/>
          </a:prstGeom>
          <a:noFill/>
        </p:spPr>
        <p:txBody>
          <a:bodyPr wrap="square" rtlCol="0">
            <a:spAutoFit/>
          </a:bodyPr>
          <a:lstStyle/>
          <a:p>
            <a:endParaRPr lang="en-IN" dirty="0"/>
          </a:p>
        </p:txBody>
      </p:sp>
      <p:sp>
        <p:nvSpPr>
          <p:cNvPr id="29" name="TextBox 28"/>
          <p:cNvSpPr txBox="1"/>
          <p:nvPr/>
        </p:nvSpPr>
        <p:spPr>
          <a:xfrm>
            <a:off x="3119498" y="1214696"/>
            <a:ext cx="8158102"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Develop a QR code-based virtual assistant that enhances the navigation experience for customers in malls and universities, helping them locate specific products or navigate through complex campuses effortlessly.</a:t>
            </a:r>
            <a:endParaRPr lang="en-IN"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78158" y="2707128"/>
            <a:ext cx="8558530" cy="1938992"/>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The goal of this project is to create a QR code-based virtual assistant that leverages location data and provides a seamless navigation experience for users.</a:t>
            </a:r>
            <a:endParaRPr lang="en-US" sz="1200" b="0" i="0" dirty="0">
              <a:effectLst/>
              <a:latin typeface="Times New Roman" panose="02020603050405020304" pitchFamily="18" charset="0"/>
              <a:cs typeface="Times New Roman" panose="02020603050405020304" pitchFamily="18" charset="0"/>
            </a:endParaRPr>
          </a:p>
          <a:p>
            <a:endParaRPr lang="en-US" sz="1200" b="0" i="0" dirty="0">
              <a:effectLst/>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QR code based scanners are placed strategically across the malls or universities which uses real time location tracking which enables the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Virtual assistants to provide precise directions for the users.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We will use the database that contains information about layout of the mall or university, including the product locations, departments, facilities and landmarks which serve as the foundation for the virtual assistants navigation capabilities.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The QR code based VA’s is accessible across multiple platforms such as smartphones, tablets which eases the user experience </a:t>
            </a:r>
            <a:endParaRPr lang="en-IN" sz="12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3322319" y="5235956"/>
            <a:ext cx="8031481"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interactive user friendly interface saves the time of the user by providing quick solutions.</a:t>
            </a:r>
            <a:endParaRPr lang="en-IN" sz="1200" dirty="0">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we can implement mechanisms to gather user feedback and usage analytics to continuously improve the virtual assistant's performance and user experience. Feedback can be collected through surveys or rating systems within the assistant interface.</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8412" y="537717"/>
            <a:ext cx="63500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47"/>
                </a:solidFill>
              </a:rPr>
              <a:t>Financials</a:t>
            </a:r>
            <a:r>
              <a:rPr sz="2400" spc="-30" dirty="0">
                <a:solidFill>
                  <a:srgbClr val="000047"/>
                </a:solidFill>
              </a:rPr>
              <a:t> </a:t>
            </a:r>
            <a:r>
              <a:rPr sz="2400" spc="-5" dirty="0">
                <a:solidFill>
                  <a:srgbClr val="000047"/>
                </a:solidFill>
              </a:rPr>
              <a:t>&amp;</a:t>
            </a:r>
            <a:r>
              <a:rPr sz="2400" dirty="0">
                <a:solidFill>
                  <a:srgbClr val="000047"/>
                </a:solidFill>
              </a:rPr>
              <a:t> </a:t>
            </a:r>
            <a:r>
              <a:rPr sz="2400" spc="-10" dirty="0">
                <a:solidFill>
                  <a:srgbClr val="000047"/>
                </a:solidFill>
              </a:rPr>
              <a:t>Timelines</a:t>
            </a:r>
            <a:r>
              <a:rPr sz="2400" spc="-30" dirty="0">
                <a:solidFill>
                  <a:srgbClr val="000047"/>
                </a:solidFill>
              </a:rPr>
              <a:t> </a:t>
            </a:r>
            <a:r>
              <a:rPr sz="2400" dirty="0">
                <a:solidFill>
                  <a:srgbClr val="000047"/>
                </a:solidFill>
              </a:rPr>
              <a:t>| Business Plan</a:t>
            </a:r>
            <a:r>
              <a:rPr sz="2400" spc="-15" dirty="0">
                <a:solidFill>
                  <a:srgbClr val="000047"/>
                </a:solidFill>
              </a:rPr>
              <a:t> </a:t>
            </a:r>
            <a:r>
              <a:rPr sz="2400" dirty="0">
                <a:solidFill>
                  <a:srgbClr val="000047"/>
                </a:solidFill>
              </a:rPr>
              <a:t>(2/2)</a:t>
            </a:r>
            <a:endParaRPr sz="2400"/>
          </a:p>
        </p:txBody>
      </p:sp>
      <p:sp>
        <p:nvSpPr>
          <p:cNvPr id="3" name="object 3"/>
          <p:cNvSpPr/>
          <p:nvPr/>
        </p:nvSpPr>
        <p:spPr>
          <a:xfrm>
            <a:off x="391477" y="928877"/>
            <a:ext cx="11409045" cy="5417820"/>
          </a:xfrm>
          <a:custGeom>
            <a:avLst/>
            <a:gdLst/>
            <a:ahLst/>
            <a:cxnLst/>
            <a:rect l="l" t="t" r="r" b="b"/>
            <a:pathLst>
              <a:path w="11409045" h="5417820">
                <a:moveTo>
                  <a:pt x="11408664" y="0"/>
                </a:moveTo>
                <a:lnTo>
                  <a:pt x="0" y="0"/>
                </a:lnTo>
                <a:lnTo>
                  <a:pt x="0" y="5417820"/>
                </a:lnTo>
                <a:lnTo>
                  <a:pt x="11408664" y="5417820"/>
                </a:lnTo>
                <a:lnTo>
                  <a:pt x="11408664"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4" name="object 4"/>
          <p:cNvSpPr txBox="1"/>
          <p:nvPr/>
        </p:nvSpPr>
        <p:spPr>
          <a:xfrm>
            <a:off x="605027" y="1418844"/>
            <a:ext cx="2013585" cy="462280"/>
          </a:xfrm>
          <a:prstGeom prst="rect">
            <a:avLst/>
          </a:prstGeom>
          <a:solidFill>
            <a:srgbClr val="225A92"/>
          </a:solidFill>
        </p:spPr>
        <p:txBody>
          <a:bodyPr vert="horz" wrap="square" lIns="0" tIns="38735" rIns="0" bIns="0" rtlCol="0">
            <a:spAutoFit/>
          </a:bodyPr>
          <a:lstStyle/>
          <a:p>
            <a:pPr marL="116840">
              <a:lnSpc>
                <a:spcPct val="100000"/>
              </a:lnSpc>
              <a:spcBef>
                <a:spcPts val="305"/>
              </a:spcBef>
            </a:pPr>
            <a:r>
              <a:rPr sz="2400" b="1" spc="-5" dirty="0">
                <a:solidFill>
                  <a:srgbClr val="FFFFFF"/>
                </a:solidFill>
                <a:latin typeface="Arial" panose="020B0604020202020204"/>
                <a:cs typeface="Arial" panose="020B0604020202020204"/>
              </a:rPr>
              <a:t>Investments</a:t>
            </a:r>
            <a:endParaRPr sz="2400">
              <a:latin typeface="Arial" panose="020B0604020202020204"/>
              <a:cs typeface="Arial" panose="020B0604020202020204"/>
            </a:endParaRPr>
          </a:p>
        </p:txBody>
      </p:sp>
      <p:sp>
        <p:nvSpPr>
          <p:cNvPr id="5" name="object 5"/>
          <p:cNvSpPr txBox="1"/>
          <p:nvPr/>
        </p:nvSpPr>
        <p:spPr>
          <a:xfrm>
            <a:off x="683158" y="1946529"/>
            <a:ext cx="2453005" cy="452755"/>
          </a:xfrm>
          <a:prstGeom prst="rect">
            <a:avLst/>
          </a:prstGeom>
        </p:spPr>
        <p:txBody>
          <a:bodyPr vert="horz" wrap="square" lIns="0" tIns="13335" rIns="0" bIns="0" rtlCol="0">
            <a:spAutoFit/>
          </a:bodyPr>
          <a:lstStyle/>
          <a:p>
            <a:pPr marL="12700" marR="5080">
              <a:lnSpc>
                <a:spcPct val="100000"/>
              </a:lnSpc>
              <a:spcBef>
                <a:spcPts val="105"/>
              </a:spcBef>
            </a:pPr>
            <a:r>
              <a:rPr sz="1400" i="1" spc="5" dirty="0">
                <a:solidFill>
                  <a:srgbClr val="225A92"/>
                </a:solidFill>
                <a:latin typeface="Arial" panose="020B0604020202020204"/>
                <a:cs typeface="Arial" panose="020B0604020202020204"/>
              </a:rPr>
              <a:t>What</a:t>
            </a:r>
            <a:r>
              <a:rPr sz="1400" i="1" spc="-6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does</a:t>
            </a:r>
            <a:r>
              <a:rPr sz="1400" i="1" spc="-2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it</a:t>
            </a:r>
            <a:r>
              <a:rPr sz="1400" i="1" spc="-2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take</a:t>
            </a:r>
            <a:r>
              <a:rPr sz="1400" i="1" spc="-35"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&amp; </a:t>
            </a:r>
            <a:r>
              <a:rPr sz="1400" i="1" spc="-5" dirty="0">
                <a:solidFill>
                  <a:srgbClr val="225A92"/>
                </a:solidFill>
                <a:latin typeface="Arial" panose="020B0604020202020204"/>
                <a:cs typeface="Arial" panose="020B0604020202020204"/>
              </a:rPr>
              <a:t>How</a:t>
            </a:r>
            <a:r>
              <a:rPr sz="1400" i="1" spc="-15" dirty="0">
                <a:solidFill>
                  <a:srgbClr val="225A92"/>
                </a:solidFill>
                <a:latin typeface="Arial" panose="020B0604020202020204"/>
                <a:cs typeface="Arial" panose="020B0604020202020204"/>
              </a:rPr>
              <a:t> </a:t>
            </a:r>
            <a:r>
              <a:rPr sz="1400" i="1" spc="-5" dirty="0">
                <a:solidFill>
                  <a:srgbClr val="225A92"/>
                </a:solidFill>
                <a:latin typeface="Arial" panose="020B0604020202020204"/>
                <a:cs typeface="Arial" panose="020B0604020202020204"/>
              </a:rPr>
              <a:t>much </a:t>
            </a:r>
            <a:r>
              <a:rPr sz="1400" i="1" spc="-375"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does</a:t>
            </a:r>
            <a:r>
              <a:rPr sz="1400" i="1" spc="-35"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it</a:t>
            </a:r>
            <a:r>
              <a:rPr sz="1400" i="1" spc="-1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cost</a:t>
            </a:r>
            <a:r>
              <a:rPr sz="1400" i="1" spc="-3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to</a:t>
            </a:r>
            <a:r>
              <a:rPr sz="1400" i="1" spc="-25"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solve?</a:t>
            </a:r>
            <a:endParaRPr sz="1400">
              <a:latin typeface="Arial" panose="020B0604020202020204"/>
              <a:cs typeface="Arial" panose="020B0604020202020204"/>
            </a:endParaRPr>
          </a:p>
        </p:txBody>
      </p:sp>
      <p:sp>
        <p:nvSpPr>
          <p:cNvPr id="6" name="object 6"/>
          <p:cNvSpPr/>
          <p:nvPr/>
        </p:nvSpPr>
        <p:spPr>
          <a:xfrm>
            <a:off x="607313" y="1948433"/>
            <a:ext cx="2560320" cy="0"/>
          </a:xfrm>
          <a:custGeom>
            <a:avLst/>
            <a:gdLst/>
            <a:ahLst/>
            <a:cxnLst/>
            <a:rect l="l" t="t" r="r" b="b"/>
            <a:pathLst>
              <a:path w="2560320">
                <a:moveTo>
                  <a:pt x="0" y="0"/>
                </a:moveTo>
                <a:lnTo>
                  <a:pt x="2560320" y="0"/>
                </a:lnTo>
              </a:path>
            </a:pathLst>
          </a:custGeom>
          <a:ln w="38100">
            <a:solidFill>
              <a:srgbClr val="225A92"/>
            </a:solidFill>
          </a:ln>
        </p:spPr>
        <p:txBody>
          <a:bodyPr wrap="square" lIns="0" tIns="0" rIns="0" bIns="0" rtlCol="0"/>
          <a:lstStyle/>
          <a:p/>
        </p:txBody>
      </p:sp>
      <p:sp>
        <p:nvSpPr>
          <p:cNvPr id="7" name="object 7"/>
          <p:cNvSpPr txBox="1"/>
          <p:nvPr/>
        </p:nvSpPr>
        <p:spPr>
          <a:xfrm>
            <a:off x="9398507" y="3329940"/>
            <a:ext cx="2014855" cy="462280"/>
          </a:xfrm>
          <a:prstGeom prst="rect">
            <a:avLst/>
          </a:prstGeom>
          <a:solidFill>
            <a:srgbClr val="225A92"/>
          </a:solidFill>
        </p:spPr>
        <p:txBody>
          <a:bodyPr vert="horz" wrap="square" lIns="0" tIns="38100" rIns="0" bIns="0" rtlCol="0">
            <a:spAutoFit/>
          </a:bodyPr>
          <a:lstStyle/>
          <a:p>
            <a:pPr marL="433070">
              <a:lnSpc>
                <a:spcPct val="100000"/>
              </a:lnSpc>
              <a:spcBef>
                <a:spcPts val="300"/>
              </a:spcBef>
            </a:pPr>
            <a:r>
              <a:rPr sz="2400" b="1" spc="-5" dirty="0">
                <a:solidFill>
                  <a:srgbClr val="FFFFFF"/>
                </a:solidFill>
                <a:latin typeface="Arial" panose="020B0604020202020204"/>
                <a:cs typeface="Arial" panose="020B0604020202020204"/>
              </a:rPr>
              <a:t>Returns</a:t>
            </a:r>
            <a:endParaRPr sz="2400">
              <a:latin typeface="Arial" panose="020B0604020202020204"/>
              <a:cs typeface="Arial" panose="020B0604020202020204"/>
            </a:endParaRPr>
          </a:p>
        </p:txBody>
      </p:sp>
      <p:sp>
        <p:nvSpPr>
          <p:cNvPr id="8" name="object 8"/>
          <p:cNvSpPr txBox="1"/>
          <p:nvPr/>
        </p:nvSpPr>
        <p:spPr>
          <a:xfrm>
            <a:off x="9478771" y="3882897"/>
            <a:ext cx="1818639" cy="452755"/>
          </a:xfrm>
          <a:prstGeom prst="rect">
            <a:avLst/>
          </a:prstGeom>
        </p:spPr>
        <p:txBody>
          <a:bodyPr vert="horz" wrap="square" lIns="0" tIns="12700" rIns="0" bIns="0" rtlCol="0">
            <a:spAutoFit/>
          </a:bodyPr>
          <a:lstStyle/>
          <a:p>
            <a:pPr marL="12700" marR="5080">
              <a:lnSpc>
                <a:spcPct val="100000"/>
              </a:lnSpc>
              <a:spcBef>
                <a:spcPts val="100"/>
              </a:spcBef>
            </a:pPr>
            <a:r>
              <a:rPr sz="1400" i="1" dirty="0">
                <a:solidFill>
                  <a:srgbClr val="225A92"/>
                </a:solidFill>
                <a:latin typeface="Arial" panose="020B0604020202020204"/>
                <a:cs typeface="Arial" panose="020B0604020202020204"/>
              </a:rPr>
              <a:t>Quantify</a:t>
            </a:r>
            <a:r>
              <a:rPr sz="1400" i="1" spc="-6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the</a:t>
            </a:r>
            <a:r>
              <a:rPr sz="1400" i="1" spc="-5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benefits</a:t>
            </a:r>
            <a:r>
              <a:rPr sz="1400" i="1" spc="-55"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&amp; </a:t>
            </a:r>
            <a:r>
              <a:rPr sz="1400" i="1" spc="-375" dirty="0">
                <a:solidFill>
                  <a:srgbClr val="225A92"/>
                </a:solidFill>
                <a:latin typeface="Arial" panose="020B0604020202020204"/>
                <a:cs typeface="Arial" panose="020B0604020202020204"/>
              </a:rPr>
              <a:t> </a:t>
            </a:r>
            <a:r>
              <a:rPr sz="1400" i="1" spc="5" dirty="0">
                <a:solidFill>
                  <a:srgbClr val="225A92"/>
                </a:solidFill>
                <a:latin typeface="Arial" panose="020B0604020202020204"/>
                <a:cs typeface="Arial" panose="020B0604020202020204"/>
              </a:rPr>
              <a:t>What</a:t>
            </a:r>
            <a:r>
              <a:rPr sz="1400" i="1" spc="-60" dirty="0">
                <a:solidFill>
                  <a:srgbClr val="225A92"/>
                </a:solidFill>
                <a:latin typeface="Arial" panose="020B0604020202020204"/>
                <a:cs typeface="Arial" panose="020B0604020202020204"/>
              </a:rPr>
              <a:t> </a:t>
            </a:r>
            <a:r>
              <a:rPr sz="1400" i="1" spc="-5" dirty="0">
                <a:solidFill>
                  <a:srgbClr val="225A92"/>
                </a:solidFill>
                <a:latin typeface="Arial" panose="020B0604020202020204"/>
                <a:cs typeface="Arial" panose="020B0604020202020204"/>
              </a:rPr>
              <a:t>if</a:t>
            </a:r>
            <a:r>
              <a:rPr sz="1400" i="1" spc="-1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I</a:t>
            </a:r>
            <a:r>
              <a:rPr sz="1400" i="1" spc="-25" dirty="0">
                <a:solidFill>
                  <a:srgbClr val="225A92"/>
                </a:solidFill>
                <a:latin typeface="Arial" panose="020B0604020202020204"/>
                <a:cs typeface="Arial" panose="020B0604020202020204"/>
              </a:rPr>
              <a:t> </a:t>
            </a:r>
            <a:r>
              <a:rPr sz="1400" i="1" spc="-10" dirty="0">
                <a:solidFill>
                  <a:srgbClr val="225A92"/>
                </a:solidFill>
                <a:latin typeface="Arial" panose="020B0604020202020204"/>
                <a:cs typeface="Arial" panose="020B0604020202020204"/>
              </a:rPr>
              <a:t>don’t</a:t>
            </a:r>
            <a:r>
              <a:rPr sz="1400" i="1" spc="5" dirty="0">
                <a:solidFill>
                  <a:srgbClr val="225A92"/>
                </a:solidFill>
                <a:latin typeface="Arial" panose="020B0604020202020204"/>
                <a:cs typeface="Arial" panose="020B0604020202020204"/>
              </a:rPr>
              <a:t> </a:t>
            </a:r>
            <a:r>
              <a:rPr sz="1400" i="1" spc="-5" dirty="0">
                <a:solidFill>
                  <a:srgbClr val="225A92"/>
                </a:solidFill>
                <a:latin typeface="Arial" panose="020B0604020202020204"/>
                <a:cs typeface="Arial" panose="020B0604020202020204"/>
              </a:rPr>
              <a:t>solve?</a:t>
            </a:r>
            <a:endParaRPr sz="1400">
              <a:latin typeface="Arial" panose="020B0604020202020204"/>
              <a:cs typeface="Arial" panose="020B0604020202020204"/>
            </a:endParaRPr>
          </a:p>
        </p:txBody>
      </p:sp>
      <p:sp>
        <p:nvSpPr>
          <p:cNvPr id="9" name="object 9"/>
          <p:cNvSpPr/>
          <p:nvPr/>
        </p:nvSpPr>
        <p:spPr>
          <a:xfrm>
            <a:off x="9402318" y="3859529"/>
            <a:ext cx="2011680" cy="0"/>
          </a:xfrm>
          <a:custGeom>
            <a:avLst/>
            <a:gdLst/>
            <a:ahLst/>
            <a:cxnLst/>
            <a:rect l="l" t="t" r="r" b="b"/>
            <a:pathLst>
              <a:path w="2011679">
                <a:moveTo>
                  <a:pt x="0" y="0"/>
                </a:moveTo>
                <a:lnTo>
                  <a:pt x="2011679" y="0"/>
                </a:lnTo>
              </a:path>
            </a:pathLst>
          </a:custGeom>
          <a:ln w="38100">
            <a:solidFill>
              <a:srgbClr val="225A92"/>
            </a:solidFill>
          </a:ln>
        </p:spPr>
        <p:txBody>
          <a:bodyPr wrap="square" lIns="0" tIns="0" rIns="0" bIns="0" rtlCol="0"/>
          <a:lstStyle/>
          <a:p/>
        </p:txBody>
      </p:sp>
      <p:sp>
        <p:nvSpPr>
          <p:cNvPr id="10" name="object 10"/>
          <p:cNvSpPr txBox="1"/>
          <p:nvPr/>
        </p:nvSpPr>
        <p:spPr>
          <a:xfrm>
            <a:off x="605027" y="4981955"/>
            <a:ext cx="2013585" cy="462280"/>
          </a:xfrm>
          <a:prstGeom prst="rect">
            <a:avLst/>
          </a:prstGeom>
          <a:solidFill>
            <a:srgbClr val="225A92"/>
          </a:solidFill>
        </p:spPr>
        <p:txBody>
          <a:bodyPr vert="horz" wrap="square" lIns="0" tIns="38735" rIns="0" bIns="0" rtlCol="0">
            <a:spAutoFit/>
          </a:bodyPr>
          <a:lstStyle/>
          <a:p>
            <a:pPr marL="305435">
              <a:lnSpc>
                <a:spcPct val="100000"/>
              </a:lnSpc>
              <a:spcBef>
                <a:spcPts val="305"/>
              </a:spcBef>
            </a:pPr>
            <a:r>
              <a:rPr sz="2400" b="1" spc="-10" dirty="0">
                <a:solidFill>
                  <a:srgbClr val="FFFFFF"/>
                </a:solidFill>
                <a:latin typeface="Arial" panose="020B0604020202020204"/>
                <a:cs typeface="Arial" panose="020B0604020202020204"/>
              </a:rPr>
              <a:t>Timelines</a:t>
            </a:r>
            <a:endParaRPr sz="2400">
              <a:latin typeface="Arial" panose="020B0604020202020204"/>
              <a:cs typeface="Arial" panose="020B0604020202020204"/>
            </a:endParaRPr>
          </a:p>
        </p:txBody>
      </p:sp>
      <p:sp>
        <p:nvSpPr>
          <p:cNvPr id="11" name="object 11"/>
          <p:cNvSpPr txBox="1"/>
          <p:nvPr/>
        </p:nvSpPr>
        <p:spPr>
          <a:xfrm>
            <a:off x="683158" y="5520334"/>
            <a:ext cx="1856739" cy="239395"/>
          </a:xfrm>
          <a:prstGeom prst="rect">
            <a:avLst/>
          </a:prstGeom>
        </p:spPr>
        <p:txBody>
          <a:bodyPr vert="horz" wrap="square" lIns="0" tIns="12700" rIns="0" bIns="0" rtlCol="0">
            <a:spAutoFit/>
          </a:bodyPr>
          <a:lstStyle/>
          <a:p>
            <a:pPr marL="12700">
              <a:lnSpc>
                <a:spcPct val="100000"/>
              </a:lnSpc>
              <a:spcBef>
                <a:spcPts val="100"/>
              </a:spcBef>
            </a:pPr>
            <a:r>
              <a:rPr sz="1400" i="1" spc="-10" dirty="0">
                <a:solidFill>
                  <a:srgbClr val="225A92"/>
                </a:solidFill>
                <a:latin typeface="Arial" panose="020B0604020202020204"/>
                <a:cs typeface="Arial" panose="020B0604020202020204"/>
              </a:rPr>
              <a:t>Time</a:t>
            </a:r>
            <a:r>
              <a:rPr sz="1400" i="1" spc="-30" dirty="0">
                <a:solidFill>
                  <a:srgbClr val="225A92"/>
                </a:solidFill>
                <a:latin typeface="Arial" panose="020B0604020202020204"/>
                <a:cs typeface="Arial" panose="020B0604020202020204"/>
              </a:rPr>
              <a:t> </a:t>
            </a:r>
            <a:r>
              <a:rPr sz="1400" i="1" dirty="0">
                <a:solidFill>
                  <a:srgbClr val="225A92"/>
                </a:solidFill>
                <a:latin typeface="Arial" panose="020B0604020202020204"/>
                <a:cs typeface="Arial" panose="020B0604020202020204"/>
              </a:rPr>
              <a:t>to</a:t>
            </a:r>
            <a:r>
              <a:rPr sz="1400" i="1" spc="-35" dirty="0">
                <a:solidFill>
                  <a:srgbClr val="225A92"/>
                </a:solidFill>
                <a:latin typeface="Arial" panose="020B0604020202020204"/>
                <a:cs typeface="Arial" panose="020B0604020202020204"/>
              </a:rPr>
              <a:t> </a:t>
            </a:r>
            <a:r>
              <a:rPr sz="1400" i="1" spc="-5" dirty="0">
                <a:solidFill>
                  <a:srgbClr val="225A92"/>
                </a:solidFill>
                <a:latin typeface="Arial" panose="020B0604020202020204"/>
                <a:cs typeface="Arial" panose="020B0604020202020204"/>
              </a:rPr>
              <a:t>realize benefits</a:t>
            </a:r>
            <a:endParaRPr sz="1400">
              <a:latin typeface="Arial" panose="020B0604020202020204"/>
              <a:cs typeface="Arial" panose="020B0604020202020204"/>
            </a:endParaRPr>
          </a:p>
        </p:txBody>
      </p:sp>
      <p:grpSp>
        <p:nvGrpSpPr>
          <p:cNvPr id="12" name="object 12"/>
          <p:cNvGrpSpPr/>
          <p:nvPr/>
        </p:nvGrpSpPr>
        <p:grpSpPr>
          <a:xfrm>
            <a:off x="605790" y="1249933"/>
            <a:ext cx="10821035" cy="4998720"/>
            <a:chOff x="605790" y="1249933"/>
            <a:chExt cx="10821035" cy="4998720"/>
          </a:xfrm>
        </p:grpSpPr>
        <p:sp>
          <p:nvSpPr>
            <p:cNvPr id="13" name="object 13"/>
            <p:cNvSpPr/>
            <p:nvPr/>
          </p:nvSpPr>
          <p:spPr>
            <a:xfrm>
              <a:off x="607314" y="5522213"/>
              <a:ext cx="2011680" cy="0"/>
            </a:xfrm>
            <a:custGeom>
              <a:avLst/>
              <a:gdLst/>
              <a:ahLst/>
              <a:cxnLst/>
              <a:rect l="l" t="t" r="r" b="b"/>
              <a:pathLst>
                <a:path w="2011680">
                  <a:moveTo>
                    <a:pt x="0" y="0"/>
                  </a:moveTo>
                  <a:lnTo>
                    <a:pt x="2011680" y="0"/>
                  </a:lnTo>
                </a:path>
              </a:pathLst>
            </a:custGeom>
            <a:ln w="38100">
              <a:solidFill>
                <a:srgbClr val="225A92"/>
              </a:solidFill>
            </a:ln>
          </p:spPr>
          <p:txBody>
            <a:bodyPr wrap="square" lIns="0" tIns="0" rIns="0" bIns="0" rtlCol="0"/>
            <a:lstStyle/>
            <a:p/>
          </p:txBody>
        </p:sp>
        <p:pic>
          <p:nvPicPr>
            <p:cNvPr id="14" name="object 14"/>
            <p:cNvPicPr/>
            <p:nvPr/>
          </p:nvPicPr>
          <p:blipFill>
            <a:blip r:embed="rId1" cstate="print"/>
            <a:stretch>
              <a:fillRect/>
            </a:stretch>
          </p:blipFill>
          <p:spPr>
            <a:xfrm>
              <a:off x="605790" y="2773425"/>
              <a:ext cx="10808208" cy="50800"/>
            </a:xfrm>
            <a:prstGeom prst="rect">
              <a:avLst/>
            </a:prstGeom>
          </p:spPr>
        </p:pic>
        <p:pic>
          <p:nvPicPr>
            <p:cNvPr id="15" name="object 15"/>
            <p:cNvPicPr/>
            <p:nvPr/>
          </p:nvPicPr>
          <p:blipFill>
            <a:blip r:embed="rId2" cstate="print"/>
            <a:stretch>
              <a:fillRect/>
            </a:stretch>
          </p:blipFill>
          <p:spPr>
            <a:xfrm>
              <a:off x="605790" y="4661662"/>
              <a:ext cx="10808208" cy="50800"/>
            </a:xfrm>
            <a:prstGeom prst="rect">
              <a:avLst/>
            </a:prstGeom>
          </p:spPr>
        </p:pic>
        <p:pic>
          <p:nvPicPr>
            <p:cNvPr id="16" name="object 16"/>
            <p:cNvPicPr/>
            <p:nvPr/>
          </p:nvPicPr>
          <p:blipFill>
            <a:blip r:embed="rId1" cstate="print"/>
            <a:stretch>
              <a:fillRect/>
            </a:stretch>
          </p:blipFill>
          <p:spPr>
            <a:xfrm>
              <a:off x="605790" y="6197854"/>
              <a:ext cx="10808208" cy="50800"/>
            </a:xfrm>
            <a:prstGeom prst="rect">
              <a:avLst/>
            </a:prstGeom>
          </p:spPr>
        </p:pic>
        <p:sp>
          <p:nvSpPr>
            <p:cNvPr id="17" name="object 17"/>
            <p:cNvSpPr/>
            <p:nvPr/>
          </p:nvSpPr>
          <p:spPr>
            <a:xfrm>
              <a:off x="634746" y="1262633"/>
              <a:ext cx="10779760" cy="4777740"/>
            </a:xfrm>
            <a:custGeom>
              <a:avLst/>
              <a:gdLst/>
              <a:ahLst/>
              <a:cxnLst/>
              <a:rect l="l" t="t" r="r" b="b"/>
              <a:pathLst>
                <a:path w="10779760" h="4777740">
                  <a:moveTo>
                    <a:pt x="2810256" y="1196339"/>
                  </a:moveTo>
                  <a:lnTo>
                    <a:pt x="10779252" y="1196339"/>
                  </a:lnTo>
                  <a:lnTo>
                    <a:pt x="10779252" y="0"/>
                  </a:lnTo>
                  <a:lnTo>
                    <a:pt x="2810256" y="0"/>
                  </a:lnTo>
                  <a:lnTo>
                    <a:pt x="2810256" y="1196339"/>
                  </a:lnTo>
                  <a:close/>
                </a:path>
                <a:path w="10779760" h="4777740">
                  <a:moveTo>
                    <a:pt x="0" y="3072384"/>
                  </a:moveTo>
                  <a:lnTo>
                    <a:pt x="8377428" y="3072384"/>
                  </a:lnTo>
                  <a:lnTo>
                    <a:pt x="8377428" y="1876043"/>
                  </a:lnTo>
                  <a:lnTo>
                    <a:pt x="0" y="1876043"/>
                  </a:lnTo>
                  <a:lnTo>
                    <a:pt x="0" y="3072384"/>
                  </a:lnTo>
                  <a:close/>
                </a:path>
                <a:path w="10779760" h="4777740">
                  <a:moveTo>
                    <a:pt x="2810256" y="4777740"/>
                  </a:moveTo>
                  <a:lnTo>
                    <a:pt x="10779252" y="4777740"/>
                  </a:lnTo>
                  <a:lnTo>
                    <a:pt x="10779252" y="3579876"/>
                  </a:lnTo>
                  <a:lnTo>
                    <a:pt x="2810256" y="3579876"/>
                  </a:lnTo>
                  <a:lnTo>
                    <a:pt x="2810256" y="4777740"/>
                  </a:lnTo>
                  <a:close/>
                </a:path>
              </a:pathLst>
            </a:custGeom>
            <a:ln w="25400">
              <a:solidFill>
                <a:srgbClr val="225A92"/>
              </a:solidFill>
            </a:ln>
          </p:spPr>
          <p:txBody>
            <a:bodyPr wrap="square" lIns="0" tIns="0" rIns="0" bIns="0" rtlCol="0"/>
            <a:lstStyle/>
            <a:p/>
          </p:txBody>
        </p:sp>
      </p:grpSp>
      <p:sp>
        <p:nvSpPr>
          <p:cNvPr id="18" name="object 18"/>
          <p:cNvSpPr/>
          <p:nvPr/>
        </p:nvSpPr>
        <p:spPr>
          <a:xfrm>
            <a:off x="602463" y="227228"/>
            <a:ext cx="20320" cy="52705"/>
          </a:xfrm>
          <a:custGeom>
            <a:avLst/>
            <a:gdLst/>
            <a:ahLst/>
            <a:cxnLst/>
            <a:rect l="l" t="t" r="r" b="b"/>
            <a:pathLst>
              <a:path w="20320" h="52704">
                <a:moveTo>
                  <a:pt x="19815" y="0"/>
                </a:moveTo>
                <a:lnTo>
                  <a:pt x="0" y="0"/>
                </a:lnTo>
                <a:lnTo>
                  <a:pt x="0" y="52231"/>
                </a:lnTo>
                <a:lnTo>
                  <a:pt x="19815" y="52231"/>
                </a:lnTo>
                <a:lnTo>
                  <a:pt x="19815" y="0"/>
                </a:lnTo>
                <a:close/>
              </a:path>
            </a:pathLst>
          </a:custGeom>
          <a:solidFill>
            <a:srgbClr val="000047"/>
          </a:solidFill>
        </p:spPr>
        <p:txBody>
          <a:bodyPr wrap="square" lIns="0" tIns="0" rIns="0" bIns="0" rtlCol="0"/>
          <a:lstStyle/>
          <a:p/>
        </p:txBody>
      </p:sp>
      <p:sp>
        <p:nvSpPr>
          <p:cNvPr id="19" name="object 19"/>
          <p:cNvSpPr/>
          <p:nvPr/>
        </p:nvSpPr>
        <p:spPr>
          <a:xfrm>
            <a:off x="412679" y="299393"/>
            <a:ext cx="389255" cy="398145"/>
          </a:xfrm>
          <a:custGeom>
            <a:avLst/>
            <a:gdLst/>
            <a:ahLst/>
            <a:cxnLst/>
            <a:rect l="l" t="t" r="r" b="b"/>
            <a:pathLst>
              <a:path w="389255" h="398145">
                <a:moveTo>
                  <a:pt x="388790" y="0"/>
                </a:moveTo>
                <a:lnTo>
                  <a:pt x="351925" y="36930"/>
                </a:lnTo>
              </a:path>
              <a:path w="389255" h="398145">
                <a:moveTo>
                  <a:pt x="199840" y="51280"/>
                </a:moveTo>
                <a:lnTo>
                  <a:pt x="195877" y="51280"/>
                </a:lnTo>
                <a:lnTo>
                  <a:pt x="245445" y="59141"/>
                </a:lnTo>
                <a:lnTo>
                  <a:pt x="286275" y="80420"/>
                </a:lnTo>
                <a:lnTo>
                  <a:pt x="307572" y="102034"/>
                </a:lnTo>
              </a:path>
              <a:path w="389255" h="398145">
                <a:moveTo>
                  <a:pt x="7529" y="0"/>
                </a:moveTo>
                <a:lnTo>
                  <a:pt x="44337" y="36930"/>
                </a:lnTo>
              </a:path>
              <a:path w="389255" h="398145">
                <a:moveTo>
                  <a:pt x="0" y="398000"/>
                </a:moveTo>
                <a:lnTo>
                  <a:pt x="36857" y="361127"/>
                </a:lnTo>
              </a:path>
              <a:path w="389255" h="398145">
                <a:moveTo>
                  <a:pt x="98360" y="311238"/>
                </a:moveTo>
                <a:lnTo>
                  <a:pt x="74807" y="276748"/>
                </a:lnTo>
                <a:lnTo>
                  <a:pt x="54352" y="237689"/>
                </a:lnTo>
                <a:lnTo>
                  <a:pt x="45774" y="190164"/>
                </a:lnTo>
                <a:lnTo>
                  <a:pt x="52522" y="149377"/>
                </a:lnTo>
                <a:lnTo>
                  <a:pt x="71913" y="111621"/>
                </a:lnTo>
                <a:lnTo>
                  <a:pt x="102668" y="80363"/>
                </a:lnTo>
                <a:lnTo>
                  <a:pt x="143507" y="59066"/>
                </a:lnTo>
                <a:lnTo>
                  <a:pt x="193152" y="51198"/>
                </a:lnTo>
                <a:lnTo>
                  <a:pt x="189189" y="51198"/>
                </a:lnTo>
              </a:path>
            </a:pathLst>
          </a:custGeom>
          <a:ln w="19833">
            <a:solidFill>
              <a:srgbClr val="000047"/>
            </a:solidFill>
          </a:ln>
        </p:spPr>
        <p:txBody>
          <a:bodyPr wrap="square" lIns="0" tIns="0" rIns="0" bIns="0" rtlCol="0"/>
          <a:lstStyle/>
          <a:p/>
        </p:txBody>
      </p:sp>
      <p:sp>
        <p:nvSpPr>
          <p:cNvPr id="20" name="object 20"/>
          <p:cNvSpPr/>
          <p:nvPr/>
        </p:nvSpPr>
        <p:spPr>
          <a:xfrm>
            <a:off x="326778" y="482063"/>
            <a:ext cx="52069" cy="20320"/>
          </a:xfrm>
          <a:custGeom>
            <a:avLst/>
            <a:gdLst/>
            <a:ahLst/>
            <a:cxnLst/>
            <a:rect l="l" t="t" r="r" b="b"/>
            <a:pathLst>
              <a:path w="52070" h="20320">
                <a:moveTo>
                  <a:pt x="52065" y="0"/>
                </a:moveTo>
                <a:lnTo>
                  <a:pt x="0" y="0"/>
                </a:lnTo>
                <a:lnTo>
                  <a:pt x="0" y="19850"/>
                </a:lnTo>
                <a:lnTo>
                  <a:pt x="52065" y="19850"/>
                </a:lnTo>
                <a:lnTo>
                  <a:pt x="52065" y="0"/>
                </a:lnTo>
                <a:close/>
              </a:path>
            </a:pathLst>
          </a:custGeom>
          <a:solidFill>
            <a:srgbClr val="000047"/>
          </a:solidFill>
        </p:spPr>
        <p:txBody>
          <a:bodyPr wrap="square" lIns="0" tIns="0" rIns="0" bIns="0" rtlCol="0"/>
          <a:lstStyle/>
          <a:p/>
        </p:txBody>
      </p:sp>
      <p:sp>
        <p:nvSpPr>
          <p:cNvPr id="21" name="object 21"/>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 dirty="0"/>
            </a:fld>
            <a:endParaRPr spc="-5" dirty="0"/>
          </a:p>
        </p:txBody>
      </p:sp>
      <p:sp>
        <p:nvSpPr>
          <p:cNvPr id="22" name="object 22"/>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a:t>
            </a:r>
            <a:r>
              <a:rPr spc="-20" dirty="0"/>
              <a:t> </a:t>
            </a:r>
            <a:r>
              <a:rPr spc="-10" dirty="0"/>
              <a:t>2023</a:t>
            </a:r>
            <a:r>
              <a:rPr spc="-5" dirty="0"/>
              <a:t> </a:t>
            </a:r>
            <a:r>
              <a:rPr spc="-10" dirty="0"/>
              <a:t>Cognizant</a:t>
            </a:r>
            <a:endParaRPr spc="-10" dirty="0"/>
          </a:p>
        </p:txBody>
      </p:sp>
      <p:sp>
        <p:nvSpPr>
          <p:cNvPr id="23" name="TextBox 22"/>
          <p:cNvSpPr txBox="1"/>
          <p:nvPr/>
        </p:nvSpPr>
        <p:spPr>
          <a:xfrm>
            <a:off x="3505200" y="1303018"/>
            <a:ext cx="7908162" cy="1015663"/>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We require cloud for storing and managing the data associated with products, locations and user interactions.</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We can use pay as you go cloud services for this purpose.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NLP algorithms, image recognition system and recommendation system is used to improve both user experience and VR’s functionality</a:t>
            </a:r>
            <a:endParaRPr lang="en-IN" sz="12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77494" y="3231897"/>
            <a:ext cx="8137905" cy="1015663"/>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VA’s increases the efficiency by eliminating the need of manual enquiries and users can quicky access accurate information and navigate efficiently which improves the productivity.</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It can potentially reduce the need for additional staff members solely dedicated to providing directions or answering location-based queries. This can result in cost savings and more efficient resource allocation.</a:t>
            </a:r>
            <a:endParaRPr lang="en-IN" sz="12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429001" y="4894834"/>
            <a:ext cx="7868410"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deployment, user adoption and the learning curve, i</a:t>
            </a:r>
            <a:r>
              <a:rPr lang="en-US" sz="1200" b="0" i="0" dirty="0">
                <a:effectLst/>
                <a:latin typeface="Times New Roman" panose="02020603050405020304" pitchFamily="18" charset="0"/>
                <a:cs typeface="Times New Roman" panose="02020603050405020304" pitchFamily="18" charset="0"/>
              </a:rPr>
              <a:t>t is reasonable to expect that the benefits of a QR code-based</a:t>
            </a:r>
            <a:endParaRPr lang="en-US" sz="1200" b="0" i="0" dirty="0">
              <a:effectLst/>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virtual assistant for locating products in malls or specific locations in universities can start to be realized within a timeframe</a:t>
            </a:r>
            <a:endParaRPr lang="en-US" sz="1200" b="0" i="0" dirty="0">
              <a:effectLst/>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of a few months to a year, depending on the project's scope and the organization's commitment to its implementation.</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2704</Words>
  <Application>WPS Presentation</Application>
  <PresentationFormat>Widescreen</PresentationFormat>
  <Paragraphs>69</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Arial</vt:lpstr>
      <vt:lpstr>Arial MT</vt:lpstr>
      <vt:lpstr>Times New Roman</vt:lpstr>
      <vt:lpstr>Microsoft YaHei</vt:lpstr>
      <vt:lpstr>Arial Unicode MS</vt:lpstr>
      <vt:lpstr>Calibri</vt:lpstr>
      <vt:lpstr>Office Theme</vt:lpstr>
      <vt:lpstr>Hackathon Idea Template</vt:lpstr>
      <vt:lpstr>WHY</vt:lpstr>
      <vt:lpstr>Financials &amp; Timelines | Business Plan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Janani, G (Cognizant)</dc:creator>
  <cp:lastModifiedBy>HP</cp:lastModifiedBy>
  <cp:revision>5</cp:revision>
  <dcterms:created xsi:type="dcterms:W3CDTF">2023-07-15T16:06:00Z</dcterms:created>
  <dcterms:modified xsi:type="dcterms:W3CDTF">2023-07-19T07:35:21Z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2023-07-07T05:30:00Z</vt:filetime>
  </property>
  <property fmtid="{D5CDD505-2E9C-101B-9397-08002B2CF9AE}" pid="3" name="Creator">
    <vt:lpwstr>Microsoft® PowerPoint® for Microsoft 365</vt:lpwstr>
  </property>
  <property fmtid="{D5CDD505-2E9C-101B-9397-08002B2CF9AE}" pid="4" name="LastSaved">
    <vt:filetime>2023-07-15T05:30:00Z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2023-07-15T18:11:08Z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941d0cf1-643b-4e54-898f-a79a7b501f12</vt:lpwstr>
  </property>
  <property fmtid="{D5CDD505-2E9C-101B-9397-08002B2CF9AE}" pid="10" name="MSIP_Label_defa4170-0d19-0005-0004-bc88714345d2_ActionId">
    <vt:lpwstr>bb0ba08e-21bd-4d31-8171-8a83e97046b6</vt:lpwstr>
  </property>
  <property fmtid="{D5CDD505-2E9C-101B-9397-08002B2CF9AE}" pid="11" name="MSIP_Label_defa4170-0d19-0005-0004-bc88714345d2_ContentBits">
    <vt:lpwstr>0</vt:lpwstr>
  </property>
  <property fmtid="{D5CDD505-2E9C-101B-9397-08002B2CF9AE}" pid="12" name="ICV">
    <vt:lpwstr>517DDE0CC3BE4D9DA5707317EAA01CFA</vt:lpwstr>
  </property>
  <property fmtid="{D5CDD505-2E9C-101B-9397-08002B2CF9AE}" pid="13" name="KSOProductBuildVer">
    <vt:lpwstr>1033-11.2.0.11417</vt:lpwstr>
  </property>
</Properties>
</file>