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2.webp" ContentType="image/webp"/>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3" r:id="rId3"/>
    <p:sldId id="260" r:id="rId4"/>
    <p:sldId id="259" r:id="rId5"/>
    <p:sldId id="258" r:id="rId6"/>
    <p:sldId id="267" r:id="rId7"/>
    <p:sldId id="268" r:id="rId8"/>
    <p:sldId id="269" r:id="rId9"/>
    <p:sldId id="270" r:id="rId10"/>
    <p:sldId id="272" r:id="rId11"/>
    <p:sldId id="273"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F255F8-E41B-4FF3-86CF-C0F04EB1B48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D2876-7D0F-4359-8BB4-7DE7BF5BEC48}" type="slidenum">
              <a:rPr lang="en-US" smtClean="0"/>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CF255F8-E41B-4FF3-86CF-C0F04EB1B48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D2876-7D0F-4359-8BB4-7DE7BF5BEC4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CF255F8-E41B-4FF3-86CF-C0F04EB1B48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D2876-7D0F-4359-8BB4-7DE7BF5BEC48}"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CF255F8-E41B-4FF3-86CF-C0F04EB1B48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D2876-7D0F-4359-8BB4-7DE7BF5BEC4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CF255F8-E41B-4FF3-86CF-C0F04EB1B48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D2876-7D0F-4359-8BB4-7DE7BF5BEC48}"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CF255F8-E41B-4FF3-86CF-C0F04EB1B48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D2876-7D0F-4359-8BB4-7DE7BF5BEC48}" type="slidenum">
              <a:rPr lang="en-US" smtClean="0"/>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9CF255F8-E41B-4FF3-86CF-C0F04EB1B48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CD2876-7D0F-4359-8BB4-7DE7BF5BEC4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9CF255F8-E41B-4FF3-86CF-C0F04EB1B48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CD2876-7D0F-4359-8BB4-7DE7BF5BEC4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F255F8-E41B-4FF3-86CF-C0F04EB1B48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CD2876-7D0F-4359-8BB4-7DE7BF5BEC4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CF255F8-E41B-4FF3-86CF-C0F04EB1B48A}" type="datetimeFigureOut">
              <a:rPr lang="en-US" smtClean="0"/>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9CD2876-7D0F-4359-8BB4-7DE7BF5BEC4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CF255F8-E41B-4FF3-86CF-C0F04EB1B48A}" type="datetimeFigureOut">
              <a:rPr lang="en-US" smtClean="0"/>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9CD2876-7D0F-4359-8BB4-7DE7BF5BEC4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CF255F8-E41B-4FF3-86CF-C0F04EB1B48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CD2876-7D0F-4359-8BB4-7DE7BF5BEC4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CF255F8-E41B-4FF3-86CF-C0F04EB1B48A}" type="datetimeFigureOut">
              <a:rPr lang="en-US" smtClean="0"/>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9CD2876-7D0F-4359-8BB4-7DE7BF5BEC48}" type="slidenum">
              <a:rPr lang="en-US" smtClean="0"/>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web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rcRect r="13342"/>
          <a:stretch>
            <a:fillRect/>
          </a:stretch>
        </p:blipFill>
        <p:spPr>
          <a:xfrm>
            <a:off x="2943225" y="1948815"/>
            <a:ext cx="6218555" cy="3765550"/>
          </a:xfrm>
          <a:prstGeom prst="rect">
            <a:avLst/>
          </a:prstGeom>
        </p:spPr>
      </p:pic>
      <p:sp>
        <p:nvSpPr>
          <p:cNvPr id="3" name="Text Box 2"/>
          <p:cNvSpPr txBox="1"/>
          <p:nvPr/>
        </p:nvSpPr>
        <p:spPr>
          <a:xfrm>
            <a:off x="9607550" y="4812030"/>
            <a:ext cx="2249170" cy="1184275"/>
          </a:xfrm>
          <a:prstGeom prst="rect">
            <a:avLst/>
          </a:prstGeom>
          <a:noFill/>
        </p:spPr>
        <p:txBody>
          <a:bodyPr wrap="square" rtlCol="0" anchor="t">
            <a:noAutofit/>
          </a:bodyPr>
          <a:p>
            <a:r>
              <a:rPr lang="en-IN" altLang="en-US">
                <a:solidFill>
                  <a:srgbClr val="002060"/>
                </a:solidFill>
                <a:sym typeface="+mn-ea"/>
              </a:rPr>
              <a:t>Presented By</a:t>
            </a:r>
            <a:endParaRPr lang="en-IN" altLang="en-US">
              <a:solidFill>
                <a:srgbClr val="002060"/>
              </a:solidFill>
            </a:endParaRPr>
          </a:p>
          <a:p>
            <a:pPr indent="457200"/>
            <a:r>
              <a:rPr lang="en-IN" altLang="en-US">
                <a:solidFill>
                  <a:srgbClr val="002060"/>
                </a:solidFill>
                <a:sym typeface="+mn-ea"/>
              </a:rPr>
              <a:t>B Sai Bhargav</a:t>
            </a:r>
            <a:endParaRPr lang="en-IN" altLang="en-US">
              <a:solidFill>
                <a:srgbClr val="002060"/>
              </a:solidFill>
            </a:endParaRPr>
          </a:p>
          <a:p>
            <a:pPr indent="457200"/>
            <a:r>
              <a:rPr lang="en-IN" altLang="en-US">
                <a:solidFill>
                  <a:srgbClr val="002060"/>
                </a:solidFill>
                <a:sym typeface="+mn-ea"/>
              </a:rPr>
              <a:t>A Akhila</a:t>
            </a:r>
            <a:endParaRPr lang="en-IN" altLang="en-US">
              <a:solidFill>
                <a:srgbClr val="002060"/>
              </a:solidFill>
            </a:endParaRPr>
          </a:p>
          <a:p>
            <a:pPr indent="457200"/>
            <a:r>
              <a:rPr lang="en-IN" altLang="en-US">
                <a:solidFill>
                  <a:srgbClr val="002060"/>
                </a:solidFill>
                <a:sym typeface="+mn-ea"/>
              </a:rPr>
              <a:t>M Likitha</a:t>
            </a:r>
            <a:endParaRPr lang="en-IN" altLang="en-US">
              <a:solidFill>
                <a:srgbClr val="002060"/>
              </a:solidFill>
              <a:sym typeface="+mn-ea"/>
            </a:endParaRPr>
          </a:p>
        </p:txBody>
      </p:sp>
      <p:sp>
        <p:nvSpPr>
          <p:cNvPr id="4" name="Text Box 3"/>
          <p:cNvSpPr txBox="1"/>
          <p:nvPr/>
        </p:nvSpPr>
        <p:spPr>
          <a:xfrm>
            <a:off x="803910" y="565785"/>
            <a:ext cx="10621010" cy="1198880"/>
          </a:xfrm>
          <a:prstGeom prst="rect">
            <a:avLst/>
          </a:prstGeom>
          <a:noFill/>
        </p:spPr>
        <p:txBody>
          <a:bodyPr wrap="square" rtlCol="0">
            <a:spAutoFit/>
          </a:bodyPr>
          <a:p>
            <a:pPr algn="ctr"/>
            <a:r>
              <a:rPr lang="en-US" sz="3600" b="1">
                <a:solidFill>
                  <a:schemeClr val="accent1"/>
                </a:solidFill>
                <a:effectLst>
                  <a:outerShdw blurRad="38100" dist="25400" dir="5400000" algn="ctr" rotWithShape="0">
                    <a:srgbClr val="6E747A">
                      <a:alpha val="43000"/>
                    </a:srgbClr>
                  </a:outerShdw>
                </a:effectLst>
              </a:rPr>
              <a:t>Gold Price Prediction Using Unsupervised Learning Techniques</a:t>
            </a:r>
            <a:endParaRPr lang="en-US" sz="3600" b="1">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02640" y="2981325"/>
            <a:ext cx="2081530" cy="447675"/>
          </a:xfrm>
          <a:prstGeom prst="rect">
            <a:avLst/>
          </a:prstGeom>
          <a:noFill/>
        </p:spPr>
        <p:txBody>
          <a:bodyPr wrap="square" rtlCol="0">
            <a:noAutofit/>
          </a:bodyPr>
          <a:p>
            <a:r>
              <a:rPr lang="en-IN" altLang="en-US" sz="2400" b="1">
                <a:solidFill>
                  <a:schemeClr val="accent1"/>
                </a:solidFill>
                <a:effectLst/>
                <a:latin typeface="Calibri" panose="020F0502020204030204" pitchFamily="34" charset="0"/>
                <a:cs typeface="Calibri" panose="020F0502020204030204" pitchFamily="34" charset="0"/>
              </a:rPr>
              <a:t>REFERNCES</a:t>
            </a:r>
            <a:endParaRPr lang="en-IN" altLang="en-US" sz="2400" b="1">
              <a:solidFill>
                <a:schemeClr val="accent1"/>
              </a:solidFill>
              <a:effectLst/>
              <a:latin typeface="Calibri" panose="020F0502020204030204" pitchFamily="34" charset="0"/>
              <a:cs typeface="Calibri" panose="020F0502020204030204" pitchFamily="34" charset="0"/>
            </a:endParaRPr>
          </a:p>
        </p:txBody>
      </p:sp>
      <p:sp>
        <p:nvSpPr>
          <p:cNvPr id="3" name="Text Box 2"/>
          <p:cNvSpPr txBox="1"/>
          <p:nvPr/>
        </p:nvSpPr>
        <p:spPr>
          <a:xfrm>
            <a:off x="1071245" y="3507740"/>
            <a:ext cx="10264775" cy="1614170"/>
          </a:xfrm>
          <a:prstGeom prst="rect">
            <a:avLst/>
          </a:prstGeom>
          <a:noFill/>
        </p:spPr>
        <p:txBody>
          <a:bodyPr wrap="square" rtlCol="0">
            <a:spAutoFit/>
          </a:bodyPr>
          <a:p>
            <a:pPr algn="just">
              <a:lnSpc>
                <a:spcPct val="110000"/>
              </a:lnSpc>
              <a:spcBef>
                <a:spcPts val="0"/>
              </a:spcBef>
              <a:spcAft>
                <a:spcPts val="0"/>
              </a:spcAft>
            </a:pPr>
            <a:r>
              <a:rPr lang="en-IN" altLang="en-US"/>
              <a:t>[1].</a:t>
            </a:r>
            <a:r>
              <a:rPr lang="en-US"/>
              <a:t>Gold Price Prediction using ARIMA model</a:t>
            </a:r>
            <a:r>
              <a:rPr lang="en-IN" altLang="en-US"/>
              <a:t> ,</a:t>
            </a:r>
            <a:r>
              <a:rPr lang="en-US"/>
              <a:t>D Nanthiya, SB Gopal, S Balakumar, M Harisankar, SP Midhun</a:t>
            </a:r>
            <a:r>
              <a:rPr lang="en-IN" altLang="en-US"/>
              <a:t>.</a:t>
            </a:r>
            <a:endParaRPr lang="en-IN" altLang="en-US"/>
          </a:p>
          <a:p>
            <a:pPr algn="just">
              <a:lnSpc>
                <a:spcPct val="110000"/>
              </a:lnSpc>
              <a:spcBef>
                <a:spcPts val="0"/>
              </a:spcBef>
              <a:spcAft>
                <a:spcPts val="0"/>
              </a:spcAft>
            </a:pPr>
            <a:r>
              <a:rPr lang="en-IN" altLang="en-US"/>
              <a:t>[2].Developing a time series model based on particle swarm optimization for gold price forecasting</a:t>
            </a:r>
            <a:endParaRPr lang="en-IN" altLang="en-US"/>
          </a:p>
          <a:p>
            <a:pPr algn="just">
              <a:lnSpc>
                <a:spcPct val="110000"/>
              </a:lnSpc>
              <a:spcBef>
                <a:spcPts val="0"/>
              </a:spcBef>
              <a:spcAft>
                <a:spcPts val="0"/>
              </a:spcAft>
            </a:pPr>
            <a:r>
              <a:rPr lang="en-IN" altLang="en-US"/>
              <a:t>E Hadavandi, A Ghanbari… - 2010 </a:t>
            </a:r>
            <a:endParaRPr lang="en-IN" altLang="en-US"/>
          </a:p>
          <a:p>
            <a:pPr algn="just">
              <a:lnSpc>
                <a:spcPct val="110000"/>
              </a:lnSpc>
              <a:spcBef>
                <a:spcPts val="0"/>
              </a:spcBef>
              <a:spcAft>
                <a:spcPts val="0"/>
              </a:spcAft>
            </a:pPr>
            <a:r>
              <a:rPr lang="en-IN" altLang="en-US"/>
              <a:t>[3]. A novel hybrid model on the prediction of time series and its application for the gold price analysis and forecasting E Jianwei, J Ye, H Jin - Physica A: Statistical Mechanics and its …, 2019</a:t>
            </a:r>
            <a:endParaRPr lang="en-IN" altLang="en-US"/>
          </a:p>
        </p:txBody>
      </p:sp>
      <p:sp>
        <p:nvSpPr>
          <p:cNvPr id="4" name="Text Box 3"/>
          <p:cNvSpPr txBox="1"/>
          <p:nvPr/>
        </p:nvSpPr>
        <p:spPr>
          <a:xfrm>
            <a:off x="669290" y="580390"/>
            <a:ext cx="2214245" cy="466725"/>
          </a:xfrm>
          <a:prstGeom prst="rect">
            <a:avLst/>
          </a:prstGeom>
          <a:noFill/>
        </p:spPr>
        <p:txBody>
          <a:bodyPr wrap="square" rtlCol="0">
            <a:noAutofit/>
          </a:bodyPr>
          <a:p>
            <a:r>
              <a:rPr lang="en-IN" altLang="en-US" sz="2400" b="1">
                <a:solidFill>
                  <a:schemeClr val="accent1"/>
                </a:solidFill>
                <a:effectLst/>
              </a:rPr>
              <a:t>CONCLUSION</a:t>
            </a:r>
            <a:endParaRPr lang="en-IN" altLang="en-US" sz="2400" b="1">
              <a:solidFill>
                <a:schemeClr val="accent1"/>
              </a:solidFill>
              <a:effectLst/>
            </a:endParaRPr>
          </a:p>
        </p:txBody>
      </p:sp>
      <p:sp>
        <p:nvSpPr>
          <p:cNvPr id="5" name="Text Box 4"/>
          <p:cNvSpPr txBox="1"/>
          <p:nvPr/>
        </p:nvSpPr>
        <p:spPr>
          <a:xfrm>
            <a:off x="1071245" y="1047115"/>
            <a:ext cx="9669145" cy="1856105"/>
          </a:xfrm>
          <a:prstGeom prst="rect">
            <a:avLst/>
          </a:prstGeom>
          <a:noFill/>
        </p:spPr>
        <p:txBody>
          <a:bodyPr wrap="square" rtlCol="0">
            <a:noAutofit/>
          </a:bodyPr>
          <a:p>
            <a:pPr algn="just">
              <a:lnSpc>
                <a:spcPct val="110000"/>
              </a:lnSpc>
              <a:spcBef>
                <a:spcPts val="0"/>
              </a:spcBef>
              <a:spcAft>
                <a:spcPts val="0"/>
              </a:spcAft>
            </a:pPr>
            <a:r>
              <a:rPr lang="en-US"/>
              <a:t>1. Integrating sentiment analysis improves the prediction model by capturing market dynamics influenced by public opinion.  </a:t>
            </a:r>
            <a:endParaRPr lang="en-US"/>
          </a:p>
          <a:p>
            <a:pPr algn="just">
              <a:lnSpc>
                <a:spcPct val="110000"/>
              </a:lnSpc>
              <a:spcBef>
                <a:spcPts val="0"/>
              </a:spcBef>
              <a:spcAft>
                <a:spcPts val="0"/>
              </a:spcAft>
            </a:pPr>
            <a:r>
              <a:rPr lang="en-US"/>
              <a:t>2. Using news articles and social media data enhances the model's accuracy, providing insights into the impact of sentiment on gold prices.  </a:t>
            </a:r>
            <a:endParaRPr lang="en-US"/>
          </a:p>
          <a:p>
            <a:pPr algn="just">
              <a:lnSpc>
                <a:spcPct val="110000"/>
              </a:lnSpc>
              <a:spcBef>
                <a:spcPts val="0"/>
              </a:spcBef>
              <a:spcAft>
                <a:spcPts val="0"/>
              </a:spcAft>
            </a:pPr>
            <a:r>
              <a:rPr lang="en-US"/>
              <a:t>3. This approach supports more informed investment decisions and strengthens financial forecasting for commodities like gold.</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201795" y="2682875"/>
            <a:ext cx="3199765" cy="768350"/>
          </a:xfrm>
          <a:prstGeom prst="rect">
            <a:avLst/>
          </a:prstGeom>
          <a:noFill/>
        </p:spPr>
        <p:txBody>
          <a:bodyPr wrap="square" rtlCol="0">
            <a:spAutoFit/>
          </a:bodyPr>
          <a:p>
            <a:pPr algn="ctr"/>
            <a:r>
              <a:rPr lang="en-IN" altLang="en-US" sz="4400" b="1">
                <a:ln w="22225">
                  <a:solidFill>
                    <a:schemeClr val="accent2"/>
                  </a:solidFill>
                  <a:prstDash val="solid"/>
                </a:ln>
                <a:solidFill>
                  <a:schemeClr val="accent2">
                    <a:lumMod val="40000"/>
                    <a:lumOff val="6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THANK YOU</a:t>
            </a:r>
            <a:endParaRPr lang="en-IN" altLang="en-US" sz="4400" b="1">
              <a:ln w="22225">
                <a:solidFill>
                  <a:schemeClr val="accent2"/>
                </a:solidFill>
                <a:prstDash val="solid"/>
              </a:ln>
              <a:solidFill>
                <a:schemeClr val="accent2">
                  <a:lumMod val="40000"/>
                  <a:lumOff val="6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79475" y="770890"/>
            <a:ext cx="1514475" cy="460375"/>
          </a:xfrm>
          <a:prstGeom prst="rect">
            <a:avLst/>
          </a:prstGeom>
          <a:noFill/>
        </p:spPr>
        <p:txBody>
          <a:bodyPr wrap="square" rtlCol="0">
            <a:spAutoFit/>
          </a:bodyPr>
          <a:p>
            <a:r>
              <a:rPr lang="en-IN" altLang="en-US" sz="2400" b="1">
                <a:solidFill>
                  <a:schemeClr val="accent1"/>
                </a:solidFill>
                <a:effectLst/>
              </a:rPr>
              <a:t>ABSTRACT</a:t>
            </a:r>
            <a:endParaRPr lang="en-IN" altLang="en-US" sz="2400" b="1">
              <a:solidFill>
                <a:schemeClr val="accent1"/>
              </a:solidFill>
              <a:effectLst/>
            </a:endParaRPr>
          </a:p>
        </p:txBody>
      </p:sp>
      <p:sp>
        <p:nvSpPr>
          <p:cNvPr id="3" name="Text Box 2"/>
          <p:cNvSpPr txBox="1"/>
          <p:nvPr/>
        </p:nvSpPr>
        <p:spPr>
          <a:xfrm>
            <a:off x="1085850" y="1475105"/>
            <a:ext cx="9729470" cy="3692525"/>
          </a:xfrm>
          <a:prstGeom prst="rect">
            <a:avLst/>
          </a:prstGeom>
          <a:noFill/>
        </p:spPr>
        <p:txBody>
          <a:bodyPr wrap="square" rtlCol="0">
            <a:spAutoFit/>
          </a:bodyPr>
          <a:p>
            <a:pPr algn="just"/>
            <a:r>
              <a:rPr lang="en-US"/>
              <a:t>The most valuable metal in the world is gold. It is the most sought-after commodity available. The study and forecasting of the daily gold price rate and the future gold price rate using machine learning algorithms and methodologies. Due to the multifactorial and nonlinear structure of the gold market, it is impossible to anticipate the gold price, which is influenced by a variety of external variables like marketing conditions, economic crises</a:t>
            </a:r>
            <a:r>
              <a:rPr lang="en-IN" altLang="en-US"/>
              <a:t>,</a:t>
            </a:r>
            <a:r>
              <a:rPr lang="en-US"/>
              <a:t>tax benefits, and interest rates.This project focuses on the study and forecasting of daily and future gold prices using machine learning algorithms. By applying ensemble-based techniques, particularly the ARIMA model, this research aims to enhance predictive performance. The model is trained on a gold price dataset from 2014 to 2022, with accuracy measured using performance metric like Root Mean Square Error (RMSE). This study demonstrates the potential of machine learning in financial forecasting, specifically for commodity markets.</a:t>
            </a:r>
            <a:endParaRPr lang="en-US"/>
          </a:p>
          <a:p>
            <a:pPr algn="just"/>
            <a:endParaRPr lang="en-US"/>
          </a:p>
          <a:p>
            <a:pPr algn="just"/>
            <a:r>
              <a:rPr lang="en-IN" altLang="en-US"/>
              <a:t>Keywords:Gold, price prediction, machine learning, ARIMA model, financial forecasting, commodity markets, RMSE.</a:t>
            </a:r>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433705" y="380365"/>
            <a:ext cx="2759075" cy="466725"/>
          </a:xfrm>
          <a:prstGeom prst="rect">
            <a:avLst/>
          </a:prstGeom>
          <a:noFill/>
        </p:spPr>
        <p:txBody>
          <a:bodyPr wrap="square" rtlCol="0">
            <a:noAutofit/>
          </a:bodyPr>
          <a:p>
            <a:r>
              <a:rPr lang="en-IN" altLang="en-US" sz="2400" b="1">
                <a:solidFill>
                  <a:schemeClr val="accent1"/>
                </a:solidFill>
                <a:effectLst/>
              </a:rPr>
              <a:t>INTRODUCTION</a:t>
            </a:r>
            <a:endParaRPr lang="en-IN" altLang="en-US" sz="2400" b="1">
              <a:solidFill>
                <a:schemeClr val="accent1"/>
              </a:solidFill>
              <a:effectLst/>
            </a:endParaRPr>
          </a:p>
        </p:txBody>
      </p:sp>
      <p:sp>
        <p:nvSpPr>
          <p:cNvPr id="4" name="Text Box 3"/>
          <p:cNvSpPr txBox="1"/>
          <p:nvPr/>
        </p:nvSpPr>
        <p:spPr>
          <a:xfrm>
            <a:off x="1210310" y="1278890"/>
            <a:ext cx="4064000" cy="368300"/>
          </a:xfrm>
          <a:prstGeom prst="rect">
            <a:avLst/>
          </a:prstGeom>
          <a:noFill/>
        </p:spPr>
        <p:txBody>
          <a:bodyPr wrap="square" rtlCol="0">
            <a:spAutoFit/>
          </a:bodyPr>
          <a:p>
            <a:endParaRPr lang="en-US"/>
          </a:p>
        </p:txBody>
      </p:sp>
      <p:pic>
        <p:nvPicPr>
          <p:cNvPr id="7" name="Picture 6"/>
          <p:cNvPicPr>
            <a:picLocks noChangeAspect="1"/>
          </p:cNvPicPr>
          <p:nvPr/>
        </p:nvPicPr>
        <p:blipFill>
          <a:blip r:embed="rId1"/>
          <a:stretch>
            <a:fillRect/>
          </a:stretch>
        </p:blipFill>
        <p:spPr>
          <a:xfrm>
            <a:off x="6716395" y="1042670"/>
            <a:ext cx="5008245" cy="4956810"/>
          </a:xfrm>
          <a:prstGeom prst="rect">
            <a:avLst/>
          </a:prstGeom>
        </p:spPr>
      </p:pic>
      <p:sp>
        <p:nvSpPr>
          <p:cNvPr id="8" name="Text Box 7"/>
          <p:cNvSpPr txBox="1"/>
          <p:nvPr/>
        </p:nvSpPr>
        <p:spPr>
          <a:xfrm>
            <a:off x="477520" y="955040"/>
            <a:ext cx="5865495" cy="1576705"/>
          </a:xfrm>
          <a:prstGeom prst="rect">
            <a:avLst/>
          </a:prstGeom>
          <a:noFill/>
        </p:spPr>
        <p:txBody>
          <a:bodyPr wrap="square" rtlCol="0">
            <a:noAutofit/>
          </a:bodyPr>
          <a:p>
            <a:pPr algn="just"/>
            <a:r>
              <a:rPr lang="en-US">
                <a:latin typeface="Calibri" panose="020F0502020204030204" pitchFamily="34" charset="0"/>
                <a:cs typeface="Calibri" panose="020F0502020204030204" pitchFamily="34" charset="0"/>
              </a:rPr>
              <a:t>A time series represents data points collected or recorded at consistent intervals over time, capturing temporal dependencies and patterns such as trends, seasonality, and noise. Time series forecasting aims to predict future data points by leveraging these temporal patterns.</a:t>
            </a:r>
            <a:endParaRPr lang="en-US">
              <a:latin typeface="Calibri" panose="020F0502020204030204" pitchFamily="34" charset="0"/>
              <a:cs typeface="Calibri" panose="020F0502020204030204" pitchFamily="34" charset="0"/>
            </a:endParaRPr>
          </a:p>
        </p:txBody>
      </p:sp>
      <p:sp>
        <p:nvSpPr>
          <p:cNvPr id="9" name="Text Box 8"/>
          <p:cNvSpPr txBox="1"/>
          <p:nvPr/>
        </p:nvSpPr>
        <p:spPr>
          <a:xfrm>
            <a:off x="433070" y="2531745"/>
            <a:ext cx="5909310" cy="3836670"/>
          </a:xfrm>
          <a:prstGeom prst="rect">
            <a:avLst/>
          </a:prstGeom>
          <a:noFill/>
        </p:spPr>
        <p:txBody>
          <a:bodyPr wrap="square" rtlCol="0">
            <a:noAutofit/>
          </a:bodyPr>
          <a:p>
            <a:pPr marL="285750" indent="-285750" algn="just">
              <a:buFont typeface="Wingdings" panose="05000000000000000000" charset="0"/>
              <a:buChar char="Ø"/>
            </a:pPr>
            <a:r>
              <a:rPr lang="en-US">
                <a:latin typeface="Calibri" panose="020F0502020204030204" pitchFamily="34" charset="0"/>
                <a:cs typeface="Calibri" panose="020F0502020204030204" pitchFamily="34" charset="0"/>
              </a:rPr>
              <a:t>The ARIMA model is used when the time series data is non-seasonal and stationary, meaning it shows no consistent repeating patterns over time. After the first differencing of the data to remove trends and achieve stationarity, ARIMA can be applied to model the relationship between observations and residuals. On the other hand, the SARIMA model is used when the time series data exhibits a seasonal pattern, such as monthly or quarterly fluctuations. After the second differencing, which addresses both trend and seasonality, SARIMA is applied to capture these repeating cycles and seasonal effects. SARIMA is ideal when both trend and seasonality are present in the data.</a:t>
            </a:r>
            <a:endParaRPr lang="en-US">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7412355" y="1223010"/>
            <a:ext cx="4262755" cy="3204210"/>
          </a:xfrm>
          <a:prstGeom prst="rect">
            <a:avLst/>
          </a:prstGeom>
        </p:spPr>
      </p:pic>
      <p:sp>
        <p:nvSpPr>
          <p:cNvPr id="3" name="Text Box 2"/>
          <p:cNvSpPr txBox="1"/>
          <p:nvPr/>
        </p:nvSpPr>
        <p:spPr>
          <a:xfrm>
            <a:off x="828040" y="664845"/>
            <a:ext cx="6110605" cy="5278120"/>
          </a:xfrm>
          <a:prstGeom prst="rect">
            <a:avLst/>
          </a:prstGeom>
          <a:noFill/>
        </p:spPr>
        <p:txBody>
          <a:bodyPr wrap="square" rtlCol="0" anchor="t">
            <a:noAutofit/>
          </a:bodyPr>
          <a:p>
            <a:pPr algn="just"/>
            <a:r>
              <a:rPr lang="en-US"/>
              <a:t>Investments in gold prices are driven by prediction methods classified into two groups: technical analysis and fundamental analysis. Fundamental analysis focuses on an organization’s financial health, including balance sheets, revenue, and economic conditions, while technical analysis, or charting, predicts future trends based on past data patterns. Financial forecasting is vital for economic growth, as it helps inform critical investment decisions. In today’s data-driven world, processing and analyzing financial data has become more complex, with numerous factors influencing commodity prices like gold.</a:t>
            </a:r>
            <a:endParaRPr lang="en-US"/>
          </a:p>
          <a:p>
            <a:pPr algn="just"/>
            <a:endParaRPr lang="en-US"/>
          </a:p>
          <a:p>
            <a:pPr algn="just"/>
            <a:r>
              <a:rPr lang="en-US"/>
              <a:t>Using unsupervised time series analysis, we apply the ARIMA model to forecast gold prices for the next two years. This is based on historical data patterns from previous years, aiming to capture trends and fluctuations. The ARIMA model helps predict future price movements, making it an essential tool for informed investment strategies and financial planning in the gold market.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79120" y="1191260"/>
            <a:ext cx="5329555" cy="4610735"/>
          </a:xfrm>
          <a:prstGeom prst="rect">
            <a:avLst/>
          </a:prstGeom>
          <a:noFill/>
        </p:spPr>
        <p:txBody>
          <a:bodyPr wrap="square" rtlCol="0">
            <a:noAutofit/>
          </a:bodyPr>
          <a:p>
            <a:endParaRPr lang="en-US"/>
          </a:p>
          <a:p>
            <a:r>
              <a:rPr lang="en-US" b="1"/>
              <a:t>1. Describing the Data:  </a:t>
            </a:r>
            <a:endParaRPr lang="en-US" b="1"/>
          </a:p>
          <a:p>
            <a:r>
              <a:rPr lang="en-US"/>
              <a:t>   - Analyzed the statistical summary of the dataset to understand the basic distribution of values.</a:t>
            </a:r>
            <a:endParaRPr lang="en-US"/>
          </a:p>
          <a:p>
            <a:endParaRPr lang="en-US" b="1"/>
          </a:p>
          <a:p>
            <a:r>
              <a:rPr lang="en-US" b="1"/>
              <a:t>2. Checking for Null Values:  </a:t>
            </a:r>
            <a:endParaRPr lang="en-US" b="1"/>
          </a:p>
          <a:p>
            <a:r>
              <a:rPr lang="en-US"/>
              <a:t>   - Verified that there are no missing values in the dataset.</a:t>
            </a:r>
            <a:endParaRPr lang="en-US"/>
          </a:p>
          <a:p>
            <a:endParaRPr lang="en-US" b="1"/>
          </a:p>
          <a:p>
            <a:r>
              <a:rPr lang="en-US" b="1"/>
              <a:t>3. Converting Date Column to Datetime:  </a:t>
            </a:r>
            <a:endParaRPr lang="en-US" b="1"/>
          </a:p>
          <a:p>
            <a:r>
              <a:rPr lang="en-US"/>
              <a:t>   - Converted the Date column to a datetime data type for proper time series analysis.</a:t>
            </a:r>
            <a:endParaRPr lang="en-US"/>
          </a:p>
          <a:p>
            <a:endParaRPr lang="en-US"/>
          </a:p>
          <a:p>
            <a:r>
              <a:rPr lang="en-US" b="1"/>
              <a:t>4. Setting 'Date' as Index:  </a:t>
            </a:r>
            <a:endParaRPr lang="en-US" b="1"/>
          </a:p>
          <a:p>
            <a:r>
              <a:rPr lang="en-US"/>
              <a:t>   - Set the 'Date' column as the index to facilitate time series operations and visualizations.</a:t>
            </a:r>
            <a:endParaRPr lang="en-US"/>
          </a:p>
          <a:p>
            <a:endParaRPr lang="en-US"/>
          </a:p>
          <a:p>
            <a:endParaRPr lang="en-US"/>
          </a:p>
        </p:txBody>
      </p:sp>
      <p:pic>
        <p:nvPicPr>
          <p:cNvPr id="3" name="Picture 2"/>
          <p:cNvPicPr/>
          <p:nvPr/>
        </p:nvPicPr>
        <p:blipFill>
          <a:blip r:embed="rId1"/>
          <a:stretch>
            <a:fillRect/>
          </a:stretch>
        </p:blipFill>
        <p:spPr>
          <a:xfrm>
            <a:off x="6096635" y="1422400"/>
            <a:ext cx="5068570" cy="4013835"/>
          </a:xfrm>
          <a:prstGeom prst="rect">
            <a:avLst/>
          </a:prstGeom>
        </p:spPr>
      </p:pic>
      <p:sp>
        <p:nvSpPr>
          <p:cNvPr id="4" name="Text Box 3"/>
          <p:cNvSpPr txBox="1"/>
          <p:nvPr/>
        </p:nvSpPr>
        <p:spPr>
          <a:xfrm>
            <a:off x="443865" y="403225"/>
            <a:ext cx="4064000" cy="460375"/>
          </a:xfrm>
          <a:prstGeom prst="rect">
            <a:avLst/>
          </a:prstGeom>
          <a:noFill/>
        </p:spPr>
        <p:txBody>
          <a:bodyPr wrap="square" rtlCol="0">
            <a:spAutoFit/>
          </a:bodyPr>
          <a:p>
            <a:r>
              <a:rPr lang="en-IN" altLang="en-US" sz="2400" b="1">
                <a:solidFill>
                  <a:schemeClr val="accent1"/>
                </a:solidFill>
                <a:effectLst/>
              </a:rPr>
              <a:t>EXPLORATORY DATA ANALYSIS</a:t>
            </a:r>
            <a:endParaRPr lang="en-IN" altLang="en-US" sz="2400" b="1">
              <a:solidFill>
                <a:schemeClr val="accent1"/>
              </a:solidFill>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79730" y="866140"/>
            <a:ext cx="6336665" cy="4975860"/>
          </a:xfrm>
          <a:prstGeom prst="rect">
            <a:avLst/>
          </a:prstGeom>
          <a:noFill/>
        </p:spPr>
        <p:txBody>
          <a:bodyPr wrap="square" rtlCol="0" anchor="t">
            <a:noAutofit/>
          </a:bodyPr>
          <a:p>
            <a:r>
              <a:rPr lang="en-US" b="1">
                <a:sym typeface="+mn-ea"/>
              </a:rPr>
              <a:t>5. Visualizing Gold Price Over Time:  </a:t>
            </a:r>
            <a:endParaRPr lang="en-US" b="1"/>
          </a:p>
          <a:p>
            <a:r>
              <a:rPr lang="en-US">
                <a:sym typeface="+mn-ea"/>
              </a:rPr>
              <a:t>   </a:t>
            </a:r>
            <a:r>
              <a:rPr lang="en-IN" altLang="en-US">
                <a:sym typeface="+mn-ea"/>
              </a:rPr>
              <a:t>	</a:t>
            </a:r>
            <a:r>
              <a:rPr lang="en-US">
                <a:sym typeface="+mn-ea"/>
              </a:rPr>
              <a:t>- Plotted the gold price trend over time.</a:t>
            </a:r>
            <a:endParaRPr lang="en-US"/>
          </a:p>
          <a:p>
            <a:r>
              <a:rPr lang="en-US">
                <a:sym typeface="+mn-ea"/>
              </a:rPr>
              <a:t>   </a:t>
            </a:r>
            <a:r>
              <a:rPr lang="en-IN" altLang="en-US">
                <a:sym typeface="+mn-ea"/>
              </a:rPr>
              <a:t>	</a:t>
            </a:r>
            <a:r>
              <a:rPr lang="en-US">
                <a:sym typeface="+mn-ea"/>
              </a:rPr>
              <a:t>- Observed that the gold price is following a trend with no </a:t>
            </a:r>
            <a:r>
              <a:rPr lang="en-IN" altLang="en-US">
                <a:sym typeface="+mn-ea"/>
              </a:rPr>
              <a:t>            	   </a:t>
            </a:r>
            <a:r>
              <a:rPr lang="en-US">
                <a:sym typeface="+mn-ea"/>
              </a:rPr>
              <a:t>seasonal cycles over the time period.</a:t>
            </a:r>
            <a:endParaRPr lang="en-US"/>
          </a:p>
          <a:p>
            <a:r>
              <a:rPr lang="en-US" b="1">
                <a:sym typeface="+mn-ea"/>
              </a:rPr>
              <a:t>6. Testing for Stationarity:  </a:t>
            </a:r>
            <a:endParaRPr lang="en-US" b="1"/>
          </a:p>
          <a:p>
            <a:r>
              <a:rPr lang="en-US">
                <a:sym typeface="+mn-ea"/>
              </a:rPr>
              <a:t>  </a:t>
            </a:r>
            <a:r>
              <a:rPr lang="en-IN" altLang="en-US">
                <a:sym typeface="+mn-ea"/>
              </a:rPr>
              <a:t>	 </a:t>
            </a:r>
            <a:r>
              <a:rPr lang="en-US">
                <a:sym typeface="+mn-ea"/>
              </a:rPr>
              <a:t> - Conducted a stationarity test (e.g., Augmented Dickey-</a:t>
            </a:r>
            <a:r>
              <a:rPr lang="en-IN" altLang="en-US">
                <a:sym typeface="+mn-ea"/>
              </a:rPr>
              <a:t>	</a:t>
            </a:r>
            <a:r>
              <a:rPr lang="en-US">
                <a:sym typeface="+mn-ea"/>
              </a:rPr>
              <a:t>Fuller test) on the original price data.</a:t>
            </a:r>
            <a:endParaRPr lang="en-US"/>
          </a:p>
          <a:p>
            <a:r>
              <a:rPr lang="en-US">
                <a:sym typeface="+mn-ea"/>
              </a:rPr>
              <a:t>  </a:t>
            </a:r>
            <a:r>
              <a:rPr lang="en-IN" altLang="en-US">
                <a:sym typeface="+mn-ea"/>
              </a:rPr>
              <a:t>	</a:t>
            </a:r>
            <a:r>
              <a:rPr lang="en-US">
                <a:sym typeface="+mn-ea"/>
              </a:rPr>
              <a:t> - The p-value was &gt;0.05, indicating that the data is non-</a:t>
            </a:r>
            <a:r>
              <a:rPr lang="en-IN" altLang="en-US">
                <a:sym typeface="+mn-ea"/>
              </a:rPr>
              <a:t>	</a:t>
            </a:r>
            <a:r>
              <a:rPr lang="en-US">
                <a:sym typeface="+mn-ea"/>
              </a:rPr>
              <a:t>stationary.</a:t>
            </a:r>
            <a:endParaRPr lang="en-US"/>
          </a:p>
          <a:p>
            <a:r>
              <a:rPr lang="en-US" b="1">
                <a:sym typeface="+mn-ea"/>
              </a:rPr>
              <a:t>7. Performing First Differencing:  </a:t>
            </a:r>
            <a:endParaRPr lang="en-US" b="1"/>
          </a:p>
          <a:p>
            <a:r>
              <a:rPr lang="en-US">
                <a:sym typeface="+mn-ea"/>
              </a:rPr>
              <a:t>  </a:t>
            </a:r>
            <a:r>
              <a:rPr lang="en-IN" altLang="en-US">
                <a:sym typeface="+mn-ea"/>
              </a:rPr>
              <a:t>	</a:t>
            </a:r>
            <a:r>
              <a:rPr lang="en-US">
                <a:sym typeface="+mn-ea"/>
              </a:rPr>
              <a:t> - Differenced the time series data to remove the trend and </a:t>
            </a:r>
            <a:r>
              <a:rPr lang="en-IN" altLang="en-US">
                <a:sym typeface="+mn-ea"/>
              </a:rPr>
              <a:t>	</a:t>
            </a:r>
            <a:r>
              <a:rPr lang="en-US">
                <a:sym typeface="+mn-ea"/>
              </a:rPr>
              <a:t>stabilize the mean.</a:t>
            </a:r>
            <a:endParaRPr lang="en-US"/>
          </a:p>
          <a:p>
            <a:r>
              <a:rPr lang="en-US">
                <a:sym typeface="+mn-ea"/>
              </a:rPr>
              <a:t> </a:t>
            </a:r>
            <a:r>
              <a:rPr lang="en-IN" altLang="en-US">
                <a:sym typeface="+mn-ea"/>
              </a:rPr>
              <a:t>	</a:t>
            </a:r>
            <a:r>
              <a:rPr lang="en-US">
                <a:sym typeface="+mn-ea"/>
              </a:rPr>
              <a:t>  - After first differencing, the p-value became &lt;0.05, </a:t>
            </a:r>
            <a:r>
              <a:rPr lang="en-IN" altLang="en-US">
                <a:sym typeface="+mn-ea"/>
              </a:rPr>
              <a:t>	  	 	</a:t>
            </a:r>
            <a:r>
              <a:rPr lang="en-US">
                <a:sym typeface="+mn-ea"/>
              </a:rPr>
              <a:t>confirming that the data is now stationary.</a:t>
            </a:r>
            <a:endParaRPr lang="en-US"/>
          </a:p>
          <a:p>
            <a:r>
              <a:rPr lang="en-US" b="1">
                <a:sym typeface="+mn-ea"/>
              </a:rPr>
              <a:t>8. Preparing for Model Application: </a:t>
            </a:r>
            <a:r>
              <a:rPr lang="en-US">
                <a:sym typeface="+mn-ea"/>
              </a:rPr>
              <a:t> </a:t>
            </a:r>
            <a:endParaRPr lang="en-US"/>
          </a:p>
          <a:p>
            <a:r>
              <a:rPr lang="en-US">
                <a:sym typeface="+mn-ea"/>
              </a:rPr>
              <a:t>  </a:t>
            </a:r>
            <a:r>
              <a:rPr lang="en-IN" altLang="en-US">
                <a:sym typeface="+mn-ea"/>
              </a:rPr>
              <a:t>	</a:t>
            </a:r>
            <a:r>
              <a:rPr lang="en-US">
                <a:sym typeface="+mn-ea"/>
              </a:rPr>
              <a:t> - With the stationary data, the next step is to apply the </a:t>
            </a:r>
            <a:r>
              <a:rPr lang="en-IN" altLang="en-US">
                <a:sym typeface="+mn-ea"/>
              </a:rPr>
              <a:t>	</a:t>
            </a:r>
            <a:r>
              <a:rPr lang="en-US">
                <a:sym typeface="+mn-ea"/>
              </a:rPr>
              <a:t>forecasting model (such as ARIMA).</a:t>
            </a:r>
            <a:endParaRPr lang="en-US">
              <a:sym typeface="+mn-ea"/>
            </a:endParaRPr>
          </a:p>
        </p:txBody>
      </p:sp>
      <p:pic>
        <p:nvPicPr>
          <p:cNvPr id="3" name="Picture 2"/>
          <p:cNvPicPr/>
          <p:nvPr/>
        </p:nvPicPr>
        <p:blipFill>
          <a:blip r:embed="rId1"/>
          <a:stretch>
            <a:fillRect/>
          </a:stretch>
        </p:blipFill>
        <p:spPr>
          <a:xfrm>
            <a:off x="6716395" y="1610360"/>
            <a:ext cx="5141595" cy="3904615"/>
          </a:xfrm>
          <a:prstGeom prst="rect">
            <a:avLst/>
          </a:prstGeom>
        </p:spPr>
      </p:pic>
      <p:sp>
        <p:nvSpPr>
          <p:cNvPr id="4" name="Text Box 3"/>
          <p:cNvSpPr txBox="1"/>
          <p:nvPr/>
        </p:nvSpPr>
        <p:spPr>
          <a:xfrm>
            <a:off x="501650" y="252730"/>
            <a:ext cx="829945" cy="460375"/>
          </a:xfrm>
          <a:prstGeom prst="rect">
            <a:avLst/>
          </a:prstGeom>
          <a:noFill/>
        </p:spPr>
        <p:txBody>
          <a:bodyPr wrap="square" rtlCol="0">
            <a:spAutoFit/>
          </a:bodyPr>
          <a:p>
            <a:r>
              <a:rPr lang="en-IN" altLang="en-US" sz="2400" b="1">
                <a:solidFill>
                  <a:schemeClr val="accent1"/>
                </a:solidFill>
                <a:effectLst/>
              </a:rPr>
              <a:t>EDA </a:t>
            </a:r>
            <a:endParaRPr lang="en-IN" altLang="en-US" sz="2400" b="1">
              <a:solidFill>
                <a:schemeClr val="accent1"/>
              </a:solidFill>
              <a:effectLst/>
            </a:endParaRPr>
          </a:p>
        </p:txBody>
      </p:sp>
      <p:sp>
        <p:nvSpPr>
          <p:cNvPr id="5" name="Text Box 4"/>
          <p:cNvSpPr txBox="1"/>
          <p:nvPr/>
        </p:nvSpPr>
        <p:spPr>
          <a:xfrm>
            <a:off x="1080135" y="358140"/>
            <a:ext cx="1336675" cy="337185"/>
          </a:xfrm>
          <a:prstGeom prst="rect">
            <a:avLst/>
          </a:prstGeom>
          <a:noFill/>
        </p:spPr>
        <p:txBody>
          <a:bodyPr wrap="square" rtlCol="0">
            <a:spAutoFit/>
          </a:bodyPr>
          <a:p>
            <a:r>
              <a:rPr lang="en-IN" altLang="en-US" sz="1600" b="1">
                <a:solidFill>
                  <a:schemeClr val="accent1"/>
                </a:solidFill>
                <a:effectLst/>
              </a:rPr>
              <a:t>Continution</a:t>
            </a:r>
            <a:endParaRPr lang="en-IN" altLang="en-US" sz="1600" b="1">
              <a:solidFill>
                <a:schemeClr val="accent1"/>
              </a:solidFill>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80390" y="372745"/>
            <a:ext cx="2646680" cy="504825"/>
          </a:xfrm>
          <a:prstGeom prst="rect">
            <a:avLst/>
          </a:prstGeom>
          <a:noFill/>
        </p:spPr>
        <p:txBody>
          <a:bodyPr wrap="square" rtlCol="0">
            <a:noAutofit/>
          </a:bodyPr>
          <a:p>
            <a:r>
              <a:rPr lang="en-IN" altLang="en-US" sz="2400" b="1">
                <a:solidFill>
                  <a:schemeClr val="accent1"/>
                </a:solidFill>
                <a:effectLst/>
              </a:rPr>
              <a:t>APPLIYING MODEL</a:t>
            </a:r>
            <a:endParaRPr lang="en-IN" altLang="en-US" sz="2400" b="1">
              <a:solidFill>
                <a:schemeClr val="accent1"/>
              </a:solidFill>
              <a:effectLst/>
            </a:endParaRPr>
          </a:p>
        </p:txBody>
      </p:sp>
      <p:sp>
        <p:nvSpPr>
          <p:cNvPr id="3" name="Text Box 2"/>
          <p:cNvSpPr txBox="1"/>
          <p:nvPr/>
        </p:nvSpPr>
        <p:spPr>
          <a:xfrm>
            <a:off x="579755" y="877570"/>
            <a:ext cx="10398760" cy="2059305"/>
          </a:xfrm>
          <a:prstGeom prst="rect">
            <a:avLst/>
          </a:prstGeom>
          <a:noFill/>
        </p:spPr>
        <p:txBody>
          <a:bodyPr wrap="square" rtlCol="0">
            <a:noAutofit/>
          </a:bodyPr>
          <a:p>
            <a:pPr algn="just"/>
            <a:r>
              <a:rPr lang="en-IN" altLang="en-US" b="1"/>
              <a:t>1</a:t>
            </a:r>
            <a:r>
              <a:rPr lang="en-US" b="1"/>
              <a:t>. Model Selection:</a:t>
            </a:r>
            <a:r>
              <a:rPr lang="en-US"/>
              <a:t>  </a:t>
            </a:r>
            <a:endParaRPr lang="en-US"/>
          </a:p>
          <a:p>
            <a:pPr algn="just"/>
            <a:r>
              <a:rPr lang="en-US"/>
              <a:t>   - Based on the analysis, ARIMA</a:t>
            </a:r>
            <a:r>
              <a:rPr lang="en-IN" altLang="en-US"/>
              <a:t> </a:t>
            </a:r>
            <a:r>
              <a:rPr lang="en-US"/>
              <a:t>is chosen for gold price forecasting due to the trend characteristics and stationarity of the data.</a:t>
            </a:r>
            <a:endParaRPr lang="en-US"/>
          </a:p>
          <a:p>
            <a:pPr algn="just"/>
            <a:endParaRPr lang="en-US"/>
          </a:p>
          <a:p>
            <a:pPr algn="just"/>
            <a:r>
              <a:rPr lang="en-IN" altLang="en-US" b="1"/>
              <a:t>2</a:t>
            </a:r>
            <a:r>
              <a:rPr lang="en-US" b="1"/>
              <a:t>. Plotting Autocorrelation and Partial Autocorrelation:  </a:t>
            </a:r>
            <a:endParaRPr lang="en-US" b="1"/>
          </a:p>
          <a:p>
            <a:pPr algn="just"/>
            <a:r>
              <a:rPr lang="en-US"/>
              <a:t>   - Draw ACF (Autocorrelation Function)</a:t>
            </a:r>
            <a:r>
              <a:rPr lang="en-IN" altLang="en-US"/>
              <a:t> </a:t>
            </a:r>
            <a:r>
              <a:rPr lang="en-US"/>
              <a:t>and PACF (Partial Autocorrelation Function)</a:t>
            </a:r>
            <a:r>
              <a:rPr lang="en-IN" altLang="en-US"/>
              <a:t> </a:t>
            </a:r>
            <a:r>
              <a:rPr lang="en-US"/>
              <a:t>plots to determine the appropriate parameters (p, d, q) for the ARIMA model.</a:t>
            </a:r>
            <a:endParaRPr lang="en-US"/>
          </a:p>
        </p:txBody>
      </p:sp>
      <p:pic>
        <p:nvPicPr>
          <p:cNvPr id="4" name="Picture 3"/>
          <p:cNvPicPr/>
          <p:nvPr/>
        </p:nvPicPr>
        <p:blipFill>
          <a:blip r:embed="rId1"/>
          <a:stretch>
            <a:fillRect/>
          </a:stretch>
        </p:blipFill>
        <p:spPr>
          <a:xfrm>
            <a:off x="681355" y="3147060"/>
            <a:ext cx="4970780" cy="2780030"/>
          </a:xfrm>
          <a:prstGeom prst="rect">
            <a:avLst/>
          </a:prstGeom>
        </p:spPr>
      </p:pic>
      <p:pic>
        <p:nvPicPr>
          <p:cNvPr id="5" name="Picture 4"/>
          <p:cNvPicPr/>
          <p:nvPr/>
        </p:nvPicPr>
        <p:blipFill>
          <a:blip r:embed="rId2"/>
          <a:stretch>
            <a:fillRect/>
          </a:stretch>
        </p:blipFill>
        <p:spPr>
          <a:xfrm>
            <a:off x="5784850" y="3263900"/>
            <a:ext cx="5193665" cy="25857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02615" y="554355"/>
            <a:ext cx="11240770" cy="2300605"/>
          </a:xfrm>
          <a:prstGeom prst="rect">
            <a:avLst/>
          </a:prstGeom>
          <a:noFill/>
        </p:spPr>
        <p:txBody>
          <a:bodyPr wrap="square" rtlCol="0" anchor="t">
            <a:noAutofit/>
          </a:bodyPr>
          <a:p>
            <a:pPr algn="just">
              <a:lnSpc>
                <a:spcPct val="100000"/>
              </a:lnSpc>
              <a:spcBef>
                <a:spcPts val="0"/>
              </a:spcBef>
              <a:spcAft>
                <a:spcPts val="100"/>
              </a:spcAft>
            </a:pPr>
            <a:r>
              <a:rPr lang="en-IN" altLang="en-US" b="1">
                <a:sym typeface="+mn-ea"/>
              </a:rPr>
              <a:t>3.</a:t>
            </a:r>
            <a:r>
              <a:rPr lang="en-US" b="1">
                <a:sym typeface="+mn-ea"/>
              </a:rPr>
              <a:t>Training and Fitting the ARIMA Model:  </a:t>
            </a:r>
            <a:endParaRPr lang="en-US" b="1"/>
          </a:p>
          <a:p>
            <a:pPr algn="just">
              <a:lnSpc>
                <a:spcPct val="100000"/>
              </a:lnSpc>
              <a:spcBef>
                <a:spcPts val="0"/>
              </a:spcBef>
              <a:spcAft>
                <a:spcPts val="100"/>
              </a:spcAft>
            </a:pPr>
            <a:r>
              <a:rPr lang="en-US">
                <a:sym typeface="+mn-ea"/>
              </a:rPr>
              <a:t>   - Fit the ARIMA model to the training data based on the identified parameters from the ACF and PACF plots.</a:t>
            </a:r>
            <a:endParaRPr lang="en-US"/>
          </a:p>
          <a:p>
            <a:pPr algn="just">
              <a:lnSpc>
                <a:spcPct val="100000"/>
              </a:lnSpc>
              <a:spcBef>
                <a:spcPts val="0"/>
              </a:spcBef>
              <a:spcAft>
                <a:spcPts val="100"/>
              </a:spcAft>
            </a:pPr>
            <a:r>
              <a:rPr lang="en-IN" altLang="en-US" b="1">
                <a:sym typeface="+mn-ea"/>
              </a:rPr>
              <a:t>4</a:t>
            </a:r>
            <a:r>
              <a:rPr lang="en-US" b="1">
                <a:sym typeface="+mn-ea"/>
              </a:rPr>
              <a:t>. Model Evaluation:  </a:t>
            </a:r>
            <a:endParaRPr lang="en-US" b="1"/>
          </a:p>
          <a:p>
            <a:pPr algn="just">
              <a:lnSpc>
                <a:spcPct val="100000"/>
              </a:lnSpc>
              <a:spcBef>
                <a:spcPts val="0"/>
              </a:spcBef>
              <a:spcAft>
                <a:spcPts val="100"/>
              </a:spcAft>
            </a:pPr>
            <a:r>
              <a:rPr lang="en-US">
                <a:sym typeface="+mn-ea"/>
              </a:rPr>
              <a:t>   - Evaluate the model's performance by calculating the Root Mean Square Error (RMSE) to assess the accuracy of the predictions.</a:t>
            </a:r>
            <a:endParaRPr lang="en-US"/>
          </a:p>
          <a:p>
            <a:pPr algn="just">
              <a:lnSpc>
                <a:spcPct val="100000"/>
              </a:lnSpc>
              <a:spcBef>
                <a:spcPts val="0"/>
              </a:spcBef>
              <a:spcAft>
                <a:spcPts val="100"/>
              </a:spcAft>
            </a:pPr>
            <a:r>
              <a:rPr lang="en-IN" altLang="en-US" b="1">
                <a:sym typeface="+mn-ea"/>
              </a:rPr>
              <a:t>5</a:t>
            </a:r>
            <a:r>
              <a:rPr lang="en-US" b="1">
                <a:sym typeface="+mn-ea"/>
              </a:rPr>
              <a:t>. Forecasting Future Prices:  </a:t>
            </a:r>
            <a:endParaRPr lang="en-US" b="1"/>
          </a:p>
          <a:p>
            <a:pPr algn="just">
              <a:lnSpc>
                <a:spcPct val="100000"/>
              </a:lnSpc>
              <a:spcBef>
                <a:spcPts val="0"/>
              </a:spcBef>
              <a:spcAft>
                <a:spcPts val="100"/>
              </a:spcAft>
            </a:pPr>
            <a:r>
              <a:rPr lang="en-US">
                <a:sym typeface="+mn-ea"/>
              </a:rPr>
              <a:t>   - Use the fitted ARIMA model to forecast gold prices for the next two years, providing insights for potential future trends in gold pricing.</a:t>
            </a:r>
            <a:endParaRPr lang="en-US">
              <a:sym typeface="+mn-ea"/>
            </a:endParaRPr>
          </a:p>
        </p:txBody>
      </p:sp>
      <p:pic>
        <p:nvPicPr>
          <p:cNvPr id="3" name="Picture 2"/>
          <p:cNvPicPr/>
          <p:nvPr/>
        </p:nvPicPr>
        <p:blipFill>
          <a:blip r:embed="rId1"/>
          <a:stretch>
            <a:fillRect/>
          </a:stretch>
        </p:blipFill>
        <p:spPr>
          <a:xfrm>
            <a:off x="5987415" y="2854960"/>
            <a:ext cx="5300980" cy="3212465"/>
          </a:xfrm>
          <a:prstGeom prst="rect">
            <a:avLst/>
          </a:prstGeom>
        </p:spPr>
      </p:pic>
      <p:pic>
        <p:nvPicPr>
          <p:cNvPr id="4" name="Picture 3"/>
          <p:cNvPicPr/>
          <p:nvPr/>
        </p:nvPicPr>
        <p:blipFill>
          <a:blip r:embed="rId2"/>
          <a:stretch>
            <a:fillRect/>
          </a:stretch>
        </p:blipFill>
        <p:spPr>
          <a:xfrm>
            <a:off x="1090295" y="2992120"/>
            <a:ext cx="4614545" cy="30753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88035" y="625475"/>
            <a:ext cx="4064000" cy="460375"/>
          </a:xfrm>
          <a:prstGeom prst="rect">
            <a:avLst/>
          </a:prstGeom>
          <a:noFill/>
        </p:spPr>
        <p:txBody>
          <a:bodyPr wrap="square" rtlCol="0">
            <a:spAutoFit/>
          </a:bodyPr>
          <a:p>
            <a:r>
              <a:rPr lang="en-IN" altLang="en-US" sz="2400" b="1">
                <a:solidFill>
                  <a:schemeClr val="accent1"/>
                </a:solidFill>
                <a:effectLst/>
                <a:latin typeface="Calibri" panose="020F0502020204030204" pitchFamily="34" charset="0"/>
                <a:cs typeface="Calibri" panose="020F0502020204030204" pitchFamily="34" charset="0"/>
              </a:rPr>
              <a:t>APPLICATION</a:t>
            </a:r>
            <a:endParaRPr lang="en-IN" altLang="en-US" sz="2400" b="1">
              <a:solidFill>
                <a:schemeClr val="accent1"/>
              </a:solidFill>
              <a:effectLst/>
              <a:latin typeface="Calibri" panose="020F0502020204030204" pitchFamily="34" charset="0"/>
              <a:cs typeface="Calibri" panose="020F0502020204030204" pitchFamily="34" charset="0"/>
            </a:endParaRPr>
          </a:p>
        </p:txBody>
      </p:sp>
      <p:sp>
        <p:nvSpPr>
          <p:cNvPr id="3" name="Text Box 2"/>
          <p:cNvSpPr txBox="1"/>
          <p:nvPr/>
        </p:nvSpPr>
        <p:spPr>
          <a:xfrm>
            <a:off x="1190625" y="1192530"/>
            <a:ext cx="8789670" cy="1362710"/>
          </a:xfrm>
          <a:prstGeom prst="rect">
            <a:avLst/>
          </a:prstGeom>
          <a:noFill/>
        </p:spPr>
        <p:txBody>
          <a:bodyPr wrap="square" rtlCol="0">
            <a:noAutofit/>
          </a:bodyPr>
          <a:p>
            <a:pPr marL="285750" indent="-285750" algn="just">
              <a:lnSpc>
                <a:spcPct val="110000"/>
              </a:lnSpc>
              <a:spcBef>
                <a:spcPts val="0"/>
              </a:spcBef>
              <a:spcAft>
                <a:spcPts val="0"/>
              </a:spcAft>
              <a:buFont typeface="Arial" panose="020B0604020202020204" pitchFamily="34" charset="0"/>
              <a:buChar char="•"/>
            </a:pPr>
            <a:r>
              <a:rPr lang="en-US"/>
              <a:t>Use the application to make data-driven investment decisions in gold.</a:t>
            </a:r>
            <a:endParaRPr lang="en-US"/>
          </a:p>
          <a:p>
            <a:pPr marL="285750" indent="-285750" algn="just">
              <a:lnSpc>
                <a:spcPct val="110000"/>
              </a:lnSpc>
              <a:spcBef>
                <a:spcPts val="0"/>
              </a:spcBef>
              <a:spcAft>
                <a:spcPts val="0"/>
              </a:spcAft>
              <a:buFont typeface="Arial" panose="020B0604020202020204" pitchFamily="34" charset="0"/>
              <a:buChar char="•"/>
            </a:pPr>
            <a:r>
              <a:rPr lang="en-US"/>
              <a:t>Assist financial advisors in providing clients with insights about gold investments.</a:t>
            </a:r>
            <a:endParaRPr lang="en-US"/>
          </a:p>
          <a:p>
            <a:pPr marL="285750" indent="-285750" algn="just">
              <a:lnSpc>
                <a:spcPct val="110000"/>
              </a:lnSpc>
              <a:spcBef>
                <a:spcPts val="0"/>
              </a:spcBef>
              <a:spcAft>
                <a:spcPts val="0"/>
              </a:spcAft>
              <a:buFont typeface="Arial" panose="020B0604020202020204" pitchFamily="34" charset="0"/>
              <a:buChar char="•"/>
            </a:pPr>
            <a:r>
              <a:rPr lang="en-US"/>
              <a:t>Enable traders to anticipate market trends and adjust their trading strategies.</a:t>
            </a:r>
            <a:endParaRPr lang="en-US"/>
          </a:p>
          <a:p>
            <a:pPr marL="285750" indent="-285750" algn="just">
              <a:lnSpc>
                <a:spcPct val="110000"/>
              </a:lnSpc>
              <a:spcBef>
                <a:spcPts val="0"/>
              </a:spcBef>
              <a:spcAft>
                <a:spcPts val="0"/>
              </a:spcAft>
              <a:buFont typeface="Arial" panose="020B0604020202020204" pitchFamily="34" charset="0"/>
              <a:buChar char="•"/>
            </a:pPr>
            <a:r>
              <a:rPr lang="en-US"/>
              <a:t>Support mining companies in strategic planning and operational decision-making.</a:t>
            </a:r>
            <a:endParaRPr lang="en-US"/>
          </a:p>
        </p:txBody>
      </p:sp>
      <p:sp>
        <p:nvSpPr>
          <p:cNvPr id="4" name="Text Box 3"/>
          <p:cNvSpPr txBox="1"/>
          <p:nvPr/>
        </p:nvSpPr>
        <p:spPr>
          <a:xfrm>
            <a:off x="922655" y="2847975"/>
            <a:ext cx="2259965" cy="580390"/>
          </a:xfrm>
          <a:prstGeom prst="rect">
            <a:avLst/>
          </a:prstGeom>
          <a:noFill/>
        </p:spPr>
        <p:txBody>
          <a:bodyPr wrap="square" rtlCol="0">
            <a:noAutofit/>
          </a:bodyPr>
          <a:p>
            <a:r>
              <a:rPr lang="en-IN" altLang="en-US" sz="2400" b="1">
                <a:solidFill>
                  <a:schemeClr val="accent1"/>
                </a:solidFill>
                <a:effectLst/>
              </a:rPr>
              <a:t>FUTURE SCOPE</a:t>
            </a:r>
            <a:endParaRPr lang="en-IN" altLang="en-US" sz="2400" b="1">
              <a:solidFill>
                <a:schemeClr val="accent1"/>
              </a:solidFill>
              <a:effectLst/>
            </a:endParaRPr>
          </a:p>
        </p:txBody>
      </p:sp>
      <p:sp>
        <p:nvSpPr>
          <p:cNvPr id="5" name="Text Box 4"/>
          <p:cNvSpPr txBox="1"/>
          <p:nvPr/>
        </p:nvSpPr>
        <p:spPr>
          <a:xfrm>
            <a:off x="1191260" y="3428365"/>
            <a:ext cx="8895715" cy="2040255"/>
          </a:xfrm>
          <a:prstGeom prst="rect">
            <a:avLst/>
          </a:prstGeom>
          <a:noFill/>
        </p:spPr>
        <p:txBody>
          <a:bodyPr wrap="square" rtlCol="0">
            <a:noAutofit/>
          </a:bodyPr>
          <a:p>
            <a:pPr marL="285750" indent="-285750" algn="just">
              <a:lnSpc>
                <a:spcPct val="110000"/>
              </a:lnSpc>
              <a:spcBef>
                <a:spcPts val="0"/>
              </a:spcBef>
              <a:spcAft>
                <a:spcPts val="0"/>
              </a:spcAft>
              <a:buFont typeface="Arial" panose="020B0604020202020204" pitchFamily="34" charset="0"/>
              <a:buChar char="•"/>
            </a:pPr>
            <a:r>
              <a:rPr lang="en-US">
                <a:latin typeface="Calibri" panose="020F0502020204030204" pitchFamily="34" charset="0"/>
                <a:cs typeface="Calibri" panose="020F0502020204030204" pitchFamily="34" charset="0"/>
              </a:rPr>
              <a:t>Develop a real-time forecasting system based on live market data.</a:t>
            </a:r>
            <a:endParaRPr lang="en-US">
              <a:latin typeface="Calibri" panose="020F0502020204030204" pitchFamily="34" charset="0"/>
              <a:cs typeface="Calibri" panose="020F0502020204030204" pitchFamily="34" charset="0"/>
            </a:endParaRPr>
          </a:p>
          <a:p>
            <a:pPr marL="285750" indent="-285750" algn="just">
              <a:lnSpc>
                <a:spcPct val="110000"/>
              </a:lnSpc>
              <a:spcBef>
                <a:spcPts val="0"/>
              </a:spcBef>
              <a:spcAft>
                <a:spcPts val="0"/>
              </a:spcAft>
              <a:buFont typeface="Arial" panose="020B0604020202020204" pitchFamily="34" charset="0"/>
              <a:buChar char="•"/>
            </a:pPr>
            <a:r>
              <a:rPr lang="en-US">
                <a:latin typeface="Calibri" panose="020F0502020204030204" pitchFamily="34" charset="0"/>
                <a:cs typeface="Calibri" panose="020F0502020204030204" pitchFamily="34" charset="0"/>
              </a:rPr>
              <a:t>Include more external variables like geopolitical events and inflation rates.</a:t>
            </a:r>
            <a:endParaRPr lang="en-US">
              <a:latin typeface="Calibri" panose="020F0502020204030204" pitchFamily="34" charset="0"/>
              <a:cs typeface="Calibri" panose="020F0502020204030204" pitchFamily="34" charset="0"/>
            </a:endParaRPr>
          </a:p>
          <a:p>
            <a:pPr marL="285750" indent="-285750" algn="just">
              <a:lnSpc>
                <a:spcPct val="110000"/>
              </a:lnSpc>
              <a:spcBef>
                <a:spcPts val="0"/>
              </a:spcBef>
              <a:spcAft>
                <a:spcPts val="0"/>
              </a:spcAft>
              <a:buFont typeface="Arial" panose="020B0604020202020204" pitchFamily="34" charset="0"/>
              <a:buChar char="•"/>
            </a:pPr>
            <a:r>
              <a:rPr lang="en-US">
                <a:latin typeface="Calibri" panose="020F0502020204030204" pitchFamily="34" charset="0"/>
                <a:cs typeface="Calibri" panose="020F0502020204030204" pitchFamily="34" charset="0"/>
              </a:rPr>
              <a:t>Explore advanced machine learning techniques like deep learning.</a:t>
            </a:r>
            <a:endParaRPr lang="en-US">
              <a:latin typeface="Calibri" panose="020F0502020204030204" pitchFamily="34" charset="0"/>
              <a:cs typeface="Calibri" panose="020F0502020204030204" pitchFamily="34" charset="0"/>
            </a:endParaRPr>
          </a:p>
          <a:p>
            <a:pPr marL="285750" indent="-285750" algn="just">
              <a:lnSpc>
                <a:spcPct val="110000"/>
              </a:lnSpc>
              <a:spcBef>
                <a:spcPts val="0"/>
              </a:spcBef>
              <a:spcAft>
                <a:spcPts val="0"/>
              </a:spcAft>
              <a:buFont typeface="Arial" panose="020B0604020202020204" pitchFamily="34" charset="0"/>
              <a:buChar char="•"/>
            </a:pPr>
            <a:r>
              <a:rPr lang="en-US">
                <a:latin typeface="Calibri" panose="020F0502020204030204" pitchFamily="34" charset="0"/>
                <a:cs typeface="Calibri" panose="020F0502020204030204" pitchFamily="34" charset="0"/>
              </a:rPr>
              <a:t>Create a user-friendly application interface for non-technical users.</a:t>
            </a:r>
            <a:endParaRPr lang="en-US">
              <a:latin typeface="Calibri" panose="020F0502020204030204" pitchFamily="34" charset="0"/>
              <a:cs typeface="Calibri" panose="020F0502020204030204" pitchFamily="34" charset="0"/>
            </a:endParaRPr>
          </a:p>
          <a:p>
            <a:pPr marL="285750" indent="-285750" algn="just">
              <a:lnSpc>
                <a:spcPct val="110000"/>
              </a:lnSpc>
              <a:spcBef>
                <a:spcPts val="0"/>
              </a:spcBef>
              <a:spcAft>
                <a:spcPts val="0"/>
              </a:spcAft>
              <a:buFont typeface="Arial" panose="020B0604020202020204" pitchFamily="34" charset="0"/>
              <a:buChar char="•"/>
            </a:pPr>
            <a:r>
              <a:rPr lang="en-US">
                <a:latin typeface="Calibri" panose="020F0502020204030204" pitchFamily="34" charset="0"/>
                <a:cs typeface="Calibri" panose="020F0502020204030204" pitchFamily="34" charset="0"/>
              </a:rPr>
              <a:t>Integrate sentiment analysis from news articles and social media.</a:t>
            </a:r>
            <a:endParaRPr lang="en-US">
              <a:latin typeface="Calibri" panose="020F0502020204030204" pitchFamily="34" charset="0"/>
              <a:cs typeface="Calibri" panose="020F0502020204030204" pitchFamily="34" charset="0"/>
            </a:endParaRPr>
          </a:p>
          <a:p>
            <a:pPr marL="285750" indent="-285750" algn="just">
              <a:lnSpc>
                <a:spcPct val="110000"/>
              </a:lnSpc>
              <a:spcBef>
                <a:spcPts val="0"/>
              </a:spcBef>
              <a:spcAft>
                <a:spcPts val="0"/>
              </a:spcAft>
              <a:buFont typeface="Arial" panose="020B0604020202020204" pitchFamily="34" charset="0"/>
              <a:buChar char="•"/>
            </a:pPr>
            <a:r>
              <a:rPr lang="en-US">
                <a:latin typeface="Calibri" panose="020F0502020204030204" pitchFamily="34" charset="0"/>
                <a:cs typeface="Calibri" panose="020F0502020204030204" pitchFamily="34" charset="0"/>
              </a:rPr>
              <a:t>Collaborate with financial institutions for real-world trading applications.</a:t>
            </a:r>
            <a:endParaRPr lang="en-US">
              <a:latin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6895</Words>
  <Application>WPS Presentation</Application>
  <PresentationFormat>Widescreen</PresentationFormat>
  <Paragraphs>101</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SimSun</vt:lpstr>
      <vt:lpstr>Wingdings</vt:lpstr>
      <vt:lpstr>Calibri</vt:lpstr>
      <vt:lpstr>Wingdings</vt:lpstr>
      <vt:lpstr>Microsoft YaHei</vt:lpstr>
      <vt:lpstr>Arial Unicode MS</vt:lpstr>
      <vt:lpstr>Retrospect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Sravani Padma G</dc:creator>
  <cp:lastModifiedBy>Akhila Anapa</cp:lastModifiedBy>
  <cp:revision>16</cp:revision>
  <dcterms:created xsi:type="dcterms:W3CDTF">2024-09-28T07:00:00Z</dcterms:created>
  <dcterms:modified xsi:type="dcterms:W3CDTF">2024-10-02T06:17:59Z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828FA8CB1BB6455AA30623AAF067B12D_13</vt:lpwstr>
  </property>
  <property fmtid="{D5CDD505-2E9C-101B-9397-08002B2CF9AE}" pid="3" name="KSOProductBuildVer">
    <vt:lpwstr>1033-12.2.0.18586</vt:lpwstr>
  </property>
</Properties>
</file>