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9" r:id="rId4"/>
    <p:sldId id="270" r:id="rId5"/>
    <p:sldId id="277" r:id="rId6"/>
    <p:sldId id="278" r:id="rId7"/>
    <p:sldId id="268" r:id="rId8"/>
    <p:sldId id="275" r:id="rId9"/>
    <p:sldId id="27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616" autoAdjust="0"/>
  </p:normalViewPr>
  <p:slideViewPr>
    <p:cSldViewPr>
      <p:cViewPr varScale="1">
        <p:scale>
          <a:sx n="131" d="100"/>
          <a:sy n="131" d="100"/>
        </p:scale>
        <p:origin x="105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95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E79A-663A-4465-B89E-AA54913A3A1F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0F734-B0ED-4A5A-8E1B-F32255E12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3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b="1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Интерфейс между операционной системой и микропрограммами, управляющими низкоуровневыми функциями оборудования, его основное предназначение: корректно инициализировать оборудование при включении системы и передать управление загрузчику операционной системы. EFI предназначен для замены BIOS — интерфейса, который традиционно используется всеми IBM PC-совместимыми персональными компьютерами. Первая спецификация EFI была разработана Intel, позднее от первого названия отказались и последняя версия стандарта носит название Unified Extensible Firmware Interface (UEFI).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Что</a:t>
            </a:r>
            <a:r>
              <a:rPr lang="ru-RU" baseline="0" dirty="0" smtClean="0"/>
              <a:t> такое </a:t>
            </a:r>
            <a:r>
              <a:rPr lang="en-US" baseline="0" dirty="0" smtClean="0"/>
              <a:t>firmware. </a:t>
            </a:r>
            <a:r>
              <a:rPr lang="ru-RU" dirty="0" smtClean="0"/>
              <a:t>Инициализирует аппаратное обеспечение низкого уровня</a:t>
            </a:r>
            <a:r>
              <a:rPr lang="en-US" dirty="0" smtClean="0"/>
              <a:t>. </a:t>
            </a:r>
          </a:p>
          <a:p>
            <a:r>
              <a:rPr lang="en-US" dirty="0" smtClean="0"/>
              <a:t>	</a:t>
            </a:r>
            <a:r>
              <a:rPr lang="ru-RU" dirty="0" smtClean="0"/>
              <a:t>Инициализирует тайминги контроллера памяти, питание на важных загрузочных устройствах.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Отключение ручного управления загрузчиком операционной системы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Оператор операционной системы использует интерфейсы прошивки для инициализации операционной системы.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6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Появление архитектуры x64 обеспечивает точку перегиба, чтобы начать широкомасштабный переход к EFI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ru-RU" dirty="0" smtClean="0"/>
              <a:t>В целях поощрения перехода Форум Форума UEFI был создан в 2005 году, который в настоящее время отвечает за развитие EFI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	</a:t>
            </a:r>
            <a:r>
              <a:rPr lang="ru-RU" dirty="0" smtClean="0"/>
              <a:t>Широкий отраслевой форум с общей целью.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Версия UEFI 2.3, опубликованная в мае 2009 года.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2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 что пытаюсь понять как можно загрузить ОС . У меня уже</a:t>
            </a:r>
            <a:r>
              <a:rPr lang="ru-RU" baseline="0" dirty="0" smtClean="0"/>
              <a:t> одна флешга умерла. Но её можно было понять она старая была и жизнь у неё была тяжелая.  Востановлю и продолжу эксперименты.</a:t>
            </a:r>
            <a:endParaRPr lang="en-US" baseline="0" dirty="0" smtClean="0"/>
          </a:p>
          <a:p>
            <a:r>
              <a:rPr lang="ru-RU" baseline="0" dirty="0" smtClean="0"/>
              <a:t>После нажатие клавишы будет загружатся ОС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И я прочитал очегь хорошую книгу, частично конечно читаю но хорошая книга – называется (Рудольф Марек - Ассемблер на примерах)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Первичный загрузчик, расположенный в первом секторе реального флэш-накопителя, выводит сообщение и передаёт управление вторичному загрузчику, расположенному во втором секторе, в результате на экране появляется сообщения от первичного и вторичного загрузчика.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Полученные в результате компиляции файлы необходимо поместить в первые три раздела флеш-накопителя: файл boot, начиная со смещения 0x5A, - в первый сектор по смещению 0x5A, файл multiboot – во второй и третий сектор, начиная со смещения 0x5A, причём в начало второго сектора нужно скопировать FAT-таблицу из первого сектора.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2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Уменьшить 16-разрядный код из загрузочной среды</a:t>
            </a:r>
            <a:r>
              <a:rPr lang="en-US" dirty="0" smtClean="0"/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включать в себе</a:t>
            </a:r>
            <a:r>
              <a:rPr lang="ru-RU" dirty="0" smtClean="0"/>
              <a:t> 64-разрядный собственный код для x64 arch.</a:t>
            </a:r>
            <a:endParaRPr lang="en-US" dirty="0" smtClean="0"/>
          </a:p>
          <a:p>
            <a:r>
              <a:rPr lang="ru-RU" dirty="0" smtClean="0"/>
              <a:t>Конкретный стандарт для загрузки ОС</a:t>
            </a:r>
            <a:endParaRPr lang="en-US" dirty="0" smtClean="0"/>
          </a:p>
          <a:p>
            <a:r>
              <a:rPr lang="ru-RU" dirty="0" smtClean="0"/>
              <a:t>Переход за пределы устаревшего BIOS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Улучшена загрузочная графика.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Более быстрая загрузка сети.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4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Вторичный загрузчик считывает конфигурацию из файла grub.conf (этот файл содержит список всех доступных ОС и информацию о том, откуда и какие ядра ОС загружать) и выводит список этих ОС для выбора. Загружается ядро выбранной ОС, и дальнейшее управление загрузкой передается ядру.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0F734-B0ED-4A5A-8E1B-F32255E12B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8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9304-2820-4681-9A7F-4185B3AB653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F591-9663-475D-96AF-01333E11C54F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76C-C992-4AEF-9F59-5332879D02B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5DC-4954-4107-83E5-94CC9AC493B0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EE93-67B6-4CAD-B720-BBA224402759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3F12-EB24-4887-83CB-A252FCE01631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85A6-6043-4F0F-B545-DE4D5277EC58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17-C927-4060-BCBB-7BC0D1E44B3B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59E-2053-4C04-BAD5-81C0EB7FEB89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410D-1778-4B0C-9BAB-AA606125951E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5536-AA6E-445B-B9FC-43EF4A901D1A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5F0355-5762-4F44-A1F1-02C8D5785655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42900"/>
            <a:ext cx="8382000" cy="2171700"/>
          </a:xfrm>
        </p:spPr>
        <p:txBody>
          <a:bodyPr/>
          <a:lstStyle/>
          <a:p>
            <a:r>
              <a:rPr lang="en-US" sz="3600" dirty="0" smtClean="0">
                <a:latin typeface="Stencil" pitchFamily="82" charset="0"/>
              </a:rPr>
              <a:t>Unified Extensible Firmware Interface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4"/>
          <p:cNvSpPr txBox="1">
            <a:spLocks noChangeArrowheads="1"/>
          </p:cNvSpPr>
          <p:nvPr/>
        </p:nvSpPr>
        <p:spPr>
          <a:xfrm>
            <a:off x="1371600" y="2343150"/>
            <a:ext cx="6400800" cy="25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2800" dirty="0">
                <a:latin typeface="Stencil" pitchFamily="82" charset="0"/>
                <a:ea typeface="+mj-ea"/>
                <a:cs typeface="+mj-cs"/>
              </a:rPr>
              <a:t>Преподаватель</a:t>
            </a:r>
            <a:r>
              <a:rPr lang="en-US" altLang="en-US" sz="2800" dirty="0">
                <a:latin typeface="Stencil" pitchFamily="82" charset="0"/>
                <a:ea typeface="+mj-ea"/>
                <a:cs typeface="+mj-cs"/>
              </a:rPr>
              <a:t> - </a:t>
            </a:r>
            <a:r>
              <a:rPr lang="ru-RU" altLang="en-US" sz="2800" dirty="0">
                <a:latin typeface="Stencil" pitchFamily="82" charset="0"/>
                <a:ea typeface="+mj-ea"/>
                <a:cs typeface="+mj-cs"/>
              </a:rPr>
              <a:t>Душутина Е.В.</a:t>
            </a:r>
            <a:endParaRPr lang="en-US" altLang="en-US" sz="2800" dirty="0">
              <a:latin typeface="Stencil" pitchFamily="82" charset="0"/>
              <a:ea typeface="+mj-ea"/>
              <a:cs typeface="+mj-cs"/>
            </a:endParaRPr>
          </a:p>
          <a:p>
            <a:r>
              <a:rPr lang="ru-RU" altLang="en-US" sz="2800" dirty="0">
                <a:latin typeface="Stencil" pitchFamily="82" charset="0"/>
                <a:ea typeface="+mj-ea"/>
                <a:cs typeface="+mj-cs"/>
              </a:rPr>
              <a:t>Студент</a:t>
            </a:r>
            <a:r>
              <a:rPr lang="en-US" altLang="en-US" sz="2800" dirty="0">
                <a:latin typeface="Stencil" pitchFamily="82" charset="0"/>
                <a:ea typeface="+mj-ea"/>
                <a:cs typeface="+mj-cs"/>
              </a:rPr>
              <a:t> - </a:t>
            </a:r>
            <a:r>
              <a:rPr lang="ru-RU" altLang="en-US" sz="2800" dirty="0">
                <a:latin typeface="Stencil" pitchFamily="82" charset="0"/>
                <a:ea typeface="+mj-ea"/>
                <a:cs typeface="+mj-cs"/>
              </a:rPr>
              <a:t>Ибаев А.Р.</a:t>
            </a:r>
            <a:endParaRPr lang="en-US" altLang="en-US" sz="2800" dirty="0">
              <a:latin typeface="Stencil" pitchFamily="82" charset="0"/>
              <a:ea typeface="+mj-ea"/>
              <a:cs typeface="+mj-cs"/>
            </a:endParaRPr>
          </a:p>
          <a:p>
            <a:r>
              <a:rPr lang="ru-RU" altLang="en-US" sz="2800" dirty="0">
                <a:latin typeface="Stencil" pitchFamily="82" charset="0"/>
                <a:ea typeface="+mj-ea"/>
                <a:cs typeface="+mj-cs"/>
              </a:rPr>
              <a:t>Группа</a:t>
            </a:r>
            <a:r>
              <a:rPr lang="en-US" altLang="en-US" sz="2800" dirty="0">
                <a:latin typeface="Stencil" pitchFamily="82" charset="0"/>
                <a:ea typeface="+mj-ea"/>
                <a:cs typeface="+mj-cs"/>
              </a:rPr>
              <a:t> - </a:t>
            </a:r>
            <a:r>
              <a:rPr lang="ru-RU" altLang="en-US" sz="2800" dirty="0">
                <a:latin typeface="Stencil" pitchFamily="82" charset="0"/>
                <a:ea typeface="+mj-ea"/>
                <a:cs typeface="+mj-cs"/>
              </a:rPr>
              <a:t>13541/3</a:t>
            </a:r>
            <a:endParaRPr lang="en-US" altLang="en-US" sz="2800" dirty="0">
              <a:latin typeface="Stencil" pitchFamily="82" charset="0"/>
              <a:ea typeface="+mj-ea"/>
              <a:cs typeface="+mj-cs"/>
            </a:endParaRPr>
          </a:p>
          <a:p>
            <a:endParaRPr lang="en-US" altLang="en-US" sz="3200" dirty="0" smtClean="0"/>
          </a:p>
          <a:p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550"/>
            <a:ext cx="8153400" cy="324207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Extensible Firmware Interface (EFI) is a specification that defines a software interface between an operating system and platform firmware.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EFI is a replacement for older BIOS firmware interface present in all IBM PC – compatible personal computers.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0030"/>
            <a:ext cx="8534400" cy="7315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hat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E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xtensible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nterface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(EFI)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00px-Efi-simple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200150"/>
            <a:ext cx="6248400" cy="35051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61722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osition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EFI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743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Firmware footprint for both 32-bit and 64-bit UEFI implementations on same machines is cost prohibitive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Nearly all processors are 64-bit capable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64-bit computing is the wave of the future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Differences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between UEFI and BIOS environments are abstracted from the end user wherever possible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implifying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UEFI t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ransition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code(min)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/>
          <a:srcRect l="2335" t="8962" r="63426" b="5542"/>
          <a:stretch/>
        </p:blipFill>
        <p:spPr bwMode="auto">
          <a:xfrm>
            <a:off x="5181600" y="1279940"/>
            <a:ext cx="33528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550723"/>
            <a:ext cx="7408333" cy="3136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loadsector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bx,0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dl,drive</a:t>
            </a:r>
            <a:r>
              <a:rPr lang="en-US" dirty="0" smtClean="0"/>
              <a:t> ; drive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dh,0 ; head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ch,0 ; track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ah,2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0x13</a:t>
            </a:r>
          </a:p>
          <a:p>
            <a:pPr marL="0" indent="0">
              <a:buNone/>
            </a:pPr>
            <a:r>
              <a:rPr lang="en-US" dirty="0" err="1" smtClean="0"/>
              <a:t>jc</a:t>
            </a:r>
            <a:r>
              <a:rPr lang="en-US" dirty="0" smtClean="0"/>
              <a:t> err</a:t>
            </a:r>
          </a:p>
          <a:p>
            <a:pPr marL="0" indent="0">
              <a:buNone/>
            </a:pPr>
            <a:r>
              <a:rPr lang="en-US" dirty="0" smtClean="0"/>
              <a:t>ret</a:t>
            </a:r>
          </a:p>
          <a:p>
            <a:pPr marL="0" indent="0">
              <a:buNone/>
            </a:pPr>
            <a:r>
              <a:rPr lang="en-US" dirty="0" smtClean="0"/>
              <a:t>err: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si,erro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 print</a:t>
            </a:r>
          </a:p>
          <a:p>
            <a:pPr marL="0" indent="0">
              <a:buNone/>
            </a:pPr>
            <a:r>
              <a:rPr lang="en-US" dirty="0" smtClean="0"/>
              <a:t>ret</a:t>
            </a:r>
          </a:p>
          <a:p>
            <a:pPr marL="0" indent="0">
              <a:buNone/>
            </a:pPr>
            <a:r>
              <a:rPr lang="en-US" dirty="0" smtClean="0"/>
              <a:t>print: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bp,sp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lodsb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al,al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dne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ah,0x0e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bx,0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10h</a:t>
            </a:r>
          </a:p>
          <a:p>
            <a:pPr marL="0" indent="0">
              <a:buNone/>
            </a:pP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sp,bp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</a:t>
            </a:r>
          </a:p>
          <a:p>
            <a:pPr marL="0" indent="0">
              <a:buNone/>
            </a:pP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"Booting Successful..",10,13,"Press any key to continue !",10,13,10,13,0</a:t>
            </a:r>
          </a:p>
          <a:p>
            <a:pPr marL="0" indent="0">
              <a:buNone/>
            </a:pP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"Error loading sector ",10,13,0</a:t>
            </a:r>
          </a:p>
          <a:p>
            <a:pPr marL="0" indent="0">
              <a:buNone/>
            </a:pPr>
            <a:r>
              <a:rPr lang="en-US" dirty="0" smtClean="0"/>
              <a:t>times 510 - ($-$$) </a:t>
            </a:r>
            <a:r>
              <a:rPr lang="en-US" dirty="0" err="1" smtClean="0"/>
              <a:t>db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r>
              <a:rPr lang="en-US" dirty="0" err="1" smtClean="0"/>
              <a:t>dw</a:t>
            </a:r>
            <a:r>
              <a:rPr lang="en-US" dirty="0" smtClean="0"/>
              <a:t> 0xaa55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667000" y="1276879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[bits 16]</a:t>
            </a:r>
          </a:p>
          <a:p>
            <a:pPr marL="0" indent="0">
              <a:buNone/>
            </a:pPr>
            <a:r>
              <a:rPr lang="en-US" dirty="0" smtClean="0"/>
              <a:t>[org 0]</a:t>
            </a:r>
          </a:p>
          <a:p>
            <a:pPr marL="0" indent="0">
              <a:buNone/>
            </a:pPr>
            <a:r>
              <a:rPr lang="en-US" dirty="0" smtClean="0"/>
              <a:t>start: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ax,cs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ds,ax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es,ax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ah,03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bh,0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10h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printstr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jmp</a:t>
            </a:r>
            <a:r>
              <a:rPr lang="en-US" dirty="0" smtClean="0"/>
              <a:t> 0x1000:0</a:t>
            </a:r>
          </a:p>
          <a:p>
            <a:pPr marL="0" indent="0">
              <a:buNone/>
            </a:pPr>
            <a:r>
              <a:rPr lang="en-US" dirty="0" err="1" smtClean="0"/>
              <a:t>printstr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bp,msg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ah,013h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al,1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bx,2 ;  color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cx,104 ; </a:t>
            </a:r>
            <a:r>
              <a:rPr lang="en-US" dirty="0" err="1" smtClean="0"/>
              <a:t>strlen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0x10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en-US" dirty="0" smtClean="0"/>
              <a:t>et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"Author: </a:t>
            </a:r>
            <a:r>
              <a:rPr lang="en-US" dirty="0" smtClean="0"/>
              <a:t>Anar Ibayev",</a:t>
            </a:r>
            <a:r>
              <a:rPr lang="en-US" dirty="0"/>
              <a:t>10,13</a:t>
            </a:r>
            <a:r>
              <a:rPr lang="en-US" dirty="0" smtClean="0"/>
              <a:t>,“mail: anaribayev@gmail.com"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-&gt; Second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3"/>
          <a:srcRect l="53154" t="18329" r="25043" b="67874"/>
          <a:stretch/>
        </p:blipFill>
        <p:spPr bwMode="auto">
          <a:xfrm>
            <a:off x="4495800" y="1244245"/>
            <a:ext cx="3987333" cy="1419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1" t="20523" r="31879" b="62740"/>
          <a:stretch/>
        </p:blipFill>
        <p:spPr bwMode="auto">
          <a:xfrm>
            <a:off x="1676400" y="3338601"/>
            <a:ext cx="2226310" cy="1398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9" t="22430" r="31361" b="62434"/>
          <a:stretch/>
        </p:blipFill>
        <p:spPr bwMode="auto">
          <a:xfrm>
            <a:off x="1048385" y="1610995"/>
            <a:ext cx="1999615" cy="1341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53954" b="39550"/>
          <a:stretch/>
        </p:blipFill>
        <p:spPr bwMode="auto">
          <a:xfrm>
            <a:off x="4724400" y="2138724"/>
            <a:ext cx="2631440" cy="2707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949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dvantages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UEFI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3" descr="368px-Uefi_logo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24200" y="1654175"/>
            <a:ext cx="3021344" cy="348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Windows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Windows XP 64-bit.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Windows server 2008 for x64 and Intel Itanium based platform.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Windows 7.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64-bit windows versions only.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Apple Macintosh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Intel based Macs.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Since Mac OS X v10.4 (Tiger).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Linux platforms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Used since early 2000, using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elilo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EFI versions of GRUB are available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UEFI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mplementation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239000" cy="3870252"/>
          </a:xfrm>
        </p:spPr>
        <p:txBody>
          <a:bodyPr/>
          <a:lstStyle/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7700"/>
            <a:ext cx="8229600" cy="56007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4000" cap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hank</a:t>
            </a: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4000" cap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</a:t>
            </a:r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960</TotalTime>
  <Words>624</Words>
  <Application>Microsoft Office PowerPoint</Application>
  <PresentationFormat>On-screen Show (16:9)</PresentationFormat>
  <Paragraphs>129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Candara</vt:lpstr>
      <vt:lpstr>Courier New</vt:lpstr>
      <vt:lpstr>Stencil</vt:lpstr>
      <vt:lpstr>Symbol</vt:lpstr>
      <vt:lpstr>Times New Roman</vt:lpstr>
      <vt:lpstr>Wingdings</vt:lpstr>
      <vt:lpstr>Waveform</vt:lpstr>
      <vt:lpstr>Unified Extensible Firmware Interface </vt:lpstr>
      <vt:lpstr>What  is  Extensible  Firmware Interface (EFI)</vt:lpstr>
      <vt:lpstr>Position of EFI</vt:lpstr>
      <vt:lpstr>Simplifying UEFI transition</vt:lpstr>
      <vt:lpstr>Source code(min)</vt:lpstr>
      <vt:lpstr>First -&gt; Second</vt:lpstr>
      <vt:lpstr>Advantages of UEFI</vt:lpstr>
      <vt:lpstr>UEFI Implementation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 FIRMWARE  INTERFACE</dc:title>
  <dc:creator>Infinity</dc:creator>
  <cp:lastModifiedBy>Anar Ibayev</cp:lastModifiedBy>
  <cp:revision>118</cp:revision>
  <dcterms:created xsi:type="dcterms:W3CDTF">2010-08-20T13:53:19Z</dcterms:created>
  <dcterms:modified xsi:type="dcterms:W3CDTF">2017-06-09T06:47:22Z</dcterms:modified>
</cp:coreProperties>
</file>