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T Sans Narrow"/>
      <p:regular r:id="rId16"/>
      <p:bold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Вальдемар Сергеевич Медведев"/>
  <p:cmAuthor clrIdx="1" id="1" initials="" lastIdx="2" name="Александр Дмитриевич Долгий"/>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TSansNarrow-bold.fntdata"/><Relationship Id="rId16" Type="http://schemas.openxmlformats.org/officeDocument/2006/relationships/font" Target="fonts/PTSansNarrow-regular.fntdata"/><Relationship Id="rId5" Type="http://schemas.openxmlformats.org/officeDocument/2006/relationships/slideMaster" Target="slideMasters/slideMaster1.xml"/><Relationship Id="rId19" Type="http://schemas.openxmlformats.org/officeDocument/2006/relationships/font" Target="fonts/OpenSans-bold.fntdata"/><Relationship Id="rId6" Type="http://schemas.openxmlformats.org/officeDocument/2006/relationships/notesMaster" Target="notesMasters/notesMaster1.xml"/><Relationship Id="rId18"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5-22T08:47:25.146">
    <p:pos x="6000" y="0"/>
    <p:text>The easiest way to understand that game is over is to create a special chip for it, We have only to conditions to win - if in all holes 0 and in main hole more than a half of 48 balls OR in our main hole more than 24 balls (that mean that opponent has less than 24 in sum because if in main hole more than 24 and in other holes we haven’t got zero player\computer has more than a half of all field balls)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5-22T09:27:16.410">
    <p:pos x="6000" y="0"/>
    <p:text>We use a bcd format for display data because it is only way to show binary data in decimal format. We haven’t created a big logic scheme except of it we use ROM.</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5-22T08:41:13.385">
    <p:pos x="6000" y="0"/>
    <p:text>This is one of the main schemes. If processor writes to memory in specific address it understands that and saving it to own register that can be read by other logical parts. For example if we gives for register address input 0x00 and after that writes by processor data in RAM on 0x00 addr 24 we can get 24 from data out output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1-05-22T08:48:45.878">
    <p:pos x="196" y="797"/>
    <p:text>Our program more than 255 bytes. That’s why we divided the program into 5 parts. Every part located in specific bank.</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1-05-22T08:48:30.336">
    <p:pos x="196" y="280"/>
    <p:text>Initialization of memory - this bank is executed only once, in order to load data into RAM
Game logic - data output to the field, if there is information that someone won or lost, then the program stops
Human logic - getting \ validation of data from the external register of the button
Computer logic - data processing from the register of random numbers, data generation
Shifting logic - shifting balls + all the logic associated with this (the last two rules of the game)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94cf8fd1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94cf8fd1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94cf8fd1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94cf8fd1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94cf8fd1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94cf8fd1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The easiest way to understand that game is over is to create a special chip for it, We have got only to conditions to win - if in all holes 0 and in main hole more than a half of 48 balls OR in our main hole more than 24 balls (that mean that opponent has less than 24 in sum </a:t>
            </a:r>
            <a:r>
              <a:rPr lang="ru"/>
              <a:t>because</a:t>
            </a:r>
            <a:r>
              <a:rPr lang="ru"/>
              <a:t> if in main hole more than 24 and in other holes we haven’t got zero player\computer has more than a half of all field balls)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94cf8fd1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94cf8fd1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We use a bcd format for display a data because it is only way to show binary data in decimal format. We haven’t created a big logic scheme except of it we use ROM.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94cf8fd1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94cf8fd1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This is </a:t>
            </a:r>
            <a:r>
              <a:rPr lang="ru"/>
              <a:t>one of the main schemes. If processor writes to memory in specific </a:t>
            </a:r>
            <a:r>
              <a:rPr lang="ru"/>
              <a:t>address</a:t>
            </a:r>
            <a:r>
              <a:rPr lang="ru"/>
              <a:t> it understands that and saving it to own register that can be </a:t>
            </a:r>
            <a:r>
              <a:rPr lang="ru"/>
              <a:t>read</a:t>
            </a:r>
            <a:r>
              <a:rPr lang="ru"/>
              <a:t> by other logical parts. For example if we gives for register </a:t>
            </a:r>
            <a:r>
              <a:rPr lang="ru"/>
              <a:t>address</a:t>
            </a:r>
            <a:r>
              <a:rPr lang="ru"/>
              <a:t> </a:t>
            </a:r>
            <a:r>
              <a:rPr lang="ru"/>
              <a:t>input</a:t>
            </a:r>
            <a:r>
              <a:rPr lang="ru"/>
              <a:t> 0x00 and after that writes by processor data in RAM on 0x00 addr 24 we can </a:t>
            </a:r>
            <a:r>
              <a:rPr lang="ru"/>
              <a:t>get</a:t>
            </a:r>
            <a:r>
              <a:rPr lang="ru"/>
              <a:t> 24 from data out output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94cf8fd1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94cf8fd1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Our program more than 255 bytes. That’s why we divided the program into 5 parts. Every part located in specific bank.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94cf8fd1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94cf8fd1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94cf8fd1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94cf8fd1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5.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AnarCom/cdm-8-mankala"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25" y="1083058"/>
            <a:ext cx="7136700" cy="1767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ru"/>
              <a:t>Co-design Group Project C</a:t>
            </a:r>
            <a:endParaRPr/>
          </a:p>
          <a:p>
            <a:pPr indent="0" lvl="0" marL="0" rtl="0" algn="ctr">
              <a:spcBef>
                <a:spcPts val="1600"/>
              </a:spcBef>
              <a:spcAft>
                <a:spcPts val="0"/>
              </a:spcAft>
              <a:buNone/>
            </a:pPr>
            <a:r>
              <a:rPr lang="ru"/>
              <a:t>“The Game of Mancala”</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ru" sz="2200"/>
              <a:t>Dolgii Alexander, Guselnikova Alina, Medvedev Valdemar</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Introduction</a:t>
            </a:r>
            <a:r>
              <a:rPr lang="ru"/>
              <a:t> to the rules</a:t>
            </a:r>
            <a:endParaRPr/>
          </a:p>
        </p:txBody>
      </p:sp>
      <p:sp>
        <p:nvSpPr>
          <p:cNvPr id="73" name="Google Shape;73;p14"/>
          <p:cNvSpPr txBox="1"/>
          <p:nvPr>
            <p:ph idx="1" type="body"/>
          </p:nvPr>
        </p:nvSpPr>
        <p:spPr>
          <a:xfrm>
            <a:off x="311700" y="1030575"/>
            <a:ext cx="8520600" cy="1980600"/>
          </a:xfrm>
          <a:prstGeom prst="rect">
            <a:avLst/>
          </a:prstGeom>
        </p:spPr>
        <p:txBody>
          <a:bodyPr anchorCtr="0" anchor="t" bIns="91425" lIns="91425" spcFirstLastPara="1" rIns="91425" wrap="square" tIns="91425">
            <a:normAutofit lnSpcReduction="20000"/>
          </a:bodyPr>
          <a:lstStyle/>
          <a:p>
            <a:pPr indent="179999" lvl="0" marL="0" rtl="0" algn="just">
              <a:lnSpc>
                <a:spcPct val="120000"/>
              </a:lnSpc>
              <a:spcBef>
                <a:spcPts val="600"/>
              </a:spcBef>
              <a:spcAft>
                <a:spcPts val="0"/>
              </a:spcAft>
              <a:buNone/>
            </a:pPr>
            <a:r>
              <a:rPr lang="ru" sz="1500">
                <a:solidFill>
                  <a:srgbClr val="5B0F00"/>
                </a:solidFill>
                <a:latin typeface="Times New Roman"/>
                <a:ea typeface="Times New Roman"/>
                <a:cs typeface="Times New Roman"/>
                <a:sym typeface="Times New Roman"/>
              </a:rPr>
              <a:t>1. Two players play the game facing each other. A player’s holes are in front of the player and the player’s mancala is to his or her right. Initially four seeds are placed in each hole. That amounts to 48 seeds in total. (They could be the same or different colours, a mixture of seeds and pebbles –– it does not matter.) Players take turns to make a move. </a:t>
            </a:r>
            <a:endParaRPr sz="1500">
              <a:solidFill>
                <a:srgbClr val="5B0F00"/>
              </a:solidFill>
              <a:latin typeface="Times New Roman"/>
              <a:ea typeface="Times New Roman"/>
              <a:cs typeface="Times New Roman"/>
              <a:sym typeface="Times New Roman"/>
            </a:endParaRPr>
          </a:p>
          <a:p>
            <a:pPr indent="179999" lvl="0" marL="0" rtl="0" algn="just">
              <a:lnSpc>
                <a:spcPct val="120000"/>
              </a:lnSpc>
              <a:spcBef>
                <a:spcPts val="600"/>
              </a:spcBef>
              <a:spcAft>
                <a:spcPts val="0"/>
              </a:spcAft>
              <a:buNone/>
            </a:pPr>
            <a:r>
              <a:rPr lang="ru" sz="1500">
                <a:solidFill>
                  <a:srgbClr val="5B0F00"/>
                </a:solidFill>
                <a:latin typeface="Times New Roman"/>
                <a:ea typeface="Times New Roman"/>
                <a:cs typeface="Times New Roman"/>
                <a:sym typeface="Times New Roman"/>
              </a:rPr>
              <a:t>2. The move consists in taking all the seeds out of one of the non empty holes that belong to the player and spreading them anticlockwise. One seed is dropped in each hole or the player’s mancala on the way, but the opponent’s mancala is bypassed.</a:t>
            </a:r>
            <a:endParaRPr sz="2100">
              <a:latin typeface="Times New Roman"/>
              <a:ea typeface="Times New Roman"/>
              <a:cs typeface="Times New Roman"/>
              <a:sym typeface="Times New Roman"/>
            </a:endParaRPr>
          </a:p>
        </p:txBody>
      </p:sp>
      <p:pic>
        <p:nvPicPr>
          <p:cNvPr id="74" name="Google Shape;74;p14"/>
          <p:cNvPicPr preferRelativeResize="0"/>
          <p:nvPr/>
        </p:nvPicPr>
        <p:blipFill>
          <a:blip r:embed="rId3">
            <a:alphaModFix/>
          </a:blip>
          <a:stretch>
            <a:fillRect/>
          </a:stretch>
        </p:blipFill>
        <p:spPr>
          <a:xfrm>
            <a:off x="1903575" y="2942025"/>
            <a:ext cx="5336847" cy="198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Introduction to the rules_2</a:t>
            </a:r>
            <a:endParaRPr/>
          </a:p>
          <a:p>
            <a:pPr indent="0" lvl="0" marL="0" rtl="0" algn="l">
              <a:spcBef>
                <a:spcPts val="0"/>
              </a:spcBef>
              <a:spcAft>
                <a:spcPts val="0"/>
              </a:spcAft>
              <a:buNone/>
            </a:pPr>
            <a:r>
              <a:t/>
            </a:r>
            <a:endParaRPr/>
          </a:p>
        </p:txBody>
      </p:sp>
      <p:sp>
        <p:nvSpPr>
          <p:cNvPr id="80" name="Google Shape;80;p15"/>
          <p:cNvSpPr txBox="1"/>
          <p:nvPr>
            <p:ph idx="1" type="body"/>
          </p:nvPr>
        </p:nvSpPr>
        <p:spPr>
          <a:xfrm>
            <a:off x="311700" y="1266325"/>
            <a:ext cx="8520600" cy="3247800"/>
          </a:xfrm>
          <a:prstGeom prst="rect">
            <a:avLst/>
          </a:prstGeom>
        </p:spPr>
        <p:txBody>
          <a:bodyPr anchorCtr="0" anchor="t" bIns="91425" lIns="91425" spcFirstLastPara="1" rIns="91425" wrap="square" tIns="91425">
            <a:normAutofit/>
          </a:bodyPr>
          <a:lstStyle/>
          <a:p>
            <a:pPr indent="179999" lvl="0" marL="0" rtl="0" algn="just">
              <a:lnSpc>
                <a:spcPct val="120000"/>
              </a:lnSpc>
              <a:spcBef>
                <a:spcPts val="600"/>
              </a:spcBef>
              <a:spcAft>
                <a:spcPts val="0"/>
              </a:spcAft>
              <a:buNone/>
            </a:pPr>
            <a:r>
              <a:rPr lang="ru" sz="2000">
                <a:solidFill>
                  <a:srgbClr val="5B0F00"/>
                </a:solidFill>
                <a:latin typeface="Times New Roman"/>
                <a:ea typeface="Times New Roman"/>
                <a:cs typeface="Times New Roman"/>
                <a:sym typeface="Times New Roman"/>
              </a:rPr>
              <a:t>3. [Capture rule] If the last seed of a move drops in the player’s own empty hole and the opposite hole is nonempty, that seed and all the seeds from the opposite hole are captured and transferred to the player’s mancala.</a:t>
            </a:r>
            <a:endParaRPr sz="2000">
              <a:solidFill>
                <a:srgbClr val="5B0F00"/>
              </a:solidFill>
              <a:latin typeface="Times New Roman"/>
              <a:ea typeface="Times New Roman"/>
              <a:cs typeface="Times New Roman"/>
              <a:sym typeface="Times New Roman"/>
            </a:endParaRPr>
          </a:p>
          <a:p>
            <a:pPr indent="179999" lvl="0" marL="0" rtl="0" algn="just">
              <a:lnSpc>
                <a:spcPct val="120000"/>
              </a:lnSpc>
              <a:spcBef>
                <a:spcPts val="600"/>
              </a:spcBef>
              <a:spcAft>
                <a:spcPts val="0"/>
              </a:spcAft>
              <a:buNone/>
            </a:pPr>
            <a:r>
              <a:rPr lang="ru" sz="2000">
                <a:solidFill>
                  <a:srgbClr val="5B0F00"/>
                </a:solidFill>
                <a:latin typeface="Times New Roman"/>
                <a:ea typeface="Times New Roman"/>
                <a:cs typeface="Times New Roman"/>
                <a:sym typeface="Times New Roman"/>
              </a:rPr>
              <a:t> 4. [Repeat rule] If the last seed of a move drops in the player’s mancala the player makes another move. The game stops when one of the players has no seeds/can’t make a move. If their mancala has 24 seeds, it is a draw, more: a win, less: a loss.</a:t>
            </a:r>
            <a:endParaRPr sz="2000">
              <a:solidFill>
                <a:srgbClr val="5B0F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Interesting circuits (Win lose chip)</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6"/>
          <p:cNvPicPr preferRelativeResize="0"/>
          <p:nvPr/>
        </p:nvPicPr>
        <p:blipFill>
          <a:blip r:embed="rId4">
            <a:alphaModFix/>
          </a:blip>
          <a:stretch>
            <a:fillRect/>
          </a:stretch>
        </p:blipFill>
        <p:spPr>
          <a:xfrm>
            <a:off x="1144888" y="1266325"/>
            <a:ext cx="6854234" cy="330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Interesting circuits (Bin to bcd converter)</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7"/>
          <p:cNvPicPr preferRelativeResize="0"/>
          <p:nvPr/>
        </p:nvPicPr>
        <p:blipFill>
          <a:blip r:embed="rId4">
            <a:alphaModFix/>
          </a:blip>
          <a:stretch>
            <a:fillRect/>
          </a:stretch>
        </p:blipFill>
        <p:spPr>
          <a:xfrm>
            <a:off x="311700" y="1152425"/>
            <a:ext cx="8520599" cy="30456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Interesting circuits (Ext register)</a:t>
            </a:r>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8"/>
          <p:cNvPicPr preferRelativeResize="0"/>
          <p:nvPr/>
        </p:nvPicPr>
        <p:blipFill>
          <a:blip r:embed="rId4">
            <a:alphaModFix/>
          </a:blip>
          <a:stretch>
            <a:fillRect/>
          </a:stretch>
        </p:blipFill>
        <p:spPr>
          <a:xfrm>
            <a:off x="549438" y="1152425"/>
            <a:ext cx="8045126" cy="341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179999" lvl="0" marL="0" rtl="0" algn="l">
              <a:lnSpc>
                <a:spcPct val="115000"/>
              </a:lnSpc>
              <a:spcBef>
                <a:spcPts val="0"/>
              </a:spcBef>
              <a:spcAft>
                <a:spcPts val="0"/>
              </a:spcAft>
              <a:buNone/>
            </a:pPr>
            <a:r>
              <a:rPr lang="ru"/>
              <a:t>Difficulties</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19"/>
          <p:cNvPicPr preferRelativeResize="0"/>
          <p:nvPr/>
        </p:nvPicPr>
        <p:blipFill rotWithShape="1">
          <a:blip r:embed="rId4">
            <a:alphaModFix/>
          </a:blip>
          <a:srcRect b="4278" l="0" r="0" t="0"/>
          <a:stretch/>
        </p:blipFill>
        <p:spPr>
          <a:xfrm>
            <a:off x="2555100" y="1266325"/>
            <a:ext cx="3636475" cy="362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Bank scheme</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0"/>
          <p:cNvPicPr preferRelativeResize="0"/>
          <p:nvPr/>
        </p:nvPicPr>
        <p:blipFill>
          <a:blip r:embed="rId4">
            <a:alphaModFix/>
          </a:blip>
          <a:stretch>
            <a:fillRect/>
          </a:stretch>
        </p:blipFill>
        <p:spPr>
          <a:xfrm>
            <a:off x="311700" y="1698525"/>
            <a:ext cx="8520600" cy="17464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Link</a:t>
            </a:r>
            <a:endParaRPr/>
          </a:p>
        </p:txBody>
      </p:sp>
      <p:sp>
        <p:nvSpPr>
          <p:cNvPr id="121" name="Google Shape;121;p21"/>
          <p:cNvSpPr txBox="1"/>
          <p:nvPr>
            <p:ph idx="1" type="body"/>
          </p:nvPr>
        </p:nvSpPr>
        <p:spPr>
          <a:xfrm>
            <a:off x="3561125" y="1266325"/>
            <a:ext cx="5271300" cy="3302700"/>
          </a:xfrm>
          <a:prstGeom prst="rect">
            <a:avLst/>
          </a:prstGeom>
        </p:spPr>
        <p:txBody>
          <a:bodyPr anchorCtr="0" anchor="t" bIns="91425" lIns="91425" spcFirstLastPara="1" rIns="91425" wrap="square" tIns="91425">
            <a:normAutofit/>
          </a:bodyPr>
          <a:lstStyle/>
          <a:p>
            <a:pPr indent="179999" lvl="0" marL="0" rtl="0" algn="l">
              <a:spcBef>
                <a:spcPts val="0"/>
              </a:spcBef>
              <a:spcAft>
                <a:spcPts val="0"/>
              </a:spcAft>
              <a:buNone/>
            </a:pPr>
            <a:r>
              <a:rPr lang="ru" sz="2400">
                <a:solidFill>
                  <a:srgbClr val="5B0F00"/>
                </a:solidFill>
                <a:latin typeface="Times New Roman"/>
                <a:ea typeface="Times New Roman"/>
                <a:cs typeface="Times New Roman"/>
                <a:sym typeface="Times New Roman"/>
              </a:rPr>
              <a:t>Github:</a:t>
            </a:r>
            <a:r>
              <a:rPr lang="ru" sz="2400">
                <a:solidFill>
                  <a:srgbClr val="5B0F00"/>
                </a:solidFill>
              </a:rPr>
              <a:t> </a:t>
            </a:r>
            <a:r>
              <a:rPr lang="ru" sz="2000" u="sng">
                <a:solidFill>
                  <a:srgbClr val="0000FF"/>
                </a:solidFill>
                <a:latin typeface="Arial"/>
                <a:ea typeface="Arial"/>
                <a:cs typeface="Arial"/>
                <a:sym typeface="Arial"/>
                <a:hlinkClick r:id="rId3">
                  <a:extLst>
                    <a:ext uri="{A12FA001-AC4F-418D-AE19-62706E023703}">
                      <ahyp:hlinkClr val="tx"/>
                    </a:ext>
                  </a:extLst>
                </a:hlinkClick>
              </a:rPr>
              <a:t>https://github.com/AnarCom/cdm-8-mankala</a:t>
            </a:r>
            <a:endParaRPr sz="2700"/>
          </a:p>
        </p:txBody>
      </p:sp>
      <p:pic>
        <p:nvPicPr>
          <p:cNvPr id="122" name="Google Shape;122;p21"/>
          <p:cNvPicPr preferRelativeResize="0"/>
          <p:nvPr/>
        </p:nvPicPr>
        <p:blipFill>
          <a:blip r:embed="rId4">
            <a:alphaModFix/>
          </a:blip>
          <a:stretch>
            <a:fillRect/>
          </a:stretch>
        </p:blipFill>
        <p:spPr>
          <a:xfrm>
            <a:off x="311700" y="1266325"/>
            <a:ext cx="3249431" cy="330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