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Nunito"/>
      <p:regular r:id="rId22"/>
      <p:bold r:id="rId23"/>
      <p:italic r:id="rId24"/>
      <p:boldItalic r:id="rId25"/>
    </p:embeddedFont>
    <p:embeddedFont>
      <p:font typeface="Lato"/>
      <p:regular r:id="rId26"/>
      <p:bold r:id="rId27"/>
      <p:italic r:id="rId28"/>
      <p:boldItalic r:id="rId29"/>
    </p:embeddedFont>
    <p:embeddedFont>
      <p:font typeface="Maven Pro"/>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Nunito-regular.fntdata"/><Relationship Id="rId21" Type="http://schemas.openxmlformats.org/officeDocument/2006/relationships/font" Target="fonts/Raleway-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Nunito-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6cd05fb8e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cd05fb8e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6ccc959746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ccc959746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6ccc959746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ccc959746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6ccc95974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ccc95974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6ccc959746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ccc959746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6ccc959746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ccc959746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6cd05fb8e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cd05fb8e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6cd05fb8e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cd05fb8e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6ccc959746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ccc959746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6cd05fb8e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cd05fb8e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6cd05fb8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cd05fb8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b="1" lang="en" sz="2400">
                <a:solidFill>
                  <a:srgbClr val="0B6374"/>
                </a:solidFill>
                <a:latin typeface="Maven Pro"/>
                <a:ea typeface="Maven Pro"/>
                <a:cs typeface="Maven Pro"/>
                <a:sym typeface="Maven Pro"/>
              </a:rPr>
              <a:t>Exploring Architectural Styles with Variations of GANs </a:t>
            </a:r>
            <a:endParaRPr/>
          </a:p>
        </p:txBody>
      </p:sp>
      <p:sp>
        <p:nvSpPr>
          <p:cNvPr id="87" name="Google Shape;87;p13"/>
          <p:cNvSpPr txBox="1"/>
          <p:nvPr>
            <p:ph idx="1" type="subTitle"/>
          </p:nvPr>
        </p:nvSpPr>
        <p:spPr>
          <a:xfrm>
            <a:off x="729627" y="3172900"/>
            <a:ext cx="7688100" cy="2389800"/>
          </a:xfrm>
          <a:prstGeom prst="rect">
            <a:avLst/>
          </a:prstGeom>
        </p:spPr>
        <p:txBody>
          <a:bodyPr anchorCtr="0" anchor="t" bIns="91425" lIns="91425" spcFirstLastPara="1" rIns="91425" wrap="square" tIns="91425">
            <a:noAutofit/>
          </a:bodyPr>
          <a:lstStyle/>
          <a:p>
            <a:pPr indent="0" lvl="0" marL="11430" rtl="0" algn="l">
              <a:lnSpc>
                <a:spcPct val="150000"/>
              </a:lnSpc>
              <a:spcBef>
                <a:spcPts val="0"/>
              </a:spcBef>
              <a:spcAft>
                <a:spcPts val="0"/>
              </a:spcAft>
              <a:buNone/>
            </a:pPr>
            <a:r>
              <a:rPr b="1" lang="en" sz="1400">
                <a:solidFill>
                  <a:srgbClr val="424242"/>
                </a:solidFill>
                <a:latin typeface="Nunito"/>
                <a:ea typeface="Nunito"/>
                <a:cs typeface="Nunito"/>
                <a:sym typeface="Nunito"/>
              </a:rPr>
              <a:t>CS464: Introduction to Machine Learning </a:t>
            </a:r>
            <a:endParaRPr b="1" sz="1400">
              <a:solidFill>
                <a:srgbClr val="424242"/>
              </a:solidFill>
              <a:latin typeface="Nunito"/>
              <a:ea typeface="Nunito"/>
              <a:cs typeface="Nunito"/>
              <a:sym typeface="Nunito"/>
            </a:endParaRPr>
          </a:p>
          <a:p>
            <a:pPr indent="0" lvl="0" marL="11430" rtl="0" algn="l">
              <a:lnSpc>
                <a:spcPct val="150000"/>
              </a:lnSpc>
              <a:spcBef>
                <a:spcPts val="0"/>
              </a:spcBef>
              <a:spcAft>
                <a:spcPts val="0"/>
              </a:spcAft>
              <a:buNone/>
            </a:pPr>
            <a:r>
              <a:rPr lang="en" sz="1400">
                <a:solidFill>
                  <a:srgbClr val="424242"/>
                </a:solidFill>
                <a:latin typeface="Nunito"/>
                <a:ea typeface="Nunito"/>
                <a:cs typeface="Nunito"/>
                <a:sym typeface="Nunito"/>
              </a:rPr>
              <a:t>Bilkent University</a:t>
            </a:r>
            <a:endParaRPr sz="1400">
              <a:solidFill>
                <a:srgbClr val="424242"/>
              </a:solidFill>
              <a:latin typeface="Nunito"/>
              <a:ea typeface="Nunito"/>
              <a:cs typeface="Nunito"/>
              <a:sym typeface="Nunito"/>
            </a:endParaRPr>
          </a:p>
          <a:p>
            <a:pPr indent="0" lvl="0" marL="11430" rtl="0" algn="l">
              <a:lnSpc>
                <a:spcPct val="150000"/>
              </a:lnSpc>
              <a:spcBef>
                <a:spcPts val="0"/>
              </a:spcBef>
              <a:spcAft>
                <a:spcPts val="0"/>
              </a:spcAft>
              <a:buNone/>
            </a:pPr>
            <a:r>
              <a:rPr lang="en" sz="1400">
                <a:solidFill>
                  <a:srgbClr val="424242"/>
                </a:solidFill>
                <a:latin typeface="Nunito"/>
                <a:ea typeface="Nunito"/>
                <a:cs typeface="Nunito"/>
                <a:sym typeface="Nunito"/>
              </a:rPr>
              <a:t>Fall 2019</a:t>
            </a:r>
            <a:endParaRPr sz="1400">
              <a:solidFill>
                <a:srgbClr val="424242"/>
              </a:solidFill>
              <a:latin typeface="Nunito"/>
              <a:ea typeface="Nunito"/>
              <a:cs typeface="Nunito"/>
              <a:sym typeface="Nunito"/>
            </a:endParaRPr>
          </a:p>
          <a:p>
            <a:pPr indent="0" lvl="0" marL="11430" rtl="0" algn="l">
              <a:lnSpc>
                <a:spcPct val="150000"/>
              </a:lnSpc>
              <a:spcBef>
                <a:spcPts val="0"/>
              </a:spcBef>
              <a:spcAft>
                <a:spcPts val="0"/>
              </a:spcAft>
              <a:buNone/>
            </a:pPr>
            <a:r>
              <a:t/>
            </a:r>
            <a:endParaRPr sz="1400">
              <a:solidFill>
                <a:srgbClr val="424242"/>
              </a:solidFill>
              <a:latin typeface="Nunito"/>
              <a:ea typeface="Nunito"/>
              <a:cs typeface="Nunito"/>
              <a:sym typeface="Nunito"/>
            </a:endParaRPr>
          </a:p>
          <a:p>
            <a:pPr indent="0" lvl="0" marL="11430" rtl="0" algn="l">
              <a:lnSpc>
                <a:spcPct val="150000"/>
              </a:lnSpc>
              <a:spcBef>
                <a:spcPts val="0"/>
              </a:spcBef>
              <a:spcAft>
                <a:spcPts val="0"/>
              </a:spcAft>
              <a:buNone/>
            </a:pPr>
            <a:r>
              <a:rPr b="1" lang="en" sz="1400">
                <a:solidFill>
                  <a:srgbClr val="424242"/>
                </a:solidFill>
                <a:latin typeface="Nunito"/>
                <a:ea typeface="Nunito"/>
                <a:cs typeface="Nunito"/>
                <a:sym typeface="Nunito"/>
              </a:rPr>
              <a:t>Anar Huseynov, Bahadir Durmaz, Doren Calliku, Ismayil Mammadov, Ufuk Turker</a:t>
            </a:r>
            <a:endParaRPr b="1" sz="1400">
              <a:solidFill>
                <a:srgbClr val="424242"/>
              </a:solidFill>
              <a:latin typeface="Nunito"/>
              <a:ea typeface="Nunito"/>
              <a:cs typeface="Nunito"/>
              <a:sym typeface="Nunito"/>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Loss </a:t>
            </a:r>
            <a:endParaRPr/>
          </a:p>
        </p:txBody>
      </p:sp>
      <p:pic>
        <p:nvPicPr>
          <p:cNvPr id="148" name="Google Shape;148;p22"/>
          <p:cNvPicPr preferRelativeResize="0"/>
          <p:nvPr/>
        </p:nvPicPr>
        <p:blipFill>
          <a:blip r:embed="rId3">
            <a:alphaModFix/>
          </a:blip>
          <a:stretch>
            <a:fillRect/>
          </a:stretch>
        </p:blipFill>
        <p:spPr>
          <a:xfrm>
            <a:off x="4029063" y="-12"/>
            <a:ext cx="5114925" cy="4962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marR="0" rtl="0" algn="l">
              <a:spcBef>
                <a:spcPts val="1000"/>
              </a:spcBef>
              <a:spcAft>
                <a:spcPts val="1000"/>
              </a:spcAft>
              <a:buNone/>
            </a:pPr>
            <a:r>
              <a:rPr lang="en" sz="1800">
                <a:solidFill>
                  <a:srgbClr val="424242"/>
                </a:solidFill>
                <a:latin typeface="Maven Pro"/>
                <a:ea typeface="Maven Pro"/>
                <a:cs typeface="Maven Pro"/>
                <a:sym typeface="Maven Pro"/>
              </a:rPr>
              <a:t>5. Discussion and Conclusion</a:t>
            </a:r>
            <a:endParaRPr/>
          </a:p>
        </p:txBody>
      </p:sp>
      <p:sp>
        <p:nvSpPr>
          <p:cNvPr id="154" name="Google Shape;154;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marR="0" rtl="0" algn="l">
              <a:spcBef>
                <a:spcPts val="1000"/>
              </a:spcBef>
              <a:spcAft>
                <a:spcPts val="0"/>
              </a:spcAft>
              <a:buNone/>
            </a:pPr>
            <a:r>
              <a:rPr i="1" lang="en" sz="1100">
                <a:solidFill>
                  <a:srgbClr val="424242"/>
                </a:solidFill>
                <a:latin typeface="Nunito"/>
                <a:ea typeface="Nunito"/>
                <a:cs typeface="Nunito"/>
                <a:sym typeface="Nunito"/>
              </a:rPr>
              <a:t>How was our experience? </a:t>
            </a:r>
            <a:r>
              <a:rPr lang="en" sz="1100">
                <a:solidFill>
                  <a:srgbClr val="424242"/>
                </a:solidFill>
                <a:latin typeface="Nunito"/>
                <a:ea typeface="Nunito"/>
                <a:cs typeface="Nunito"/>
                <a:sym typeface="Nunito"/>
              </a:rPr>
              <a:t>There were many new terms we needed to work on, and some of them we did not understand until the last week of classes. </a:t>
            </a:r>
            <a:endParaRPr sz="1100">
              <a:solidFill>
                <a:srgbClr val="424242"/>
              </a:solidFill>
              <a:latin typeface="Nunito"/>
              <a:ea typeface="Nunito"/>
              <a:cs typeface="Nunito"/>
              <a:sym typeface="Nunito"/>
            </a:endParaRPr>
          </a:p>
          <a:p>
            <a:pPr indent="0" lvl="0" marL="0" marR="0" rtl="0" algn="l">
              <a:spcBef>
                <a:spcPts val="1000"/>
              </a:spcBef>
              <a:spcAft>
                <a:spcPts val="0"/>
              </a:spcAft>
              <a:buNone/>
            </a:pPr>
            <a:r>
              <a:rPr i="1" lang="en" sz="1100">
                <a:solidFill>
                  <a:srgbClr val="424242"/>
                </a:solidFill>
                <a:latin typeface="Nunito"/>
                <a:ea typeface="Nunito"/>
                <a:cs typeface="Nunito"/>
                <a:sym typeface="Nunito"/>
              </a:rPr>
              <a:t>What happened to the Vanilla model? Why were the results not representative of what we expected? </a:t>
            </a:r>
            <a:r>
              <a:rPr lang="en" sz="1100">
                <a:solidFill>
                  <a:srgbClr val="424242"/>
                </a:solidFill>
                <a:latin typeface="Nunito"/>
                <a:ea typeface="Nunito"/>
                <a:cs typeface="Nunito"/>
                <a:sym typeface="Nunito"/>
              </a:rPr>
              <a:t>Adopting the tuning parameters for VanillaGAN did not work, also we had to interrupt the learning after a point because these models learn very slowly (because of all the layers and updates). </a:t>
            </a:r>
            <a:endParaRPr sz="1100">
              <a:solidFill>
                <a:srgbClr val="424242"/>
              </a:solidFill>
              <a:latin typeface="Nunito"/>
              <a:ea typeface="Nunito"/>
              <a:cs typeface="Nunito"/>
              <a:sym typeface="Nunito"/>
            </a:endParaRPr>
          </a:p>
          <a:p>
            <a:pPr indent="0" lvl="0" marL="0" marR="0" rtl="0" algn="l">
              <a:spcBef>
                <a:spcPts val="1000"/>
              </a:spcBef>
              <a:spcAft>
                <a:spcPts val="0"/>
              </a:spcAft>
              <a:buNone/>
            </a:pPr>
            <a:r>
              <a:rPr i="1" lang="en" sz="1100">
                <a:solidFill>
                  <a:srgbClr val="424242"/>
                </a:solidFill>
                <a:latin typeface="Nunito"/>
                <a:ea typeface="Nunito"/>
                <a:cs typeface="Nunito"/>
                <a:sym typeface="Nunito"/>
              </a:rPr>
              <a:t>Were you able to build what you set out to do? </a:t>
            </a:r>
            <a:r>
              <a:rPr lang="en" sz="1100">
                <a:solidFill>
                  <a:srgbClr val="424242"/>
                </a:solidFill>
                <a:latin typeface="Nunito"/>
                <a:ea typeface="Nunito"/>
                <a:cs typeface="Nunito"/>
                <a:sym typeface="Nunito"/>
              </a:rPr>
              <a:t>To a certain extent. Building DCGAN was a tough task as it needed a lot of time to run. For a whole run we had to wait for at least 5-6 hours, which made the whole process slow and triggering. The results’, even though dependent on our model’s parameters, are only at a low resolution.  </a:t>
            </a:r>
            <a:endParaRPr sz="1100">
              <a:solidFill>
                <a:srgbClr val="424242"/>
              </a:solidFill>
              <a:latin typeface="Nunito"/>
              <a:ea typeface="Nunito"/>
              <a:cs typeface="Nunito"/>
              <a:sym typeface="Nunito"/>
            </a:endParaRPr>
          </a:p>
          <a:p>
            <a:pPr indent="0" lvl="0" marL="0" marR="0" rtl="0" algn="l">
              <a:spcBef>
                <a:spcPts val="1000"/>
              </a:spcBef>
              <a:spcAft>
                <a:spcPts val="0"/>
              </a:spcAft>
              <a:buNone/>
            </a:pPr>
            <a:r>
              <a:rPr i="1" lang="en" sz="1100">
                <a:solidFill>
                  <a:srgbClr val="424242"/>
                </a:solidFill>
                <a:latin typeface="Nunito"/>
                <a:ea typeface="Nunito"/>
                <a:cs typeface="Nunito"/>
                <a:sym typeface="Nunito"/>
              </a:rPr>
              <a:t>Future directions? </a:t>
            </a:r>
            <a:r>
              <a:rPr lang="en" sz="1100">
                <a:solidFill>
                  <a:srgbClr val="424242"/>
                </a:solidFill>
                <a:latin typeface="Nunito"/>
                <a:ea typeface="Nunito"/>
                <a:cs typeface="Nunito"/>
                <a:sym typeface="Nunito"/>
              </a:rPr>
              <a:t>For the models that have been working so far, we have understood that it is not possible for these results to be useful for the aims we wanted. Neural Style Transfer would be a better application for the use cases. </a:t>
            </a:r>
            <a:endParaRPr>
              <a:solidFill>
                <a:srgbClr val="424242"/>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marR="0" rtl="0" algn="l">
              <a:spcBef>
                <a:spcPts val="1000"/>
              </a:spcBef>
              <a:spcAft>
                <a:spcPts val="1000"/>
              </a:spcAft>
              <a:buNone/>
            </a:pPr>
            <a:r>
              <a:rPr lang="en" sz="1800">
                <a:solidFill>
                  <a:srgbClr val="424242"/>
                </a:solidFill>
                <a:latin typeface="Maven Pro"/>
                <a:ea typeface="Maven Pro"/>
                <a:cs typeface="Maven Pro"/>
                <a:sym typeface="Maven Pro"/>
              </a:rPr>
              <a:t>7. Appendix</a:t>
            </a:r>
            <a:endParaRPr/>
          </a:p>
        </p:txBody>
      </p:sp>
      <p:sp>
        <p:nvSpPr>
          <p:cNvPr id="160" name="Google Shape;160;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marR="0" rtl="0" algn="l">
              <a:spcBef>
                <a:spcPts val="1000"/>
              </a:spcBef>
              <a:spcAft>
                <a:spcPts val="0"/>
              </a:spcAft>
              <a:buNone/>
            </a:pPr>
            <a:r>
              <a:rPr lang="en" sz="1100">
                <a:solidFill>
                  <a:srgbClr val="424242"/>
                </a:solidFill>
                <a:latin typeface="Nunito"/>
                <a:ea typeface="Nunito"/>
                <a:cs typeface="Nunito"/>
                <a:sym typeface="Nunito"/>
              </a:rPr>
              <a:t>Ground truth GAN </a:t>
            </a:r>
            <a:endParaRPr sz="1100">
              <a:solidFill>
                <a:srgbClr val="424242"/>
              </a:solidFill>
              <a:latin typeface="Nunito"/>
              <a:ea typeface="Nunito"/>
              <a:cs typeface="Nunito"/>
              <a:sym typeface="Nunito"/>
            </a:endParaRPr>
          </a:p>
          <a:p>
            <a:pPr indent="0" lvl="0" marL="457200" marR="0" rtl="0" algn="l">
              <a:spcBef>
                <a:spcPts val="1000"/>
              </a:spcBef>
              <a:spcAft>
                <a:spcPts val="0"/>
              </a:spcAft>
              <a:buNone/>
            </a:pPr>
            <a:r>
              <a:rPr lang="en" sz="1100">
                <a:solidFill>
                  <a:srgbClr val="424242"/>
                </a:solidFill>
                <a:latin typeface="Nunito"/>
                <a:ea typeface="Nunito"/>
                <a:cs typeface="Nunito"/>
                <a:sym typeface="Nunito"/>
              </a:rPr>
              <a:t>Implementing Vanilla GAN - BAHADIR, ANAR</a:t>
            </a:r>
            <a:endParaRPr sz="1100">
              <a:solidFill>
                <a:srgbClr val="424242"/>
              </a:solidFill>
              <a:latin typeface="Nunito"/>
              <a:ea typeface="Nunito"/>
              <a:cs typeface="Nunito"/>
              <a:sym typeface="Nunito"/>
            </a:endParaRPr>
          </a:p>
          <a:p>
            <a:pPr indent="0" lvl="0" marL="0" marR="0" rtl="0" algn="l">
              <a:spcBef>
                <a:spcPts val="1000"/>
              </a:spcBef>
              <a:spcAft>
                <a:spcPts val="0"/>
              </a:spcAft>
              <a:buNone/>
            </a:pPr>
            <a:r>
              <a:rPr lang="en" sz="1100">
                <a:solidFill>
                  <a:srgbClr val="424242"/>
                </a:solidFill>
                <a:latin typeface="Nunito"/>
                <a:ea typeface="Nunito"/>
                <a:cs typeface="Nunito"/>
                <a:sym typeface="Nunito"/>
              </a:rPr>
              <a:t>Exploration for changes</a:t>
            </a:r>
            <a:endParaRPr sz="1100">
              <a:solidFill>
                <a:srgbClr val="424242"/>
              </a:solidFill>
              <a:latin typeface="Nunito"/>
              <a:ea typeface="Nunito"/>
              <a:cs typeface="Nunito"/>
              <a:sym typeface="Nunito"/>
            </a:endParaRPr>
          </a:p>
          <a:p>
            <a:pPr indent="0" lvl="0" marL="457200" marR="0" rtl="0" algn="l">
              <a:spcBef>
                <a:spcPts val="1000"/>
              </a:spcBef>
              <a:spcAft>
                <a:spcPts val="0"/>
              </a:spcAft>
              <a:buNone/>
            </a:pPr>
            <a:r>
              <a:rPr lang="en" sz="1100">
                <a:solidFill>
                  <a:srgbClr val="424242"/>
                </a:solidFill>
                <a:latin typeface="Nunito"/>
                <a:ea typeface="Nunito"/>
                <a:cs typeface="Nunito"/>
                <a:sym typeface="Nunito"/>
              </a:rPr>
              <a:t>DCGAN - ANAR, DOREN, ISMAYIL, BAHADIR</a:t>
            </a:r>
            <a:endParaRPr sz="1000">
              <a:solidFill>
                <a:srgbClr val="000000"/>
              </a:solidFill>
              <a:latin typeface="Nunito"/>
              <a:ea typeface="Nunito"/>
              <a:cs typeface="Nunito"/>
              <a:sym typeface="Nunito"/>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marR="0" rtl="0" algn="l">
              <a:spcBef>
                <a:spcPts val="1000"/>
              </a:spcBef>
              <a:spcAft>
                <a:spcPts val="1000"/>
              </a:spcAft>
              <a:buNone/>
            </a:pPr>
            <a:r>
              <a:rPr lang="en" sz="1800">
                <a:solidFill>
                  <a:srgbClr val="424242"/>
                </a:solidFill>
                <a:latin typeface="Maven Pro"/>
                <a:ea typeface="Maven Pro"/>
                <a:cs typeface="Maven Pro"/>
                <a:sym typeface="Maven Pro"/>
              </a:rPr>
              <a:t>Introduction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 Create </a:t>
            </a:r>
            <a:r>
              <a:rPr b="1" lang="en"/>
              <a:t>architectural</a:t>
            </a:r>
            <a:r>
              <a:rPr lang="en"/>
              <a:t> pictures which are not perceptually skewed or troubling, based on dataset. </a:t>
            </a:r>
            <a:endParaRPr/>
          </a:p>
          <a:p>
            <a:pPr indent="0" lvl="0" marL="0" rtl="0" algn="l">
              <a:spcBef>
                <a:spcPts val="1600"/>
              </a:spcBef>
              <a:spcAft>
                <a:spcPts val="0"/>
              </a:spcAft>
              <a:buNone/>
            </a:pPr>
            <a:r>
              <a:rPr lang="en"/>
              <a:t>Method: Use</a:t>
            </a:r>
            <a:r>
              <a:rPr b="1" lang="en"/>
              <a:t> GANs. </a:t>
            </a:r>
            <a:r>
              <a:rPr lang="en"/>
              <a:t>Transform and preprocess pictures. Create Vanilla GAN - Ground Truth. Create CNN GAN. Tune parameters. </a:t>
            </a:r>
            <a:endParaRPr/>
          </a:p>
          <a:p>
            <a:pPr indent="0" lvl="0" marL="0" rtl="0" algn="l">
              <a:spcBef>
                <a:spcPts val="1600"/>
              </a:spcBef>
              <a:spcAft>
                <a:spcPts val="1600"/>
              </a:spcAft>
              <a:buNone/>
            </a:pPr>
            <a:r>
              <a:rPr lang="en"/>
              <a:t>Results: Not that good for the purpose of Creating new worlds, and architectural restoration.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Description</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make a generator from random improve its looks just by changing pixels all the time?</a:t>
            </a:r>
            <a:endParaRPr/>
          </a:p>
          <a:p>
            <a:pPr indent="0" lvl="0" marL="0" rtl="0" algn="l">
              <a:spcBef>
                <a:spcPts val="1600"/>
              </a:spcBef>
              <a:spcAft>
                <a:spcPts val="0"/>
              </a:spcAft>
              <a:buNone/>
            </a:pPr>
            <a:r>
              <a:rPr lang="en"/>
              <a:t>Use GANs! Use CNN GANs for better ideas.</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marR="0" rtl="0" algn="l">
              <a:spcBef>
                <a:spcPts val="1000"/>
              </a:spcBef>
              <a:spcAft>
                <a:spcPts val="1000"/>
              </a:spcAft>
              <a:buNone/>
            </a:pPr>
            <a:r>
              <a:rPr lang="en" sz="1800">
                <a:solidFill>
                  <a:srgbClr val="424242"/>
                </a:solidFill>
                <a:latin typeface="Maven Pro"/>
                <a:ea typeface="Maven Pro"/>
                <a:cs typeface="Maven Pro"/>
                <a:sym typeface="Maven Pro"/>
              </a:rPr>
              <a:t>3. Methods</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Model</a:t>
            </a:r>
            <a:endParaRPr/>
          </a:p>
          <a:p>
            <a:pPr indent="-311150" lvl="0" marL="457200" rtl="0" algn="l">
              <a:spcBef>
                <a:spcPts val="0"/>
              </a:spcBef>
              <a:spcAft>
                <a:spcPts val="0"/>
              </a:spcAft>
              <a:buSzPts val="1300"/>
              <a:buAutoNum type="arabicPeriod"/>
            </a:pPr>
            <a:r>
              <a:rPr lang="en"/>
              <a:t>Data</a:t>
            </a:r>
            <a:endParaRPr/>
          </a:p>
          <a:p>
            <a:pPr indent="-311150" lvl="0" marL="457200" rtl="0" algn="l">
              <a:spcBef>
                <a:spcPts val="0"/>
              </a:spcBef>
              <a:spcAft>
                <a:spcPts val="0"/>
              </a:spcAft>
              <a:buSzPts val="1300"/>
              <a:buAutoNum type="arabicPeriod"/>
            </a:pPr>
            <a:r>
              <a:rPr lang="en"/>
              <a:t>Preprocessing</a:t>
            </a:r>
            <a:endParaRPr/>
          </a:p>
          <a:p>
            <a:pPr indent="-311150" lvl="0" marL="457200" rtl="0" algn="l">
              <a:spcBef>
                <a:spcPts val="0"/>
              </a:spcBef>
              <a:spcAft>
                <a:spcPts val="0"/>
              </a:spcAft>
              <a:buSzPts val="1300"/>
              <a:buAutoNum type="arabicPeriod"/>
            </a:pPr>
            <a:r>
              <a:rPr lang="en"/>
              <a:t>Ground Truth (Vanilla GAN)</a:t>
            </a:r>
            <a:endParaRPr/>
          </a:p>
          <a:p>
            <a:pPr indent="-311150" lvl="0" marL="457200" rtl="0" algn="l">
              <a:spcBef>
                <a:spcPts val="0"/>
              </a:spcBef>
              <a:spcAft>
                <a:spcPts val="0"/>
              </a:spcAft>
              <a:buSzPts val="1300"/>
              <a:buAutoNum type="arabicPeriod"/>
            </a:pPr>
            <a:r>
              <a:rPr lang="en"/>
              <a:t>DCGAN </a:t>
            </a:r>
            <a:endParaRPr/>
          </a:p>
          <a:p>
            <a:pPr indent="0" lvl="0" marL="0" rtl="0" algn="l">
              <a:spcBef>
                <a:spcPts val="1600"/>
              </a:spcBef>
              <a:spcAft>
                <a:spcPts val="1600"/>
              </a:spcAft>
              <a:buNone/>
            </a:pPr>
            <a:r>
              <a:t/>
            </a:r>
            <a:endParaRPr/>
          </a:p>
        </p:txBody>
      </p:sp>
      <p:pic>
        <p:nvPicPr>
          <p:cNvPr id="106" name="Google Shape;106;p16"/>
          <p:cNvPicPr preferRelativeResize="0"/>
          <p:nvPr/>
        </p:nvPicPr>
        <p:blipFill>
          <a:blip r:embed="rId3">
            <a:alphaModFix/>
          </a:blip>
          <a:stretch>
            <a:fillRect/>
          </a:stretch>
        </p:blipFill>
        <p:spPr>
          <a:xfrm>
            <a:off x="5029200" y="9525"/>
            <a:ext cx="4114800" cy="2352675"/>
          </a:xfrm>
          <a:prstGeom prst="rect">
            <a:avLst/>
          </a:prstGeom>
          <a:noFill/>
          <a:ln>
            <a:noFill/>
          </a:ln>
        </p:spPr>
      </p:pic>
      <p:pic>
        <p:nvPicPr>
          <p:cNvPr id="107" name="Google Shape;107;p16"/>
          <p:cNvPicPr preferRelativeResize="0"/>
          <p:nvPr/>
        </p:nvPicPr>
        <p:blipFill>
          <a:blip r:embed="rId4">
            <a:alphaModFix/>
          </a:blip>
          <a:stretch>
            <a:fillRect/>
          </a:stretch>
        </p:blipFill>
        <p:spPr>
          <a:xfrm>
            <a:off x="4114800" y="2209800"/>
            <a:ext cx="5010150" cy="2895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a:t>
            </a:r>
            <a:endParaRPr/>
          </a:p>
        </p:txBody>
      </p:sp>
      <p:sp>
        <p:nvSpPr>
          <p:cNvPr id="113" name="Google Shape;113;p17"/>
          <p:cNvSpPr txBox="1"/>
          <p:nvPr>
            <p:ph idx="1" type="body"/>
          </p:nvPr>
        </p:nvSpPr>
        <p:spPr>
          <a:xfrm>
            <a:off x="0" y="2079000"/>
            <a:ext cx="3410700" cy="30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Discriminator: </a:t>
            </a:r>
            <a:endParaRPr b="1"/>
          </a:p>
          <a:p>
            <a:pPr indent="-311150" lvl="0" marL="457200" rtl="0" algn="l">
              <a:spcBef>
                <a:spcPts val="1600"/>
              </a:spcBef>
              <a:spcAft>
                <a:spcPts val="0"/>
              </a:spcAft>
              <a:buSzPts val="1300"/>
              <a:buAutoNum type="arabicPeriod"/>
            </a:pPr>
            <a:r>
              <a:rPr lang="en"/>
              <a:t>Conv2d, LeakyRELU</a:t>
            </a:r>
            <a:endParaRPr/>
          </a:p>
          <a:p>
            <a:pPr indent="-311150" lvl="0" marL="457200" rtl="0" algn="l">
              <a:spcBef>
                <a:spcPts val="0"/>
              </a:spcBef>
              <a:spcAft>
                <a:spcPts val="0"/>
              </a:spcAft>
              <a:buSzPts val="1300"/>
              <a:buAutoNum type="arabicPeriod"/>
            </a:pPr>
            <a:r>
              <a:rPr lang="en"/>
              <a:t>Conv2d, BatchNorm, LeakReLU</a:t>
            </a:r>
            <a:endParaRPr/>
          </a:p>
          <a:p>
            <a:pPr indent="-311150" lvl="0" marL="457200" rtl="0" algn="l">
              <a:spcBef>
                <a:spcPts val="0"/>
              </a:spcBef>
              <a:spcAft>
                <a:spcPts val="0"/>
              </a:spcAft>
              <a:buSzPts val="1300"/>
              <a:buAutoNum type="arabicPeriod"/>
            </a:pPr>
            <a:r>
              <a:rPr lang="en"/>
              <a:t>Conv2d, BatchNorm, LeakyReLU</a:t>
            </a:r>
            <a:endParaRPr/>
          </a:p>
          <a:p>
            <a:pPr indent="-311150" lvl="0" marL="457200" rtl="0" algn="l">
              <a:spcBef>
                <a:spcPts val="0"/>
              </a:spcBef>
              <a:spcAft>
                <a:spcPts val="0"/>
              </a:spcAft>
              <a:buSzPts val="1300"/>
              <a:buAutoNum type="arabicPeriod"/>
            </a:pPr>
            <a:r>
              <a:rPr lang="en"/>
              <a:t>Conv2d, BatchNorm, LeakyReLU</a:t>
            </a:r>
            <a:endParaRPr/>
          </a:p>
          <a:p>
            <a:pPr indent="-311150" lvl="0" marL="457200" rtl="0" algn="l">
              <a:spcBef>
                <a:spcPts val="0"/>
              </a:spcBef>
              <a:spcAft>
                <a:spcPts val="0"/>
              </a:spcAft>
              <a:buSzPts val="1300"/>
              <a:buAutoNum type="arabicPeriod"/>
            </a:pPr>
            <a:r>
              <a:rPr lang="en"/>
              <a:t>Conv2d, Sigmoid()</a:t>
            </a:r>
            <a:endParaRPr/>
          </a:p>
          <a:p>
            <a:pPr indent="0" lvl="0" marL="0" rtl="0" algn="l">
              <a:spcBef>
                <a:spcPts val="1600"/>
              </a:spcBef>
              <a:spcAft>
                <a:spcPts val="1600"/>
              </a:spcAft>
              <a:buNone/>
            </a:pPr>
            <a:r>
              <a:t/>
            </a:r>
            <a:endParaRPr/>
          </a:p>
        </p:txBody>
      </p:sp>
      <p:pic>
        <p:nvPicPr>
          <p:cNvPr id="114" name="Google Shape;114;p17"/>
          <p:cNvPicPr preferRelativeResize="0"/>
          <p:nvPr/>
        </p:nvPicPr>
        <p:blipFill>
          <a:blip r:embed="rId3">
            <a:alphaModFix/>
          </a:blip>
          <a:stretch>
            <a:fillRect/>
          </a:stretch>
        </p:blipFill>
        <p:spPr>
          <a:xfrm>
            <a:off x="5029200" y="9525"/>
            <a:ext cx="4114800" cy="2352675"/>
          </a:xfrm>
          <a:prstGeom prst="rect">
            <a:avLst/>
          </a:prstGeom>
          <a:noFill/>
          <a:ln>
            <a:noFill/>
          </a:ln>
        </p:spPr>
      </p:pic>
      <p:sp>
        <p:nvSpPr>
          <p:cNvPr id="115" name="Google Shape;115;p17"/>
          <p:cNvSpPr txBox="1"/>
          <p:nvPr/>
        </p:nvSpPr>
        <p:spPr>
          <a:xfrm>
            <a:off x="2902350" y="2111250"/>
            <a:ext cx="41148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solidFill>
                  <a:schemeClr val="accent1"/>
                </a:solidFill>
                <a:latin typeface="Lato"/>
                <a:ea typeface="Lato"/>
                <a:cs typeface="Lato"/>
                <a:sym typeface="Lato"/>
              </a:rPr>
              <a:t>Generator</a:t>
            </a:r>
            <a:r>
              <a:rPr b="1" lang="en" sz="1300">
                <a:solidFill>
                  <a:schemeClr val="accent1"/>
                </a:solidFill>
                <a:latin typeface="Lato"/>
                <a:ea typeface="Lato"/>
                <a:cs typeface="Lato"/>
                <a:sym typeface="Lato"/>
              </a:rPr>
              <a:t>: </a:t>
            </a:r>
            <a:endParaRPr b="1" sz="1300">
              <a:solidFill>
                <a:schemeClr val="accent1"/>
              </a:solidFill>
              <a:latin typeface="Lato"/>
              <a:ea typeface="Lato"/>
              <a:cs typeface="Lato"/>
              <a:sym typeface="Lato"/>
            </a:endParaRPr>
          </a:p>
          <a:p>
            <a:pPr indent="-311150" lvl="0" marL="457200" rtl="0" algn="l">
              <a:lnSpc>
                <a:spcPct val="115000"/>
              </a:lnSpc>
              <a:spcBef>
                <a:spcPts val="1600"/>
              </a:spcBef>
              <a:spcAft>
                <a:spcPts val="0"/>
              </a:spcAft>
              <a:buClr>
                <a:schemeClr val="accent1"/>
              </a:buClr>
              <a:buSzPts val="1300"/>
              <a:buFont typeface="Lato"/>
              <a:buAutoNum type="arabicPeriod"/>
            </a:pPr>
            <a:r>
              <a:rPr lang="en" sz="1300">
                <a:solidFill>
                  <a:schemeClr val="accent1"/>
                </a:solidFill>
                <a:latin typeface="Lato"/>
                <a:ea typeface="Lato"/>
                <a:cs typeface="Lato"/>
                <a:sym typeface="Lato"/>
              </a:rPr>
              <a:t>ConvTranspose2d, BatchNorm2d, ReLU</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AutoNum type="arabicPeriod"/>
            </a:pPr>
            <a:r>
              <a:rPr lang="en" sz="1300">
                <a:solidFill>
                  <a:schemeClr val="accent1"/>
                </a:solidFill>
                <a:latin typeface="Lato"/>
                <a:ea typeface="Lato"/>
                <a:cs typeface="Lato"/>
                <a:sym typeface="Lato"/>
              </a:rPr>
              <a:t>ConvTranspose2d, BatchNorm2d, ReLU</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AutoNum type="arabicPeriod"/>
            </a:pPr>
            <a:r>
              <a:rPr lang="en" sz="1300">
                <a:solidFill>
                  <a:schemeClr val="accent1"/>
                </a:solidFill>
                <a:latin typeface="Lato"/>
                <a:ea typeface="Lato"/>
                <a:cs typeface="Lato"/>
                <a:sym typeface="Lato"/>
              </a:rPr>
              <a:t>ConvTranspose2d, BatchNorm2d, ReLU</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AutoNum type="arabicPeriod"/>
            </a:pPr>
            <a:r>
              <a:rPr lang="en" sz="1300">
                <a:solidFill>
                  <a:schemeClr val="accent1"/>
                </a:solidFill>
                <a:latin typeface="Lato"/>
                <a:ea typeface="Lato"/>
                <a:cs typeface="Lato"/>
                <a:sym typeface="Lato"/>
              </a:rPr>
              <a:t>ConvTranspose2d, BatchNorm2d, ReLU</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AutoNum type="arabicPeriod"/>
            </a:pPr>
            <a:r>
              <a:rPr lang="en" sz="1300">
                <a:solidFill>
                  <a:schemeClr val="accent1"/>
                </a:solidFill>
                <a:latin typeface="Lato"/>
                <a:ea typeface="Lato"/>
                <a:cs typeface="Lato"/>
                <a:sym typeface="Lato"/>
              </a:rPr>
              <a:t>ConvTranspose2d, Tanh()</a:t>
            </a:r>
            <a:endParaRPr sz="1300">
              <a:solidFill>
                <a:schemeClr val="accent1"/>
              </a:solidFill>
              <a:latin typeface="Lato"/>
              <a:ea typeface="Lato"/>
              <a:cs typeface="Lato"/>
              <a:sym typeface="Lato"/>
            </a:endParaRPr>
          </a:p>
          <a:p>
            <a:pPr indent="0" lvl="0" marL="0" rtl="0" algn="l">
              <a:lnSpc>
                <a:spcPct val="115000"/>
              </a:lnSpc>
              <a:spcBef>
                <a:spcPts val="1600"/>
              </a:spcBef>
              <a:spcAft>
                <a:spcPts val="160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a:t>
            </a:r>
            <a:endParaRPr/>
          </a:p>
        </p:txBody>
      </p:sp>
      <p:pic>
        <p:nvPicPr>
          <p:cNvPr id="121" name="Google Shape;121;p18"/>
          <p:cNvPicPr preferRelativeResize="0"/>
          <p:nvPr/>
        </p:nvPicPr>
        <p:blipFill>
          <a:blip r:embed="rId3">
            <a:alphaModFix/>
          </a:blip>
          <a:stretch>
            <a:fillRect/>
          </a:stretch>
        </p:blipFill>
        <p:spPr>
          <a:xfrm>
            <a:off x="443988" y="2027888"/>
            <a:ext cx="6524625" cy="2505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marR="0" rtl="0" algn="l">
              <a:spcBef>
                <a:spcPts val="1000"/>
              </a:spcBef>
              <a:spcAft>
                <a:spcPts val="1000"/>
              </a:spcAft>
              <a:buNone/>
            </a:pPr>
            <a:r>
              <a:rPr lang="en" sz="1800">
                <a:solidFill>
                  <a:srgbClr val="424242"/>
                </a:solidFill>
                <a:latin typeface="Maven Pro"/>
                <a:ea typeface="Maven Pro"/>
                <a:cs typeface="Maven Pro"/>
                <a:sym typeface="Maven Pro"/>
              </a:rPr>
              <a:t>4. Results</a:t>
            </a:r>
            <a:endParaRPr/>
          </a:p>
        </p:txBody>
      </p:sp>
      <p:sp>
        <p:nvSpPr>
          <p:cNvPr id="127" name="Google Shape;127;p19"/>
          <p:cNvSpPr txBox="1"/>
          <p:nvPr>
            <p:ph idx="1" type="body"/>
          </p:nvPr>
        </p:nvSpPr>
        <p:spPr>
          <a:xfrm>
            <a:off x="727650" y="21621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Vanilla GAN</a:t>
            </a:r>
            <a:endParaRPr/>
          </a:p>
        </p:txBody>
      </p:sp>
      <p:pic>
        <p:nvPicPr>
          <p:cNvPr id="128" name="Google Shape;128;p19"/>
          <p:cNvPicPr preferRelativeResize="0"/>
          <p:nvPr/>
        </p:nvPicPr>
        <p:blipFill rotWithShape="1">
          <a:blip r:embed="rId3">
            <a:alphaModFix/>
          </a:blip>
          <a:srcRect b="-4860" l="0" r="0" t="4860"/>
          <a:stretch/>
        </p:blipFill>
        <p:spPr>
          <a:xfrm>
            <a:off x="802600" y="2613880"/>
            <a:ext cx="3045825" cy="2015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5" name="Google Shape;135;p20"/>
          <p:cNvPicPr preferRelativeResize="0"/>
          <p:nvPr/>
        </p:nvPicPr>
        <p:blipFill>
          <a:blip r:embed="rId3">
            <a:alphaModFix/>
          </a:blip>
          <a:stretch>
            <a:fillRect/>
          </a:stretch>
        </p:blipFill>
        <p:spPr>
          <a:xfrm>
            <a:off x="316525" y="473175"/>
            <a:ext cx="3866800" cy="3866800"/>
          </a:xfrm>
          <a:prstGeom prst="rect">
            <a:avLst/>
          </a:prstGeom>
          <a:noFill/>
          <a:ln>
            <a:noFill/>
          </a:ln>
        </p:spPr>
      </p:pic>
      <p:pic>
        <p:nvPicPr>
          <p:cNvPr id="136" name="Google Shape;136;p20"/>
          <p:cNvPicPr preferRelativeResize="0"/>
          <p:nvPr/>
        </p:nvPicPr>
        <p:blipFill>
          <a:blip r:embed="rId4">
            <a:alphaModFix/>
          </a:blip>
          <a:stretch>
            <a:fillRect/>
          </a:stretch>
        </p:blipFill>
        <p:spPr>
          <a:xfrm>
            <a:off x="4985150" y="427300"/>
            <a:ext cx="3912675" cy="3912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1"/>
          <p:cNvPicPr preferRelativeResize="0"/>
          <p:nvPr/>
        </p:nvPicPr>
        <p:blipFill rotWithShape="1">
          <a:blip r:embed="rId3">
            <a:alphaModFix/>
          </a:blip>
          <a:srcRect b="0" l="0" r="0" t="0"/>
          <a:stretch/>
        </p:blipFill>
        <p:spPr>
          <a:xfrm>
            <a:off x="3989700" y="0"/>
            <a:ext cx="5154300" cy="5143500"/>
          </a:xfrm>
          <a:prstGeom prst="rect">
            <a:avLst/>
          </a:prstGeom>
          <a:noFill/>
          <a:ln>
            <a:noFill/>
          </a:ln>
        </p:spPr>
      </p:pic>
      <p:sp>
        <p:nvSpPr>
          <p:cNvPr id="142" name="Google Shape;142;p21"/>
          <p:cNvSpPr txBox="1"/>
          <p:nvPr/>
        </p:nvSpPr>
        <p:spPr>
          <a:xfrm>
            <a:off x="498525" y="1321475"/>
            <a:ext cx="3276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Colored Generated Images</a:t>
            </a:r>
            <a:r>
              <a:rPr b="1" lang="en" sz="2600">
                <a:solidFill>
                  <a:schemeClr val="dk2"/>
                </a:solidFill>
                <a:latin typeface="Raleway"/>
                <a:ea typeface="Raleway"/>
                <a:cs typeface="Raleway"/>
                <a:sym typeface="Raleway"/>
              </a:rPr>
              <a:t> After trials</a:t>
            </a:r>
            <a:endParaRPr b="1" sz="2600">
              <a:solidFill>
                <a:schemeClr val="dk2"/>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