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83" r:id="rId8"/>
    <p:sldId id="284" r:id="rId9"/>
    <p:sldId id="261" r:id="rId10"/>
    <p:sldId id="263" r:id="rId11"/>
    <p:sldId id="266" r:id="rId12"/>
    <p:sldId id="267" r:id="rId13"/>
    <p:sldId id="268" r:id="rId14"/>
    <p:sldId id="264" r:id="rId15"/>
    <p:sldId id="265" r:id="rId16"/>
    <p:sldId id="270" r:id="rId17"/>
    <p:sldId id="271" r:id="rId18"/>
    <p:sldId id="282" r:id="rId19"/>
    <p:sldId id="269" r:id="rId20"/>
    <p:sldId id="272" r:id="rId21"/>
    <p:sldId id="273" r:id="rId22"/>
    <p:sldId id="275" r:id="rId23"/>
    <p:sldId id="276" r:id="rId24"/>
    <p:sldId id="278" r:id="rId25"/>
    <p:sldId id="279" r:id="rId26"/>
    <p:sldId id="280" r:id="rId27"/>
    <p:sldId id="277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6327"/>
  </p:normalViewPr>
  <p:slideViewPr>
    <p:cSldViewPr snapToGrid="0" snapToObjects="1">
      <p:cViewPr>
        <p:scale>
          <a:sx n="123" d="100"/>
          <a:sy n="123" d="100"/>
        </p:scale>
        <p:origin x="135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clr.cc/virtual_2020/poster_BJg866NFvB.html" TargetMode="External"/><Relationship Id="rId2" Type="http://schemas.openxmlformats.org/officeDocument/2006/relationships/hyperlink" Target="https://www.vanderschaar-lab.com/clairvoyance-alpha-the-first-unified-end-to-end-automl-pipeline-for-time-series-data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itbucket.org/mvdschaar/mlforhealthlabpub/raw/02edab3b2b6d635470fa80184bbfd03b8bf8082d/app/clairvoyance/paper/alpha_final.pdf" TargetMode="External"/><Relationship Id="rId5" Type="http://schemas.openxmlformats.org/officeDocument/2006/relationships/hyperlink" Target="https://bitbucket.org/mvdschaar/mlforhealthlabpub/src/02edab3b2b6d635470fa80184bbfd03b8bf8082d/app/clairvoyance" TargetMode="External"/><Relationship Id="rId4" Type="http://schemas.openxmlformats.org/officeDocument/2006/relationships/hyperlink" Target="https://www.vanderschaar-lab.com/from-black-boxes-to-white-boxe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A800-62A9-F647-9844-E104730BEC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Time series modelling of COVID cases and hospitalisations</a:t>
            </a:r>
          </a:p>
        </p:txBody>
      </p:sp>
    </p:spTree>
    <p:extLst>
      <p:ext uri="{BB962C8B-B14F-4D97-AF65-F5344CB8AC3E}">
        <p14:creationId xmlns:p14="http://schemas.microsoft.com/office/powerpoint/2010/main" val="107901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F310-49E8-FD45-BDC4-0279595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B397-939B-0246-9A90-476E4DAB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071890" cy="310198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Total transaction counts in Oxford street (time series)</a:t>
            </a:r>
          </a:p>
          <a:p>
            <a:pPr>
              <a:buFontTx/>
              <a:buChar char="-"/>
            </a:pPr>
            <a:r>
              <a:rPr lang="en-GB" dirty="0"/>
              <a:t>Total international arrivals in the UK (from UK nationals and non-UK nationals)</a:t>
            </a:r>
          </a:p>
          <a:p>
            <a:pPr>
              <a:buFontTx/>
              <a:buChar char="-"/>
            </a:pPr>
            <a:r>
              <a:rPr lang="en-GB" dirty="0"/>
              <a:t>Total number of new Covid-19 positive tests (per date of test) in greater London</a:t>
            </a:r>
          </a:p>
          <a:p>
            <a:pPr>
              <a:buFontTx/>
              <a:buChar char="-"/>
            </a:pPr>
            <a:r>
              <a:rPr lang="en-GB" dirty="0"/>
              <a:t>Day of the week</a:t>
            </a:r>
          </a:p>
          <a:p>
            <a:pPr>
              <a:buFontTx/>
              <a:buChar char="-"/>
            </a:pPr>
            <a:r>
              <a:rPr lang="en-GB" dirty="0"/>
              <a:t>Total Number of new Covid-19 hospitalisations in greater London per date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4A0B5BE-F0BC-6144-A250-064B67B5F7E1}"/>
              </a:ext>
            </a:extLst>
          </p:cNvPr>
          <p:cNvSpPr/>
          <p:nvPr/>
        </p:nvSpPr>
        <p:spPr>
          <a:xfrm>
            <a:off x="9134061" y="2488957"/>
            <a:ext cx="616226" cy="310198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129C9-EEA8-8E40-93F1-6ADED7331AF0}"/>
              </a:ext>
            </a:extLst>
          </p:cNvPr>
          <p:cNvSpPr txBox="1"/>
          <p:nvPr/>
        </p:nvSpPr>
        <p:spPr>
          <a:xfrm>
            <a:off x="10068339" y="3429000"/>
            <a:ext cx="192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19/03/2020</a:t>
            </a:r>
          </a:p>
          <a:p>
            <a:r>
              <a:rPr lang="en-GB" dirty="0"/>
              <a:t>To     31/01/2021</a:t>
            </a:r>
          </a:p>
          <a:p>
            <a:r>
              <a:rPr lang="en-GB" dirty="0"/>
              <a:t>n= 289</a:t>
            </a:r>
          </a:p>
        </p:txBody>
      </p:sp>
    </p:spTree>
    <p:extLst>
      <p:ext uri="{BB962C8B-B14F-4D97-AF65-F5344CB8AC3E}">
        <p14:creationId xmlns:p14="http://schemas.microsoft.com/office/powerpoint/2010/main" val="197533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1674-EBE7-2A44-ADCD-D9CB6C74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 </a:t>
            </a:r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6347-158A-6140-AB5E-C5BE4EE80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Min-max scaling between 0 and 1</a:t>
            </a:r>
          </a:p>
          <a:p>
            <a:r>
              <a:rPr lang="en-GB" dirty="0"/>
              <a:t>Transformation of time series to supervised data (generating a shift of one day before as the predictors). </a:t>
            </a:r>
          </a:p>
          <a:p>
            <a:r>
              <a:rPr lang="en-GB" dirty="0"/>
              <a:t>Prediction lag = 1 day (it would be interesting to see if we can use several days prediction lag).</a:t>
            </a:r>
          </a:p>
        </p:txBody>
      </p:sp>
    </p:spTree>
    <p:extLst>
      <p:ext uri="{BB962C8B-B14F-4D97-AF65-F5344CB8AC3E}">
        <p14:creationId xmlns:p14="http://schemas.microsoft.com/office/powerpoint/2010/main" val="116262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EC56-28F7-8C40-A718-55742808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 MODEL 1: Cases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08D7DF6-0252-8340-9919-CAC569A6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80" y="2805430"/>
            <a:ext cx="6934200" cy="328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F11A2-37C2-9145-9A62-EABDC1B52170}"/>
              </a:ext>
            </a:extLst>
          </p:cNvPr>
          <p:cNvSpPr txBox="1"/>
          <p:nvPr/>
        </p:nvSpPr>
        <p:spPr>
          <a:xfrm>
            <a:off x="103216" y="3339158"/>
            <a:ext cx="244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Dense layer:  </a:t>
            </a:r>
          </a:p>
          <a:p>
            <a:r>
              <a:rPr lang="en-GB" dirty="0"/>
              <a:t>Activation function</a:t>
            </a:r>
          </a:p>
          <a:p>
            <a:endParaRPr lang="en-GB" dirty="0"/>
          </a:p>
          <a:p>
            <a:r>
              <a:rPr lang="en-GB" dirty="0"/>
              <a:t>(Z = XW +b) = y</a:t>
            </a:r>
          </a:p>
          <a:p>
            <a:endParaRPr lang="en-GB" dirty="0"/>
          </a:p>
          <a:p>
            <a:r>
              <a:rPr lang="en-GB" dirty="0"/>
              <a:t>y is the output</a:t>
            </a:r>
          </a:p>
          <a:p>
            <a:r>
              <a:rPr lang="en-GB" dirty="0"/>
              <a:t>W is the weight matrix</a:t>
            </a:r>
          </a:p>
          <a:p>
            <a:r>
              <a:rPr lang="en-GB" dirty="0"/>
              <a:t>X the input matrix</a:t>
            </a:r>
          </a:p>
        </p:txBody>
      </p:sp>
    </p:spTree>
    <p:extLst>
      <p:ext uri="{BB962C8B-B14F-4D97-AF65-F5344CB8AC3E}">
        <p14:creationId xmlns:p14="http://schemas.microsoft.com/office/powerpoint/2010/main" val="311337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EC56-28F7-8C40-A718-55742808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 MODEL 1I: hospitalisations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B772121-94A8-144A-A806-529E067E8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527808"/>
            <a:ext cx="70358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9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093D-D161-E44E-9275-9AEE666C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 Results: cases model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12BE256-5A9F-264E-B5EE-155C78FD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61" y="2900597"/>
            <a:ext cx="3708400" cy="2641600"/>
          </a:xfrm>
          <a:prstGeom prst="rect">
            <a:avLst/>
          </a:prstGeom>
        </p:spPr>
      </p:pic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48A83E4B-43F4-C845-A33A-D192885DF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473" y="3008547"/>
            <a:ext cx="3695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9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4035-F96C-704D-8DA5-EF884723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 Results: hospitalisations model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C9841D4-554A-8B48-AD7D-7D198F85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45" y="2854435"/>
            <a:ext cx="3708400" cy="2641600"/>
          </a:xfrm>
          <a:prstGeom prst="rect">
            <a:avLst/>
          </a:prstGeom>
        </p:spPr>
      </p:pic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A0CDF5EA-AC92-284C-ADCC-F399DDCE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419" y="2930635"/>
            <a:ext cx="3695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4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3BFE-0B06-E74E-AA30-F7CD30A8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</a:t>
            </a:r>
            <a:r>
              <a:rPr lang="en-GB" dirty="0" err="1"/>
              <a:t>lstm</a:t>
            </a:r>
            <a:r>
              <a:rPr lang="en-GB" dirty="0"/>
              <a:t>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F562F-F038-2843-B8CF-E2AF976CD7C1}"/>
              </a:ext>
            </a:extLst>
          </p:cNvPr>
          <p:cNvSpPr txBox="1"/>
          <p:nvPr/>
        </p:nvSpPr>
        <p:spPr>
          <a:xfrm>
            <a:off x="2231136" y="2703443"/>
            <a:ext cx="7729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Try a longer lag, not one day but 5 or 7 or maybe even 14.</a:t>
            </a:r>
          </a:p>
          <a:p>
            <a:pPr marL="285750" indent="-285750">
              <a:buFontTx/>
              <a:buChar char="-"/>
            </a:pPr>
            <a:r>
              <a:rPr lang="en-GB" dirty="0"/>
              <a:t>Include the number of vaccinations as predictors</a:t>
            </a:r>
          </a:p>
          <a:p>
            <a:pPr marL="285750" indent="-285750">
              <a:buFontTx/>
              <a:buChar char="-"/>
            </a:pPr>
            <a:r>
              <a:rPr lang="en-GB" dirty="0"/>
              <a:t>Include the lockdown status in the predictors</a:t>
            </a:r>
          </a:p>
          <a:p>
            <a:pPr marL="285750" indent="-285750">
              <a:buFontTx/>
              <a:buChar char="-"/>
            </a:pPr>
            <a:r>
              <a:rPr lang="en-GB" dirty="0"/>
              <a:t>Include holiday status in the predictor….</a:t>
            </a:r>
          </a:p>
          <a:p>
            <a:pPr marL="285750" indent="-285750">
              <a:buFontTx/>
              <a:buChar char="-"/>
            </a:pPr>
            <a:r>
              <a:rPr lang="en-GB" dirty="0"/>
              <a:t>Include weather conditions as predictors =&gt; yes! Use </a:t>
            </a:r>
            <a:r>
              <a:rPr lang="en-GB" dirty="0" err="1"/>
              <a:t>openWeather</a:t>
            </a:r>
            <a:r>
              <a:rPr lang="en-GB" dirty="0"/>
              <a:t>… average temp, </a:t>
            </a:r>
            <a:r>
              <a:rPr lang="en-GB" dirty="0" err="1"/>
              <a:t>cloudedness</a:t>
            </a:r>
            <a:r>
              <a:rPr lang="en-GB" dirty="0"/>
              <a:t>, rainfall.</a:t>
            </a:r>
          </a:p>
          <a:p>
            <a:pPr marL="285750" indent="-285750">
              <a:buFontTx/>
              <a:buChar char="-"/>
            </a:pPr>
            <a:r>
              <a:rPr lang="en-GB" dirty="0"/>
              <a:t>Try making the predictor time-series stationary </a:t>
            </a:r>
          </a:p>
          <a:p>
            <a:pPr marL="285750" indent="-285750">
              <a:buFontTx/>
              <a:buChar char="-"/>
            </a:pPr>
            <a:r>
              <a:rPr lang="en-GB" dirty="0"/>
              <a:t>Try predicting several days in the future. 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FF0000"/>
                </a:solidFill>
              </a:rPr>
              <a:t>Try doing feature importance, maybe even SHAP!</a:t>
            </a:r>
          </a:p>
          <a:p>
            <a:pPr marL="285750" indent="-285750">
              <a:buFontTx/>
              <a:buChar char="-"/>
            </a:pPr>
            <a:r>
              <a:rPr lang="en-GB" b="1" dirty="0">
                <a:solidFill>
                  <a:srgbClr val="FF0000"/>
                </a:solidFill>
              </a:rPr>
              <a:t>Try doing feature extraction! (look it up!)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Try hugging face (transformer)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Try temporal </a:t>
            </a:r>
            <a:r>
              <a:rPr lang="en-GB" b="1" dirty="0" err="1"/>
              <a:t>cNNs</a:t>
            </a:r>
            <a:endParaRPr lang="en-GB" b="1" dirty="0"/>
          </a:p>
          <a:p>
            <a:pPr marL="285750" indent="-285750">
              <a:buFontTx/>
              <a:buChar char="-"/>
            </a:pPr>
            <a:r>
              <a:rPr lang="en-GB" b="1" dirty="0"/>
              <a:t>Try KATS from </a:t>
            </a:r>
            <a:r>
              <a:rPr lang="en-GB" b="1" dirty="0" err="1"/>
              <a:t>facebook</a:t>
            </a:r>
            <a:r>
              <a:rPr lang="en-GB" b="1" dirty="0"/>
              <a:t>? Read about them!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78C93-2472-B24E-A0AE-331DEA0A949C}"/>
              </a:ext>
            </a:extLst>
          </p:cNvPr>
          <p:cNvSpPr txBox="1"/>
          <p:nvPr/>
        </p:nvSpPr>
        <p:spPr>
          <a:xfrm>
            <a:off x="9064036" y="2334111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VERY EMPIRICAL !</a:t>
            </a:r>
          </a:p>
        </p:txBody>
      </p:sp>
    </p:spTree>
    <p:extLst>
      <p:ext uri="{BB962C8B-B14F-4D97-AF65-F5344CB8AC3E}">
        <p14:creationId xmlns:p14="http://schemas.microsoft.com/office/powerpoint/2010/main" val="346551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3BFE-0B06-E74E-AA30-F7CD30A8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562" y="467735"/>
            <a:ext cx="7729728" cy="1188720"/>
          </a:xfrm>
        </p:spPr>
        <p:txBody>
          <a:bodyPr/>
          <a:lstStyle/>
          <a:p>
            <a:r>
              <a:rPr lang="en-GB" dirty="0"/>
              <a:t>Next steps Overall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F562F-F038-2843-B8CF-E2AF976CD7C1}"/>
              </a:ext>
            </a:extLst>
          </p:cNvPr>
          <p:cNvSpPr txBox="1"/>
          <p:nvPr/>
        </p:nvSpPr>
        <p:spPr>
          <a:xfrm>
            <a:off x="2161562" y="1779687"/>
            <a:ext cx="77297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Try recurrent Neural Networks (also convolutional?)</a:t>
            </a:r>
          </a:p>
          <a:p>
            <a:pPr marL="285750" indent="-285750">
              <a:buFontTx/>
              <a:buChar char="-"/>
            </a:pPr>
            <a:r>
              <a:rPr lang="en-GB" dirty="0"/>
              <a:t>Try transformer models</a:t>
            </a:r>
          </a:p>
          <a:p>
            <a:pPr marL="285750" indent="-285750">
              <a:buFontTx/>
              <a:buChar char="-"/>
            </a:pPr>
            <a:r>
              <a:rPr lang="en-GB" dirty="0"/>
              <a:t>Try ‘simple’ linear timeseries models !</a:t>
            </a:r>
          </a:p>
          <a:p>
            <a:pPr marL="285750" indent="-285750">
              <a:buFontTx/>
              <a:buChar char="-"/>
            </a:pPr>
            <a:r>
              <a:rPr lang="en-GB" dirty="0"/>
              <a:t>Use the Clairvoyance pipeline : </a:t>
            </a:r>
            <a:r>
              <a:rPr lang="en-GB" dirty="0">
                <a:hlinkClick r:id="rId2"/>
              </a:rPr>
              <a:t>https://www.vanderschaar-lab.com/clairvoyance-alpha-the-first-unified-end-to-end-automl-pipeline-for-time-series-data/</a:t>
            </a: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r>
              <a:rPr lang="en-GB" dirty="0"/>
              <a:t>Try clairvoyance, counterfactual recurrent network (CRN) </a:t>
            </a:r>
          </a:p>
          <a:p>
            <a:r>
              <a:rPr lang="en-GB" dirty="0">
                <a:hlinkClick r:id="rId3"/>
              </a:rPr>
              <a:t>https://iclr.cc/virtual_2020/poster_BJg866NFvB.html</a:t>
            </a: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r>
              <a:rPr lang="en-GB" dirty="0"/>
              <a:t>Try the clairvoyance INVASE for interpretability:</a:t>
            </a:r>
          </a:p>
          <a:p>
            <a:r>
              <a:rPr lang="en-GB" dirty="0">
                <a:hlinkClick r:id="rId4"/>
              </a:rPr>
              <a:t>https://www.vanderschaar-lab.com/from-black-boxes-to-white-boxes/</a:t>
            </a:r>
            <a:endParaRPr lang="en-GB" dirty="0"/>
          </a:p>
          <a:p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r>
              <a:rPr lang="en-GB" dirty="0"/>
              <a:t>Search what counterfactual actually means.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GB" dirty="0"/>
              <a:t>Download the software from here: </a:t>
            </a:r>
            <a:r>
              <a:rPr lang="en-GB" dirty="0">
                <a:hlinkClick r:id="rId5"/>
              </a:rPr>
              <a:t>https://bitbucket.org/mvdschaar/mlforhealthlabpub/src/02edab3b2b6d635470fa80184bbfd03b8bf8082d/app/clairvoyance</a:t>
            </a:r>
            <a:r>
              <a:rPr lang="en-GB" dirty="0"/>
              <a:t>, here is an </a:t>
            </a:r>
            <a:r>
              <a:rPr lang="en-GB" dirty="0" err="1"/>
              <a:t>eplanation</a:t>
            </a:r>
            <a:r>
              <a:rPr lang="en-GB" dirty="0"/>
              <a:t> on how to use it:</a:t>
            </a:r>
          </a:p>
          <a:p>
            <a:r>
              <a:rPr lang="en-GB" dirty="0">
                <a:hlinkClick r:id="rId6"/>
              </a:rPr>
              <a:t>	https://bitbucket.org/mvdschaar/mlforhealthlabpub/raw/02edab3b2b6d63547	0fa80184bbfd03b8bf8082d/app/clairvoyance/paper/alpha_final.pdf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ED59-B6AC-7E4D-965D-9619179E7995}"/>
              </a:ext>
            </a:extLst>
          </p:cNvPr>
          <p:cNvSpPr txBox="1"/>
          <p:nvPr/>
        </p:nvSpPr>
        <p:spPr>
          <a:xfrm>
            <a:off x="8726557" y="1858617"/>
            <a:ext cx="302149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Try contacting Mihaela van der </a:t>
            </a:r>
            <a:r>
              <a:rPr lang="en-GB" dirty="0" err="1"/>
              <a:t>Schaar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122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DAED-AD74-2D47-9D98-FD9D12DB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Advice from Marc &amp; Gianluca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6A84-2D83-F245-9F78-8B33E05F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Run models on influenza data (for 2019) and on a non-communicable disease like a </a:t>
            </a:r>
            <a:r>
              <a:rPr lang="en-GB" dirty="0" err="1"/>
              <a:t>typ</a:t>
            </a:r>
            <a:r>
              <a:rPr lang="en-GB" dirty="0"/>
              <a:t> of cancer.</a:t>
            </a:r>
          </a:p>
          <a:p>
            <a:r>
              <a:rPr lang="en-GB" dirty="0"/>
              <a:t>Try Prophet (from Facebook)</a:t>
            </a:r>
          </a:p>
          <a:p>
            <a:r>
              <a:rPr lang="en-GB" dirty="0"/>
              <a:t>Try a MARCOV SEIR model on </a:t>
            </a:r>
            <a:r>
              <a:rPr lang="en-GB" dirty="0" err="1"/>
              <a:t>Pystan</a:t>
            </a:r>
            <a:r>
              <a:rPr lang="en-GB" dirty="0"/>
              <a:t> (need to read more about that!)</a:t>
            </a:r>
          </a:p>
          <a:p>
            <a:r>
              <a:rPr lang="en-GB" b="1" dirty="0">
                <a:solidFill>
                  <a:srgbClr val="FF0000"/>
                </a:solidFill>
              </a:rPr>
              <a:t>Try and understand LSTM model you have !!!! Translate it to the diagram! </a:t>
            </a:r>
          </a:p>
          <a:p>
            <a:r>
              <a:rPr lang="en-GB" b="1" dirty="0">
                <a:solidFill>
                  <a:srgbClr val="FF0000"/>
                </a:solidFill>
              </a:rPr>
              <a:t>Look at the three waves separately !</a:t>
            </a:r>
          </a:p>
          <a:p>
            <a:r>
              <a:rPr lang="en-GB" dirty="0">
                <a:solidFill>
                  <a:schemeClr val="tx1"/>
                </a:solidFill>
              </a:rPr>
              <a:t>Run the same LSTM model by removing the transactions and only with transactions </a:t>
            </a:r>
          </a:p>
          <a:p>
            <a:r>
              <a:rPr lang="en-GB" dirty="0">
                <a:solidFill>
                  <a:schemeClr val="tx1"/>
                </a:solidFill>
              </a:rPr>
              <a:t>Try SVR!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268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6A22-732A-1948-B58A-CF84872A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autoregression with moving average : VARIMA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DD3AE-87A5-EE46-A2EB-68D7AF393453}"/>
              </a:ext>
            </a:extLst>
          </p:cNvPr>
          <p:cNvSpPr txBox="1"/>
          <p:nvPr/>
        </p:nvSpPr>
        <p:spPr>
          <a:xfrm>
            <a:off x="2305878" y="2574235"/>
            <a:ext cx="7563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Aim : use two time series to predict one of them.</a:t>
            </a:r>
          </a:p>
          <a:p>
            <a:endParaRPr lang="en-GB" dirty="0"/>
          </a:p>
          <a:p>
            <a:r>
              <a:rPr lang="en-GB" b="1" dirty="0"/>
              <a:t>Granger causality test</a:t>
            </a:r>
            <a:r>
              <a:rPr lang="en-GB" dirty="0"/>
              <a:t>: test if a time series is can be predicted with itself and another time series.</a:t>
            </a:r>
          </a:p>
        </p:txBody>
      </p:sp>
    </p:spTree>
    <p:extLst>
      <p:ext uri="{BB962C8B-B14F-4D97-AF65-F5344CB8AC3E}">
        <p14:creationId xmlns:p14="http://schemas.microsoft.com/office/powerpoint/2010/main" val="115376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Information is added or removed through gates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BEB6C-DCBE-C44B-83D0-06EF79C47A6D}"/>
              </a:ext>
            </a:extLst>
          </p:cNvPr>
          <p:cNvSpPr txBox="1"/>
          <p:nvPr/>
        </p:nvSpPr>
        <p:spPr>
          <a:xfrm>
            <a:off x="2713709" y="3329318"/>
            <a:ext cx="8066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Gates optionally let information through for example via a sigmoid neural net layer and pointwise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295177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B932-AA8D-8D40-A92A-A0BA3220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VARIMA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A17F8-AEA9-A843-8590-AC342912E16C}"/>
              </a:ext>
            </a:extLst>
          </p:cNvPr>
          <p:cNvSpPr txBox="1"/>
          <p:nvPr/>
        </p:nvSpPr>
        <p:spPr>
          <a:xfrm>
            <a:off x="2231136" y="3290500"/>
            <a:ext cx="772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Daily transaction counts in Oxford Street</a:t>
            </a:r>
          </a:p>
          <a:p>
            <a:pPr marL="285750" indent="-285750">
              <a:buFontTx/>
              <a:buChar char="-"/>
            </a:pPr>
            <a:r>
              <a:rPr lang="en-GB" dirty="0"/>
              <a:t>Daily new COVID-19 cases in Greater London or </a:t>
            </a:r>
          </a:p>
          <a:p>
            <a:pPr marL="285750" indent="-285750">
              <a:buFontTx/>
              <a:buChar char="-"/>
            </a:pPr>
            <a:r>
              <a:rPr lang="en-GB" dirty="0"/>
              <a:t>Daily new COVID-19 hospitalisations in Greater London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Train – test split : 80%-20%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75444-0452-2843-B44F-EDF3547E2C71}"/>
              </a:ext>
            </a:extLst>
          </p:cNvPr>
          <p:cNvSpPr txBox="1"/>
          <p:nvPr/>
        </p:nvSpPr>
        <p:spPr>
          <a:xfrm>
            <a:off x="10068339" y="3429000"/>
            <a:ext cx="192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12/02/2020</a:t>
            </a:r>
          </a:p>
          <a:p>
            <a:r>
              <a:rPr lang="en-GB" dirty="0"/>
              <a:t>To     26/02/2021</a:t>
            </a:r>
          </a:p>
          <a:p>
            <a:r>
              <a:rPr lang="en-GB" dirty="0"/>
              <a:t>n= 354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D9656A1-89E7-2140-80DB-F1CA28E22D4A}"/>
              </a:ext>
            </a:extLst>
          </p:cNvPr>
          <p:cNvSpPr/>
          <p:nvPr/>
        </p:nvSpPr>
        <p:spPr>
          <a:xfrm>
            <a:off x="9134061" y="2488957"/>
            <a:ext cx="616226" cy="310198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59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B932-AA8D-8D40-A92A-A0BA3220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2541"/>
            <a:ext cx="7729728" cy="1188720"/>
          </a:xfrm>
        </p:spPr>
        <p:txBody>
          <a:bodyPr/>
          <a:lstStyle/>
          <a:p>
            <a:r>
              <a:rPr lang="en-GB" dirty="0"/>
              <a:t>VARIMA model 1:  for cases </a:t>
            </a:r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341A9-4CB1-0543-BEB7-316E93CC63BC}"/>
              </a:ext>
            </a:extLst>
          </p:cNvPr>
          <p:cNvSpPr txBox="1"/>
          <p:nvPr/>
        </p:nvSpPr>
        <p:spPr>
          <a:xfrm>
            <a:off x="2147054" y="1667668"/>
            <a:ext cx="7729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Differencing (with lag of 1 day) to make transaction time-series stationary</a:t>
            </a:r>
          </a:p>
          <a:p>
            <a:pPr marL="285750" indent="-285750">
              <a:buFontTx/>
              <a:buChar char="-"/>
            </a:pPr>
            <a:r>
              <a:rPr lang="en-GB" dirty="0"/>
              <a:t>Log transformation and differencing (with lag of 1 day) to make the case time series stationary.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FCD582C-0013-2646-B47A-25764D96B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60" t="2771" b="-1"/>
          <a:stretch/>
        </p:blipFill>
        <p:spPr>
          <a:xfrm>
            <a:off x="2147054" y="2573971"/>
            <a:ext cx="3962400" cy="270425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1B80D6F-1078-C34A-8500-A250620AD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" t="2771" r="49338" b="-1"/>
          <a:stretch/>
        </p:blipFill>
        <p:spPr>
          <a:xfrm>
            <a:off x="6225065" y="2573971"/>
            <a:ext cx="3962399" cy="270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2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98B55DDE-E6A3-794D-8F3B-CFC663BE7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147054" y="2573971"/>
            <a:ext cx="3962399" cy="270510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AEA9468-4CC1-6940-933B-9B0D5D336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6225064" y="2573971"/>
            <a:ext cx="3962400" cy="2705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23B932-AA8D-8D40-A92A-A0BA3220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2541"/>
            <a:ext cx="7729728" cy="1188720"/>
          </a:xfrm>
        </p:spPr>
        <p:txBody>
          <a:bodyPr/>
          <a:lstStyle/>
          <a:p>
            <a:r>
              <a:rPr lang="en-GB" dirty="0"/>
              <a:t>VARIMA model 1:  for cases </a:t>
            </a:r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341A9-4CB1-0543-BEB7-316E93CC63BC}"/>
              </a:ext>
            </a:extLst>
          </p:cNvPr>
          <p:cNvSpPr txBox="1"/>
          <p:nvPr/>
        </p:nvSpPr>
        <p:spPr>
          <a:xfrm>
            <a:off x="2147054" y="1667668"/>
            <a:ext cx="78978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Differencing (with lag of 1 day) to make transaction time-series stationary</a:t>
            </a:r>
          </a:p>
          <a:p>
            <a:pPr marL="285750" indent="-285750">
              <a:buFontTx/>
              <a:buChar char="-"/>
            </a:pPr>
            <a:r>
              <a:rPr lang="en-GB" dirty="0"/>
              <a:t>Log transformation and differencing (with lag of 1 day) to make the case time series stationary.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r>
              <a:rPr lang="en-GB" dirty="0"/>
              <a:t> AD Fuller test: we can reject H0 of time series being non-stationary.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GB" dirty="0"/>
              <a:t>KPSS test: we cannot reject the null hypothesis that the series is stationary.</a:t>
            </a:r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544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55D7F2-7635-6F49-AA35-BD84558C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2541"/>
            <a:ext cx="7729728" cy="1188720"/>
          </a:xfrm>
        </p:spPr>
        <p:txBody>
          <a:bodyPr/>
          <a:lstStyle/>
          <a:p>
            <a:r>
              <a:rPr lang="en-GB" dirty="0"/>
              <a:t>VARIMA model 1:  for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5DFEB-9404-5A45-8251-72EF5CD45E32}"/>
              </a:ext>
            </a:extLst>
          </p:cNvPr>
          <p:cNvSpPr txBox="1"/>
          <p:nvPr/>
        </p:nvSpPr>
        <p:spPr>
          <a:xfrm>
            <a:off x="2231136" y="2227153"/>
            <a:ext cx="77297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We chose a lag of 11 days, since that presented the lowest AIC for a VAR model on the raw data.</a:t>
            </a:r>
          </a:p>
          <a:p>
            <a:pPr marL="285750" indent="-285750">
              <a:buFontTx/>
              <a:buChar char="-"/>
            </a:pPr>
            <a:r>
              <a:rPr lang="en-GB" dirty="0"/>
              <a:t>We tested for serial correlation of the residuals with the Durbin-Watson test and found no significant serial correlation.</a:t>
            </a:r>
          </a:p>
          <a:p>
            <a:pPr marL="285750" indent="-285750">
              <a:buFontTx/>
              <a:buChar char="-"/>
            </a:pPr>
            <a:r>
              <a:rPr lang="en-GB" dirty="0"/>
              <a:t>We tested for cointegration of the time series with the augmented Engle-Granger two-step cointegration test and found that the transactions and case time-series were cointegrated.</a:t>
            </a:r>
          </a:p>
          <a:p>
            <a:pPr marL="285750" indent="-285750">
              <a:buFontTx/>
              <a:buChar char="-"/>
            </a:pPr>
            <a:r>
              <a:rPr lang="en-GB" dirty="0"/>
              <a:t>We tested for Granger causality, H0 = x does </a:t>
            </a:r>
            <a:r>
              <a:rPr lang="en-GB" b="1" dirty="0"/>
              <a:t>not</a:t>
            </a:r>
            <a:r>
              <a:rPr lang="en-GB" dirty="0"/>
              <a:t> </a:t>
            </a:r>
            <a:r>
              <a:rPr lang="en-GB" dirty="0" err="1"/>
              <a:t>‘cause</a:t>
            </a:r>
            <a:r>
              <a:rPr lang="en-GB" dirty="0"/>
              <a:t>’ y in both directions and we found that in both cases we could reject the null hypothesis.  So we found </a:t>
            </a:r>
            <a:r>
              <a:rPr lang="en-GB" b="1" dirty="0"/>
              <a:t>Granger causality of transactions on cases and of cases on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30123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55D7F2-7635-6F49-AA35-BD84558C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2541"/>
            <a:ext cx="7729728" cy="1188720"/>
          </a:xfrm>
        </p:spPr>
        <p:txBody>
          <a:bodyPr/>
          <a:lstStyle/>
          <a:p>
            <a:r>
              <a:rPr lang="en-GB" dirty="0"/>
              <a:t>VARIMA model 1:  Results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0271D9D-81A3-C643-AD91-28B8AFE3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1702491"/>
            <a:ext cx="8866220" cy="446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C77CE-A50E-F840-8067-2FEF7C7FAF3A}"/>
              </a:ext>
            </a:extLst>
          </p:cNvPr>
          <p:cNvSpPr txBox="1"/>
          <p:nvPr/>
        </p:nvSpPr>
        <p:spPr>
          <a:xfrm>
            <a:off x="5105400" y="1905453"/>
            <a:ext cx="544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Predicts case number accurately ~10 days in the future </a:t>
            </a:r>
          </a:p>
        </p:txBody>
      </p:sp>
    </p:spTree>
    <p:extLst>
      <p:ext uri="{BB962C8B-B14F-4D97-AF65-F5344CB8AC3E}">
        <p14:creationId xmlns:p14="http://schemas.microsoft.com/office/powerpoint/2010/main" val="595347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B932-AA8D-8D40-A92A-A0BA3220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2541"/>
            <a:ext cx="7729728" cy="1188720"/>
          </a:xfrm>
        </p:spPr>
        <p:txBody>
          <a:bodyPr/>
          <a:lstStyle/>
          <a:p>
            <a:r>
              <a:rPr lang="en-GB" dirty="0"/>
              <a:t>VARIMA model 2:  for hospitalisations </a:t>
            </a:r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341A9-4CB1-0543-BEB7-316E93CC63BC}"/>
              </a:ext>
            </a:extLst>
          </p:cNvPr>
          <p:cNvSpPr txBox="1"/>
          <p:nvPr/>
        </p:nvSpPr>
        <p:spPr>
          <a:xfrm>
            <a:off x="2147054" y="1667668"/>
            <a:ext cx="7729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Differencing (with lag of 1 day) to make transaction time-series stationary</a:t>
            </a:r>
          </a:p>
          <a:p>
            <a:pPr marL="285750" indent="-285750">
              <a:buFontTx/>
              <a:buChar char="-"/>
            </a:pPr>
            <a:r>
              <a:rPr lang="en-GB" dirty="0"/>
              <a:t>Log transformation and differencing (with lag of 1 day) to make the hospitalisation time series stationary.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2E41D21-8C24-174D-BB7F-E06B9CC66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82" y="2812390"/>
            <a:ext cx="102616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4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6341A9-4CB1-0543-BEB7-316E93CC63BC}"/>
              </a:ext>
            </a:extLst>
          </p:cNvPr>
          <p:cNvSpPr txBox="1"/>
          <p:nvPr/>
        </p:nvSpPr>
        <p:spPr>
          <a:xfrm>
            <a:off x="2147054" y="1667668"/>
            <a:ext cx="78978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Differencing (with lag of 1 day) to make transaction time-series stationary</a:t>
            </a:r>
          </a:p>
          <a:p>
            <a:pPr marL="285750" indent="-285750">
              <a:buFontTx/>
              <a:buChar char="-"/>
            </a:pPr>
            <a:r>
              <a:rPr lang="en-GB" dirty="0"/>
              <a:t>Log transformation and differencing (with lag of 1 day) to make the hospitalisation time series stationary.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r>
              <a:rPr lang="en-GB" dirty="0"/>
              <a:t> AD Fuller test: we can reject H0 of time series being non-stationary.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GB" dirty="0"/>
              <a:t>KPSS test: we cannot reject the null hypothesis that the series is stationary.</a:t>
            </a:r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 typeface="Symbol" pitchFamily="2" charset="2"/>
              <a:buChar char="Þ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3B932-AA8D-8D40-A92A-A0BA3220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2541"/>
            <a:ext cx="7729728" cy="1188720"/>
          </a:xfrm>
        </p:spPr>
        <p:txBody>
          <a:bodyPr/>
          <a:lstStyle/>
          <a:p>
            <a:r>
              <a:rPr lang="en-GB" dirty="0"/>
              <a:t>VARIMA model 1:  for for hospitalisations </a:t>
            </a:r>
            <a:r>
              <a:rPr lang="en-GB" dirty="0" err="1"/>
              <a:t>Preprocessing</a:t>
            </a:r>
            <a:endParaRPr lang="en-GB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BC346CE-5951-CD41-B887-C62371F94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10"/>
          <a:stretch/>
        </p:blipFill>
        <p:spPr>
          <a:xfrm>
            <a:off x="670560" y="2550160"/>
            <a:ext cx="5085190" cy="347855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3698D36-291F-1E42-A392-46A2EC18E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38"/>
          <a:stretch/>
        </p:blipFill>
        <p:spPr>
          <a:xfrm>
            <a:off x="6581032" y="2550160"/>
            <a:ext cx="5195570" cy="347855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643020E-F9AF-2D47-8230-828C373911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20" t="-232" r="63512" b="95089"/>
          <a:stretch/>
        </p:blipFill>
        <p:spPr>
          <a:xfrm>
            <a:off x="2506980" y="2550160"/>
            <a:ext cx="160782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53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55D7F2-7635-6F49-AA35-BD84558C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2541"/>
            <a:ext cx="7729728" cy="1188720"/>
          </a:xfrm>
        </p:spPr>
        <p:txBody>
          <a:bodyPr/>
          <a:lstStyle/>
          <a:p>
            <a:r>
              <a:rPr lang="en-GB" dirty="0"/>
              <a:t>VARIMA model 2:  for hospitalisations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B1459-B680-A842-BB4E-A96A932B5117}"/>
              </a:ext>
            </a:extLst>
          </p:cNvPr>
          <p:cNvSpPr txBox="1"/>
          <p:nvPr/>
        </p:nvSpPr>
        <p:spPr>
          <a:xfrm>
            <a:off x="2231136" y="2227153"/>
            <a:ext cx="77297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We chose a lag of 11 days, since that presented the lowest AIC for a VAR model on the raw data.</a:t>
            </a:r>
          </a:p>
          <a:p>
            <a:pPr marL="285750" indent="-285750">
              <a:buFontTx/>
              <a:buChar char="-"/>
            </a:pPr>
            <a:r>
              <a:rPr lang="en-GB" dirty="0"/>
              <a:t>We tested for serial correlation of the residuals with the Durbin-Watson test and found no significant serial correlation.</a:t>
            </a:r>
          </a:p>
          <a:p>
            <a:pPr marL="285750" indent="-285750">
              <a:buFontTx/>
              <a:buChar char="-"/>
            </a:pPr>
            <a:r>
              <a:rPr lang="en-GB" dirty="0"/>
              <a:t>We tested for cointegration of the time series with the augmented Engle-Granger two-step cointegration test and found that the transactions and hospital admission time-series were cointegrated.</a:t>
            </a:r>
          </a:p>
          <a:p>
            <a:pPr marL="285750" indent="-285750">
              <a:buFontTx/>
              <a:buChar char="-"/>
            </a:pPr>
            <a:r>
              <a:rPr lang="en-GB" dirty="0"/>
              <a:t>We tested for Granger causality, H0 = x does </a:t>
            </a:r>
            <a:r>
              <a:rPr lang="en-GB" b="1" dirty="0"/>
              <a:t>not</a:t>
            </a:r>
            <a:r>
              <a:rPr lang="en-GB" dirty="0"/>
              <a:t> </a:t>
            </a:r>
            <a:r>
              <a:rPr lang="en-GB" dirty="0" err="1"/>
              <a:t>‘cause</a:t>
            </a:r>
            <a:r>
              <a:rPr lang="en-GB" dirty="0"/>
              <a:t>’ y in both directions and we found that in both cases we could reject the null hypothesis.  So we found </a:t>
            </a:r>
            <a:r>
              <a:rPr lang="en-GB" b="1" dirty="0"/>
              <a:t>Granger causality of transactions on hospital admissions and of hospital admissions on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887809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55D7F2-7635-6F49-AA35-BD84558C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2541"/>
            <a:ext cx="7729728" cy="1188720"/>
          </a:xfrm>
        </p:spPr>
        <p:txBody>
          <a:bodyPr/>
          <a:lstStyle/>
          <a:p>
            <a:r>
              <a:rPr lang="en-GB" dirty="0"/>
              <a:t>VARIMA model 2: hospitalisations</a:t>
            </a:r>
            <a:br>
              <a:rPr lang="en-GB" dirty="0"/>
            </a:br>
            <a:r>
              <a:rPr lang="en-GB" dirty="0"/>
              <a:t>Results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44FDB32-16DC-2142-8E36-E63C9517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99" y="1912607"/>
            <a:ext cx="11099800" cy="359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51C413-087C-3341-9EB0-8ABD1B1DC7D5}"/>
              </a:ext>
            </a:extLst>
          </p:cNvPr>
          <p:cNvSpPr txBox="1"/>
          <p:nvPr/>
        </p:nvSpPr>
        <p:spPr>
          <a:xfrm>
            <a:off x="4815840" y="1996427"/>
            <a:ext cx="713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Predicts hospital admissions more or less accurately ~5 days in the future </a:t>
            </a:r>
          </a:p>
        </p:txBody>
      </p:sp>
    </p:spTree>
    <p:extLst>
      <p:ext uri="{BB962C8B-B14F-4D97-AF65-F5344CB8AC3E}">
        <p14:creationId xmlns:p14="http://schemas.microsoft.com/office/powerpoint/2010/main" val="105042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B30E13-48AE-8F42-A0AF-A6BE09B2A9B3}"/>
              </a:ext>
            </a:extLst>
          </p:cNvPr>
          <p:cNvSpPr/>
          <p:nvPr/>
        </p:nvSpPr>
        <p:spPr>
          <a:xfrm>
            <a:off x="3280063" y="3310366"/>
            <a:ext cx="5631873" cy="315883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3C1A79-9EEA-3744-87BF-159B978CDDAC}"/>
              </a:ext>
            </a:extLst>
          </p:cNvPr>
          <p:cNvCxnSpPr/>
          <p:nvPr/>
        </p:nvCxnSpPr>
        <p:spPr>
          <a:xfrm>
            <a:off x="2465614" y="3984843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422EB-DFF1-7443-AEDC-13C091C2C7B4}"/>
              </a:ext>
            </a:extLst>
          </p:cNvPr>
          <p:cNvCxnSpPr>
            <a:cxnSpLocks/>
          </p:cNvCxnSpPr>
          <p:nvPr/>
        </p:nvCxnSpPr>
        <p:spPr>
          <a:xfrm>
            <a:off x="2465614" y="6052596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076A22-42FC-A94C-853E-390B5E50545B}"/>
              </a:ext>
            </a:extLst>
          </p:cNvPr>
          <p:cNvCxnSpPr>
            <a:cxnSpLocks/>
          </p:cNvCxnSpPr>
          <p:nvPr/>
        </p:nvCxnSpPr>
        <p:spPr>
          <a:xfrm flipV="1">
            <a:off x="8703564" y="2748781"/>
            <a:ext cx="0" cy="3303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75FA75-BD7B-C544-8EE4-36BB2218DCC8}"/>
              </a:ext>
            </a:extLst>
          </p:cNvPr>
          <p:cNvCxnSpPr>
            <a:cxnSpLocks/>
          </p:cNvCxnSpPr>
          <p:nvPr/>
        </p:nvCxnSpPr>
        <p:spPr>
          <a:xfrm flipV="1">
            <a:off x="5908890" y="4175343"/>
            <a:ext cx="0" cy="1877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CE29A38-3F50-874F-A1B6-25E8991FB93A}"/>
              </a:ext>
            </a:extLst>
          </p:cNvPr>
          <p:cNvSpPr/>
          <p:nvPr/>
        </p:nvSpPr>
        <p:spPr>
          <a:xfrm>
            <a:off x="5704113" y="4809644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E25EE-6549-6246-9600-83112AC3020F}"/>
              </a:ext>
            </a:extLst>
          </p:cNvPr>
          <p:cNvSpPr/>
          <p:nvPr/>
        </p:nvSpPr>
        <p:spPr>
          <a:xfrm>
            <a:off x="5704114" y="3783457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3F38B3-DD3F-5D4B-A1C3-9F06C7F417A8}"/>
              </a:ext>
            </a:extLst>
          </p:cNvPr>
          <p:cNvSpPr/>
          <p:nvPr/>
        </p:nvSpPr>
        <p:spPr>
          <a:xfrm>
            <a:off x="3926192" y="3788671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8B94E3-D1CC-0446-9911-35C51764C4EE}"/>
              </a:ext>
            </a:extLst>
          </p:cNvPr>
          <p:cNvCxnSpPr>
            <a:cxnSpLocks/>
          </p:cNvCxnSpPr>
          <p:nvPr/>
        </p:nvCxnSpPr>
        <p:spPr>
          <a:xfrm flipH="1" flipV="1">
            <a:off x="4122134" y="4175343"/>
            <a:ext cx="8994" cy="1890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4EF1C3-AAD3-B84E-8A6C-83EE106300C2}"/>
              </a:ext>
            </a:extLst>
          </p:cNvPr>
          <p:cNvSpPr/>
          <p:nvPr/>
        </p:nvSpPr>
        <p:spPr>
          <a:xfrm>
            <a:off x="384537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5EB734-F9A6-C745-86FA-5123963D9D06}"/>
              </a:ext>
            </a:extLst>
          </p:cNvPr>
          <p:cNvSpPr/>
          <p:nvPr/>
        </p:nvSpPr>
        <p:spPr>
          <a:xfrm>
            <a:off x="5426478" y="5365824"/>
            <a:ext cx="963381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00A71-BCE4-CA46-9889-BBB3BE9A9703}"/>
              </a:ext>
            </a:extLst>
          </p:cNvPr>
          <p:cNvCxnSpPr>
            <a:cxnSpLocks/>
          </p:cNvCxnSpPr>
          <p:nvPr/>
        </p:nvCxnSpPr>
        <p:spPr>
          <a:xfrm flipV="1">
            <a:off x="6997779" y="5015502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9B027-80C5-854A-8B6B-758A7FAA9F4B}"/>
              </a:ext>
            </a:extLst>
          </p:cNvPr>
          <p:cNvSpPr/>
          <p:nvPr/>
        </p:nvSpPr>
        <p:spPr>
          <a:xfrm>
            <a:off x="6698824" y="5362733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84A3A4-A0C3-3547-A49B-5233CCDAE991}"/>
              </a:ext>
            </a:extLst>
          </p:cNvPr>
          <p:cNvCxnSpPr>
            <a:cxnSpLocks/>
          </p:cNvCxnSpPr>
          <p:nvPr/>
        </p:nvCxnSpPr>
        <p:spPr>
          <a:xfrm flipV="1">
            <a:off x="3845664" y="6066003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D2EF2-3642-FC45-ACEB-E93FFDEA0DED}"/>
              </a:ext>
            </a:extLst>
          </p:cNvPr>
          <p:cNvCxnSpPr>
            <a:cxnSpLocks/>
          </p:cNvCxnSpPr>
          <p:nvPr/>
        </p:nvCxnSpPr>
        <p:spPr>
          <a:xfrm>
            <a:off x="6984574" y="5005587"/>
            <a:ext cx="458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1E5283-2ED4-7F43-AC66-64271E59AF45}"/>
              </a:ext>
            </a:extLst>
          </p:cNvPr>
          <p:cNvCxnSpPr>
            <a:cxnSpLocks/>
          </p:cNvCxnSpPr>
          <p:nvPr/>
        </p:nvCxnSpPr>
        <p:spPr>
          <a:xfrm flipV="1">
            <a:off x="4921678" y="4992471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2409E2-6153-A74D-90A0-0A7C4322AEC7}"/>
              </a:ext>
            </a:extLst>
          </p:cNvPr>
          <p:cNvCxnSpPr>
            <a:cxnSpLocks/>
          </p:cNvCxnSpPr>
          <p:nvPr/>
        </p:nvCxnSpPr>
        <p:spPr>
          <a:xfrm>
            <a:off x="4899376" y="4997775"/>
            <a:ext cx="804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F385D01-693A-D74C-B5A5-33924A353851}"/>
              </a:ext>
            </a:extLst>
          </p:cNvPr>
          <p:cNvSpPr/>
          <p:nvPr/>
        </p:nvSpPr>
        <p:spPr>
          <a:xfrm>
            <a:off x="463592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5432A-B5AD-9B47-9351-9873A433A22D}"/>
              </a:ext>
            </a:extLst>
          </p:cNvPr>
          <p:cNvCxnSpPr>
            <a:cxnSpLocks/>
          </p:cNvCxnSpPr>
          <p:nvPr/>
        </p:nvCxnSpPr>
        <p:spPr>
          <a:xfrm flipV="1">
            <a:off x="7638742" y="3979400"/>
            <a:ext cx="0" cy="2071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9D32FC-D50D-1846-BB46-08097EEA9A1A}"/>
              </a:ext>
            </a:extLst>
          </p:cNvPr>
          <p:cNvCxnSpPr>
            <a:cxnSpLocks/>
          </p:cNvCxnSpPr>
          <p:nvPr/>
        </p:nvCxnSpPr>
        <p:spPr>
          <a:xfrm>
            <a:off x="7623874" y="6043700"/>
            <a:ext cx="217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E8B0ECC-9220-3F4B-9042-9E6B6A38B343}"/>
              </a:ext>
            </a:extLst>
          </p:cNvPr>
          <p:cNvSpPr/>
          <p:nvPr/>
        </p:nvSpPr>
        <p:spPr>
          <a:xfrm>
            <a:off x="7153386" y="4170290"/>
            <a:ext cx="963381" cy="489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0C4969-5ADC-8947-981E-D0714E5B7F83}"/>
              </a:ext>
            </a:extLst>
          </p:cNvPr>
          <p:cNvSpPr/>
          <p:nvPr/>
        </p:nvSpPr>
        <p:spPr>
          <a:xfrm>
            <a:off x="7442800" y="4819559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E5840-0A14-714E-B844-8F579029802C}"/>
              </a:ext>
            </a:extLst>
          </p:cNvPr>
          <p:cNvSpPr txBox="1"/>
          <p:nvPr/>
        </p:nvSpPr>
        <p:spPr>
          <a:xfrm>
            <a:off x="7343753" y="4191436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3217E0-B040-5749-8C86-4A47EF742D66}"/>
              </a:ext>
            </a:extLst>
          </p:cNvPr>
          <p:cNvSpPr txBox="1"/>
          <p:nvPr/>
        </p:nvSpPr>
        <p:spPr>
          <a:xfrm>
            <a:off x="5598263" y="5405262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/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blipFill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/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/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/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/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blipFill>
                <a:blip r:embed="rId5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/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blipFill>
                <a:blip r:embed="rId6"/>
                <a:stretch>
                  <a:fillRect l="-13793" r="-10345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/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blipFill>
                <a:blip r:embed="rId7"/>
                <a:stretch>
                  <a:fillRect l="-10345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/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/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blipFill>
                <a:blip r:embed="rId9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/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blipFill>
                <a:blip r:embed="rId10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/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blipFill>
                <a:blip r:embed="rId11"/>
                <a:stretch>
                  <a:fillRect l="-16129" r="-322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/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/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blipFill>
                <a:blip r:embed="rId13"/>
                <a:stretch>
                  <a:fillRect l="-16667" r="-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/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blipFill>
                <a:blip r:embed="rId14"/>
                <a:stretch>
                  <a:fillRect l="-25926" r="-7407" b="-37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1- Forget    2- Store    3- Update    4-Output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BF6832-D1AF-0541-9BF0-9475B938D7C2}"/>
              </a:ext>
            </a:extLst>
          </p:cNvPr>
          <p:cNvSpPr txBox="1"/>
          <p:nvPr/>
        </p:nvSpPr>
        <p:spPr>
          <a:xfrm>
            <a:off x="953306" y="5937127"/>
            <a:ext cx="8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2CFE1E-51CA-084B-A6B6-CA824BB676BE}"/>
              </a:ext>
            </a:extLst>
          </p:cNvPr>
          <p:cNvSpPr txBox="1"/>
          <p:nvPr/>
        </p:nvSpPr>
        <p:spPr>
          <a:xfrm>
            <a:off x="2726891" y="6444117"/>
            <a:ext cx="8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A918E7-3F73-A84B-B88A-42E1F0D4CCA5}"/>
              </a:ext>
            </a:extLst>
          </p:cNvPr>
          <p:cNvSpPr txBox="1"/>
          <p:nvPr/>
        </p:nvSpPr>
        <p:spPr>
          <a:xfrm>
            <a:off x="878816" y="3833778"/>
            <a:ext cx="84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Cell state</a:t>
            </a:r>
          </a:p>
        </p:txBody>
      </p:sp>
    </p:spTree>
    <p:extLst>
      <p:ext uri="{BB962C8B-B14F-4D97-AF65-F5344CB8AC3E}">
        <p14:creationId xmlns:p14="http://schemas.microsoft.com/office/powerpoint/2010/main" val="165865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B30E13-48AE-8F42-A0AF-A6BE09B2A9B3}"/>
              </a:ext>
            </a:extLst>
          </p:cNvPr>
          <p:cNvSpPr/>
          <p:nvPr/>
        </p:nvSpPr>
        <p:spPr>
          <a:xfrm>
            <a:off x="3280063" y="3310366"/>
            <a:ext cx="5631873" cy="315883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3C1A79-9EEA-3744-87BF-159B978CDDAC}"/>
              </a:ext>
            </a:extLst>
          </p:cNvPr>
          <p:cNvCxnSpPr/>
          <p:nvPr/>
        </p:nvCxnSpPr>
        <p:spPr>
          <a:xfrm>
            <a:off x="2465614" y="3984843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422EB-DFF1-7443-AEDC-13C091C2C7B4}"/>
              </a:ext>
            </a:extLst>
          </p:cNvPr>
          <p:cNvCxnSpPr>
            <a:cxnSpLocks/>
          </p:cNvCxnSpPr>
          <p:nvPr/>
        </p:nvCxnSpPr>
        <p:spPr>
          <a:xfrm>
            <a:off x="2465614" y="6052596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076A22-42FC-A94C-853E-390B5E50545B}"/>
              </a:ext>
            </a:extLst>
          </p:cNvPr>
          <p:cNvCxnSpPr>
            <a:cxnSpLocks/>
          </p:cNvCxnSpPr>
          <p:nvPr/>
        </p:nvCxnSpPr>
        <p:spPr>
          <a:xfrm flipV="1">
            <a:off x="8703564" y="2748781"/>
            <a:ext cx="0" cy="3303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75FA75-BD7B-C544-8EE4-36BB2218DCC8}"/>
              </a:ext>
            </a:extLst>
          </p:cNvPr>
          <p:cNvCxnSpPr>
            <a:cxnSpLocks/>
          </p:cNvCxnSpPr>
          <p:nvPr/>
        </p:nvCxnSpPr>
        <p:spPr>
          <a:xfrm flipV="1">
            <a:off x="5908890" y="4175343"/>
            <a:ext cx="0" cy="1877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CE29A38-3F50-874F-A1B6-25E8991FB93A}"/>
              </a:ext>
            </a:extLst>
          </p:cNvPr>
          <p:cNvSpPr/>
          <p:nvPr/>
        </p:nvSpPr>
        <p:spPr>
          <a:xfrm>
            <a:off x="5704113" y="4809644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E25EE-6549-6246-9600-83112AC3020F}"/>
              </a:ext>
            </a:extLst>
          </p:cNvPr>
          <p:cNvSpPr/>
          <p:nvPr/>
        </p:nvSpPr>
        <p:spPr>
          <a:xfrm>
            <a:off x="5704114" y="3783457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3F38B3-DD3F-5D4B-A1C3-9F06C7F417A8}"/>
              </a:ext>
            </a:extLst>
          </p:cNvPr>
          <p:cNvSpPr/>
          <p:nvPr/>
        </p:nvSpPr>
        <p:spPr>
          <a:xfrm>
            <a:off x="3926192" y="3788671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8B94E3-D1CC-0446-9911-35C51764C4EE}"/>
              </a:ext>
            </a:extLst>
          </p:cNvPr>
          <p:cNvCxnSpPr>
            <a:cxnSpLocks/>
          </p:cNvCxnSpPr>
          <p:nvPr/>
        </p:nvCxnSpPr>
        <p:spPr>
          <a:xfrm flipH="1" flipV="1">
            <a:off x="4122134" y="4175343"/>
            <a:ext cx="8994" cy="1890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4EF1C3-AAD3-B84E-8A6C-83EE106300C2}"/>
              </a:ext>
            </a:extLst>
          </p:cNvPr>
          <p:cNvSpPr/>
          <p:nvPr/>
        </p:nvSpPr>
        <p:spPr>
          <a:xfrm>
            <a:off x="384537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5EB734-F9A6-C745-86FA-5123963D9D06}"/>
              </a:ext>
            </a:extLst>
          </p:cNvPr>
          <p:cNvSpPr/>
          <p:nvPr/>
        </p:nvSpPr>
        <p:spPr>
          <a:xfrm>
            <a:off x="5426478" y="5365824"/>
            <a:ext cx="963381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00A71-BCE4-CA46-9889-BBB3BE9A9703}"/>
              </a:ext>
            </a:extLst>
          </p:cNvPr>
          <p:cNvCxnSpPr>
            <a:cxnSpLocks/>
          </p:cNvCxnSpPr>
          <p:nvPr/>
        </p:nvCxnSpPr>
        <p:spPr>
          <a:xfrm flipV="1">
            <a:off x="6997779" y="5015502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9B027-80C5-854A-8B6B-758A7FAA9F4B}"/>
              </a:ext>
            </a:extLst>
          </p:cNvPr>
          <p:cNvSpPr/>
          <p:nvPr/>
        </p:nvSpPr>
        <p:spPr>
          <a:xfrm>
            <a:off x="6698824" y="5362733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84A3A4-A0C3-3547-A49B-5233CCDAE991}"/>
              </a:ext>
            </a:extLst>
          </p:cNvPr>
          <p:cNvCxnSpPr>
            <a:cxnSpLocks/>
          </p:cNvCxnSpPr>
          <p:nvPr/>
        </p:nvCxnSpPr>
        <p:spPr>
          <a:xfrm flipV="1">
            <a:off x="3845664" y="6066003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D2EF2-3642-FC45-ACEB-E93FFDEA0DED}"/>
              </a:ext>
            </a:extLst>
          </p:cNvPr>
          <p:cNvCxnSpPr>
            <a:cxnSpLocks/>
          </p:cNvCxnSpPr>
          <p:nvPr/>
        </p:nvCxnSpPr>
        <p:spPr>
          <a:xfrm>
            <a:off x="6984574" y="5005587"/>
            <a:ext cx="458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1E5283-2ED4-7F43-AC66-64271E59AF45}"/>
              </a:ext>
            </a:extLst>
          </p:cNvPr>
          <p:cNvCxnSpPr>
            <a:cxnSpLocks/>
          </p:cNvCxnSpPr>
          <p:nvPr/>
        </p:nvCxnSpPr>
        <p:spPr>
          <a:xfrm flipV="1">
            <a:off x="4921678" y="4992471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2409E2-6153-A74D-90A0-0A7C4322AEC7}"/>
              </a:ext>
            </a:extLst>
          </p:cNvPr>
          <p:cNvCxnSpPr>
            <a:cxnSpLocks/>
          </p:cNvCxnSpPr>
          <p:nvPr/>
        </p:nvCxnSpPr>
        <p:spPr>
          <a:xfrm>
            <a:off x="4899376" y="4997775"/>
            <a:ext cx="804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F385D01-693A-D74C-B5A5-33924A353851}"/>
              </a:ext>
            </a:extLst>
          </p:cNvPr>
          <p:cNvSpPr/>
          <p:nvPr/>
        </p:nvSpPr>
        <p:spPr>
          <a:xfrm>
            <a:off x="463592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5432A-B5AD-9B47-9351-9873A433A22D}"/>
              </a:ext>
            </a:extLst>
          </p:cNvPr>
          <p:cNvCxnSpPr>
            <a:cxnSpLocks/>
          </p:cNvCxnSpPr>
          <p:nvPr/>
        </p:nvCxnSpPr>
        <p:spPr>
          <a:xfrm flipV="1">
            <a:off x="7638742" y="3979400"/>
            <a:ext cx="0" cy="2071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9D32FC-D50D-1846-BB46-08097EEA9A1A}"/>
              </a:ext>
            </a:extLst>
          </p:cNvPr>
          <p:cNvCxnSpPr>
            <a:cxnSpLocks/>
          </p:cNvCxnSpPr>
          <p:nvPr/>
        </p:nvCxnSpPr>
        <p:spPr>
          <a:xfrm>
            <a:off x="7623874" y="6043700"/>
            <a:ext cx="217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E8B0ECC-9220-3F4B-9042-9E6B6A38B343}"/>
              </a:ext>
            </a:extLst>
          </p:cNvPr>
          <p:cNvSpPr/>
          <p:nvPr/>
        </p:nvSpPr>
        <p:spPr>
          <a:xfrm>
            <a:off x="7153386" y="4170290"/>
            <a:ext cx="963381" cy="489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0C4969-5ADC-8947-981E-D0714E5B7F83}"/>
              </a:ext>
            </a:extLst>
          </p:cNvPr>
          <p:cNvSpPr/>
          <p:nvPr/>
        </p:nvSpPr>
        <p:spPr>
          <a:xfrm>
            <a:off x="7442800" y="4819559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E5840-0A14-714E-B844-8F579029802C}"/>
              </a:ext>
            </a:extLst>
          </p:cNvPr>
          <p:cNvSpPr txBox="1"/>
          <p:nvPr/>
        </p:nvSpPr>
        <p:spPr>
          <a:xfrm>
            <a:off x="7343753" y="4191436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3217E0-B040-5749-8C86-4A47EF742D66}"/>
              </a:ext>
            </a:extLst>
          </p:cNvPr>
          <p:cNvSpPr txBox="1"/>
          <p:nvPr/>
        </p:nvSpPr>
        <p:spPr>
          <a:xfrm>
            <a:off x="5598263" y="5405262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/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blipFill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/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/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/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/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blipFill>
                <a:blip r:embed="rId5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/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blipFill>
                <a:blip r:embed="rId6"/>
                <a:stretch>
                  <a:fillRect l="-13793" r="-10345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/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blipFill>
                <a:blip r:embed="rId7"/>
                <a:stretch>
                  <a:fillRect l="-10345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/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/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blipFill>
                <a:blip r:embed="rId9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/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blipFill>
                <a:blip r:embed="rId10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/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blipFill>
                <a:blip r:embed="rId11"/>
                <a:stretch>
                  <a:fillRect l="-16129" r="-322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/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/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blipFill>
                <a:blip r:embed="rId13"/>
                <a:stretch>
                  <a:fillRect l="-16667" r="-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/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blipFill>
                <a:blip r:embed="rId14"/>
                <a:stretch>
                  <a:fillRect l="-25926" r="-7407" b="-37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1- Forget    </a:t>
            </a:r>
            <a:r>
              <a:rPr lang="en-GB" sz="2800" dirty="0"/>
              <a:t>2- Store    3- Update    4-Output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FB85E8-431D-7B4B-8D57-2B203A4F82EE}"/>
              </a:ext>
            </a:extLst>
          </p:cNvPr>
          <p:cNvSpPr/>
          <p:nvPr/>
        </p:nvSpPr>
        <p:spPr>
          <a:xfrm>
            <a:off x="1632030" y="2394239"/>
            <a:ext cx="8866208" cy="4428371"/>
          </a:xfrm>
          <a:prstGeom prst="rect">
            <a:avLst/>
          </a:prstGeom>
          <a:solidFill>
            <a:srgbClr val="F2F2F2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ED03A5-546F-AE45-922A-3462181319E8}"/>
              </a:ext>
            </a:extLst>
          </p:cNvPr>
          <p:cNvCxnSpPr>
            <a:cxnSpLocks/>
          </p:cNvCxnSpPr>
          <p:nvPr/>
        </p:nvCxnSpPr>
        <p:spPr>
          <a:xfrm flipV="1">
            <a:off x="2465614" y="6043700"/>
            <a:ext cx="1660144" cy="88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ADD174-1AB0-6C4C-9951-B4E540BDA6AC}"/>
              </a:ext>
            </a:extLst>
          </p:cNvPr>
          <p:cNvCxnSpPr>
            <a:cxnSpLocks/>
          </p:cNvCxnSpPr>
          <p:nvPr/>
        </p:nvCxnSpPr>
        <p:spPr>
          <a:xfrm flipH="1" flipV="1">
            <a:off x="4122134" y="4175343"/>
            <a:ext cx="8994" cy="1890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BC22532-2E7E-8448-9993-E537444E3838}"/>
              </a:ext>
            </a:extLst>
          </p:cNvPr>
          <p:cNvSpPr/>
          <p:nvPr/>
        </p:nvSpPr>
        <p:spPr>
          <a:xfrm>
            <a:off x="384537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A8CE9C-1D2F-3542-BC2C-B9D632AAF402}"/>
              </a:ext>
            </a:extLst>
          </p:cNvPr>
          <p:cNvCxnSpPr>
            <a:cxnSpLocks/>
          </p:cNvCxnSpPr>
          <p:nvPr/>
        </p:nvCxnSpPr>
        <p:spPr>
          <a:xfrm flipV="1">
            <a:off x="3845664" y="6066003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AD0001-2407-FA4F-9C82-C2E99FCE2D41}"/>
                  </a:ext>
                </a:extLst>
              </p:cNvPr>
              <p:cNvSpPr txBox="1"/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AD0001-2407-FA4F-9C82-C2E99FCE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3CFD2B3D-12AF-F140-9C84-36CA08A4E554}"/>
              </a:ext>
            </a:extLst>
          </p:cNvPr>
          <p:cNvSpPr/>
          <p:nvPr/>
        </p:nvSpPr>
        <p:spPr>
          <a:xfrm>
            <a:off x="3929816" y="3790070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375194-272D-0E47-9BCF-C9490510EFC1}"/>
                  </a:ext>
                </a:extLst>
              </p:cNvPr>
              <p:cNvSpPr txBox="1"/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6375194-272D-0E47-9BCF-C9490510E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8DFFAB-41F0-D24C-A7B3-0A95A2EBC697}"/>
                  </a:ext>
                </a:extLst>
              </p:cNvPr>
              <p:cNvSpPr txBox="1"/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8DFFAB-41F0-D24C-A7B3-0A95A2EB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blipFill>
                <a:blip r:embed="rId9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C49AA2-B5F6-0F43-BED5-361555690F81}"/>
                  </a:ext>
                </a:extLst>
              </p:cNvPr>
              <p:cNvSpPr txBox="1"/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C49AA2-B5F6-0F43-BED5-361555690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blipFill>
                <a:blip r:embed="rId14"/>
                <a:stretch>
                  <a:fillRect l="-25926" r="-7407" b="-37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F28415-6FB2-3B47-8F7A-D61515FCB2B7}"/>
                  </a:ext>
                </a:extLst>
              </p:cNvPr>
              <p:cNvSpPr txBox="1"/>
              <p:nvPr/>
            </p:nvSpPr>
            <p:spPr>
              <a:xfrm>
                <a:off x="3479690" y="6441703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F28415-6FB2-3B47-8F7A-D61515FC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0" y="6441703"/>
                <a:ext cx="363626" cy="369332"/>
              </a:xfrm>
              <a:prstGeom prst="rect">
                <a:avLst/>
              </a:prstGeom>
              <a:blipFill>
                <a:blip r:embed="rId15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35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B30E13-48AE-8F42-A0AF-A6BE09B2A9B3}"/>
              </a:ext>
            </a:extLst>
          </p:cNvPr>
          <p:cNvSpPr/>
          <p:nvPr/>
        </p:nvSpPr>
        <p:spPr>
          <a:xfrm>
            <a:off x="3280063" y="3310366"/>
            <a:ext cx="5631873" cy="315883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3C1A79-9EEA-3744-87BF-159B978CDDAC}"/>
              </a:ext>
            </a:extLst>
          </p:cNvPr>
          <p:cNvCxnSpPr/>
          <p:nvPr/>
        </p:nvCxnSpPr>
        <p:spPr>
          <a:xfrm>
            <a:off x="2465614" y="3984843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422EB-DFF1-7443-AEDC-13C091C2C7B4}"/>
              </a:ext>
            </a:extLst>
          </p:cNvPr>
          <p:cNvCxnSpPr>
            <a:cxnSpLocks/>
          </p:cNvCxnSpPr>
          <p:nvPr/>
        </p:nvCxnSpPr>
        <p:spPr>
          <a:xfrm>
            <a:off x="2465614" y="6052596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076A22-42FC-A94C-853E-390B5E50545B}"/>
              </a:ext>
            </a:extLst>
          </p:cNvPr>
          <p:cNvCxnSpPr>
            <a:cxnSpLocks/>
          </p:cNvCxnSpPr>
          <p:nvPr/>
        </p:nvCxnSpPr>
        <p:spPr>
          <a:xfrm flipV="1">
            <a:off x="8703564" y="2748781"/>
            <a:ext cx="0" cy="3303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75FA75-BD7B-C544-8EE4-36BB2218DCC8}"/>
              </a:ext>
            </a:extLst>
          </p:cNvPr>
          <p:cNvCxnSpPr>
            <a:cxnSpLocks/>
          </p:cNvCxnSpPr>
          <p:nvPr/>
        </p:nvCxnSpPr>
        <p:spPr>
          <a:xfrm flipV="1">
            <a:off x="5908890" y="4175343"/>
            <a:ext cx="0" cy="1877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CE29A38-3F50-874F-A1B6-25E8991FB93A}"/>
              </a:ext>
            </a:extLst>
          </p:cNvPr>
          <p:cNvSpPr/>
          <p:nvPr/>
        </p:nvSpPr>
        <p:spPr>
          <a:xfrm>
            <a:off x="5704113" y="4809644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E25EE-6549-6246-9600-83112AC3020F}"/>
              </a:ext>
            </a:extLst>
          </p:cNvPr>
          <p:cNvSpPr/>
          <p:nvPr/>
        </p:nvSpPr>
        <p:spPr>
          <a:xfrm>
            <a:off x="5704114" y="3783457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3F38B3-DD3F-5D4B-A1C3-9F06C7F417A8}"/>
              </a:ext>
            </a:extLst>
          </p:cNvPr>
          <p:cNvSpPr/>
          <p:nvPr/>
        </p:nvSpPr>
        <p:spPr>
          <a:xfrm>
            <a:off x="3926192" y="3788671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8B94E3-D1CC-0446-9911-35C51764C4EE}"/>
              </a:ext>
            </a:extLst>
          </p:cNvPr>
          <p:cNvCxnSpPr>
            <a:cxnSpLocks/>
          </p:cNvCxnSpPr>
          <p:nvPr/>
        </p:nvCxnSpPr>
        <p:spPr>
          <a:xfrm flipH="1" flipV="1">
            <a:off x="4122134" y="4175343"/>
            <a:ext cx="8994" cy="1890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4EF1C3-AAD3-B84E-8A6C-83EE106300C2}"/>
              </a:ext>
            </a:extLst>
          </p:cNvPr>
          <p:cNvSpPr/>
          <p:nvPr/>
        </p:nvSpPr>
        <p:spPr>
          <a:xfrm>
            <a:off x="384537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5EB734-F9A6-C745-86FA-5123963D9D06}"/>
              </a:ext>
            </a:extLst>
          </p:cNvPr>
          <p:cNvSpPr/>
          <p:nvPr/>
        </p:nvSpPr>
        <p:spPr>
          <a:xfrm>
            <a:off x="5426478" y="5365824"/>
            <a:ext cx="963381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00A71-BCE4-CA46-9889-BBB3BE9A9703}"/>
              </a:ext>
            </a:extLst>
          </p:cNvPr>
          <p:cNvCxnSpPr>
            <a:cxnSpLocks/>
          </p:cNvCxnSpPr>
          <p:nvPr/>
        </p:nvCxnSpPr>
        <p:spPr>
          <a:xfrm flipV="1">
            <a:off x="6997779" y="5015502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9B027-80C5-854A-8B6B-758A7FAA9F4B}"/>
              </a:ext>
            </a:extLst>
          </p:cNvPr>
          <p:cNvSpPr/>
          <p:nvPr/>
        </p:nvSpPr>
        <p:spPr>
          <a:xfrm>
            <a:off x="6698824" y="5362733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84A3A4-A0C3-3547-A49B-5233CCDAE991}"/>
              </a:ext>
            </a:extLst>
          </p:cNvPr>
          <p:cNvCxnSpPr>
            <a:cxnSpLocks/>
          </p:cNvCxnSpPr>
          <p:nvPr/>
        </p:nvCxnSpPr>
        <p:spPr>
          <a:xfrm flipV="1">
            <a:off x="3845664" y="6066003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D2EF2-3642-FC45-ACEB-E93FFDEA0DED}"/>
              </a:ext>
            </a:extLst>
          </p:cNvPr>
          <p:cNvCxnSpPr>
            <a:cxnSpLocks/>
          </p:cNvCxnSpPr>
          <p:nvPr/>
        </p:nvCxnSpPr>
        <p:spPr>
          <a:xfrm>
            <a:off x="6984574" y="5005587"/>
            <a:ext cx="458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1E5283-2ED4-7F43-AC66-64271E59AF45}"/>
              </a:ext>
            </a:extLst>
          </p:cNvPr>
          <p:cNvCxnSpPr>
            <a:cxnSpLocks/>
          </p:cNvCxnSpPr>
          <p:nvPr/>
        </p:nvCxnSpPr>
        <p:spPr>
          <a:xfrm flipV="1">
            <a:off x="4921678" y="4992471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2409E2-6153-A74D-90A0-0A7C4322AEC7}"/>
              </a:ext>
            </a:extLst>
          </p:cNvPr>
          <p:cNvCxnSpPr>
            <a:cxnSpLocks/>
          </p:cNvCxnSpPr>
          <p:nvPr/>
        </p:nvCxnSpPr>
        <p:spPr>
          <a:xfrm>
            <a:off x="4899376" y="4997775"/>
            <a:ext cx="804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F385D01-693A-D74C-B5A5-33924A353851}"/>
              </a:ext>
            </a:extLst>
          </p:cNvPr>
          <p:cNvSpPr/>
          <p:nvPr/>
        </p:nvSpPr>
        <p:spPr>
          <a:xfrm>
            <a:off x="463592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5432A-B5AD-9B47-9351-9873A433A22D}"/>
              </a:ext>
            </a:extLst>
          </p:cNvPr>
          <p:cNvCxnSpPr>
            <a:cxnSpLocks/>
          </p:cNvCxnSpPr>
          <p:nvPr/>
        </p:nvCxnSpPr>
        <p:spPr>
          <a:xfrm flipV="1">
            <a:off x="7638742" y="3979400"/>
            <a:ext cx="0" cy="2071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9D32FC-D50D-1846-BB46-08097EEA9A1A}"/>
              </a:ext>
            </a:extLst>
          </p:cNvPr>
          <p:cNvCxnSpPr>
            <a:cxnSpLocks/>
          </p:cNvCxnSpPr>
          <p:nvPr/>
        </p:nvCxnSpPr>
        <p:spPr>
          <a:xfrm>
            <a:off x="7623874" y="6043700"/>
            <a:ext cx="217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E8B0ECC-9220-3F4B-9042-9E6B6A38B343}"/>
              </a:ext>
            </a:extLst>
          </p:cNvPr>
          <p:cNvSpPr/>
          <p:nvPr/>
        </p:nvSpPr>
        <p:spPr>
          <a:xfrm>
            <a:off x="7153386" y="4170290"/>
            <a:ext cx="963381" cy="489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0C4969-5ADC-8947-981E-D0714E5B7F83}"/>
              </a:ext>
            </a:extLst>
          </p:cNvPr>
          <p:cNvSpPr/>
          <p:nvPr/>
        </p:nvSpPr>
        <p:spPr>
          <a:xfrm>
            <a:off x="7442800" y="4819559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E5840-0A14-714E-B844-8F579029802C}"/>
              </a:ext>
            </a:extLst>
          </p:cNvPr>
          <p:cNvSpPr txBox="1"/>
          <p:nvPr/>
        </p:nvSpPr>
        <p:spPr>
          <a:xfrm>
            <a:off x="7343753" y="4191436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3217E0-B040-5749-8C86-4A47EF742D66}"/>
              </a:ext>
            </a:extLst>
          </p:cNvPr>
          <p:cNvSpPr txBox="1"/>
          <p:nvPr/>
        </p:nvSpPr>
        <p:spPr>
          <a:xfrm>
            <a:off x="5598263" y="5405262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/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blipFill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/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/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/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/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blipFill>
                <a:blip r:embed="rId5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/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blipFill>
                <a:blip r:embed="rId6"/>
                <a:stretch>
                  <a:fillRect l="-13793" r="-10345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/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blipFill>
                <a:blip r:embed="rId7"/>
                <a:stretch>
                  <a:fillRect l="-10345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/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/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blipFill>
                <a:blip r:embed="rId9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/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blipFill>
                <a:blip r:embed="rId10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/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blipFill>
                <a:blip r:embed="rId11"/>
                <a:stretch>
                  <a:fillRect l="-16129" r="-322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/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/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blipFill>
                <a:blip r:embed="rId13"/>
                <a:stretch>
                  <a:fillRect l="-16667" r="-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/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blipFill>
                <a:blip r:embed="rId14"/>
                <a:stretch>
                  <a:fillRect l="-25926" r="-7407" b="-37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1- Forget   </a:t>
            </a:r>
            <a:r>
              <a:rPr lang="en-GB" sz="2800" b="1" dirty="0"/>
              <a:t>2- Store    </a:t>
            </a:r>
            <a:r>
              <a:rPr lang="en-GB" sz="2800" dirty="0"/>
              <a:t>3- Update    4-Output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FB85E8-431D-7B4B-8D57-2B203A4F82EE}"/>
              </a:ext>
            </a:extLst>
          </p:cNvPr>
          <p:cNvSpPr/>
          <p:nvPr/>
        </p:nvSpPr>
        <p:spPr>
          <a:xfrm>
            <a:off x="1632030" y="2394239"/>
            <a:ext cx="8866208" cy="4428371"/>
          </a:xfrm>
          <a:prstGeom prst="rect">
            <a:avLst/>
          </a:prstGeom>
          <a:solidFill>
            <a:srgbClr val="F2F2F2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0ECBA4B-6793-5943-A0BF-BE477770903A}"/>
              </a:ext>
            </a:extLst>
          </p:cNvPr>
          <p:cNvCxnSpPr>
            <a:cxnSpLocks/>
          </p:cNvCxnSpPr>
          <p:nvPr/>
        </p:nvCxnSpPr>
        <p:spPr>
          <a:xfrm>
            <a:off x="2470090" y="6057072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AE0ABAE-98CC-464D-9CFB-4EC4870E4E52}"/>
              </a:ext>
            </a:extLst>
          </p:cNvPr>
          <p:cNvCxnSpPr>
            <a:cxnSpLocks/>
          </p:cNvCxnSpPr>
          <p:nvPr/>
        </p:nvCxnSpPr>
        <p:spPr>
          <a:xfrm flipV="1">
            <a:off x="5913366" y="4179819"/>
            <a:ext cx="0" cy="1877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7A00B01-CBE7-6F4A-8980-9A0ADE7121B6}"/>
              </a:ext>
            </a:extLst>
          </p:cNvPr>
          <p:cNvSpPr/>
          <p:nvPr/>
        </p:nvSpPr>
        <p:spPr>
          <a:xfrm>
            <a:off x="5708589" y="4814120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6558CA6-C657-CA4C-9980-58D805746C94}"/>
              </a:ext>
            </a:extLst>
          </p:cNvPr>
          <p:cNvSpPr/>
          <p:nvPr/>
        </p:nvSpPr>
        <p:spPr>
          <a:xfrm>
            <a:off x="5708590" y="3787933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9C2D4A78-A801-3542-BE14-FE0C11F8A667}"/>
              </a:ext>
            </a:extLst>
          </p:cNvPr>
          <p:cNvSpPr/>
          <p:nvPr/>
        </p:nvSpPr>
        <p:spPr>
          <a:xfrm>
            <a:off x="5430954" y="5370300"/>
            <a:ext cx="963381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860BCF0-E82C-334E-A8EF-D36E718B6841}"/>
              </a:ext>
            </a:extLst>
          </p:cNvPr>
          <p:cNvCxnSpPr>
            <a:cxnSpLocks/>
          </p:cNvCxnSpPr>
          <p:nvPr/>
        </p:nvCxnSpPr>
        <p:spPr>
          <a:xfrm flipV="1">
            <a:off x="3850140" y="6070479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50B3BB-99C6-7B4D-8873-3070A3F67A5A}"/>
              </a:ext>
            </a:extLst>
          </p:cNvPr>
          <p:cNvCxnSpPr>
            <a:cxnSpLocks/>
          </p:cNvCxnSpPr>
          <p:nvPr/>
        </p:nvCxnSpPr>
        <p:spPr>
          <a:xfrm flipV="1">
            <a:off x="4926154" y="4996947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94661AD-EAF7-B349-8A6B-4F8AE1D64DA2}"/>
              </a:ext>
            </a:extLst>
          </p:cNvPr>
          <p:cNvSpPr/>
          <p:nvPr/>
        </p:nvSpPr>
        <p:spPr>
          <a:xfrm>
            <a:off x="4640404" y="5370300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8CE8DFA-A731-5E47-B7F1-9D3E2915501C}"/>
              </a:ext>
            </a:extLst>
          </p:cNvPr>
          <p:cNvSpPr txBox="1"/>
          <p:nvPr/>
        </p:nvSpPr>
        <p:spPr>
          <a:xfrm>
            <a:off x="5602739" y="5409738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0CD0E3-327B-F645-B722-3731FE0F9000}"/>
                  </a:ext>
                </a:extLst>
              </p:cNvPr>
              <p:cNvSpPr txBox="1"/>
              <p:nvPr/>
            </p:nvSpPr>
            <p:spPr>
              <a:xfrm>
                <a:off x="4820372" y="5444659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0CD0E3-327B-F645-B722-3731FE0F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72" y="5444659"/>
                <a:ext cx="204415" cy="276999"/>
              </a:xfrm>
              <a:prstGeom prst="rect">
                <a:avLst/>
              </a:prstGeom>
              <a:blipFill>
                <a:blip r:embed="rId15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28D7FE8-2EE1-C242-93CE-A7B4BC297966}"/>
                  </a:ext>
                </a:extLst>
              </p:cNvPr>
              <p:cNvSpPr txBox="1"/>
              <p:nvPr/>
            </p:nvSpPr>
            <p:spPr>
              <a:xfrm>
                <a:off x="5755548" y="3790096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28D7FE8-2EE1-C242-93CE-A7B4BC29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8" y="3790096"/>
                <a:ext cx="314189" cy="369332"/>
              </a:xfrm>
              <a:prstGeom prst="rect">
                <a:avLst/>
              </a:prstGeom>
              <a:blipFill>
                <a:blip r:embed="rId16"/>
                <a:stretch>
                  <a:fillRect l="-19231" r="-1538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B6453DE-032D-6548-9316-BA39698FA091}"/>
                  </a:ext>
                </a:extLst>
              </p:cNvPr>
              <p:cNvSpPr txBox="1"/>
              <p:nvPr/>
            </p:nvSpPr>
            <p:spPr>
              <a:xfrm>
                <a:off x="5734710" y="4775119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B6453DE-032D-6548-9316-BA39698FA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10" y="4775119"/>
                <a:ext cx="355867" cy="430887"/>
              </a:xfrm>
              <a:prstGeom prst="rect">
                <a:avLst/>
              </a:prstGeom>
              <a:blipFill>
                <a:blip r:embed="rId17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6D78E47-3560-9049-8B70-69CCF397C5FD}"/>
                  </a:ext>
                </a:extLst>
              </p:cNvPr>
              <p:cNvSpPr txBox="1"/>
              <p:nvPr/>
            </p:nvSpPr>
            <p:spPr>
              <a:xfrm>
                <a:off x="1916254" y="5941603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6D78E47-3560-9049-8B70-69CCF397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254" y="5941603"/>
                <a:ext cx="668003" cy="369332"/>
              </a:xfrm>
              <a:prstGeom prst="rect">
                <a:avLst/>
              </a:prstGeom>
              <a:blipFill>
                <a:blip r:embed="rId18"/>
                <a:stretch>
                  <a:fillRect l="-9259" r="-1852"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514F29C-5D0A-8142-9E71-89B35208E8BA}"/>
                  </a:ext>
                </a:extLst>
              </p:cNvPr>
              <p:cNvSpPr txBox="1"/>
              <p:nvPr/>
            </p:nvSpPr>
            <p:spPr>
              <a:xfrm>
                <a:off x="3484166" y="6434604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514F29C-5D0A-8142-9E71-89B35208E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166" y="6434604"/>
                <a:ext cx="363626" cy="369332"/>
              </a:xfrm>
              <a:prstGeom prst="rect">
                <a:avLst/>
              </a:prstGeom>
              <a:blipFill>
                <a:blip r:embed="rId19"/>
                <a:stretch>
                  <a:fillRect l="-6897" r="-3448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C993A16-3CE5-0F4F-8590-ED50B708DFF4}"/>
              </a:ext>
            </a:extLst>
          </p:cNvPr>
          <p:cNvCxnSpPr>
            <a:cxnSpLocks/>
          </p:cNvCxnSpPr>
          <p:nvPr/>
        </p:nvCxnSpPr>
        <p:spPr>
          <a:xfrm>
            <a:off x="4899376" y="5005587"/>
            <a:ext cx="804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C7A24A7-9DAB-9540-98B5-0920242F32D2}"/>
                  </a:ext>
                </a:extLst>
              </p:cNvPr>
              <p:cNvSpPr txBox="1"/>
              <p:nvPr/>
            </p:nvSpPr>
            <p:spPr>
              <a:xfrm>
                <a:off x="5143437" y="4400688"/>
                <a:ext cx="300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C7A24A7-9DAB-9540-98B5-0920242F3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7" y="4400688"/>
                <a:ext cx="300916" cy="369332"/>
              </a:xfrm>
              <a:prstGeom prst="rect">
                <a:avLst/>
              </a:prstGeom>
              <a:blipFill>
                <a:blip r:embed="rId20"/>
                <a:stretch>
                  <a:fillRect l="-20833" r="-416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B30E13-48AE-8F42-A0AF-A6BE09B2A9B3}"/>
              </a:ext>
            </a:extLst>
          </p:cNvPr>
          <p:cNvSpPr/>
          <p:nvPr/>
        </p:nvSpPr>
        <p:spPr>
          <a:xfrm>
            <a:off x="3280063" y="3310366"/>
            <a:ext cx="5631873" cy="315883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3C1A79-9EEA-3744-87BF-159B978CDDAC}"/>
              </a:ext>
            </a:extLst>
          </p:cNvPr>
          <p:cNvCxnSpPr/>
          <p:nvPr/>
        </p:nvCxnSpPr>
        <p:spPr>
          <a:xfrm>
            <a:off x="2465614" y="3984843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422EB-DFF1-7443-AEDC-13C091C2C7B4}"/>
              </a:ext>
            </a:extLst>
          </p:cNvPr>
          <p:cNvCxnSpPr>
            <a:cxnSpLocks/>
          </p:cNvCxnSpPr>
          <p:nvPr/>
        </p:nvCxnSpPr>
        <p:spPr>
          <a:xfrm>
            <a:off x="2465614" y="6052596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076A22-42FC-A94C-853E-390B5E50545B}"/>
              </a:ext>
            </a:extLst>
          </p:cNvPr>
          <p:cNvCxnSpPr>
            <a:cxnSpLocks/>
          </p:cNvCxnSpPr>
          <p:nvPr/>
        </p:nvCxnSpPr>
        <p:spPr>
          <a:xfrm flipV="1">
            <a:off x="8703564" y="2748781"/>
            <a:ext cx="0" cy="3303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75FA75-BD7B-C544-8EE4-36BB2218DCC8}"/>
              </a:ext>
            </a:extLst>
          </p:cNvPr>
          <p:cNvCxnSpPr>
            <a:cxnSpLocks/>
          </p:cNvCxnSpPr>
          <p:nvPr/>
        </p:nvCxnSpPr>
        <p:spPr>
          <a:xfrm flipV="1">
            <a:off x="5908890" y="4175343"/>
            <a:ext cx="0" cy="1877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CE29A38-3F50-874F-A1B6-25E8991FB93A}"/>
              </a:ext>
            </a:extLst>
          </p:cNvPr>
          <p:cNvSpPr/>
          <p:nvPr/>
        </p:nvSpPr>
        <p:spPr>
          <a:xfrm>
            <a:off x="5704113" y="4809644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E25EE-6549-6246-9600-83112AC3020F}"/>
              </a:ext>
            </a:extLst>
          </p:cNvPr>
          <p:cNvSpPr/>
          <p:nvPr/>
        </p:nvSpPr>
        <p:spPr>
          <a:xfrm>
            <a:off x="5704114" y="3783457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3F38B3-DD3F-5D4B-A1C3-9F06C7F417A8}"/>
              </a:ext>
            </a:extLst>
          </p:cNvPr>
          <p:cNvSpPr/>
          <p:nvPr/>
        </p:nvSpPr>
        <p:spPr>
          <a:xfrm>
            <a:off x="3926192" y="3788671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8B94E3-D1CC-0446-9911-35C51764C4EE}"/>
              </a:ext>
            </a:extLst>
          </p:cNvPr>
          <p:cNvCxnSpPr>
            <a:cxnSpLocks/>
          </p:cNvCxnSpPr>
          <p:nvPr/>
        </p:nvCxnSpPr>
        <p:spPr>
          <a:xfrm flipH="1" flipV="1">
            <a:off x="4122134" y="4175343"/>
            <a:ext cx="8994" cy="1890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4EF1C3-AAD3-B84E-8A6C-83EE106300C2}"/>
              </a:ext>
            </a:extLst>
          </p:cNvPr>
          <p:cNvSpPr/>
          <p:nvPr/>
        </p:nvSpPr>
        <p:spPr>
          <a:xfrm>
            <a:off x="384537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5EB734-F9A6-C745-86FA-5123963D9D06}"/>
              </a:ext>
            </a:extLst>
          </p:cNvPr>
          <p:cNvSpPr/>
          <p:nvPr/>
        </p:nvSpPr>
        <p:spPr>
          <a:xfrm>
            <a:off x="5426478" y="5365824"/>
            <a:ext cx="963381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00A71-BCE4-CA46-9889-BBB3BE9A9703}"/>
              </a:ext>
            </a:extLst>
          </p:cNvPr>
          <p:cNvCxnSpPr>
            <a:cxnSpLocks/>
          </p:cNvCxnSpPr>
          <p:nvPr/>
        </p:nvCxnSpPr>
        <p:spPr>
          <a:xfrm flipV="1">
            <a:off x="6997779" y="5015502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9B027-80C5-854A-8B6B-758A7FAA9F4B}"/>
              </a:ext>
            </a:extLst>
          </p:cNvPr>
          <p:cNvSpPr/>
          <p:nvPr/>
        </p:nvSpPr>
        <p:spPr>
          <a:xfrm>
            <a:off x="6698824" y="5362733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84A3A4-A0C3-3547-A49B-5233CCDAE991}"/>
              </a:ext>
            </a:extLst>
          </p:cNvPr>
          <p:cNvCxnSpPr>
            <a:cxnSpLocks/>
          </p:cNvCxnSpPr>
          <p:nvPr/>
        </p:nvCxnSpPr>
        <p:spPr>
          <a:xfrm flipV="1">
            <a:off x="3845664" y="6066003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D2EF2-3642-FC45-ACEB-E93FFDEA0DED}"/>
              </a:ext>
            </a:extLst>
          </p:cNvPr>
          <p:cNvCxnSpPr>
            <a:cxnSpLocks/>
          </p:cNvCxnSpPr>
          <p:nvPr/>
        </p:nvCxnSpPr>
        <p:spPr>
          <a:xfrm>
            <a:off x="6984574" y="5005587"/>
            <a:ext cx="458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1E5283-2ED4-7F43-AC66-64271E59AF45}"/>
              </a:ext>
            </a:extLst>
          </p:cNvPr>
          <p:cNvCxnSpPr>
            <a:cxnSpLocks/>
          </p:cNvCxnSpPr>
          <p:nvPr/>
        </p:nvCxnSpPr>
        <p:spPr>
          <a:xfrm flipV="1">
            <a:off x="4921678" y="4992471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2409E2-6153-A74D-90A0-0A7C4322AEC7}"/>
              </a:ext>
            </a:extLst>
          </p:cNvPr>
          <p:cNvCxnSpPr>
            <a:cxnSpLocks/>
          </p:cNvCxnSpPr>
          <p:nvPr/>
        </p:nvCxnSpPr>
        <p:spPr>
          <a:xfrm>
            <a:off x="4899376" y="4997775"/>
            <a:ext cx="804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F385D01-693A-D74C-B5A5-33924A353851}"/>
              </a:ext>
            </a:extLst>
          </p:cNvPr>
          <p:cNvSpPr/>
          <p:nvPr/>
        </p:nvSpPr>
        <p:spPr>
          <a:xfrm>
            <a:off x="463592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5432A-B5AD-9B47-9351-9873A433A22D}"/>
              </a:ext>
            </a:extLst>
          </p:cNvPr>
          <p:cNvCxnSpPr>
            <a:cxnSpLocks/>
          </p:cNvCxnSpPr>
          <p:nvPr/>
        </p:nvCxnSpPr>
        <p:spPr>
          <a:xfrm flipV="1">
            <a:off x="7638742" y="3979400"/>
            <a:ext cx="0" cy="2071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9D32FC-D50D-1846-BB46-08097EEA9A1A}"/>
              </a:ext>
            </a:extLst>
          </p:cNvPr>
          <p:cNvCxnSpPr>
            <a:cxnSpLocks/>
          </p:cNvCxnSpPr>
          <p:nvPr/>
        </p:nvCxnSpPr>
        <p:spPr>
          <a:xfrm>
            <a:off x="7623874" y="6043700"/>
            <a:ext cx="217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E8B0ECC-9220-3F4B-9042-9E6B6A38B343}"/>
              </a:ext>
            </a:extLst>
          </p:cNvPr>
          <p:cNvSpPr/>
          <p:nvPr/>
        </p:nvSpPr>
        <p:spPr>
          <a:xfrm>
            <a:off x="7153386" y="4170290"/>
            <a:ext cx="963381" cy="489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0C4969-5ADC-8947-981E-D0714E5B7F83}"/>
              </a:ext>
            </a:extLst>
          </p:cNvPr>
          <p:cNvSpPr/>
          <p:nvPr/>
        </p:nvSpPr>
        <p:spPr>
          <a:xfrm>
            <a:off x="7442800" y="4819559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E5840-0A14-714E-B844-8F579029802C}"/>
              </a:ext>
            </a:extLst>
          </p:cNvPr>
          <p:cNvSpPr txBox="1"/>
          <p:nvPr/>
        </p:nvSpPr>
        <p:spPr>
          <a:xfrm>
            <a:off x="7343753" y="4191436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3217E0-B040-5749-8C86-4A47EF742D66}"/>
              </a:ext>
            </a:extLst>
          </p:cNvPr>
          <p:cNvSpPr txBox="1"/>
          <p:nvPr/>
        </p:nvSpPr>
        <p:spPr>
          <a:xfrm>
            <a:off x="5598263" y="5405262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/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blipFill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/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/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/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/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blipFill>
                <a:blip r:embed="rId5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/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blipFill>
                <a:blip r:embed="rId6"/>
                <a:stretch>
                  <a:fillRect l="-13793" r="-10345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/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blipFill>
                <a:blip r:embed="rId7"/>
                <a:stretch>
                  <a:fillRect l="-10345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/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/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blipFill>
                <a:blip r:embed="rId9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/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blipFill>
                <a:blip r:embed="rId10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/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blipFill>
                <a:blip r:embed="rId11"/>
                <a:stretch>
                  <a:fillRect l="-16129" r="-322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/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/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blipFill>
                <a:blip r:embed="rId13"/>
                <a:stretch>
                  <a:fillRect l="-16667" r="-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/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blipFill>
                <a:blip r:embed="rId14"/>
                <a:stretch>
                  <a:fillRect l="-25926" r="-7407" b="-37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1- Forget   2- Store    </a:t>
            </a:r>
            <a:r>
              <a:rPr lang="en-GB" sz="2800" b="1" dirty="0"/>
              <a:t>3- Update    </a:t>
            </a:r>
            <a:r>
              <a:rPr lang="en-GB" sz="2800" dirty="0"/>
              <a:t>4-Output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FB85E8-431D-7B4B-8D57-2B203A4F82EE}"/>
              </a:ext>
            </a:extLst>
          </p:cNvPr>
          <p:cNvSpPr/>
          <p:nvPr/>
        </p:nvSpPr>
        <p:spPr>
          <a:xfrm>
            <a:off x="1632030" y="2394239"/>
            <a:ext cx="8866208" cy="4428371"/>
          </a:xfrm>
          <a:prstGeom prst="rect">
            <a:avLst/>
          </a:prstGeom>
          <a:solidFill>
            <a:srgbClr val="F2F2F2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3200CA-A7A4-3541-BD54-D45535448707}"/>
              </a:ext>
            </a:extLst>
          </p:cNvPr>
          <p:cNvCxnSpPr/>
          <p:nvPr/>
        </p:nvCxnSpPr>
        <p:spPr>
          <a:xfrm>
            <a:off x="2465614" y="3985268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6558CA6-C657-CA4C-9980-58D805746C94}"/>
              </a:ext>
            </a:extLst>
          </p:cNvPr>
          <p:cNvSpPr/>
          <p:nvPr/>
        </p:nvSpPr>
        <p:spPr>
          <a:xfrm>
            <a:off x="5708590" y="3787933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28D7FE8-2EE1-C242-93CE-A7B4BC297966}"/>
                  </a:ext>
                </a:extLst>
              </p:cNvPr>
              <p:cNvSpPr txBox="1"/>
              <p:nvPr/>
            </p:nvSpPr>
            <p:spPr>
              <a:xfrm>
                <a:off x="5755548" y="3790096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28D7FE8-2EE1-C242-93CE-A7B4BC29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8" y="3790096"/>
                <a:ext cx="314189" cy="369332"/>
              </a:xfrm>
              <a:prstGeom prst="rect">
                <a:avLst/>
              </a:prstGeom>
              <a:blipFill>
                <a:blip r:embed="rId15"/>
                <a:stretch>
                  <a:fillRect l="-19231" r="-1538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93260A6F-266F-3343-BCD4-1C7F3275B76D}"/>
              </a:ext>
            </a:extLst>
          </p:cNvPr>
          <p:cNvSpPr/>
          <p:nvPr/>
        </p:nvSpPr>
        <p:spPr>
          <a:xfrm>
            <a:off x="3926192" y="3789096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DC83A1-6212-E548-A5C1-1E51DDC845C5}"/>
                  </a:ext>
                </a:extLst>
              </p:cNvPr>
              <p:cNvSpPr txBox="1"/>
              <p:nvPr/>
            </p:nvSpPr>
            <p:spPr>
              <a:xfrm>
                <a:off x="3945385" y="3739135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DC83A1-6212-E548-A5C1-1E51DDC8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9135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CF734F-52E5-004A-AF09-D19AFE65CAB6}"/>
                  </a:ext>
                </a:extLst>
              </p:cNvPr>
              <p:cNvSpPr txBox="1"/>
              <p:nvPr/>
            </p:nvSpPr>
            <p:spPr>
              <a:xfrm>
                <a:off x="1882391" y="3841325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CF734F-52E5-004A-AF09-D19AFE65C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1325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B94D261-FCD6-5643-A799-CD7D03404454}"/>
                  </a:ext>
                </a:extLst>
              </p:cNvPr>
              <p:cNvSpPr txBox="1"/>
              <p:nvPr/>
            </p:nvSpPr>
            <p:spPr>
              <a:xfrm>
                <a:off x="9824320" y="3841324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B94D261-FCD6-5643-A799-CD7D03404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1324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50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B30E13-48AE-8F42-A0AF-A6BE09B2A9B3}"/>
              </a:ext>
            </a:extLst>
          </p:cNvPr>
          <p:cNvSpPr/>
          <p:nvPr/>
        </p:nvSpPr>
        <p:spPr>
          <a:xfrm>
            <a:off x="3280063" y="3310366"/>
            <a:ext cx="5631873" cy="315883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3C1A79-9EEA-3744-87BF-159B978CDDAC}"/>
              </a:ext>
            </a:extLst>
          </p:cNvPr>
          <p:cNvCxnSpPr/>
          <p:nvPr/>
        </p:nvCxnSpPr>
        <p:spPr>
          <a:xfrm>
            <a:off x="2465614" y="3984843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422EB-DFF1-7443-AEDC-13C091C2C7B4}"/>
              </a:ext>
            </a:extLst>
          </p:cNvPr>
          <p:cNvCxnSpPr>
            <a:cxnSpLocks/>
          </p:cNvCxnSpPr>
          <p:nvPr/>
        </p:nvCxnSpPr>
        <p:spPr>
          <a:xfrm>
            <a:off x="2465614" y="6052596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076A22-42FC-A94C-853E-390B5E50545B}"/>
              </a:ext>
            </a:extLst>
          </p:cNvPr>
          <p:cNvCxnSpPr>
            <a:cxnSpLocks/>
          </p:cNvCxnSpPr>
          <p:nvPr/>
        </p:nvCxnSpPr>
        <p:spPr>
          <a:xfrm flipV="1">
            <a:off x="8703564" y="2748781"/>
            <a:ext cx="0" cy="3303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75FA75-BD7B-C544-8EE4-36BB2218DCC8}"/>
              </a:ext>
            </a:extLst>
          </p:cNvPr>
          <p:cNvCxnSpPr>
            <a:cxnSpLocks/>
          </p:cNvCxnSpPr>
          <p:nvPr/>
        </p:nvCxnSpPr>
        <p:spPr>
          <a:xfrm flipV="1">
            <a:off x="5908890" y="4175343"/>
            <a:ext cx="0" cy="1877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CE29A38-3F50-874F-A1B6-25E8991FB93A}"/>
              </a:ext>
            </a:extLst>
          </p:cNvPr>
          <p:cNvSpPr/>
          <p:nvPr/>
        </p:nvSpPr>
        <p:spPr>
          <a:xfrm>
            <a:off x="5704113" y="4809644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E25EE-6549-6246-9600-83112AC3020F}"/>
              </a:ext>
            </a:extLst>
          </p:cNvPr>
          <p:cNvSpPr/>
          <p:nvPr/>
        </p:nvSpPr>
        <p:spPr>
          <a:xfrm>
            <a:off x="5704114" y="3783457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3F38B3-DD3F-5D4B-A1C3-9F06C7F417A8}"/>
              </a:ext>
            </a:extLst>
          </p:cNvPr>
          <p:cNvSpPr/>
          <p:nvPr/>
        </p:nvSpPr>
        <p:spPr>
          <a:xfrm>
            <a:off x="3926192" y="3788671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8B94E3-D1CC-0446-9911-35C51764C4EE}"/>
              </a:ext>
            </a:extLst>
          </p:cNvPr>
          <p:cNvCxnSpPr>
            <a:cxnSpLocks/>
          </p:cNvCxnSpPr>
          <p:nvPr/>
        </p:nvCxnSpPr>
        <p:spPr>
          <a:xfrm flipH="1" flipV="1">
            <a:off x="4122134" y="4175343"/>
            <a:ext cx="8994" cy="1890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4EF1C3-AAD3-B84E-8A6C-83EE106300C2}"/>
              </a:ext>
            </a:extLst>
          </p:cNvPr>
          <p:cNvSpPr/>
          <p:nvPr/>
        </p:nvSpPr>
        <p:spPr>
          <a:xfrm>
            <a:off x="384537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5EB734-F9A6-C745-86FA-5123963D9D06}"/>
              </a:ext>
            </a:extLst>
          </p:cNvPr>
          <p:cNvSpPr/>
          <p:nvPr/>
        </p:nvSpPr>
        <p:spPr>
          <a:xfrm>
            <a:off x="5426478" y="5365824"/>
            <a:ext cx="963381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00A71-BCE4-CA46-9889-BBB3BE9A9703}"/>
              </a:ext>
            </a:extLst>
          </p:cNvPr>
          <p:cNvCxnSpPr>
            <a:cxnSpLocks/>
          </p:cNvCxnSpPr>
          <p:nvPr/>
        </p:nvCxnSpPr>
        <p:spPr>
          <a:xfrm flipV="1">
            <a:off x="6997779" y="5015502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9B027-80C5-854A-8B6B-758A7FAA9F4B}"/>
              </a:ext>
            </a:extLst>
          </p:cNvPr>
          <p:cNvSpPr/>
          <p:nvPr/>
        </p:nvSpPr>
        <p:spPr>
          <a:xfrm>
            <a:off x="6698824" y="5362733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84A3A4-A0C3-3547-A49B-5233CCDAE991}"/>
              </a:ext>
            </a:extLst>
          </p:cNvPr>
          <p:cNvCxnSpPr>
            <a:cxnSpLocks/>
          </p:cNvCxnSpPr>
          <p:nvPr/>
        </p:nvCxnSpPr>
        <p:spPr>
          <a:xfrm flipV="1">
            <a:off x="3845664" y="6066003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D2EF2-3642-FC45-ACEB-E93FFDEA0DED}"/>
              </a:ext>
            </a:extLst>
          </p:cNvPr>
          <p:cNvCxnSpPr>
            <a:cxnSpLocks/>
          </p:cNvCxnSpPr>
          <p:nvPr/>
        </p:nvCxnSpPr>
        <p:spPr>
          <a:xfrm>
            <a:off x="6984574" y="5005587"/>
            <a:ext cx="458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1E5283-2ED4-7F43-AC66-64271E59AF45}"/>
              </a:ext>
            </a:extLst>
          </p:cNvPr>
          <p:cNvCxnSpPr>
            <a:cxnSpLocks/>
          </p:cNvCxnSpPr>
          <p:nvPr/>
        </p:nvCxnSpPr>
        <p:spPr>
          <a:xfrm flipV="1">
            <a:off x="4921678" y="4992471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2409E2-6153-A74D-90A0-0A7C4322AEC7}"/>
              </a:ext>
            </a:extLst>
          </p:cNvPr>
          <p:cNvCxnSpPr>
            <a:cxnSpLocks/>
          </p:cNvCxnSpPr>
          <p:nvPr/>
        </p:nvCxnSpPr>
        <p:spPr>
          <a:xfrm>
            <a:off x="4899376" y="4997775"/>
            <a:ext cx="804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F385D01-693A-D74C-B5A5-33924A353851}"/>
              </a:ext>
            </a:extLst>
          </p:cNvPr>
          <p:cNvSpPr/>
          <p:nvPr/>
        </p:nvSpPr>
        <p:spPr>
          <a:xfrm>
            <a:off x="463592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5432A-B5AD-9B47-9351-9873A433A22D}"/>
              </a:ext>
            </a:extLst>
          </p:cNvPr>
          <p:cNvCxnSpPr>
            <a:cxnSpLocks/>
          </p:cNvCxnSpPr>
          <p:nvPr/>
        </p:nvCxnSpPr>
        <p:spPr>
          <a:xfrm flipV="1">
            <a:off x="7638742" y="3979400"/>
            <a:ext cx="0" cy="2071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9D32FC-D50D-1846-BB46-08097EEA9A1A}"/>
              </a:ext>
            </a:extLst>
          </p:cNvPr>
          <p:cNvCxnSpPr>
            <a:cxnSpLocks/>
          </p:cNvCxnSpPr>
          <p:nvPr/>
        </p:nvCxnSpPr>
        <p:spPr>
          <a:xfrm>
            <a:off x="7623874" y="6043700"/>
            <a:ext cx="217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E8B0ECC-9220-3F4B-9042-9E6B6A38B343}"/>
              </a:ext>
            </a:extLst>
          </p:cNvPr>
          <p:cNvSpPr/>
          <p:nvPr/>
        </p:nvSpPr>
        <p:spPr>
          <a:xfrm>
            <a:off x="7153386" y="4170290"/>
            <a:ext cx="963381" cy="489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0C4969-5ADC-8947-981E-D0714E5B7F83}"/>
              </a:ext>
            </a:extLst>
          </p:cNvPr>
          <p:cNvSpPr/>
          <p:nvPr/>
        </p:nvSpPr>
        <p:spPr>
          <a:xfrm>
            <a:off x="7442800" y="4819559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E5840-0A14-714E-B844-8F579029802C}"/>
              </a:ext>
            </a:extLst>
          </p:cNvPr>
          <p:cNvSpPr txBox="1"/>
          <p:nvPr/>
        </p:nvSpPr>
        <p:spPr>
          <a:xfrm>
            <a:off x="7343753" y="4191436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3217E0-B040-5749-8C86-4A47EF742D66}"/>
              </a:ext>
            </a:extLst>
          </p:cNvPr>
          <p:cNvSpPr txBox="1"/>
          <p:nvPr/>
        </p:nvSpPr>
        <p:spPr>
          <a:xfrm>
            <a:off x="5598263" y="5405262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/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blipFill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/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/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/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/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blipFill>
                <a:blip r:embed="rId5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/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blipFill>
                <a:blip r:embed="rId6"/>
                <a:stretch>
                  <a:fillRect l="-13793" r="-10345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/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blipFill>
                <a:blip r:embed="rId7"/>
                <a:stretch>
                  <a:fillRect l="-10345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/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/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blipFill>
                <a:blip r:embed="rId9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/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blipFill>
                <a:blip r:embed="rId10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/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blipFill>
                <a:blip r:embed="rId11"/>
                <a:stretch>
                  <a:fillRect l="-16129" r="-322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/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/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blipFill>
                <a:blip r:embed="rId13"/>
                <a:stretch>
                  <a:fillRect l="-16667" r="-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/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blipFill>
                <a:blip r:embed="rId14"/>
                <a:stretch>
                  <a:fillRect l="-25926" r="-7407" b="-37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1- Forget   2- Store    </a:t>
            </a:r>
            <a:r>
              <a:rPr lang="en-GB" sz="2800" b="1" dirty="0"/>
              <a:t>3- Update    </a:t>
            </a:r>
            <a:r>
              <a:rPr lang="en-GB" sz="2800" dirty="0"/>
              <a:t>4-Output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FB85E8-431D-7B4B-8D57-2B203A4F82EE}"/>
              </a:ext>
            </a:extLst>
          </p:cNvPr>
          <p:cNvSpPr/>
          <p:nvPr/>
        </p:nvSpPr>
        <p:spPr>
          <a:xfrm>
            <a:off x="1632030" y="2394239"/>
            <a:ext cx="8866208" cy="4428371"/>
          </a:xfrm>
          <a:prstGeom prst="rect">
            <a:avLst/>
          </a:prstGeom>
          <a:solidFill>
            <a:srgbClr val="F2F2F2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3200CA-A7A4-3541-BD54-D45535448707}"/>
              </a:ext>
            </a:extLst>
          </p:cNvPr>
          <p:cNvCxnSpPr/>
          <p:nvPr/>
        </p:nvCxnSpPr>
        <p:spPr>
          <a:xfrm>
            <a:off x="2465614" y="3985268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6558CA6-C657-CA4C-9980-58D805746C94}"/>
              </a:ext>
            </a:extLst>
          </p:cNvPr>
          <p:cNvSpPr/>
          <p:nvPr/>
        </p:nvSpPr>
        <p:spPr>
          <a:xfrm>
            <a:off x="5708590" y="3787933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28D7FE8-2EE1-C242-93CE-A7B4BC297966}"/>
                  </a:ext>
                </a:extLst>
              </p:cNvPr>
              <p:cNvSpPr txBox="1"/>
              <p:nvPr/>
            </p:nvSpPr>
            <p:spPr>
              <a:xfrm>
                <a:off x="5755548" y="3790096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28D7FE8-2EE1-C242-93CE-A7B4BC29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8" y="3790096"/>
                <a:ext cx="314189" cy="369332"/>
              </a:xfrm>
              <a:prstGeom prst="rect">
                <a:avLst/>
              </a:prstGeom>
              <a:blipFill>
                <a:blip r:embed="rId15"/>
                <a:stretch>
                  <a:fillRect l="-19231" r="-1538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93260A6F-266F-3343-BCD4-1C7F3275B76D}"/>
              </a:ext>
            </a:extLst>
          </p:cNvPr>
          <p:cNvSpPr/>
          <p:nvPr/>
        </p:nvSpPr>
        <p:spPr>
          <a:xfrm>
            <a:off x="3926192" y="3789096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DC83A1-6212-E548-A5C1-1E51DDC845C5}"/>
                  </a:ext>
                </a:extLst>
              </p:cNvPr>
              <p:cNvSpPr txBox="1"/>
              <p:nvPr/>
            </p:nvSpPr>
            <p:spPr>
              <a:xfrm>
                <a:off x="3945385" y="3739135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DC83A1-6212-E548-A5C1-1E51DDC8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9135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CF734F-52E5-004A-AF09-D19AFE65CAB6}"/>
                  </a:ext>
                </a:extLst>
              </p:cNvPr>
              <p:cNvSpPr txBox="1"/>
              <p:nvPr/>
            </p:nvSpPr>
            <p:spPr>
              <a:xfrm>
                <a:off x="1882391" y="3841325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CF734F-52E5-004A-AF09-D19AFE65C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1325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B94D261-FCD6-5643-A799-CD7D03404454}"/>
                  </a:ext>
                </a:extLst>
              </p:cNvPr>
              <p:cNvSpPr txBox="1"/>
              <p:nvPr/>
            </p:nvSpPr>
            <p:spPr>
              <a:xfrm>
                <a:off x="9824320" y="3841324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B94D261-FCD6-5643-A799-CD7D03404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1324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78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B30E13-48AE-8F42-A0AF-A6BE09B2A9B3}"/>
              </a:ext>
            </a:extLst>
          </p:cNvPr>
          <p:cNvSpPr/>
          <p:nvPr/>
        </p:nvSpPr>
        <p:spPr>
          <a:xfrm>
            <a:off x="3280063" y="3310366"/>
            <a:ext cx="5631873" cy="315883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3C1A79-9EEA-3744-87BF-159B978CDDAC}"/>
              </a:ext>
            </a:extLst>
          </p:cNvPr>
          <p:cNvCxnSpPr/>
          <p:nvPr/>
        </p:nvCxnSpPr>
        <p:spPr>
          <a:xfrm>
            <a:off x="2465614" y="3984843"/>
            <a:ext cx="73315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422EB-DFF1-7443-AEDC-13C091C2C7B4}"/>
              </a:ext>
            </a:extLst>
          </p:cNvPr>
          <p:cNvCxnSpPr>
            <a:cxnSpLocks/>
          </p:cNvCxnSpPr>
          <p:nvPr/>
        </p:nvCxnSpPr>
        <p:spPr>
          <a:xfrm>
            <a:off x="2465614" y="6052596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076A22-42FC-A94C-853E-390B5E50545B}"/>
              </a:ext>
            </a:extLst>
          </p:cNvPr>
          <p:cNvCxnSpPr>
            <a:cxnSpLocks/>
          </p:cNvCxnSpPr>
          <p:nvPr/>
        </p:nvCxnSpPr>
        <p:spPr>
          <a:xfrm flipV="1">
            <a:off x="8703564" y="2748781"/>
            <a:ext cx="0" cy="3303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75FA75-BD7B-C544-8EE4-36BB2218DCC8}"/>
              </a:ext>
            </a:extLst>
          </p:cNvPr>
          <p:cNvCxnSpPr>
            <a:cxnSpLocks/>
          </p:cNvCxnSpPr>
          <p:nvPr/>
        </p:nvCxnSpPr>
        <p:spPr>
          <a:xfrm flipV="1">
            <a:off x="5908890" y="4175343"/>
            <a:ext cx="0" cy="1877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CE29A38-3F50-874F-A1B6-25E8991FB93A}"/>
              </a:ext>
            </a:extLst>
          </p:cNvPr>
          <p:cNvSpPr/>
          <p:nvPr/>
        </p:nvSpPr>
        <p:spPr>
          <a:xfrm>
            <a:off x="5704113" y="4809644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E25EE-6549-6246-9600-83112AC3020F}"/>
              </a:ext>
            </a:extLst>
          </p:cNvPr>
          <p:cNvSpPr/>
          <p:nvPr/>
        </p:nvSpPr>
        <p:spPr>
          <a:xfrm>
            <a:off x="5704114" y="3783457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3F38B3-DD3F-5D4B-A1C3-9F06C7F417A8}"/>
              </a:ext>
            </a:extLst>
          </p:cNvPr>
          <p:cNvSpPr/>
          <p:nvPr/>
        </p:nvSpPr>
        <p:spPr>
          <a:xfrm>
            <a:off x="3926192" y="3788671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8B94E3-D1CC-0446-9911-35C51764C4EE}"/>
              </a:ext>
            </a:extLst>
          </p:cNvPr>
          <p:cNvCxnSpPr>
            <a:cxnSpLocks/>
          </p:cNvCxnSpPr>
          <p:nvPr/>
        </p:nvCxnSpPr>
        <p:spPr>
          <a:xfrm flipH="1" flipV="1">
            <a:off x="4122134" y="4175343"/>
            <a:ext cx="8994" cy="1890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4EF1C3-AAD3-B84E-8A6C-83EE106300C2}"/>
              </a:ext>
            </a:extLst>
          </p:cNvPr>
          <p:cNvSpPr/>
          <p:nvPr/>
        </p:nvSpPr>
        <p:spPr>
          <a:xfrm>
            <a:off x="384537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5EB734-F9A6-C745-86FA-5123963D9D06}"/>
              </a:ext>
            </a:extLst>
          </p:cNvPr>
          <p:cNvSpPr/>
          <p:nvPr/>
        </p:nvSpPr>
        <p:spPr>
          <a:xfrm>
            <a:off x="5426478" y="5365824"/>
            <a:ext cx="963381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00A71-BCE4-CA46-9889-BBB3BE9A9703}"/>
              </a:ext>
            </a:extLst>
          </p:cNvPr>
          <p:cNvCxnSpPr>
            <a:cxnSpLocks/>
          </p:cNvCxnSpPr>
          <p:nvPr/>
        </p:nvCxnSpPr>
        <p:spPr>
          <a:xfrm flipV="1">
            <a:off x="6997779" y="5015502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9B027-80C5-854A-8B6B-758A7FAA9F4B}"/>
              </a:ext>
            </a:extLst>
          </p:cNvPr>
          <p:cNvSpPr/>
          <p:nvPr/>
        </p:nvSpPr>
        <p:spPr>
          <a:xfrm>
            <a:off x="6698824" y="5362733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84A3A4-A0C3-3547-A49B-5233CCDAE991}"/>
              </a:ext>
            </a:extLst>
          </p:cNvPr>
          <p:cNvCxnSpPr>
            <a:cxnSpLocks/>
          </p:cNvCxnSpPr>
          <p:nvPr/>
        </p:nvCxnSpPr>
        <p:spPr>
          <a:xfrm flipV="1">
            <a:off x="3845664" y="6066003"/>
            <a:ext cx="0" cy="7317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D2EF2-3642-FC45-ACEB-E93FFDEA0DED}"/>
              </a:ext>
            </a:extLst>
          </p:cNvPr>
          <p:cNvCxnSpPr>
            <a:cxnSpLocks/>
          </p:cNvCxnSpPr>
          <p:nvPr/>
        </p:nvCxnSpPr>
        <p:spPr>
          <a:xfrm>
            <a:off x="6984574" y="5005587"/>
            <a:ext cx="458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1E5283-2ED4-7F43-AC66-64271E59AF45}"/>
              </a:ext>
            </a:extLst>
          </p:cNvPr>
          <p:cNvCxnSpPr>
            <a:cxnSpLocks/>
          </p:cNvCxnSpPr>
          <p:nvPr/>
        </p:nvCxnSpPr>
        <p:spPr>
          <a:xfrm flipV="1">
            <a:off x="4921678" y="4992471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2409E2-6153-A74D-90A0-0A7C4322AEC7}"/>
              </a:ext>
            </a:extLst>
          </p:cNvPr>
          <p:cNvCxnSpPr>
            <a:cxnSpLocks/>
          </p:cNvCxnSpPr>
          <p:nvPr/>
        </p:nvCxnSpPr>
        <p:spPr>
          <a:xfrm>
            <a:off x="4899376" y="4997775"/>
            <a:ext cx="8047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F385D01-693A-D74C-B5A5-33924A353851}"/>
              </a:ext>
            </a:extLst>
          </p:cNvPr>
          <p:cNvSpPr/>
          <p:nvPr/>
        </p:nvSpPr>
        <p:spPr>
          <a:xfrm>
            <a:off x="4635928" y="5365824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5432A-B5AD-9B47-9351-9873A433A22D}"/>
              </a:ext>
            </a:extLst>
          </p:cNvPr>
          <p:cNvCxnSpPr>
            <a:cxnSpLocks/>
          </p:cNvCxnSpPr>
          <p:nvPr/>
        </p:nvCxnSpPr>
        <p:spPr>
          <a:xfrm flipV="1">
            <a:off x="7638742" y="3979400"/>
            <a:ext cx="0" cy="2071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9D32FC-D50D-1846-BB46-08097EEA9A1A}"/>
              </a:ext>
            </a:extLst>
          </p:cNvPr>
          <p:cNvCxnSpPr>
            <a:cxnSpLocks/>
          </p:cNvCxnSpPr>
          <p:nvPr/>
        </p:nvCxnSpPr>
        <p:spPr>
          <a:xfrm>
            <a:off x="7623874" y="6043700"/>
            <a:ext cx="217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E8B0ECC-9220-3F4B-9042-9E6B6A38B343}"/>
              </a:ext>
            </a:extLst>
          </p:cNvPr>
          <p:cNvSpPr/>
          <p:nvPr/>
        </p:nvSpPr>
        <p:spPr>
          <a:xfrm>
            <a:off x="7153386" y="4170290"/>
            <a:ext cx="963381" cy="4898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0C4969-5ADC-8947-981E-D0714E5B7F83}"/>
              </a:ext>
            </a:extLst>
          </p:cNvPr>
          <p:cNvSpPr/>
          <p:nvPr/>
        </p:nvSpPr>
        <p:spPr>
          <a:xfrm>
            <a:off x="7442800" y="4819559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2E5840-0A14-714E-B844-8F579029802C}"/>
              </a:ext>
            </a:extLst>
          </p:cNvPr>
          <p:cNvSpPr txBox="1"/>
          <p:nvPr/>
        </p:nvSpPr>
        <p:spPr>
          <a:xfrm>
            <a:off x="7343753" y="4191436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3217E0-B040-5749-8C86-4A47EF742D66}"/>
              </a:ext>
            </a:extLst>
          </p:cNvPr>
          <p:cNvSpPr txBox="1"/>
          <p:nvPr/>
        </p:nvSpPr>
        <p:spPr>
          <a:xfrm>
            <a:off x="5598263" y="5405262"/>
            <a:ext cx="6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/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AB1A43-C93F-E442-80C9-77A555D41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680" y="5449370"/>
                <a:ext cx="204415" cy="276999"/>
              </a:xfrm>
              <a:prstGeom prst="rect">
                <a:avLst/>
              </a:prstGeom>
              <a:blipFill>
                <a:blip r:embed="rId2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/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5EF82EF-A1E5-1E44-9940-09A254AA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96" y="5440183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/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050947-0BB4-F046-8D2E-848C08912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68" y="5440182"/>
                <a:ext cx="204415" cy="276999"/>
              </a:xfrm>
              <a:prstGeom prst="rect">
                <a:avLst/>
              </a:prstGeom>
              <a:blipFill>
                <a:blip r:embed="rId3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/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DBEBCE-69B0-ED40-898E-A852AB0E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85" y="3738710"/>
                <a:ext cx="355867" cy="430887"/>
              </a:xfrm>
              <a:prstGeom prst="rect">
                <a:avLst/>
              </a:prstGeom>
              <a:blipFill>
                <a:blip r:embed="rId4"/>
                <a:stretch>
                  <a:fillRect l="-13793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/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EDC4AC-22F5-094F-A6A8-7B5302563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72" y="3785620"/>
                <a:ext cx="314189" cy="369332"/>
              </a:xfrm>
              <a:prstGeom prst="rect">
                <a:avLst/>
              </a:prstGeom>
              <a:blipFill>
                <a:blip r:embed="rId5"/>
                <a:stretch>
                  <a:fillRect l="-15385" r="-15385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/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62DE9A-F815-CE4D-9846-52BE4E47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34" y="4770643"/>
                <a:ext cx="355867" cy="430887"/>
              </a:xfrm>
              <a:prstGeom prst="rect">
                <a:avLst/>
              </a:prstGeom>
              <a:blipFill>
                <a:blip r:embed="rId6"/>
                <a:stretch>
                  <a:fillRect l="-13793" r="-10345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/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53DD98D-CAE8-9D4A-827B-A2371F0A7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52" y="4770643"/>
                <a:ext cx="355867" cy="430887"/>
              </a:xfrm>
              <a:prstGeom prst="rect">
                <a:avLst/>
              </a:prstGeom>
              <a:blipFill>
                <a:blip r:embed="rId7"/>
                <a:stretch>
                  <a:fillRect l="-10345" r="-13793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/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6A5A56-D65E-E54C-B0FC-71589CC67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91" y="3840900"/>
                <a:ext cx="630044" cy="369332"/>
              </a:xfrm>
              <a:prstGeom prst="rect">
                <a:avLst/>
              </a:prstGeom>
              <a:blipFill>
                <a:blip r:embed="rId8"/>
                <a:stretch>
                  <a:fillRect l="-6000" r="-4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/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4CC24-5A20-A048-829B-3FA515EE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8" y="5937127"/>
                <a:ext cx="668003" cy="369332"/>
              </a:xfrm>
              <a:prstGeom prst="rect">
                <a:avLst/>
              </a:prstGeom>
              <a:blipFill>
                <a:blip r:embed="rId9"/>
                <a:stretch>
                  <a:fillRect l="-9259" r="-185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/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E9D2DA-9D13-C047-B328-9182C32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690" y="6430128"/>
                <a:ext cx="363626" cy="369332"/>
              </a:xfrm>
              <a:prstGeom prst="rect">
                <a:avLst/>
              </a:prstGeom>
              <a:blipFill>
                <a:blip r:embed="rId10"/>
                <a:stretch>
                  <a:fillRect l="-10345" r="-344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/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7E9C1E-5A46-7044-BD76-D8596DBFF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5881128"/>
                <a:ext cx="374654" cy="369332"/>
              </a:xfrm>
              <a:prstGeom prst="rect">
                <a:avLst/>
              </a:prstGeom>
              <a:blipFill>
                <a:blip r:embed="rId11"/>
                <a:stretch>
                  <a:fillRect l="-16129" r="-322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/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BDA24-4309-F44C-B4E3-FAA484EC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20" y="3840899"/>
                <a:ext cx="336695" cy="369332"/>
              </a:xfrm>
              <a:prstGeom prst="rect">
                <a:avLst/>
              </a:prstGeom>
              <a:blipFill>
                <a:blip r:embed="rId12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/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6E8A6D-FCB1-AC41-A6D4-89AA294B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535" y="2394239"/>
                <a:ext cx="365356" cy="369332"/>
              </a:xfrm>
              <a:prstGeom prst="rect">
                <a:avLst/>
              </a:prstGeom>
              <a:blipFill>
                <a:blip r:embed="rId13"/>
                <a:stretch>
                  <a:fillRect l="-16667" r="-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/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46803BC-A7D9-BF4B-93C8-B410DEB0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94" y="4520452"/>
                <a:ext cx="324961" cy="369332"/>
              </a:xfrm>
              <a:prstGeom prst="rect">
                <a:avLst/>
              </a:prstGeom>
              <a:blipFill>
                <a:blip r:embed="rId14"/>
                <a:stretch>
                  <a:fillRect l="-25926" r="-7407" b="-37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1- Forget   2- Store    3- Update</a:t>
            </a:r>
            <a:r>
              <a:rPr lang="en-GB" sz="2800" b="1" dirty="0"/>
              <a:t>    4-Output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FB85E8-431D-7B4B-8D57-2B203A4F82EE}"/>
              </a:ext>
            </a:extLst>
          </p:cNvPr>
          <p:cNvSpPr/>
          <p:nvPr/>
        </p:nvSpPr>
        <p:spPr>
          <a:xfrm>
            <a:off x="1632030" y="2394239"/>
            <a:ext cx="8866208" cy="4428371"/>
          </a:xfrm>
          <a:prstGeom prst="rect">
            <a:avLst/>
          </a:prstGeom>
          <a:solidFill>
            <a:srgbClr val="F2F2F2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CAB69A-C79E-C840-A7D5-3E586F94B48F}"/>
              </a:ext>
            </a:extLst>
          </p:cNvPr>
          <p:cNvCxnSpPr>
            <a:cxnSpLocks/>
          </p:cNvCxnSpPr>
          <p:nvPr/>
        </p:nvCxnSpPr>
        <p:spPr>
          <a:xfrm>
            <a:off x="2462149" y="6049131"/>
            <a:ext cx="451896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572604-103D-B645-89E3-ED01D9A7D491}"/>
              </a:ext>
            </a:extLst>
          </p:cNvPr>
          <p:cNvCxnSpPr>
            <a:cxnSpLocks/>
          </p:cNvCxnSpPr>
          <p:nvPr/>
        </p:nvCxnSpPr>
        <p:spPr>
          <a:xfrm flipV="1">
            <a:off x="3839851" y="6075627"/>
            <a:ext cx="0" cy="7203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A35A16-B37A-0C46-BA5B-6D051EBE5D9B}"/>
              </a:ext>
            </a:extLst>
          </p:cNvPr>
          <p:cNvCxnSpPr>
            <a:cxnSpLocks/>
          </p:cNvCxnSpPr>
          <p:nvPr/>
        </p:nvCxnSpPr>
        <p:spPr>
          <a:xfrm flipV="1">
            <a:off x="6994314" y="5012037"/>
            <a:ext cx="0" cy="10601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67BA179E-2C0D-034D-8FFB-ECDFBB9682D3}"/>
              </a:ext>
            </a:extLst>
          </p:cNvPr>
          <p:cNvSpPr/>
          <p:nvPr/>
        </p:nvSpPr>
        <p:spPr>
          <a:xfrm>
            <a:off x="6695359" y="5359268"/>
            <a:ext cx="571500" cy="4898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7EB0EB-D91F-7C4D-A8FD-718B13E11A9D}"/>
              </a:ext>
            </a:extLst>
          </p:cNvPr>
          <p:cNvCxnSpPr>
            <a:cxnSpLocks/>
          </p:cNvCxnSpPr>
          <p:nvPr/>
        </p:nvCxnSpPr>
        <p:spPr>
          <a:xfrm>
            <a:off x="6981109" y="5002122"/>
            <a:ext cx="4582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538014-2401-6945-B0BD-E3FDDD27BDAB}"/>
              </a:ext>
            </a:extLst>
          </p:cNvPr>
          <p:cNvCxnSpPr>
            <a:cxnSpLocks/>
          </p:cNvCxnSpPr>
          <p:nvPr/>
        </p:nvCxnSpPr>
        <p:spPr>
          <a:xfrm flipV="1">
            <a:off x="7635277" y="4992471"/>
            <a:ext cx="3465" cy="1055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AF0219-A1FA-7049-933F-7DF2E21031F8}"/>
              </a:ext>
            </a:extLst>
          </p:cNvPr>
          <p:cNvCxnSpPr>
            <a:cxnSpLocks/>
          </p:cNvCxnSpPr>
          <p:nvPr/>
        </p:nvCxnSpPr>
        <p:spPr>
          <a:xfrm>
            <a:off x="7620409" y="6040235"/>
            <a:ext cx="2173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10E639F-0A1C-6E49-BEB8-BD2B997579A9}"/>
              </a:ext>
            </a:extLst>
          </p:cNvPr>
          <p:cNvSpPr/>
          <p:nvPr/>
        </p:nvSpPr>
        <p:spPr>
          <a:xfrm>
            <a:off x="7439335" y="4816094"/>
            <a:ext cx="391885" cy="3918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E6311D-0CD3-6F4E-BFF0-6B7497FB454D}"/>
                  </a:ext>
                </a:extLst>
              </p:cNvPr>
              <p:cNvSpPr txBox="1"/>
              <p:nvPr/>
            </p:nvSpPr>
            <p:spPr>
              <a:xfrm>
                <a:off x="6894215" y="5445905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E6311D-0CD3-6F4E-BFF0-6B7497FB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215" y="5445905"/>
                <a:ext cx="204415" cy="276999"/>
              </a:xfrm>
              <a:prstGeom prst="rect">
                <a:avLst/>
              </a:prstGeom>
              <a:blipFill>
                <a:blip r:embed="rId15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D80FA4-D591-F54A-92E5-A6C7BCA6F11A}"/>
                  </a:ext>
                </a:extLst>
              </p:cNvPr>
              <p:cNvSpPr txBox="1"/>
              <p:nvPr/>
            </p:nvSpPr>
            <p:spPr>
              <a:xfrm>
                <a:off x="7460787" y="4767178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BD80FA4-D591-F54A-92E5-A6C7BCA6F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87" y="4767178"/>
                <a:ext cx="355867" cy="430887"/>
              </a:xfrm>
              <a:prstGeom prst="rect">
                <a:avLst/>
              </a:prstGeom>
              <a:blipFill>
                <a:blip r:embed="rId16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9550853-279D-5742-B5F8-D2B49B4860D5}"/>
                  </a:ext>
                </a:extLst>
              </p:cNvPr>
              <p:cNvSpPr txBox="1"/>
              <p:nvPr/>
            </p:nvSpPr>
            <p:spPr>
              <a:xfrm>
                <a:off x="1908313" y="5933662"/>
                <a:ext cx="6680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9550853-279D-5742-B5F8-D2B49B486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313" y="5933662"/>
                <a:ext cx="668003" cy="369332"/>
              </a:xfrm>
              <a:prstGeom prst="rect">
                <a:avLst/>
              </a:prstGeom>
              <a:blipFill>
                <a:blip r:embed="rId17"/>
                <a:stretch>
                  <a:fillRect l="-11111" r="-185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E5F27C0-BD7C-3746-834D-B18B71BD64BB}"/>
                  </a:ext>
                </a:extLst>
              </p:cNvPr>
              <p:cNvSpPr txBox="1"/>
              <p:nvPr/>
            </p:nvSpPr>
            <p:spPr>
              <a:xfrm>
                <a:off x="3476225" y="6426663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E5F27C0-BD7C-3746-834D-B18B71BD6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225" y="6426663"/>
                <a:ext cx="363626" cy="369332"/>
              </a:xfrm>
              <a:prstGeom prst="rect">
                <a:avLst/>
              </a:prstGeom>
              <a:blipFill>
                <a:blip r:embed="rId18"/>
                <a:stretch>
                  <a:fillRect l="-6667" r="-3333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E39522C-145F-0E45-AFD4-BF8B1C44904F}"/>
                  </a:ext>
                </a:extLst>
              </p:cNvPr>
              <p:cNvSpPr txBox="1"/>
              <p:nvPr/>
            </p:nvSpPr>
            <p:spPr>
              <a:xfrm>
                <a:off x="9820855" y="5877663"/>
                <a:ext cx="374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E39522C-145F-0E45-AFD4-BF8B1C449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855" y="5877663"/>
                <a:ext cx="374654" cy="369332"/>
              </a:xfrm>
              <a:prstGeom prst="rect">
                <a:avLst/>
              </a:prstGeom>
              <a:blipFill>
                <a:blip r:embed="rId19"/>
                <a:stretch>
                  <a:fillRect l="-16667" r="-3333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5382AE2-18DC-054E-B2DE-8598EA7A7870}"/>
                  </a:ext>
                </a:extLst>
              </p:cNvPr>
              <p:cNvSpPr txBox="1"/>
              <p:nvPr/>
            </p:nvSpPr>
            <p:spPr>
              <a:xfrm>
                <a:off x="8574070" y="2390774"/>
                <a:ext cx="365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5382AE2-18DC-054E-B2DE-8598EA7A7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070" y="2390774"/>
                <a:ext cx="365356" cy="369332"/>
              </a:xfrm>
              <a:prstGeom prst="rect">
                <a:avLst/>
              </a:prstGeom>
              <a:blipFill>
                <a:blip r:embed="rId20"/>
                <a:stretch>
                  <a:fillRect l="-17241" r="-3448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8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62E9-8A55-FB42-90D5-2AF4F3DE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413" y="294009"/>
            <a:ext cx="7729728" cy="1188720"/>
          </a:xfrm>
        </p:spPr>
        <p:txBody>
          <a:bodyPr/>
          <a:lstStyle/>
          <a:p>
            <a:r>
              <a:rPr lang="en-GB" dirty="0"/>
              <a:t>Long short term memory (LSTM) Networks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2D7641-2BDD-2B4F-89CD-6BC76B92334D}"/>
              </a:ext>
            </a:extLst>
          </p:cNvPr>
          <p:cNvSpPr txBox="1"/>
          <p:nvPr/>
        </p:nvSpPr>
        <p:spPr>
          <a:xfrm>
            <a:off x="2579781" y="1620469"/>
            <a:ext cx="730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Key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46056-30AC-6E43-8732-4CF895C0E62B}"/>
              </a:ext>
            </a:extLst>
          </p:cNvPr>
          <p:cNvSpPr txBox="1"/>
          <p:nvPr/>
        </p:nvSpPr>
        <p:spPr>
          <a:xfrm>
            <a:off x="2623126" y="2724727"/>
            <a:ext cx="75276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1- Maintain a separate cell state from what is outputted</a:t>
            </a:r>
          </a:p>
          <a:p>
            <a:r>
              <a:rPr lang="en-GB" sz="2400" dirty="0"/>
              <a:t>2- Use gates to </a:t>
            </a:r>
            <a:r>
              <a:rPr lang="en-GB" sz="2400" dirty="0" err="1"/>
              <a:t>contro</a:t>
            </a:r>
            <a:r>
              <a:rPr lang="en-GB" sz="2400" dirty="0"/>
              <a:t> </a:t>
            </a:r>
            <a:r>
              <a:rPr lang="en-GB" sz="2400" dirty="0" err="1"/>
              <a:t>linformation</a:t>
            </a:r>
            <a:r>
              <a:rPr lang="en-GB" sz="2400" dirty="0"/>
              <a:t> flow.</a:t>
            </a:r>
          </a:p>
          <a:p>
            <a:r>
              <a:rPr lang="en-GB" sz="2400" dirty="0"/>
              <a:t>	- forget </a:t>
            </a:r>
            <a:r>
              <a:rPr lang="en-GB" sz="2400" dirty="0" err="1"/>
              <a:t>gatees</a:t>
            </a:r>
            <a:r>
              <a:rPr lang="en-GB" sz="2400" dirty="0"/>
              <a:t> get rid of irrelevant information</a:t>
            </a:r>
          </a:p>
          <a:p>
            <a:r>
              <a:rPr lang="en-GB" sz="2400" dirty="0"/>
              <a:t>	- store information from current input</a:t>
            </a:r>
          </a:p>
          <a:p>
            <a:r>
              <a:rPr lang="en-GB" sz="2400" dirty="0"/>
              <a:t>	- selectively update cell state</a:t>
            </a:r>
          </a:p>
          <a:p>
            <a:r>
              <a:rPr lang="en-GB" sz="2400" dirty="0"/>
              <a:t>	</a:t>
            </a:r>
            <a:r>
              <a:rPr lang="en-GB" sz="2400" dirty="0" err="1"/>
              <a:t>Ouput</a:t>
            </a:r>
            <a:r>
              <a:rPr lang="en-GB" sz="2400" dirty="0"/>
              <a:t> gate returns a filtered version of the cell state.</a:t>
            </a:r>
          </a:p>
          <a:p>
            <a:r>
              <a:rPr lang="en-GB" sz="2400" dirty="0"/>
              <a:t>3- There is backpropagation through time with uninterrupted gradient flow</a:t>
            </a:r>
          </a:p>
        </p:txBody>
      </p:sp>
    </p:spTree>
    <p:extLst>
      <p:ext uri="{BB962C8B-B14F-4D97-AF65-F5344CB8AC3E}">
        <p14:creationId xmlns:p14="http://schemas.microsoft.com/office/powerpoint/2010/main" val="11905855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5962</TotalTime>
  <Words>1412</Words>
  <Application>Microsoft Macintosh PowerPoint</Application>
  <PresentationFormat>Widescreen</PresentationFormat>
  <Paragraphs>309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Gill Sans MT</vt:lpstr>
      <vt:lpstr>Symbol</vt:lpstr>
      <vt:lpstr>Parcel</vt:lpstr>
      <vt:lpstr>Time series modelling of COVID cases and hospitalisations</vt:lpstr>
      <vt:lpstr>Long short term memory (LSTM) Networks</vt:lpstr>
      <vt:lpstr>Long short term memory (LSTM) Networks</vt:lpstr>
      <vt:lpstr>Long short term memory (LSTM) Networks</vt:lpstr>
      <vt:lpstr>Long short term memory (LSTM) Networks</vt:lpstr>
      <vt:lpstr>Long short term memory (LSTM) Networks</vt:lpstr>
      <vt:lpstr>Long short term memory (LSTM) Networks</vt:lpstr>
      <vt:lpstr>Long short term memory (LSTM) Networks</vt:lpstr>
      <vt:lpstr>Long short term memory (LSTM) Networks</vt:lpstr>
      <vt:lpstr>LSTM data</vt:lpstr>
      <vt:lpstr>LSTM preprocessing</vt:lpstr>
      <vt:lpstr>LSTM MODEL 1: Cases</vt:lpstr>
      <vt:lpstr>LSTM MODEL 1I: hospitalisations</vt:lpstr>
      <vt:lpstr>LSTM Results: cases model</vt:lpstr>
      <vt:lpstr>LSTM Results: hospitalisations model</vt:lpstr>
      <vt:lpstr>Next steps lstm models</vt:lpstr>
      <vt:lpstr>Next steps Overall</vt:lpstr>
      <vt:lpstr>Advice from Marc &amp; Gianluca</vt:lpstr>
      <vt:lpstr>Vector autoregression with moving average : VARIMA</vt:lpstr>
      <vt:lpstr>VARIMA Data</vt:lpstr>
      <vt:lpstr>VARIMA model 1:  for cases Preprocessing</vt:lpstr>
      <vt:lpstr>VARIMA model 1:  for cases Preprocessing</vt:lpstr>
      <vt:lpstr>VARIMA model 1:  for cases</vt:lpstr>
      <vt:lpstr>VARIMA model 1:  Results</vt:lpstr>
      <vt:lpstr>VARIMA model 2:  for hospitalisations Preprocessing</vt:lpstr>
      <vt:lpstr>VARIMA model 1:  for for hospitalisations Preprocessing</vt:lpstr>
      <vt:lpstr>VARIMA model 2:  for hospitalisations</vt:lpstr>
      <vt:lpstr>VARIMA model 2: hospitalisations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modelling of COVID cases and hospitalisations</dc:title>
  <dc:creator>Pengelly, Ana R</dc:creator>
  <cp:lastModifiedBy>Pengelly, Ana R</cp:lastModifiedBy>
  <cp:revision>176</cp:revision>
  <dcterms:created xsi:type="dcterms:W3CDTF">2021-06-18T20:41:01Z</dcterms:created>
  <dcterms:modified xsi:type="dcterms:W3CDTF">2021-06-23T22:37:59Z</dcterms:modified>
</cp:coreProperties>
</file>