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83" r:id="rId8"/>
    <p:sldId id="284" r:id="rId9"/>
    <p:sldId id="261" r:id="rId10"/>
    <p:sldId id="263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/>
    <p:restoredTop sz="96327"/>
  </p:normalViewPr>
  <p:slideViewPr>
    <p:cSldViewPr snapToGrid="0" snapToObjects="1">
      <p:cViewPr>
        <p:scale>
          <a:sx n="123" d="100"/>
          <a:sy n="123" d="100"/>
        </p:scale>
        <p:origin x="135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A800-62A9-F647-9844-E104730BE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Time series modelling of COVID cases and hospitalisations</a:t>
            </a:r>
          </a:p>
        </p:txBody>
      </p:sp>
    </p:spTree>
    <p:extLst>
      <p:ext uri="{BB962C8B-B14F-4D97-AF65-F5344CB8AC3E}">
        <p14:creationId xmlns:p14="http://schemas.microsoft.com/office/powerpoint/2010/main" val="107901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F310-49E8-FD45-BDC4-0279595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LSTM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B397-939B-0246-9A90-476E4DAB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071890" cy="310198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GB" dirty="0"/>
              <a:t>Total transaction counts in Oxford street </a:t>
            </a:r>
          </a:p>
          <a:p>
            <a:pPr>
              <a:buFontTx/>
              <a:buChar char="-"/>
            </a:pPr>
            <a:r>
              <a:rPr lang="en-GB" dirty="0"/>
              <a:t>Total international arrivals in the </a:t>
            </a:r>
            <a:r>
              <a:rPr lang="en-GB"/>
              <a:t>UK </a:t>
            </a:r>
          </a:p>
          <a:p>
            <a:pPr>
              <a:buFontTx/>
              <a:buChar char="-"/>
            </a:pPr>
            <a:r>
              <a:rPr lang="en-GB"/>
              <a:t>Day </a:t>
            </a:r>
            <a:r>
              <a:rPr lang="en-GB" dirty="0"/>
              <a:t>of the week</a:t>
            </a:r>
          </a:p>
          <a:p>
            <a:pPr marL="0" indent="0">
              <a:buNone/>
            </a:pPr>
            <a:r>
              <a:rPr lang="en-GB" b="1" dirty="0"/>
              <a:t>Outcomes:</a:t>
            </a:r>
          </a:p>
          <a:p>
            <a:pPr>
              <a:buFontTx/>
              <a:buChar char="-"/>
            </a:pPr>
            <a:r>
              <a:rPr lang="en-GB" dirty="0"/>
              <a:t>Total number of new Covid-19 positive tests (per date of test) in greater London</a:t>
            </a:r>
          </a:p>
          <a:p>
            <a:pPr marL="0" indent="0">
              <a:buNone/>
            </a:pPr>
            <a:r>
              <a:rPr lang="en-GB" b="1" dirty="0"/>
              <a:t>OR</a:t>
            </a:r>
          </a:p>
          <a:p>
            <a:pPr>
              <a:buFontTx/>
              <a:buChar char="-"/>
            </a:pPr>
            <a:r>
              <a:rPr lang="en-GB" dirty="0"/>
              <a:t>Total Number of new Covid-19 hospitalisations in greater London per date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4A0B5BE-F0BC-6144-A250-064B67B5F7E1}"/>
              </a:ext>
            </a:extLst>
          </p:cNvPr>
          <p:cNvSpPr/>
          <p:nvPr/>
        </p:nvSpPr>
        <p:spPr>
          <a:xfrm>
            <a:off x="9134061" y="2488957"/>
            <a:ext cx="616226" cy="310198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129C9-EEA8-8E40-93F1-6ADED7331AF0}"/>
              </a:ext>
            </a:extLst>
          </p:cNvPr>
          <p:cNvSpPr txBox="1"/>
          <p:nvPr/>
        </p:nvSpPr>
        <p:spPr>
          <a:xfrm>
            <a:off x="10068339" y="3429000"/>
            <a:ext cx="192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19/03/2020</a:t>
            </a:r>
          </a:p>
          <a:p>
            <a:r>
              <a:rPr lang="en-GB" dirty="0"/>
              <a:t>To     31/01/2021</a:t>
            </a:r>
          </a:p>
          <a:p>
            <a:r>
              <a:rPr lang="en-GB" dirty="0"/>
              <a:t>n= 289</a:t>
            </a:r>
          </a:p>
        </p:txBody>
      </p:sp>
    </p:spTree>
    <p:extLst>
      <p:ext uri="{BB962C8B-B14F-4D97-AF65-F5344CB8AC3E}">
        <p14:creationId xmlns:p14="http://schemas.microsoft.com/office/powerpoint/2010/main" val="197533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1674-EBE7-2A44-ADCD-D9CB6C74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LSTM </a:t>
            </a:r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6347-158A-6140-AB5E-C5BE4EE80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Min-max scaling between 0 and 1</a:t>
            </a:r>
          </a:p>
          <a:p>
            <a:r>
              <a:rPr lang="en-GB" dirty="0"/>
              <a:t>Transformation of time series to supervised data (generating a shift of one day before as the predictors). </a:t>
            </a:r>
          </a:p>
          <a:p>
            <a:r>
              <a:rPr lang="en-GB" dirty="0"/>
              <a:t>Prediction lag = 1 day (it would be interesting to see if we can use several days prediction lag).</a:t>
            </a:r>
          </a:p>
        </p:txBody>
      </p:sp>
    </p:spTree>
    <p:extLst>
      <p:ext uri="{BB962C8B-B14F-4D97-AF65-F5344CB8AC3E}">
        <p14:creationId xmlns:p14="http://schemas.microsoft.com/office/powerpoint/2010/main" val="116262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093D-D161-E44E-9275-9AEE666C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LSTM Results: cases model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12BE256-5A9F-264E-B5EE-155C78FD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61" y="2900597"/>
            <a:ext cx="3708400" cy="2641600"/>
          </a:xfrm>
          <a:prstGeom prst="rect">
            <a:avLst/>
          </a:prstGeom>
        </p:spPr>
      </p:pic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48A83E4B-43F4-C845-A33A-D192885DF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473" y="3008547"/>
            <a:ext cx="3695700" cy="2425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40CF6C-D4E3-DD43-A880-8ED739483749}"/>
              </a:ext>
            </a:extLst>
          </p:cNvPr>
          <p:cNvSpPr txBox="1"/>
          <p:nvPr/>
        </p:nvSpPr>
        <p:spPr>
          <a:xfrm>
            <a:off x="4187129" y="4221397"/>
            <a:ext cx="107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Test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C76A8-4F67-C140-A8BA-3C051E70F7BF}"/>
              </a:ext>
            </a:extLst>
          </p:cNvPr>
          <p:cNvSpPr txBox="1"/>
          <p:nvPr/>
        </p:nvSpPr>
        <p:spPr>
          <a:xfrm>
            <a:off x="4157809" y="4697131"/>
            <a:ext cx="107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432FF"/>
                </a:solidFill>
              </a:rPr>
              <a:t>Train loss</a:t>
            </a:r>
          </a:p>
        </p:txBody>
      </p:sp>
    </p:spTree>
    <p:extLst>
      <p:ext uri="{BB962C8B-B14F-4D97-AF65-F5344CB8AC3E}">
        <p14:creationId xmlns:p14="http://schemas.microsoft.com/office/powerpoint/2010/main" val="377109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4035-F96C-704D-8DA5-EF884723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LSTM Results: hospitalisations model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C9841D4-554A-8B48-AD7D-7D198F85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45" y="2854435"/>
            <a:ext cx="3708400" cy="2641600"/>
          </a:xfrm>
          <a:prstGeom prst="rect">
            <a:avLst/>
          </a:prstGeom>
        </p:spPr>
      </p:pic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A0CDF5EA-AC92-284C-ADCC-F399DDCE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419" y="2930635"/>
            <a:ext cx="3695700" cy="248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7DC897-CF52-0244-902E-FBBF53DED3E7}"/>
              </a:ext>
            </a:extLst>
          </p:cNvPr>
          <p:cNvSpPr txBox="1"/>
          <p:nvPr/>
        </p:nvSpPr>
        <p:spPr>
          <a:xfrm>
            <a:off x="4283881" y="3059668"/>
            <a:ext cx="107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Test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379BE-B5DF-9D44-9538-B02378E09517}"/>
              </a:ext>
            </a:extLst>
          </p:cNvPr>
          <p:cNvSpPr txBox="1"/>
          <p:nvPr/>
        </p:nvSpPr>
        <p:spPr>
          <a:xfrm>
            <a:off x="4283881" y="3348366"/>
            <a:ext cx="107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432FF"/>
                </a:solidFill>
              </a:rPr>
              <a:t>Train loss</a:t>
            </a:r>
          </a:p>
        </p:txBody>
      </p:sp>
    </p:spTree>
    <p:extLst>
      <p:ext uri="{BB962C8B-B14F-4D97-AF65-F5344CB8AC3E}">
        <p14:creationId xmlns:p14="http://schemas.microsoft.com/office/powerpoint/2010/main" val="202034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2E9-8A55-FB42-90D5-2AF4F3DE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413" y="294009"/>
            <a:ext cx="7729728" cy="1188720"/>
          </a:xfrm>
        </p:spPr>
        <p:txBody>
          <a:bodyPr/>
          <a:lstStyle/>
          <a:p>
            <a:r>
              <a:rPr lang="en-GB" dirty="0"/>
              <a:t>Long short term memory (LSTM) Networks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2D7641-2BDD-2B4F-89CD-6BC76B92334D}"/>
              </a:ext>
            </a:extLst>
          </p:cNvPr>
          <p:cNvSpPr txBox="1"/>
          <p:nvPr/>
        </p:nvSpPr>
        <p:spPr>
          <a:xfrm>
            <a:off x="2579781" y="1620469"/>
            <a:ext cx="7302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Information is added or removed through gates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BEB6C-DCBE-C44B-83D0-06EF79C47A6D}"/>
              </a:ext>
            </a:extLst>
          </p:cNvPr>
          <p:cNvSpPr txBox="1"/>
          <p:nvPr/>
        </p:nvSpPr>
        <p:spPr>
          <a:xfrm>
            <a:off x="2713709" y="3329318"/>
            <a:ext cx="8066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Gates optionally let information through for example via a sigmoid neural net layer and pointwise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295177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2E9-8A55-FB42-90D5-2AF4F3DE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413" y="294009"/>
            <a:ext cx="7729728" cy="1188720"/>
          </a:xfrm>
        </p:spPr>
        <p:txBody>
          <a:bodyPr/>
          <a:lstStyle/>
          <a:p>
            <a:r>
              <a:rPr lang="en-GB" dirty="0"/>
              <a:t>Long short term memory (LSTM) Networks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B30E13-48AE-8F42-A0AF-A6BE09B2A9B3}"/>
              </a:ext>
            </a:extLst>
          </p:cNvPr>
          <p:cNvSpPr/>
          <p:nvPr/>
        </p:nvSpPr>
        <p:spPr>
          <a:xfrm>
            <a:off x="3280063" y="3310366"/>
            <a:ext cx="5631873" cy="315883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3C1A79-9EEA-3744-87BF-159B978CDDAC}"/>
              </a:ext>
            </a:extLst>
          </p:cNvPr>
          <p:cNvCxnSpPr/>
          <p:nvPr/>
        </p:nvCxnSpPr>
        <p:spPr>
          <a:xfrm>
            <a:off x="2465614" y="3984843"/>
            <a:ext cx="73315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D422EB-DFF1-7443-AEDC-13C091C2C7B4}"/>
              </a:ext>
            </a:extLst>
          </p:cNvPr>
          <p:cNvCxnSpPr>
            <a:cxnSpLocks/>
          </p:cNvCxnSpPr>
          <p:nvPr/>
        </p:nvCxnSpPr>
        <p:spPr>
          <a:xfrm>
            <a:off x="2465614" y="6052596"/>
            <a:ext cx="45189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076A22-42FC-A94C-853E-390B5E50545B}"/>
              </a:ext>
            </a:extLst>
          </p:cNvPr>
          <p:cNvCxnSpPr>
            <a:cxnSpLocks/>
          </p:cNvCxnSpPr>
          <p:nvPr/>
        </p:nvCxnSpPr>
        <p:spPr>
          <a:xfrm flipV="1">
            <a:off x="8703564" y="2748781"/>
            <a:ext cx="0" cy="3303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75FA75-BD7B-C544-8EE4-36BB2218DCC8}"/>
              </a:ext>
            </a:extLst>
          </p:cNvPr>
          <p:cNvCxnSpPr>
            <a:cxnSpLocks/>
          </p:cNvCxnSpPr>
          <p:nvPr/>
        </p:nvCxnSpPr>
        <p:spPr>
          <a:xfrm flipV="1">
            <a:off x="5908890" y="4175343"/>
            <a:ext cx="0" cy="1877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CE29A38-3F50-874F-A1B6-25E8991FB93A}"/>
              </a:ext>
            </a:extLst>
          </p:cNvPr>
          <p:cNvSpPr/>
          <p:nvPr/>
        </p:nvSpPr>
        <p:spPr>
          <a:xfrm>
            <a:off x="5704113" y="4809644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FE25EE-6549-6246-9600-83112AC3020F}"/>
              </a:ext>
            </a:extLst>
          </p:cNvPr>
          <p:cNvSpPr/>
          <p:nvPr/>
        </p:nvSpPr>
        <p:spPr>
          <a:xfrm>
            <a:off x="5704114" y="3783457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3F38B3-DD3F-5D4B-A1C3-9F06C7F417A8}"/>
              </a:ext>
            </a:extLst>
          </p:cNvPr>
          <p:cNvSpPr/>
          <p:nvPr/>
        </p:nvSpPr>
        <p:spPr>
          <a:xfrm>
            <a:off x="3926192" y="3788671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8B94E3-D1CC-0446-9911-35C51764C4EE}"/>
              </a:ext>
            </a:extLst>
          </p:cNvPr>
          <p:cNvCxnSpPr>
            <a:cxnSpLocks/>
          </p:cNvCxnSpPr>
          <p:nvPr/>
        </p:nvCxnSpPr>
        <p:spPr>
          <a:xfrm flipH="1" flipV="1">
            <a:off x="4122134" y="4175343"/>
            <a:ext cx="8994" cy="1890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4EF1C3-AAD3-B84E-8A6C-83EE106300C2}"/>
              </a:ext>
            </a:extLst>
          </p:cNvPr>
          <p:cNvSpPr/>
          <p:nvPr/>
        </p:nvSpPr>
        <p:spPr>
          <a:xfrm>
            <a:off x="384537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5EB734-F9A6-C745-86FA-5123963D9D06}"/>
              </a:ext>
            </a:extLst>
          </p:cNvPr>
          <p:cNvSpPr/>
          <p:nvPr/>
        </p:nvSpPr>
        <p:spPr>
          <a:xfrm>
            <a:off x="5426478" y="5365824"/>
            <a:ext cx="963381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00A71-BCE4-CA46-9889-BBB3BE9A9703}"/>
              </a:ext>
            </a:extLst>
          </p:cNvPr>
          <p:cNvCxnSpPr>
            <a:cxnSpLocks/>
          </p:cNvCxnSpPr>
          <p:nvPr/>
        </p:nvCxnSpPr>
        <p:spPr>
          <a:xfrm flipV="1">
            <a:off x="6997779" y="5015502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9B027-80C5-854A-8B6B-758A7FAA9F4B}"/>
              </a:ext>
            </a:extLst>
          </p:cNvPr>
          <p:cNvSpPr/>
          <p:nvPr/>
        </p:nvSpPr>
        <p:spPr>
          <a:xfrm>
            <a:off x="6698824" y="5362733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84A3A4-A0C3-3547-A49B-5233CCDAE991}"/>
              </a:ext>
            </a:extLst>
          </p:cNvPr>
          <p:cNvCxnSpPr>
            <a:cxnSpLocks/>
          </p:cNvCxnSpPr>
          <p:nvPr/>
        </p:nvCxnSpPr>
        <p:spPr>
          <a:xfrm flipV="1">
            <a:off x="3845664" y="6066003"/>
            <a:ext cx="0" cy="7317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D2EF2-3642-FC45-ACEB-E93FFDEA0DED}"/>
              </a:ext>
            </a:extLst>
          </p:cNvPr>
          <p:cNvCxnSpPr>
            <a:cxnSpLocks/>
          </p:cNvCxnSpPr>
          <p:nvPr/>
        </p:nvCxnSpPr>
        <p:spPr>
          <a:xfrm>
            <a:off x="6984574" y="5005587"/>
            <a:ext cx="4582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1E5283-2ED4-7F43-AC66-64271E59AF45}"/>
              </a:ext>
            </a:extLst>
          </p:cNvPr>
          <p:cNvCxnSpPr>
            <a:cxnSpLocks/>
          </p:cNvCxnSpPr>
          <p:nvPr/>
        </p:nvCxnSpPr>
        <p:spPr>
          <a:xfrm flipV="1">
            <a:off x="4921678" y="4992471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2409E2-6153-A74D-90A0-0A7C4322AEC7}"/>
              </a:ext>
            </a:extLst>
          </p:cNvPr>
          <p:cNvCxnSpPr>
            <a:cxnSpLocks/>
          </p:cNvCxnSpPr>
          <p:nvPr/>
        </p:nvCxnSpPr>
        <p:spPr>
          <a:xfrm>
            <a:off x="4899376" y="4997775"/>
            <a:ext cx="804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F385D01-693A-D74C-B5A5-33924A353851}"/>
              </a:ext>
            </a:extLst>
          </p:cNvPr>
          <p:cNvSpPr/>
          <p:nvPr/>
        </p:nvSpPr>
        <p:spPr>
          <a:xfrm>
            <a:off x="463592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D5432A-B5AD-9B47-9351-9873A433A22D}"/>
              </a:ext>
            </a:extLst>
          </p:cNvPr>
          <p:cNvCxnSpPr>
            <a:cxnSpLocks/>
          </p:cNvCxnSpPr>
          <p:nvPr/>
        </p:nvCxnSpPr>
        <p:spPr>
          <a:xfrm flipV="1">
            <a:off x="7638742" y="3979400"/>
            <a:ext cx="0" cy="2071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9D32FC-D50D-1846-BB46-08097EEA9A1A}"/>
              </a:ext>
            </a:extLst>
          </p:cNvPr>
          <p:cNvCxnSpPr>
            <a:cxnSpLocks/>
          </p:cNvCxnSpPr>
          <p:nvPr/>
        </p:nvCxnSpPr>
        <p:spPr>
          <a:xfrm>
            <a:off x="7623874" y="6043700"/>
            <a:ext cx="2173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E8B0ECC-9220-3F4B-9042-9E6B6A38B343}"/>
              </a:ext>
            </a:extLst>
          </p:cNvPr>
          <p:cNvSpPr/>
          <p:nvPr/>
        </p:nvSpPr>
        <p:spPr>
          <a:xfrm>
            <a:off x="7153386" y="4170290"/>
            <a:ext cx="963381" cy="4898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0C4969-5ADC-8947-981E-D0714E5B7F83}"/>
              </a:ext>
            </a:extLst>
          </p:cNvPr>
          <p:cNvSpPr/>
          <p:nvPr/>
        </p:nvSpPr>
        <p:spPr>
          <a:xfrm>
            <a:off x="7442800" y="4819559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2E5840-0A14-714E-B844-8F579029802C}"/>
              </a:ext>
            </a:extLst>
          </p:cNvPr>
          <p:cNvSpPr txBox="1"/>
          <p:nvPr/>
        </p:nvSpPr>
        <p:spPr>
          <a:xfrm>
            <a:off x="7343753" y="4191436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3217E0-B040-5749-8C86-4A47EF742D66}"/>
              </a:ext>
            </a:extLst>
          </p:cNvPr>
          <p:cNvSpPr txBox="1"/>
          <p:nvPr/>
        </p:nvSpPr>
        <p:spPr>
          <a:xfrm>
            <a:off x="5598263" y="5405262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/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blipFill>
                <a:blip r:embed="rId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/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/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/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blipFill>
                <a:blip r:embed="rId4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/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blipFill>
                <a:blip r:embed="rId5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/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blipFill>
                <a:blip r:embed="rId6"/>
                <a:stretch>
                  <a:fillRect l="-13793" r="-10345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/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blipFill>
                <a:blip r:embed="rId7"/>
                <a:stretch>
                  <a:fillRect l="-10345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/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blipFill>
                <a:blip r:embed="rId8"/>
                <a:stretch>
                  <a:fillRect l="-6000" r="-400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/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blipFill>
                <a:blip r:embed="rId9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/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blipFill>
                <a:blip r:embed="rId10"/>
                <a:stretch>
                  <a:fillRect l="-10345" r="-34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/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blipFill>
                <a:blip r:embed="rId11"/>
                <a:stretch>
                  <a:fillRect l="-16129" r="-3226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/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blipFill>
                <a:blip r:embed="rId12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/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blipFill>
                <a:blip r:embed="rId13"/>
                <a:stretch>
                  <a:fillRect l="-16667" r="-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/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blipFill>
                <a:blip r:embed="rId14"/>
                <a:stretch>
                  <a:fillRect l="-25926" r="-7407" b="-37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212D7641-2BDD-2B4F-89CD-6BC76B92334D}"/>
              </a:ext>
            </a:extLst>
          </p:cNvPr>
          <p:cNvSpPr txBox="1"/>
          <p:nvPr/>
        </p:nvSpPr>
        <p:spPr>
          <a:xfrm>
            <a:off x="2579781" y="1620469"/>
            <a:ext cx="730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1- Forget    2- Store    3- Update    4-Output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BF6832-D1AF-0541-9BF0-9475B938D7C2}"/>
              </a:ext>
            </a:extLst>
          </p:cNvPr>
          <p:cNvSpPr txBox="1"/>
          <p:nvPr/>
        </p:nvSpPr>
        <p:spPr>
          <a:xfrm>
            <a:off x="953306" y="5937127"/>
            <a:ext cx="8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2CFE1E-51CA-084B-A6B6-CA824BB676BE}"/>
              </a:ext>
            </a:extLst>
          </p:cNvPr>
          <p:cNvSpPr txBox="1"/>
          <p:nvPr/>
        </p:nvSpPr>
        <p:spPr>
          <a:xfrm>
            <a:off x="2726891" y="6444117"/>
            <a:ext cx="8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A918E7-3F73-A84B-B88A-42E1F0D4CCA5}"/>
              </a:ext>
            </a:extLst>
          </p:cNvPr>
          <p:cNvSpPr txBox="1"/>
          <p:nvPr/>
        </p:nvSpPr>
        <p:spPr>
          <a:xfrm>
            <a:off x="878816" y="3833778"/>
            <a:ext cx="84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Cell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34FDF-E5AC-5D4F-AE3F-F5B7444D2C4C}"/>
              </a:ext>
            </a:extLst>
          </p:cNvPr>
          <p:cNvSpPr txBox="1"/>
          <p:nvPr/>
        </p:nvSpPr>
        <p:spPr>
          <a:xfrm>
            <a:off x="8319453" y="6591392"/>
            <a:ext cx="3882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Adapted from MIT 6.S191 Intro to Deep Learning course</a:t>
            </a:r>
          </a:p>
        </p:txBody>
      </p:sp>
    </p:spTree>
    <p:extLst>
      <p:ext uri="{BB962C8B-B14F-4D97-AF65-F5344CB8AC3E}">
        <p14:creationId xmlns:p14="http://schemas.microsoft.com/office/powerpoint/2010/main" val="165865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2E9-8A55-FB42-90D5-2AF4F3DE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413" y="294009"/>
            <a:ext cx="7729728" cy="1188720"/>
          </a:xfrm>
        </p:spPr>
        <p:txBody>
          <a:bodyPr/>
          <a:lstStyle/>
          <a:p>
            <a:r>
              <a:rPr lang="en-GB" dirty="0"/>
              <a:t>Long short term memory (LSTM) Networks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B30E13-48AE-8F42-A0AF-A6BE09B2A9B3}"/>
              </a:ext>
            </a:extLst>
          </p:cNvPr>
          <p:cNvSpPr/>
          <p:nvPr/>
        </p:nvSpPr>
        <p:spPr>
          <a:xfrm>
            <a:off x="3280063" y="3310366"/>
            <a:ext cx="5631873" cy="315883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3C1A79-9EEA-3744-87BF-159B978CDDAC}"/>
              </a:ext>
            </a:extLst>
          </p:cNvPr>
          <p:cNvCxnSpPr/>
          <p:nvPr/>
        </p:nvCxnSpPr>
        <p:spPr>
          <a:xfrm>
            <a:off x="2465614" y="3984843"/>
            <a:ext cx="73315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D422EB-DFF1-7443-AEDC-13C091C2C7B4}"/>
              </a:ext>
            </a:extLst>
          </p:cNvPr>
          <p:cNvCxnSpPr>
            <a:cxnSpLocks/>
          </p:cNvCxnSpPr>
          <p:nvPr/>
        </p:nvCxnSpPr>
        <p:spPr>
          <a:xfrm>
            <a:off x="2465614" y="6052596"/>
            <a:ext cx="45189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076A22-42FC-A94C-853E-390B5E50545B}"/>
              </a:ext>
            </a:extLst>
          </p:cNvPr>
          <p:cNvCxnSpPr>
            <a:cxnSpLocks/>
          </p:cNvCxnSpPr>
          <p:nvPr/>
        </p:nvCxnSpPr>
        <p:spPr>
          <a:xfrm flipV="1">
            <a:off x="8703564" y="2748781"/>
            <a:ext cx="0" cy="3303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75FA75-BD7B-C544-8EE4-36BB2218DCC8}"/>
              </a:ext>
            </a:extLst>
          </p:cNvPr>
          <p:cNvCxnSpPr>
            <a:cxnSpLocks/>
          </p:cNvCxnSpPr>
          <p:nvPr/>
        </p:nvCxnSpPr>
        <p:spPr>
          <a:xfrm flipV="1">
            <a:off x="5908890" y="4175343"/>
            <a:ext cx="0" cy="1877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CE29A38-3F50-874F-A1B6-25E8991FB93A}"/>
              </a:ext>
            </a:extLst>
          </p:cNvPr>
          <p:cNvSpPr/>
          <p:nvPr/>
        </p:nvSpPr>
        <p:spPr>
          <a:xfrm>
            <a:off x="5704113" y="4809644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FE25EE-6549-6246-9600-83112AC3020F}"/>
              </a:ext>
            </a:extLst>
          </p:cNvPr>
          <p:cNvSpPr/>
          <p:nvPr/>
        </p:nvSpPr>
        <p:spPr>
          <a:xfrm>
            <a:off x="5704114" y="3783457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3F38B3-DD3F-5D4B-A1C3-9F06C7F417A8}"/>
              </a:ext>
            </a:extLst>
          </p:cNvPr>
          <p:cNvSpPr/>
          <p:nvPr/>
        </p:nvSpPr>
        <p:spPr>
          <a:xfrm>
            <a:off x="3926192" y="3788671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8B94E3-D1CC-0446-9911-35C51764C4EE}"/>
              </a:ext>
            </a:extLst>
          </p:cNvPr>
          <p:cNvCxnSpPr>
            <a:cxnSpLocks/>
          </p:cNvCxnSpPr>
          <p:nvPr/>
        </p:nvCxnSpPr>
        <p:spPr>
          <a:xfrm flipH="1" flipV="1">
            <a:off x="4122134" y="4175343"/>
            <a:ext cx="8994" cy="1890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4EF1C3-AAD3-B84E-8A6C-83EE106300C2}"/>
              </a:ext>
            </a:extLst>
          </p:cNvPr>
          <p:cNvSpPr/>
          <p:nvPr/>
        </p:nvSpPr>
        <p:spPr>
          <a:xfrm>
            <a:off x="384537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5EB734-F9A6-C745-86FA-5123963D9D06}"/>
              </a:ext>
            </a:extLst>
          </p:cNvPr>
          <p:cNvSpPr/>
          <p:nvPr/>
        </p:nvSpPr>
        <p:spPr>
          <a:xfrm>
            <a:off x="5426478" y="5365824"/>
            <a:ext cx="963381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00A71-BCE4-CA46-9889-BBB3BE9A9703}"/>
              </a:ext>
            </a:extLst>
          </p:cNvPr>
          <p:cNvCxnSpPr>
            <a:cxnSpLocks/>
          </p:cNvCxnSpPr>
          <p:nvPr/>
        </p:nvCxnSpPr>
        <p:spPr>
          <a:xfrm flipV="1">
            <a:off x="6997779" y="5015502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9B027-80C5-854A-8B6B-758A7FAA9F4B}"/>
              </a:ext>
            </a:extLst>
          </p:cNvPr>
          <p:cNvSpPr/>
          <p:nvPr/>
        </p:nvSpPr>
        <p:spPr>
          <a:xfrm>
            <a:off x="6698824" y="5362733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84A3A4-A0C3-3547-A49B-5233CCDAE991}"/>
              </a:ext>
            </a:extLst>
          </p:cNvPr>
          <p:cNvCxnSpPr>
            <a:cxnSpLocks/>
          </p:cNvCxnSpPr>
          <p:nvPr/>
        </p:nvCxnSpPr>
        <p:spPr>
          <a:xfrm flipV="1">
            <a:off x="3845664" y="6066003"/>
            <a:ext cx="0" cy="7317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D2EF2-3642-FC45-ACEB-E93FFDEA0DED}"/>
              </a:ext>
            </a:extLst>
          </p:cNvPr>
          <p:cNvCxnSpPr>
            <a:cxnSpLocks/>
          </p:cNvCxnSpPr>
          <p:nvPr/>
        </p:nvCxnSpPr>
        <p:spPr>
          <a:xfrm>
            <a:off x="6984574" y="5005587"/>
            <a:ext cx="4582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1E5283-2ED4-7F43-AC66-64271E59AF45}"/>
              </a:ext>
            </a:extLst>
          </p:cNvPr>
          <p:cNvCxnSpPr>
            <a:cxnSpLocks/>
          </p:cNvCxnSpPr>
          <p:nvPr/>
        </p:nvCxnSpPr>
        <p:spPr>
          <a:xfrm flipV="1">
            <a:off x="4921678" y="4992471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2409E2-6153-A74D-90A0-0A7C4322AEC7}"/>
              </a:ext>
            </a:extLst>
          </p:cNvPr>
          <p:cNvCxnSpPr>
            <a:cxnSpLocks/>
          </p:cNvCxnSpPr>
          <p:nvPr/>
        </p:nvCxnSpPr>
        <p:spPr>
          <a:xfrm>
            <a:off x="4899376" y="4997775"/>
            <a:ext cx="804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F385D01-693A-D74C-B5A5-33924A353851}"/>
              </a:ext>
            </a:extLst>
          </p:cNvPr>
          <p:cNvSpPr/>
          <p:nvPr/>
        </p:nvSpPr>
        <p:spPr>
          <a:xfrm>
            <a:off x="463592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D5432A-B5AD-9B47-9351-9873A433A22D}"/>
              </a:ext>
            </a:extLst>
          </p:cNvPr>
          <p:cNvCxnSpPr>
            <a:cxnSpLocks/>
          </p:cNvCxnSpPr>
          <p:nvPr/>
        </p:nvCxnSpPr>
        <p:spPr>
          <a:xfrm flipV="1">
            <a:off x="7638742" y="3979400"/>
            <a:ext cx="0" cy="2071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9D32FC-D50D-1846-BB46-08097EEA9A1A}"/>
              </a:ext>
            </a:extLst>
          </p:cNvPr>
          <p:cNvCxnSpPr>
            <a:cxnSpLocks/>
          </p:cNvCxnSpPr>
          <p:nvPr/>
        </p:nvCxnSpPr>
        <p:spPr>
          <a:xfrm>
            <a:off x="7623874" y="6043700"/>
            <a:ext cx="2173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E8B0ECC-9220-3F4B-9042-9E6B6A38B343}"/>
              </a:ext>
            </a:extLst>
          </p:cNvPr>
          <p:cNvSpPr/>
          <p:nvPr/>
        </p:nvSpPr>
        <p:spPr>
          <a:xfrm>
            <a:off x="7153386" y="4170290"/>
            <a:ext cx="963381" cy="4898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0C4969-5ADC-8947-981E-D0714E5B7F83}"/>
              </a:ext>
            </a:extLst>
          </p:cNvPr>
          <p:cNvSpPr/>
          <p:nvPr/>
        </p:nvSpPr>
        <p:spPr>
          <a:xfrm>
            <a:off x="7442800" y="4819559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2E5840-0A14-714E-B844-8F579029802C}"/>
              </a:ext>
            </a:extLst>
          </p:cNvPr>
          <p:cNvSpPr txBox="1"/>
          <p:nvPr/>
        </p:nvSpPr>
        <p:spPr>
          <a:xfrm>
            <a:off x="7343753" y="4191436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3217E0-B040-5749-8C86-4A47EF742D66}"/>
              </a:ext>
            </a:extLst>
          </p:cNvPr>
          <p:cNvSpPr txBox="1"/>
          <p:nvPr/>
        </p:nvSpPr>
        <p:spPr>
          <a:xfrm>
            <a:off x="5598263" y="5405262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/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blipFill>
                <a:blip r:embed="rId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/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/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/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blipFill>
                <a:blip r:embed="rId4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/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blipFill>
                <a:blip r:embed="rId5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/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blipFill>
                <a:blip r:embed="rId6"/>
                <a:stretch>
                  <a:fillRect l="-13793" r="-10345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/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blipFill>
                <a:blip r:embed="rId7"/>
                <a:stretch>
                  <a:fillRect l="-10345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/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blipFill>
                <a:blip r:embed="rId8"/>
                <a:stretch>
                  <a:fillRect l="-6000" r="-400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/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blipFill>
                <a:blip r:embed="rId9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/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blipFill>
                <a:blip r:embed="rId10"/>
                <a:stretch>
                  <a:fillRect l="-10345" r="-34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/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blipFill>
                <a:blip r:embed="rId11"/>
                <a:stretch>
                  <a:fillRect l="-16129" r="-3226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/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blipFill>
                <a:blip r:embed="rId12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/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blipFill>
                <a:blip r:embed="rId13"/>
                <a:stretch>
                  <a:fillRect l="-16667" r="-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/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blipFill>
                <a:blip r:embed="rId14"/>
                <a:stretch>
                  <a:fillRect l="-25926" r="-7407" b="-37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212D7641-2BDD-2B4F-89CD-6BC76B92334D}"/>
              </a:ext>
            </a:extLst>
          </p:cNvPr>
          <p:cNvSpPr txBox="1"/>
          <p:nvPr/>
        </p:nvSpPr>
        <p:spPr>
          <a:xfrm>
            <a:off x="2579781" y="1620469"/>
            <a:ext cx="730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1- Forget    </a:t>
            </a:r>
            <a:r>
              <a:rPr lang="en-GB" sz="2800" dirty="0"/>
              <a:t>2- Store    3- Update    4-Output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FB85E8-431D-7B4B-8D57-2B203A4F82EE}"/>
              </a:ext>
            </a:extLst>
          </p:cNvPr>
          <p:cNvSpPr/>
          <p:nvPr/>
        </p:nvSpPr>
        <p:spPr>
          <a:xfrm>
            <a:off x="1632030" y="2394239"/>
            <a:ext cx="8866208" cy="4428371"/>
          </a:xfrm>
          <a:prstGeom prst="rect">
            <a:avLst/>
          </a:prstGeom>
          <a:solidFill>
            <a:srgbClr val="F2F2F2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ED03A5-546F-AE45-922A-3462181319E8}"/>
              </a:ext>
            </a:extLst>
          </p:cNvPr>
          <p:cNvCxnSpPr>
            <a:cxnSpLocks/>
          </p:cNvCxnSpPr>
          <p:nvPr/>
        </p:nvCxnSpPr>
        <p:spPr>
          <a:xfrm flipV="1">
            <a:off x="2465614" y="6043700"/>
            <a:ext cx="1660144" cy="88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ADD174-1AB0-6C4C-9951-B4E540BDA6AC}"/>
              </a:ext>
            </a:extLst>
          </p:cNvPr>
          <p:cNvCxnSpPr>
            <a:cxnSpLocks/>
          </p:cNvCxnSpPr>
          <p:nvPr/>
        </p:nvCxnSpPr>
        <p:spPr>
          <a:xfrm flipH="1" flipV="1">
            <a:off x="4122134" y="4175343"/>
            <a:ext cx="8994" cy="1890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BC22532-2E7E-8448-9993-E537444E3838}"/>
              </a:ext>
            </a:extLst>
          </p:cNvPr>
          <p:cNvSpPr/>
          <p:nvPr/>
        </p:nvSpPr>
        <p:spPr>
          <a:xfrm>
            <a:off x="384537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A8CE9C-1D2F-3542-BC2C-B9D632AAF402}"/>
              </a:ext>
            </a:extLst>
          </p:cNvPr>
          <p:cNvCxnSpPr>
            <a:cxnSpLocks/>
          </p:cNvCxnSpPr>
          <p:nvPr/>
        </p:nvCxnSpPr>
        <p:spPr>
          <a:xfrm flipV="1">
            <a:off x="3845664" y="6066003"/>
            <a:ext cx="0" cy="7317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AD0001-2407-FA4F-9C82-C2E99FCE2D41}"/>
                  </a:ext>
                </a:extLst>
              </p:cNvPr>
              <p:cNvSpPr txBox="1"/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AD0001-2407-FA4F-9C82-C2E99FCE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3CFD2B3D-12AF-F140-9C84-36CA08A4E554}"/>
              </a:ext>
            </a:extLst>
          </p:cNvPr>
          <p:cNvSpPr/>
          <p:nvPr/>
        </p:nvSpPr>
        <p:spPr>
          <a:xfrm>
            <a:off x="3929816" y="3790070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375194-272D-0E47-9BCF-C9490510EFC1}"/>
                  </a:ext>
                </a:extLst>
              </p:cNvPr>
              <p:cNvSpPr txBox="1"/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375194-272D-0E47-9BCF-C9490510E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blipFill>
                <a:blip r:embed="rId4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8DFFAB-41F0-D24C-A7B3-0A95A2EBC697}"/>
                  </a:ext>
                </a:extLst>
              </p:cNvPr>
              <p:cNvSpPr txBox="1"/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8DFFAB-41F0-D24C-A7B3-0A95A2EBC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blipFill>
                <a:blip r:embed="rId9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C49AA2-B5F6-0F43-BED5-361555690F81}"/>
                  </a:ext>
                </a:extLst>
              </p:cNvPr>
              <p:cNvSpPr txBox="1"/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C49AA2-B5F6-0F43-BED5-361555690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blipFill>
                <a:blip r:embed="rId14"/>
                <a:stretch>
                  <a:fillRect l="-25926" r="-7407" b="-37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F28415-6FB2-3B47-8F7A-D61515FCB2B7}"/>
                  </a:ext>
                </a:extLst>
              </p:cNvPr>
              <p:cNvSpPr txBox="1"/>
              <p:nvPr/>
            </p:nvSpPr>
            <p:spPr>
              <a:xfrm>
                <a:off x="3479690" y="6441703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F28415-6FB2-3B47-8F7A-D61515FC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0" y="6441703"/>
                <a:ext cx="363626" cy="369332"/>
              </a:xfrm>
              <a:prstGeom prst="rect">
                <a:avLst/>
              </a:prstGeom>
              <a:blipFill>
                <a:blip r:embed="rId15"/>
                <a:stretch>
                  <a:fillRect l="-10345" r="-34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92572DAE-A6B5-B347-9798-622FC42E6267}"/>
              </a:ext>
            </a:extLst>
          </p:cNvPr>
          <p:cNvSpPr txBox="1"/>
          <p:nvPr/>
        </p:nvSpPr>
        <p:spPr>
          <a:xfrm>
            <a:off x="8319453" y="6591392"/>
            <a:ext cx="3882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Adapted from MIT 6.S191 Intro to Deep Learning course</a:t>
            </a:r>
          </a:p>
        </p:txBody>
      </p:sp>
    </p:spTree>
    <p:extLst>
      <p:ext uri="{BB962C8B-B14F-4D97-AF65-F5344CB8AC3E}">
        <p14:creationId xmlns:p14="http://schemas.microsoft.com/office/powerpoint/2010/main" val="184635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2E9-8A55-FB42-90D5-2AF4F3DE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413" y="294009"/>
            <a:ext cx="7729728" cy="1188720"/>
          </a:xfrm>
        </p:spPr>
        <p:txBody>
          <a:bodyPr/>
          <a:lstStyle/>
          <a:p>
            <a:r>
              <a:rPr lang="en-GB" dirty="0"/>
              <a:t>Long short term memory (LSTM) Networks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B30E13-48AE-8F42-A0AF-A6BE09B2A9B3}"/>
              </a:ext>
            </a:extLst>
          </p:cNvPr>
          <p:cNvSpPr/>
          <p:nvPr/>
        </p:nvSpPr>
        <p:spPr>
          <a:xfrm>
            <a:off x="3280063" y="3310366"/>
            <a:ext cx="5631873" cy="315883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3C1A79-9EEA-3744-87BF-159B978CDDAC}"/>
              </a:ext>
            </a:extLst>
          </p:cNvPr>
          <p:cNvCxnSpPr/>
          <p:nvPr/>
        </p:nvCxnSpPr>
        <p:spPr>
          <a:xfrm>
            <a:off x="2465614" y="3984843"/>
            <a:ext cx="73315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D422EB-DFF1-7443-AEDC-13C091C2C7B4}"/>
              </a:ext>
            </a:extLst>
          </p:cNvPr>
          <p:cNvCxnSpPr>
            <a:cxnSpLocks/>
          </p:cNvCxnSpPr>
          <p:nvPr/>
        </p:nvCxnSpPr>
        <p:spPr>
          <a:xfrm>
            <a:off x="2465614" y="6052596"/>
            <a:ext cx="45189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076A22-42FC-A94C-853E-390B5E50545B}"/>
              </a:ext>
            </a:extLst>
          </p:cNvPr>
          <p:cNvCxnSpPr>
            <a:cxnSpLocks/>
          </p:cNvCxnSpPr>
          <p:nvPr/>
        </p:nvCxnSpPr>
        <p:spPr>
          <a:xfrm flipV="1">
            <a:off x="8703564" y="2748781"/>
            <a:ext cx="0" cy="3303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75FA75-BD7B-C544-8EE4-36BB2218DCC8}"/>
              </a:ext>
            </a:extLst>
          </p:cNvPr>
          <p:cNvCxnSpPr>
            <a:cxnSpLocks/>
          </p:cNvCxnSpPr>
          <p:nvPr/>
        </p:nvCxnSpPr>
        <p:spPr>
          <a:xfrm flipV="1">
            <a:off x="5908890" y="4175343"/>
            <a:ext cx="0" cy="1877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CE29A38-3F50-874F-A1B6-25E8991FB93A}"/>
              </a:ext>
            </a:extLst>
          </p:cNvPr>
          <p:cNvSpPr/>
          <p:nvPr/>
        </p:nvSpPr>
        <p:spPr>
          <a:xfrm>
            <a:off x="5704113" y="4809644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FE25EE-6549-6246-9600-83112AC3020F}"/>
              </a:ext>
            </a:extLst>
          </p:cNvPr>
          <p:cNvSpPr/>
          <p:nvPr/>
        </p:nvSpPr>
        <p:spPr>
          <a:xfrm>
            <a:off x="5704114" y="3783457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3F38B3-DD3F-5D4B-A1C3-9F06C7F417A8}"/>
              </a:ext>
            </a:extLst>
          </p:cNvPr>
          <p:cNvSpPr/>
          <p:nvPr/>
        </p:nvSpPr>
        <p:spPr>
          <a:xfrm>
            <a:off x="3926192" y="3788671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8B94E3-D1CC-0446-9911-35C51764C4EE}"/>
              </a:ext>
            </a:extLst>
          </p:cNvPr>
          <p:cNvCxnSpPr>
            <a:cxnSpLocks/>
          </p:cNvCxnSpPr>
          <p:nvPr/>
        </p:nvCxnSpPr>
        <p:spPr>
          <a:xfrm flipH="1" flipV="1">
            <a:off x="4122134" y="4175343"/>
            <a:ext cx="8994" cy="1890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4EF1C3-AAD3-B84E-8A6C-83EE106300C2}"/>
              </a:ext>
            </a:extLst>
          </p:cNvPr>
          <p:cNvSpPr/>
          <p:nvPr/>
        </p:nvSpPr>
        <p:spPr>
          <a:xfrm>
            <a:off x="384537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5EB734-F9A6-C745-86FA-5123963D9D06}"/>
              </a:ext>
            </a:extLst>
          </p:cNvPr>
          <p:cNvSpPr/>
          <p:nvPr/>
        </p:nvSpPr>
        <p:spPr>
          <a:xfrm>
            <a:off x="5426478" y="5365824"/>
            <a:ext cx="963381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00A71-BCE4-CA46-9889-BBB3BE9A9703}"/>
              </a:ext>
            </a:extLst>
          </p:cNvPr>
          <p:cNvCxnSpPr>
            <a:cxnSpLocks/>
          </p:cNvCxnSpPr>
          <p:nvPr/>
        </p:nvCxnSpPr>
        <p:spPr>
          <a:xfrm flipV="1">
            <a:off x="6997779" y="5015502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9B027-80C5-854A-8B6B-758A7FAA9F4B}"/>
              </a:ext>
            </a:extLst>
          </p:cNvPr>
          <p:cNvSpPr/>
          <p:nvPr/>
        </p:nvSpPr>
        <p:spPr>
          <a:xfrm>
            <a:off x="6698824" y="5362733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84A3A4-A0C3-3547-A49B-5233CCDAE991}"/>
              </a:ext>
            </a:extLst>
          </p:cNvPr>
          <p:cNvCxnSpPr>
            <a:cxnSpLocks/>
          </p:cNvCxnSpPr>
          <p:nvPr/>
        </p:nvCxnSpPr>
        <p:spPr>
          <a:xfrm flipV="1">
            <a:off x="3845664" y="6066003"/>
            <a:ext cx="0" cy="7317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D2EF2-3642-FC45-ACEB-E93FFDEA0DED}"/>
              </a:ext>
            </a:extLst>
          </p:cNvPr>
          <p:cNvCxnSpPr>
            <a:cxnSpLocks/>
          </p:cNvCxnSpPr>
          <p:nvPr/>
        </p:nvCxnSpPr>
        <p:spPr>
          <a:xfrm>
            <a:off x="6984574" y="5005587"/>
            <a:ext cx="4582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1E5283-2ED4-7F43-AC66-64271E59AF45}"/>
              </a:ext>
            </a:extLst>
          </p:cNvPr>
          <p:cNvCxnSpPr>
            <a:cxnSpLocks/>
          </p:cNvCxnSpPr>
          <p:nvPr/>
        </p:nvCxnSpPr>
        <p:spPr>
          <a:xfrm flipV="1">
            <a:off x="4921678" y="4992471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2409E2-6153-A74D-90A0-0A7C4322AEC7}"/>
              </a:ext>
            </a:extLst>
          </p:cNvPr>
          <p:cNvCxnSpPr>
            <a:cxnSpLocks/>
          </p:cNvCxnSpPr>
          <p:nvPr/>
        </p:nvCxnSpPr>
        <p:spPr>
          <a:xfrm>
            <a:off x="4899376" y="4997775"/>
            <a:ext cx="804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F385D01-693A-D74C-B5A5-33924A353851}"/>
              </a:ext>
            </a:extLst>
          </p:cNvPr>
          <p:cNvSpPr/>
          <p:nvPr/>
        </p:nvSpPr>
        <p:spPr>
          <a:xfrm>
            <a:off x="463592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D5432A-B5AD-9B47-9351-9873A433A22D}"/>
              </a:ext>
            </a:extLst>
          </p:cNvPr>
          <p:cNvCxnSpPr>
            <a:cxnSpLocks/>
          </p:cNvCxnSpPr>
          <p:nvPr/>
        </p:nvCxnSpPr>
        <p:spPr>
          <a:xfrm flipV="1">
            <a:off x="7638742" y="3979400"/>
            <a:ext cx="0" cy="2071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9D32FC-D50D-1846-BB46-08097EEA9A1A}"/>
              </a:ext>
            </a:extLst>
          </p:cNvPr>
          <p:cNvCxnSpPr>
            <a:cxnSpLocks/>
          </p:cNvCxnSpPr>
          <p:nvPr/>
        </p:nvCxnSpPr>
        <p:spPr>
          <a:xfrm>
            <a:off x="7623874" y="6043700"/>
            <a:ext cx="2173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E8B0ECC-9220-3F4B-9042-9E6B6A38B343}"/>
              </a:ext>
            </a:extLst>
          </p:cNvPr>
          <p:cNvSpPr/>
          <p:nvPr/>
        </p:nvSpPr>
        <p:spPr>
          <a:xfrm>
            <a:off x="7153386" y="4170290"/>
            <a:ext cx="963381" cy="4898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0C4969-5ADC-8947-981E-D0714E5B7F83}"/>
              </a:ext>
            </a:extLst>
          </p:cNvPr>
          <p:cNvSpPr/>
          <p:nvPr/>
        </p:nvSpPr>
        <p:spPr>
          <a:xfrm>
            <a:off x="7442800" y="4819559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2E5840-0A14-714E-B844-8F579029802C}"/>
              </a:ext>
            </a:extLst>
          </p:cNvPr>
          <p:cNvSpPr txBox="1"/>
          <p:nvPr/>
        </p:nvSpPr>
        <p:spPr>
          <a:xfrm>
            <a:off x="7343753" y="4191436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3217E0-B040-5749-8C86-4A47EF742D66}"/>
              </a:ext>
            </a:extLst>
          </p:cNvPr>
          <p:cNvSpPr txBox="1"/>
          <p:nvPr/>
        </p:nvSpPr>
        <p:spPr>
          <a:xfrm>
            <a:off x="5598263" y="5405262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/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blipFill>
                <a:blip r:embed="rId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/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/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/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blipFill>
                <a:blip r:embed="rId4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/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blipFill>
                <a:blip r:embed="rId5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/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blipFill>
                <a:blip r:embed="rId6"/>
                <a:stretch>
                  <a:fillRect l="-13793" r="-10345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/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blipFill>
                <a:blip r:embed="rId7"/>
                <a:stretch>
                  <a:fillRect l="-10345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/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blipFill>
                <a:blip r:embed="rId8"/>
                <a:stretch>
                  <a:fillRect l="-6000" r="-400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/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blipFill>
                <a:blip r:embed="rId9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/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blipFill>
                <a:blip r:embed="rId10"/>
                <a:stretch>
                  <a:fillRect l="-10345" r="-34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/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blipFill>
                <a:blip r:embed="rId11"/>
                <a:stretch>
                  <a:fillRect l="-16129" r="-3226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/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blipFill>
                <a:blip r:embed="rId12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/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blipFill>
                <a:blip r:embed="rId13"/>
                <a:stretch>
                  <a:fillRect l="-16667" r="-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/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blipFill>
                <a:blip r:embed="rId14"/>
                <a:stretch>
                  <a:fillRect l="-25926" r="-7407" b="-37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212D7641-2BDD-2B4F-89CD-6BC76B92334D}"/>
              </a:ext>
            </a:extLst>
          </p:cNvPr>
          <p:cNvSpPr txBox="1"/>
          <p:nvPr/>
        </p:nvSpPr>
        <p:spPr>
          <a:xfrm>
            <a:off x="2579781" y="1620469"/>
            <a:ext cx="730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1- Forget   </a:t>
            </a:r>
            <a:r>
              <a:rPr lang="en-GB" sz="2800" b="1" dirty="0"/>
              <a:t>2- Store    </a:t>
            </a:r>
            <a:r>
              <a:rPr lang="en-GB" sz="2800" dirty="0"/>
              <a:t>3- Update    4-Output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FB85E8-431D-7B4B-8D57-2B203A4F82EE}"/>
              </a:ext>
            </a:extLst>
          </p:cNvPr>
          <p:cNvSpPr/>
          <p:nvPr/>
        </p:nvSpPr>
        <p:spPr>
          <a:xfrm>
            <a:off x="1632030" y="2394239"/>
            <a:ext cx="8866208" cy="4428371"/>
          </a:xfrm>
          <a:prstGeom prst="rect">
            <a:avLst/>
          </a:prstGeom>
          <a:solidFill>
            <a:srgbClr val="F2F2F2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ECBA4B-6793-5943-A0BF-BE477770903A}"/>
              </a:ext>
            </a:extLst>
          </p:cNvPr>
          <p:cNvCxnSpPr>
            <a:cxnSpLocks/>
          </p:cNvCxnSpPr>
          <p:nvPr/>
        </p:nvCxnSpPr>
        <p:spPr>
          <a:xfrm>
            <a:off x="2470090" y="6057072"/>
            <a:ext cx="45189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AE0ABAE-98CC-464D-9CFB-4EC4870E4E52}"/>
              </a:ext>
            </a:extLst>
          </p:cNvPr>
          <p:cNvCxnSpPr>
            <a:cxnSpLocks/>
          </p:cNvCxnSpPr>
          <p:nvPr/>
        </p:nvCxnSpPr>
        <p:spPr>
          <a:xfrm flipV="1">
            <a:off x="5913366" y="4179819"/>
            <a:ext cx="0" cy="1877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07A00B01-CBE7-6F4A-8980-9A0ADE7121B6}"/>
              </a:ext>
            </a:extLst>
          </p:cNvPr>
          <p:cNvSpPr/>
          <p:nvPr/>
        </p:nvSpPr>
        <p:spPr>
          <a:xfrm>
            <a:off x="5708589" y="4814120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6558CA6-C657-CA4C-9980-58D805746C94}"/>
              </a:ext>
            </a:extLst>
          </p:cNvPr>
          <p:cNvSpPr/>
          <p:nvPr/>
        </p:nvSpPr>
        <p:spPr>
          <a:xfrm>
            <a:off x="5708590" y="3787933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9C2D4A78-A801-3542-BE14-FE0C11F8A667}"/>
              </a:ext>
            </a:extLst>
          </p:cNvPr>
          <p:cNvSpPr/>
          <p:nvPr/>
        </p:nvSpPr>
        <p:spPr>
          <a:xfrm>
            <a:off x="5430954" y="5370300"/>
            <a:ext cx="963381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860BCF0-E82C-334E-A8EF-D36E718B6841}"/>
              </a:ext>
            </a:extLst>
          </p:cNvPr>
          <p:cNvCxnSpPr>
            <a:cxnSpLocks/>
          </p:cNvCxnSpPr>
          <p:nvPr/>
        </p:nvCxnSpPr>
        <p:spPr>
          <a:xfrm flipV="1">
            <a:off x="3850140" y="6070479"/>
            <a:ext cx="0" cy="7317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50B3BB-99C6-7B4D-8873-3070A3F67A5A}"/>
              </a:ext>
            </a:extLst>
          </p:cNvPr>
          <p:cNvCxnSpPr>
            <a:cxnSpLocks/>
          </p:cNvCxnSpPr>
          <p:nvPr/>
        </p:nvCxnSpPr>
        <p:spPr>
          <a:xfrm flipV="1">
            <a:off x="4926154" y="4996947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94661AD-EAF7-B349-8A6B-4F8AE1D64DA2}"/>
              </a:ext>
            </a:extLst>
          </p:cNvPr>
          <p:cNvSpPr/>
          <p:nvPr/>
        </p:nvSpPr>
        <p:spPr>
          <a:xfrm>
            <a:off x="4640404" y="5370300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8CE8DFA-A731-5E47-B7F1-9D3E2915501C}"/>
              </a:ext>
            </a:extLst>
          </p:cNvPr>
          <p:cNvSpPr txBox="1"/>
          <p:nvPr/>
        </p:nvSpPr>
        <p:spPr>
          <a:xfrm>
            <a:off x="5602739" y="5409738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50CD0E3-327B-F645-B722-3731FE0F9000}"/>
                  </a:ext>
                </a:extLst>
              </p:cNvPr>
              <p:cNvSpPr txBox="1"/>
              <p:nvPr/>
            </p:nvSpPr>
            <p:spPr>
              <a:xfrm>
                <a:off x="4820372" y="5444659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50CD0E3-327B-F645-B722-3731FE0F9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372" y="5444659"/>
                <a:ext cx="204415" cy="276999"/>
              </a:xfrm>
              <a:prstGeom prst="rect">
                <a:avLst/>
              </a:prstGeom>
              <a:blipFill>
                <a:blip r:embed="rId15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28D7FE8-2EE1-C242-93CE-A7B4BC297966}"/>
                  </a:ext>
                </a:extLst>
              </p:cNvPr>
              <p:cNvSpPr txBox="1"/>
              <p:nvPr/>
            </p:nvSpPr>
            <p:spPr>
              <a:xfrm>
                <a:off x="5755548" y="3790096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28D7FE8-2EE1-C242-93CE-A7B4BC297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48" y="3790096"/>
                <a:ext cx="314189" cy="369332"/>
              </a:xfrm>
              <a:prstGeom prst="rect">
                <a:avLst/>
              </a:prstGeom>
              <a:blipFill>
                <a:blip r:embed="rId16"/>
                <a:stretch>
                  <a:fillRect l="-19231" r="-1538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B6453DE-032D-6548-9316-BA39698FA091}"/>
                  </a:ext>
                </a:extLst>
              </p:cNvPr>
              <p:cNvSpPr txBox="1"/>
              <p:nvPr/>
            </p:nvSpPr>
            <p:spPr>
              <a:xfrm>
                <a:off x="5734710" y="4775119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B6453DE-032D-6548-9316-BA39698FA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10" y="4775119"/>
                <a:ext cx="355867" cy="430887"/>
              </a:xfrm>
              <a:prstGeom prst="rect">
                <a:avLst/>
              </a:prstGeom>
              <a:blipFill>
                <a:blip r:embed="rId17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6D78E47-3560-9049-8B70-69CCF397C5FD}"/>
                  </a:ext>
                </a:extLst>
              </p:cNvPr>
              <p:cNvSpPr txBox="1"/>
              <p:nvPr/>
            </p:nvSpPr>
            <p:spPr>
              <a:xfrm>
                <a:off x="1916254" y="5941603"/>
                <a:ext cx="668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6D78E47-3560-9049-8B70-69CCF397C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254" y="5941603"/>
                <a:ext cx="668003" cy="369332"/>
              </a:xfrm>
              <a:prstGeom prst="rect">
                <a:avLst/>
              </a:prstGeom>
              <a:blipFill>
                <a:blip r:embed="rId18"/>
                <a:stretch>
                  <a:fillRect l="-9259" r="-1852"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514F29C-5D0A-8142-9E71-89B35208E8BA}"/>
                  </a:ext>
                </a:extLst>
              </p:cNvPr>
              <p:cNvSpPr txBox="1"/>
              <p:nvPr/>
            </p:nvSpPr>
            <p:spPr>
              <a:xfrm>
                <a:off x="3484166" y="6434604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514F29C-5D0A-8142-9E71-89B35208E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166" y="6434604"/>
                <a:ext cx="363626" cy="369332"/>
              </a:xfrm>
              <a:prstGeom prst="rect">
                <a:avLst/>
              </a:prstGeom>
              <a:blipFill>
                <a:blip r:embed="rId19"/>
                <a:stretch>
                  <a:fillRect l="-6897" r="-3448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C993A16-3CE5-0F4F-8590-ED50B708DFF4}"/>
              </a:ext>
            </a:extLst>
          </p:cNvPr>
          <p:cNvCxnSpPr>
            <a:cxnSpLocks/>
          </p:cNvCxnSpPr>
          <p:nvPr/>
        </p:nvCxnSpPr>
        <p:spPr>
          <a:xfrm>
            <a:off x="4899376" y="5005587"/>
            <a:ext cx="804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C7A24A7-9DAB-9540-98B5-0920242F32D2}"/>
                  </a:ext>
                </a:extLst>
              </p:cNvPr>
              <p:cNvSpPr txBox="1"/>
              <p:nvPr/>
            </p:nvSpPr>
            <p:spPr>
              <a:xfrm>
                <a:off x="5143437" y="4400688"/>
                <a:ext cx="300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C7A24A7-9DAB-9540-98B5-0920242F3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7" y="4400688"/>
                <a:ext cx="300916" cy="369332"/>
              </a:xfrm>
              <a:prstGeom prst="rect">
                <a:avLst/>
              </a:prstGeom>
              <a:blipFill>
                <a:blip r:embed="rId20"/>
                <a:stretch>
                  <a:fillRect l="-20833" r="-4167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B47A8530-20E0-2B41-9BAB-A9A0E0E4FD3B}"/>
              </a:ext>
            </a:extLst>
          </p:cNvPr>
          <p:cNvSpPr txBox="1"/>
          <p:nvPr/>
        </p:nvSpPr>
        <p:spPr>
          <a:xfrm>
            <a:off x="8319453" y="6591392"/>
            <a:ext cx="3882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Adapted from MIT 6.S191 Intro to Deep Learning course</a:t>
            </a:r>
          </a:p>
        </p:txBody>
      </p:sp>
    </p:spTree>
    <p:extLst>
      <p:ext uri="{BB962C8B-B14F-4D97-AF65-F5344CB8AC3E}">
        <p14:creationId xmlns:p14="http://schemas.microsoft.com/office/powerpoint/2010/main" val="1018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2E9-8A55-FB42-90D5-2AF4F3DE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413" y="294009"/>
            <a:ext cx="7729728" cy="1188720"/>
          </a:xfrm>
        </p:spPr>
        <p:txBody>
          <a:bodyPr/>
          <a:lstStyle/>
          <a:p>
            <a:r>
              <a:rPr lang="en-GB" dirty="0"/>
              <a:t>Long short term memory (LSTM) Networks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B30E13-48AE-8F42-A0AF-A6BE09B2A9B3}"/>
              </a:ext>
            </a:extLst>
          </p:cNvPr>
          <p:cNvSpPr/>
          <p:nvPr/>
        </p:nvSpPr>
        <p:spPr>
          <a:xfrm>
            <a:off x="3280063" y="3310366"/>
            <a:ext cx="5631873" cy="315883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3C1A79-9EEA-3744-87BF-159B978CDDAC}"/>
              </a:ext>
            </a:extLst>
          </p:cNvPr>
          <p:cNvCxnSpPr/>
          <p:nvPr/>
        </p:nvCxnSpPr>
        <p:spPr>
          <a:xfrm>
            <a:off x="2465614" y="3984843"/>
            <a:ext cx="73315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D422EB-DFF1-7443-AEDC-13C091C2C7B4}"/>
              </a:ext>
            </a:extLst>
          </p:cNvPr>
          <p:cNvCxnSpPr>
            <a:cxnSpLocks/>
          </p:cNvCxnSpPr>
          <p:nvPr/>
        </p:nvCxnSpPr>
        <p:spPr>
          <a:xfrm>
            <a:off x="2465614" y="6052596"/>
            <a:ext cx="45189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076A22-42FC-A94C-853E-390B5E50545B}"/>
              </a:ext>
            </a:extLst>
          </p:cNvPr>
          <p:cNvCxnSpPr>
            <a:cxnSpLocks/>
          </p:cNvCxnSpPr>
          <p:nvPr/>
        </p:nvCxnSpPr>
        <p:spPr>
          <a:xfrm flipV="1">
            <a:off x="8703564" y="2748781"/>
            <a:ext cx="0" cy="3303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75FA75-BD7B-C544-8EE4-36BB2218DCC8}"/>
              </a:ext>
            </a:extLst>
          </p:cNvPr>
          <p:cNvCxnSpPr>
            <a:cxnSpLocks/>
          </p:cNvCxnSpPr>
          <p:nvPr/>
        </p:nvCxnSpPr>
        <p:spPr>
          <a:xfrm flipV="1">
            <a:off x="5908890" y="4175343"/>
            <a:ext cx="0" cy="1877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CE29A38-3F50-874F-A1B6-25E8991FB93A}"/>
              </a:ext>
            </a:extLst>
          </p:cNvPr>
          <p:cNvSpPr/>
          <p:nvPr/>
        </p:nvSpPr>
        <p:spPr>
          <a:xfrm>
            <a:off x="5704113" y="4809644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FE25EE-6549-6246-9600-83112AC3020F}"/>
              </a:ext>
            </a:extLst>
          </p:cNvPr>
          <p:cNvSpPr/>
          <p:nvPr/>
        </p:nvSpPr>
        <p:spPr>
          <a:xfrm>
            <a:off x="5704114" y="3783457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3F38B3-DD3F-5D4B-A1C3-9F06C7F417A8}"/>
              </a:ext>
            </a:extLst>
          </p:cNvPr>
          <p:cNvSpPr/>
          <p:nvPr/>
        </p:nvSpPr>
        <p:spPr>
          <a:xfrm>
            <a:off x="3926192" y="3788671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8B94E3-D1CC-0446-9911-35C51764C4EE}"/>
              </a:ext>
            </a:extLst>
          </p:cNvPr>
          <p:cNvCxnSpPr>
            <a:cxnSpLocks/>
          </p:cNvCxnSpPr>
          <p:nvPr/>
        </p:nvCxnSpPr>
        <p:spPr>
          <a:xfrm flipH="1" flipV="1">
            <a:off x="4122134" y="4175343"/>
            <a:ext cx="8994" cy="1890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4EF1C3-AAD3-B84E-8A6C-83EE106300C2}"/>
              </a:ext>
            </a:extLst>
          </p:cNvPr>
          <p:cNvSpPr/>
          <p:nvPr/>
        </p:nvSpPr>
        <p:spPr>
          <a:xfrm>
            <a:off x="384537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5EB734-F9A6-C745-86FA-5123963D9D06}"/>
              </a:ext>
            </a:extLst>
          </p:cNvPr>
          <p:cNvSpPr/>
          <p:nvPr/>
        </p:nvSpPr>
        <p:spPr>
          <a:xfrm>
            <a:off x="5426478" y="5365824"/>
            <a:ext cx="963381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00A71-BCE4-CA46-9889-BBB3BE9A9703}"/>
              </a:ext>
            </a:extLst>
          </p:cNvPr>
          <p:cNvCxnSpPr>
            <a:cxnSpLocks/>
          </p:cNvCxnSpPr>
          <p:nvPr/>
        </p:nvCxnSpPr>
        <p:spPr>
          <a:xfrm flipV="1">
            <a:off x="6997779" y="5015502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9B027-80C5-854A-8B6B-758A7FAA9F4B}"/>
              </a:ext>
            </a:extLst>
          </p:cNvPr>
          <p:cNvSpPr/>
          <p:nvPr/>
        </p:nvSpPr>
        <p:spPr>
          <a:xfrm>
            <a:off x="6698824" y="5362733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84A3A4-A0C3-3547-A49B-5233CCDAE991}"/>
              </a:ext>
            </a:extLst>
          </p:cNvPr>
          <p:cNvCxnSpPr>
            <a:cxnSpLocks/>
          </p:cNvCxnSpPr>
          <p:nvPr/>
        </p:nvCxnSpPr>
        <p:spPr>
          <a:xfrm flipV="1">
            <a:off x="3845664" y="6066003"/>
            <a:ext cx="0" cy="7317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D2EF2-3642-FC45-ACEB-E93FFDEA0DED}"/>
              </a:ext>
            </a:extLst>
          </p:cNvPr>
          <p:cNvCxnSpPr>
            <a:cxnSpLocks/>
          </p:cNvCxnSpPr>
          <p:nvPr/>
        </p:nvCxnSpPr>
        <p:spPr>
          <a:xfrm>
            <a:off x="6984574" y="5005587"/>
            <a:ext cx="4582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1E5283-2ED4-7F43-AC66-64271E59AF45}"/>
              </a:ext>
            </a:extLst>
          </p:cNvPr>
          <p:cNvCxnSpPr>
            <a:cxnSpLocks/>
          </p:cNvCxnSpPr>
          <p:nvPr/>
        </p:nvCxnSpPr>
        <p:spPr>
          <a:xfrm flipV="1">
            <a:off x="4921678" y="4992471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2409E2-6153-A74D-90A0-0A7C4322AEC7}"/>
              </a:ext>
            </a:extLst>
          </p:cNvPr>
          <p:cNvCxnSpPr>
            <a:cxnSpLocks/>
          </p:cNvCxnSpPr>
          <p:nvPr/>
        </p:nvCxnSpPr>
        <p:spPr>
          <a:xfrm>
            <a:off x="4899376" y="4997775"/>
            <a:ext cx="804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F385D01-693A-D74C-B5A5-33924A353851}"/>
              </a:ext>
            </a:extLst>
          </p:cNvPr>
          <p:cNvSpPr/>
          <p:nvPr/>
        </p:nvSpPr>
        <p:spPr>
          <a:xfrm>
            <a:off x="463592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D5432A-B5AD-9B47-9351-9873A433A22D}"/>
              </a:ext>
            </a:extLst>
          </p:cNvPr>
          <p:cNvCxnSpPr>
            <a:cxnSpLocks/>
          </p:cNvCxnSpPr>
          <p:nvPr/>
        </p:nvCxnSpPr>
        <p:spPr>
          <a:xfrm flipV="1">
            <a:off x="7638742" y="3979400"/>
            <a:ext cx="0" cy="2071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9D32FC-D50D-1846-BB46-08097EEA9A1A}"/>
              </a:ext>
            </a:extLst>
          </p:cNvPr>
          <p:cNvCxnSpPr>
            <a:cxnSpLocks/>
          </p:cNvCxnSpPr>
          <p:nvPr/>
        </p:nvCxnSpPr>
        <p:spPr>
          <a:xfrm>
            <a:off x="7623874" y="6043700"/>
            <a:ext cx="2173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E8B0ECC-9220-3F4B-9042-9E6B6A38B343}"/>
              </a:ext>
            </a:extLst>
          </p:cNvPr>
          <p:cNvSpPr/>
          <p:nvPr/>
        </p:nvSpPr>
        <p:spPr>
          <a:xfrm>
            <a:off x="7153386" y="4170290"/>
            <a:ext cx="963381" cy="4898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0C4969-5ADC-8947-981E-D0714E5B7F83}"/>
              </a:ext>
            </a:extLst>
          </p:cNvPr>
          <p:cNvSpPr/>
          <p:nvPr/>
        </p:nvSpPr>
        <p:spPr>
          <a:xfrm>
            <a:off x="7442800" y="4819559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2E5840-0A14-714E-B844-8F579029802C}"/>
              </a:ext>
            </a:extLst>
          </p:cNvPr>
          <p:cNvSpPr txBox="1"/>
          <p:nvPr/>
        </p:nvSpPr>
        <p:spPr>
          <a:xfrm>
            <a:off x="7343753" y="4191436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3217E0-B040-5749-8C86-4A47EF742D66}"/>
              </a:ext>
            </a:extLst>
          </p:cNvPr>
          <p:cNvSpPr txBox="1"/>
          <p:nvPr/>
        </p:nvSpPr>
        <p:spPr>
          <a:xfrm>
            <a:off x="5598263" y="5405262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/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blipFill>
                <a:blip r:embed="rId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/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/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/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blipFill>
                <a:blip r:embed="rId4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/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blipFill>
                <a:blip r:embed="rId5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/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blipFill>
                <a:blip r:embed="rId6"/>
                <a:stretch>
                  <a:fillRect l="-13793" r="-10345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/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blipFill>
                <a:blip r:embed="rId7"/>
                <a:stretch>
                  <a:fillRect l="-10345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/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blipFill>
                <a:blip r:embed="rId8"/>
                <a:stretch>
                  <a:fillRect l="-6000" r="-400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/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blipFill>
                <a:blip r:embed="rId9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/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blipFill>
                <a:blip r:embed="rId10"/>
                <a:stretch>
                  <a:fillRect l="-10345" r="-34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/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blipFill>
                <a:blip r:embed="rId11"/>
                <a:stretch>
                  <a:fillRect l="-16129" r="-3226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/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blipFill>
                <a:blip r:embed="rId12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/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blipFill>
                <a:blip r:embed="rId13"/>
                <a:stretch>
                  <a:fillRect l="-16667" r="-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/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blipFill>
                <a:blip r:embed="rId14"/>
                <a:stretch>
                  <a:fillRect l="-25926" r="-7407" b="-37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212D7641-2BDD-2B4F-89CD-6BC76B92334D}"/>
              </a:ext>
            </a:extLst>
          </p:cNvPr>
          <p:cNvSpPr txBox="1"/>
          <p:nvPr/>
        </p:nvSpPr>
        <p:spPr>
          <a:xfrm>
            <a:off x="2579781" y="1620469"/>
            <a:ext cx="730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1- Forget   2- Store    </a:t>
            </a:r>
            <a:r>
              <a:rPr lang="en-GB" sz="2800" b="1" dirty="0"/>
              <a:t>3- Update    </a:t>
            </a:r>
            <a:r>
              <a:rPr lang="en-GB" sz="2800" dirty="0"/>
              <a:t>4-Output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FB85E8-431D-7B4B-8D57-2B203A4F82EE}"/>
              </a:ext>
            </a:extLst>
          </p:cNvPr>
          <p:cNvSpPr/>
          <p:nvPr/>
        </p:nvSpPr>
        <p:spPr>
          <a:xfrm>
            <a:off x="1632030" y="2394239"/>
            <a:ext cx="8866208" cy="4428371"/>
          </a:xfrm>
          <a:prstGeom prst="rect">
            <a:avLst/>
          </a:prstGeom>
          <a:solidFill>
            <a:srgbClr val="F2F2F2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3200CA-A7A4-3541-BD54-D45535448707}"/>
              </a:ext>
            </a:extLst>
          </p:cNvPr>
          <p:cNvCxnSpPr/>
          <p:nvPr/>
        </p:nvCxnSpPr>
        <p:spPr>
          <a:xfrm>
            <a:off x="2465614" y="3985268"/>
            <a:ext cx="73315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6558CA6-C657-CA4C-9980-58D805746C94}"/>
              </a:ext>
            </a:extLst>
          </p:cNvPr>
          <p:cNvSpPr/>
          <p:nvPr/>
        </p:nvSpPr>
        <p:spPr>
          <a:xfrm>
            <a:off x="5708590" y="3787933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28D7FE8-2EE1-C242-93CE-A7B4BC297966}"/>
                  </a:ext>
                </a:extLst>
              </p:cNvPr>
              <p:cNvSpPr txBox="1"/>
              <p:nvPr/>
            </p:nvSpPr>
            <p:spPr>
              <a:xfrm>
                <a:off x="5755548" y="3790096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28D7FE8-2EE1-C242-93CE-A7B4BC297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48" y="3790096"/>
                <a:ext cx="314189" cy="369332"/>
              </a:xfrm>
              <a:prstGeom prst="rect">
                <a:avLst/>
              </a:prstGeom>
              <a:blipFill>
                <a:blip r:embed="rId15"/>
                <a:stretch>
                  <a:fillRect l="-19231" r="-1538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93260A6F-266F-3343-BCD4-1C7F3275B76D}"/>
              </a:ext>
            </a:extLst>
          </p:cNvPr>
          <p:cNvSpPr/>
          <p:nvPr/>
        </p:nvSpPr>
        <p:spPr>
          <a:xfrm>
            <a:off x="3926192" y="3789096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DC83A1-6212-E548-A5C1-1E51DDC845C5}"/>
                  </a:ext>
                </a:extLst>
              </p:cNvPr>
              <p:cNvSpPr txBox="1"/>
              <p:nvPr/>
            </p:nvSpPr>
            <p:spPr>
              <a:xfrm>
                <a:off x="3945385" y="3739135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DC83A1-6212-E548-A5C1-1E51DDC84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5" y="3739135"/>
                <a:ext cx="355867" cy="430887"/>
              </a:xfrm>
              <a:prstGeom prst="rect">
                <a:avLst/>
              </a:prstGeom>
              <a:blipFill>
                <a:blip r:embed="rId4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CF734F-52E5-004A-AF09-D19AFE65CAB6}"/>
                  </a:ext>
                </a:extLst>
              </p:cNvPr>
              <p:cNvSpPr txBox="1"/>
              <p:nvPr/>
            </p:nvSpPr>
            <p:spPr>
              <a:xfrm>
                <a:off x="1882391" y="3841325"/>
                <a:ext cx="6300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CF734F-52E5-004A-AF09-D19AFE65C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91" y="3841325"/>
                <a:ext cx="630044" cy="369332"/>
              </a:xfrm>
              <a:prstGeom prst="rect">
                <a:avLst/>
              </a:prstGeom>
              <a:blipFill>
                <a:blip r:embed="rId8"/>
                <a:stretch>
                  <a:fillRect l="-6000" r="-400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B94D261-FCD6-5643-A799-CD7D03404454}"/>
                  </a:ext>
                </a:extLst>
              </p:cNvPr>
              <p:cNvSpPr txBox="1"/>
              <p:nvPr/>
            </p:nvSpPr>
            <p:spPr>
              <a:xfrm>
                <a:off x="9824320" y="3841324"/>
                <a:ext cx="336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B94D261-FCD6-5643-A799-CD7D03404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3841324"/>
                <a:ext cx="336695" cy="369332"/>
              </a:xfrm>
              <a:prstGeom prst="rect">
                <a:avLst/>
              </a:prstGeom>
              <a:blipFill>
                <a:blip r:embed="rId12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19BABDF0-8558-D545-858D-A1B9D293C036}"/>
              </a:ext>
            </a:extLst>
          </p:cNvPr>
          <p:cNvSpPr txBox="1"/>
          <p:nvPr/>
        </p:nvSpPr>
        <p:spPr>
          <a:xfrm>
            <a:off x="8319453" y="6591392"/>
            <a:ext cx="3882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Adapted from MIT 6.S191 Intro to Deep Learning course</a:t>
            </a:r>
          </a:p>
        </p:txBody>
      </p:sp>
    </p:spTree>
    <p:extLst>
      <p:ext uri="{BB962C8B-B14F-4D97-AF65-F5344CB8AC3E}">
        <p14:creationId xmlns:p14="http://schemas.microsoft.com/office/powerpoint/2010/main" val="133750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2E9-8A55-FB42-90D5-2AF4F3DE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413" y="294009"/>
            <a:ext cx="7729728" cy="1188720"/>
          </a:xfrm>
        </p:spPr>
        <p:txBody>
          <a:bodyPr/>
          <a:lstStyle/>
          <a:p>
            <a:r>
              <a:rPr lang="en-GB" dirty="0"/>
              <a:t>Long short term memory (LSTM) Networks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B30E13-48AE-8F42-A0AF-A6BE09B2A9B3}"/>
              </a:ext>
            </a:extLst>
          </p:cNvPr>
          <p:cNvSpPr/>
          <p:nvPr/>
        </p:nvSpPr>
        <p:spPr>
          <a:xfrm>
            <a:off x="3280063" y="3310366"/>
            <a:ext cx="5631873" cy="315883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3C1A79-9EEA-3744-87BF-159B978CDDAC}"/>
              </a:ext>
            </a:extLst>
          </p:cNvPr>
          <p:cNvCxnSpPr/>
          <p:nvPr/>
        </p:nvCxnSpPr>
        <p:spPr>
          <a:xfrm>
            <a:off x="2465614" y="3984843"/>
            <a:ext cx="73315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D422EB-DFF1-7443-AEDC-13C091C2C7B4}"/>
              </a:ext>
            </a:extLst>
          </p:cNvPr>
          <p:cNvCxnSpPr>
            <a:cxnSpLocks/>
          </p:cNvCxnSpPr>
          <p:nvPr/>
        </p:nvCxnSpPr>
        <p:spPr>
          <a:xfrm>
            <a:off x="2465614" y="6052596"/>
            <a:ext cx="45189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076A22-42FC-A94C-853E-390B5E50545B}"/>
              </a:ext>
            </a:extLst>
          </p:cNvPr>
          <p:cNvCxnSpPr>
            <a:cxnSpLocks/>
          </p:cNvCxnSpPr>
          <p:nvPr/>
        </p:nvCxnSpPr>
        <p:spPr>
          <a:xfrm flipV="1">
            <a:off x="8703564" y="2748781"/>
            <a:ext cx="0" cy="3303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75FA75-BD7B-C544-8EE4-36BB2218DCC8}"/>
              </a:ext>
            </a:extLst>
          </p:cNvPr>
          <p:cNvCxnSpPr>
            <a:cxnSpLocks/>
          </p:cNvCxnSpPr>
          <p:nvPr/>
        </p:nvCxnSpPr>
        <p:spPr>
          <a:xfrm flipV="1">
            <a:off x="5908890" y="4175343"/>
            <a:ext cx="0" cy="1877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CE29A38-3F50-874F-A1B6-25E8991FB93A}"/>
              </a:ext>
            </a:extLst>
          </p:cNvPr>
          <p:cNvSpPr/>
          <p:nvPr/>
        </p:nvSpPr>
        <p:spPr>
          <a:xfrm>
            <a:off x="5704113" y="4809644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FE25EE-6549-6246-9600-83112AC3020F}"/>
              </a:ext>
            </a:extLst>
          </p:cNvPr>
          <p:cNvSpPr/>
          <p:nvPr/>
        </p:nvSpPr>
        <p:spPr>
          <a:xfrm>
            <a:off x="5704114" y="3783457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3F38B3-DD3F-5D4B-A1C3-9F06C7F417A8}"/>
              </a:ext>
            </a:extLst>
          </p:cNvPr>
          <p:cNvSpPr/>
          <p:nvPr/>
        </p:nvSpPr>
        <p:spPr>
          <a:xfrm>
            <a:off x="3926192" y="3788671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8B94E3-D1CC-0446-9911-35C51764C4EE}"/>
              </a:ext>
            </a:extLst>
          </p:cNvPr>
          <p:cNvCxnSpPr>
            <a:cxnSpLocks/>
          </p:cNvCxnSpPr>
          <p:nvPr/>
        </p:nvCxnSpPr>
        <p:spPr>
          <a:xfrm flipH="1" flipV="1">
            <a:off x="4122134" y="4175343"/>
            <a:ext cx="8994" cy="1890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4EF1C3-AAD3-B84E-8A6C-83EE106300C2}"/>
              </a:ext>
            </a:extLst>
          </p:cNvPr>
          <p:cNvSpPr/>
          <p:nvPr/>
        </p:nvSpPr>
        <p:spPr>
          <a:xfrm>
            <a:off x="384537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5EB734-F9A6-C745-86FA-5123963D9D06}"/>
              </a:ext>
            </a:extLst>
          </p:cNvPr>
          <p:cNvSpPr/>
          <p:nvPr/>
        </p:nvSpPr>
        <p:spPr>
          <a:xfrm>
            <a:off x="5426478" y="5365824"/>
            <a:ext cx="963381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00A71-BCE4-CA46-9889-BBB3BE9A9703}"/>
              </a:ext>
            </a:extLst>
          </p:cNvPr>
          <p:cNvCxnSpPr>
            <a:cxnSpLocks/>
          </p:cNvCxnSpPr>
          <p:nvPr/>
        </p:nvCxnSpPr>
        <p:spPr>
          <a:xfrm flipV="1">
            <a:off x="6997779" y="5015502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9B027-80C5-854A-8B6B-758A7FAA9F4B}"/>
              </a:ext>
            </a:extLst>
          </p:cNvPr>
          <p:cNvSpPr/>
          <p:nvPr/>
        </p:nvSpPr>
        <p:spPr>
          <a:xfrm>
            <a:off x="6698824" y="5362733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84A3A4-A0C3-3547-A49B-5233CCDAE991}"/>
              </a:ext>
            </a:extLst>
          </p:cNvPr>
          <p:cNvCxnSpPr>
            <a:cxnSpLocks/>
          </p:cNvCxnSpPr>
          <p:nvPr/>
        </p:nvCxnSpPr>
        <p:spPr>
          <a:xfrm flipV="1">
            <a:off x="3845664" y="6066003"/>
            <a:ext cx="0" cy="7317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D2EF2-3642-FC45-ACEB-E93FFDEA0DED}"/>
              </a:ext>
            </a:extLst>
          </p:cNvPr>
          <p:cNvCxnSpPr>
            <a:cxnSpLocks/>
          </p:cNvCxnSpPr>
          <p:nvPr/>
        </p:nvCxnSpPr>
        <p:spPr>
          <a:xfrm>
            <a:off x="6984574" y="5005587"/>
            <a:ext cx="4582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1E5283-2ED4-7F43-AC66-64271E59AF45}"/>
              </a:ext>
            </a:extLst>
          </p:cNvPr>
          <p:cNvCxnSpPr>
            <a:cxnSpLocks/>
          </p:cNvCxnSpPr>
          <p:nvPr/>
        </p:nvCxnSpPr>
        <p:spPr>
          <a:xfrm flipV="1">
            <a:off x="4921678" y="4992471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2409E2-6153-A74D-90A0-0A7C4322AEC7}"/>
              </a:ext>
            </a:extLst>
          </p:cNvPr>
          <p:cNvCxnSpPr>
            <a:cxnSpLocks/>
          </p:cNvCxnSpPr>
          <p:nvPr/>
        </p:nvCxnSpPr>
        <p:spPr>
          <a:xfrm>
            <a:off x="4899376" y="4997775"/>
            <a:ext cx="804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F385D01-693A-D74C-B5A5-33924A353851}"/>
              </a:ext>
            </a:extLst>
          </p:cNvPr>
          <p:cNvSpPr/>
          <p:nvPr/>
        </p:nvSpPr>
        <p:spPr>
          <a:xfrm>
            <a:off x="463592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D5432A-B5AD-9B47-9351-9873A433A22D}"/>
              </a:ext>
            </a:extLst>
          </p:cNvPr>
          <p:cNvCxnSpPr>
            <a:cxnSpLocks/>
          </p:cNvCxnSpPr>
          <p:nvPr/>
        </p:nvCxnSpPr>
        <p:spPr>
          <a:xfrm flipV="1">
            <a:off x="7638742" y="3979400"/>
            <a:ext cx="0" cy="2071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9D32FC-D50D-1846-BB46-08097EEA9A1A}"/>
              </a:ext>
            </a:extLst>
          </p:cNvPr>
          <p:cNvCxnSpPr>
            <a:cxnSpLocks/>
          </p:cNvCxnSpPr>
          <p:nvPr/>
        </p:nvCxnSpPr>
        <p:spPr>
          <a:xfrm>
            <a:off x="7623874" y="6043700"/>
            <a:ext cx="2173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E8B0ECC-9220-3F4B-9042-9E6B6A38B343}"/>
              </a:ext>
            </a:extLst>
          </p:cNvPr>
          <p:cNvSpPr/>
          <p:nvPr/>
        </p:nvSpPr>
        <p:spPr>
          <a:xfrm>
            <a:off x="7153386" y="4170290"/>
            <a:ext cx="963381" cy="4898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0C4969-5ADC-8947-981E-D0714E5B7F83}"/>
              </a:ext>
            </a:extLst>
          </p:cNvPr>
          <p:cNvSpPr/>
          <p:nvPr/>
        </p:nvSpPr>
        <p:spPr>
          <a:xfrm>
            <a:off x="7442800" y="4819559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2E5840-0A14-714E-B844-8F579029802C}"/>
              </a:ext>
            </a:extLst>
          </p:cNvPr>
          <p:cNvSpPr txBox="1"/>
          <p:nvPr/>
        </p:nvSpPr>
        <p:spPr>
          <a:xfrm>
            <a:off x="7343753" y="4191436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3217E0-B040-5749-8C86-4A47EF742D66}"/>
              </a:ext>
            </a:extLst>
          </p:cNvPr>
          <p:cNvSpPr txBox="1"/>
          <p:nvPr/>
        </p:nvSpPr>
        <p:spPr>
          <a:xfrm>
            <a:off x="5598263" y="5405262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/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blipFill>
                <a:blip r:embed="rId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/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/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/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blipFill>
                <a:blip r:embed="rId4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/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blipFill>
                <a:blip r:embed="rId5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/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blipFill>
                <a:blip r:embed="rId6"/>
                <a:stretch>
                  <a:fillRect l="-13793" r="-10345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/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blipFill>
                <a:blip r:embed="rId7"/>
                <a:stretch>
                  <a:fillRect l="-10345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/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blipFill>
                <a:blip r:embed="rId8"/>
                <a:stretch>
                  <a:fillRect l="-6000" r="-400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/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blipFill>
                <a:blip r:embed="rId9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/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blipFill>
                <a:blip r:embed="rId10"/>
                <a:stretch>
                  <a:fillRect l="-10345" r="-34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/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blipFill>
                <a:blip r:embed="rId11"/>
                <a:stretch>
                  <a:fillRect l="-16129" r="-3226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/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blipFill>
                <a:blip r:embed="rId12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/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blipFill>
                <a:blip r:embed="rId13"/>
                <a:stretch>
                  <a:fillRect l="-16667" r="-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/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blipFill>
                <a:blip r:embed="rId14"/>
                <a:stretch>
                  <a:fillRect l="-25926" r="-7407" b="-37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212D7641-2BDD-2B4F-89CD-6BC76B92334D}"/>
              </a:ext>
            </a:extLst>
          </p:cNvPr>
          <p:cNvSpPr txBox="1"/>
          <p:nvPr/>
        </p:nvSpPr>
        <p:spPr>
          <a:xfrm>
            <a:off x="2579781" y="1620469"/>
            <a:ext cx="730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1- Forget   2- Store    </a:t>
            </a:r>
            <a:r>
              <a:rPr lang="en-GB" sz="2800" b="1" dirty="0"/>
              <a:t>3- Update    </a:t>
            </a:r>
            <a:r>
              <a:rPr lang="en-GB" sz="2800" dirty="0"/>
              <a:t>4-Output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FB85E8-431D-7B4B-8D57-2B203A4F82EE}"/>
              </a:ext>
            </a:extLst>
          </p:cNvPr>
          <p:cNvSpPr/>
          <p:nvPr/>
        </p:nvSpPr>
        <p:spPr>
          <a:xfrm>
            <a:off x="1632030" y="2394239"/>
            <a:ext cx="8866208" cy="4428371"/>
          </a:xfrm>
          <a:prstGeom prst="rect">
            <a:avLst/>
          </a:prstGeom>
          <a:solidFill>
            <a:srgbClr val="F2F2F2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3200CA-A7A4-3541-BD54-D45535448707}"/>
              </a:ext>
            </a:extLst>
          </p:cNvPr>
          <p:cNvCxnSpPr/>
          <p:nvPr/>
        </p:nvCxnSpPr>
        <p:spPr>
          <a:xfrm>
            <a:off x="2465614" y="3985268"/>
            <a:ext cx="73315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6558CA6-C657-CA4C-9980-58D805746C94}"/>
              </a:ext>
            </a:extLst>
          </p:cNvPr>
          <p:cNvSpPr/>
          <p:nvPr/>
        </p:nvSpPr>
        <p:spPr>
          <a:xfrm>
            <a:off x="5708590" y="3787933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28D7FE8-2EE1-C242-93CE-A7B4BC297966}"/>
                  </a:ext>
                </a:extLst>
              </p:cNvPr>
              <p:cNvSpPr txBox="1"/>
              <p:nvPr/>
            </p:nvSpPr>
            <p:spPr>
              <a:xfrm>
                <a:off x="5755548" y="3790096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28D7FE8-2EE1-C242-93CE-A7B4BC297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48" y="3790096"/>
                <a:ext cx="314189" cy="369332"/>
              </a:xfrm>
              <a:prstGeom prst="rect">
                <a:avLst/>
              </a:prstGeom>
              <a:blipFill>
                <a:blip r:embed="rId15"/>
                <a:stretch>
                  <a:fillRect l="-19231" r="-1538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93260A6F-266F-3343-BCD4-1C7F3275B76D}"/>
              </a:ext>
            </a:extLst>
          </p:cNvPr>
          <p:cNvSpPr/>
          <p:nvPr/>
        </p:nvSpPr>
        <p:spPr>
          <a:xfrm>
            <a:off x="3926192" y="3789096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DC83A1-6212-E548-A5C1-1E51DDC845C5}"/>
                  </a:ext>
                </a:extLst>
              </p:cNvPr>
              <p:cNvSpPr txBox="1"/>
              <p:nvPr/>
            </p:nvSpPr>
            <p:spPr>
              <a:xfrm>
                <a:off x="3945385" y="3739135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DC83A1-6212-E548-A5C1-1E51DDC84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5" y="3739135"/>
                <a:ext cx="355867" cy="430887"/>
              </a:xfrm>
              <a:prstGeom prst="rect">
                <a:avLst/>
              </a:prstGeom>
              <a:blipFill>
                <a:blip r:embed="rId4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CF734F-52E5-004A-AF09-D19AFE65CAB6}"/>
                  </a:ext>
                </a:extLst>
              </p:cNvPr>
              <p:cNvSpPr txBox="1"/>
              <p:nvPr/>
            </p:nvSpPr>
            <p:spPr>
              <a:xfrm>
                <a:off x="1882391" y="3841325"/>
                <a:ext cx="6300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CF734F-52E5-004A-AF09-D19AFE65C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91" y="3841325"/>
                <a:ext cx="630044" cy="369332"/>
              </a:xfrm>
              <a:prstGeom prst="rect">
                <a:avLst/>
              </a:prstGeom>
              <a:blipFill>
                <a:blip r:embed="rId8"/>
                <a:stretch>
                  <a:fillRect l="-6000" r="-400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B94D261-FCD6-5643-A799-CD7D03404454}"/>
                  </a:ext>
                </a:extLst>
              </p:cNvPr>
              <p:cNvSpPr txBox="1"/>
              <p:nvPr/>
            </p:nvSpPr>
            <p:spPr>
              <a:xfrm>
                <a:off x="9824320" y="3841324"/>
                <a:ext cx="336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B94D261-FCD6-5643-A799-CD7D03404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3841324"/>
                <a:ext cx="336695" cy="369332"/>
              </a:xfrm>
              <a:prstGeom prst="rect">
                <a:avLst/>
              </a:prstGeom>
              <a:blipFill>
                <a:blip r:embed="rId12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8D2C7F0A-A540-E24E-B250-E9863BFBA2EC}"/>
              </a:ext>
            </a:extLst>
          </p:cNvPr>
          <p:cNvSpPr txBox="1"/>
          <p:nvPr/>
        </p:nvSpPr>
        <p:spPr>
          <a:xfrm>
            <a:off x="8319453" y="6591392"/>
            <a:ext cx="3882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Adapted from MIT 6.S191 Intro to Deep Learning course</a:t>
            </a:r>
          </a:p>
        </p:txBody>
      </p:sp>
    </p:spTree>
    <p:extLst>
      <p:ext uri="{BB962C8B-B14F-4D97-AF65-F5344CB8AC3E}">
        <p14:creationId xmlns:p14="http://schemas.microsoft.com/office/powerpoint/2010/main" val="350778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2E9-8A55-FB42-90D5-2AF4F3DE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413" y="294009"/>
            <a:ext cx="7729728" cy="1188720"/>
          </a:xfrm>
        </p:spPr>
        <p:txBody>
          <a:bodyPr/>
          <a:lstStyle/>
          <a:p>
            <a:r>
              <a:rPr lang="en-GB" dirty="0"/>
              <a:t>Long short term memory (LSTM) Networks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B30E13-48AE-8F42-A0AF-A6BE09B2A9B3}"/>
              </a:ext>
            </a:extLst>
          </p:cNvPr>
          <p:cNvSpPr/>
          <p:nvPr/>
        </p:nvSpPr>
        <p:spPr>
          <a:xfrm>
            <a:off x="3280063" y="3310366"/>
            <a:ext cx="5631873" cy="315883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3C1A79-9EEA-3744-87BF-159B978CDDAC}"/>
              </a:ext>
            </a:extLst>
          </p:cNvPr>
          <p:cNvCxnSpPr/>
          <p:nvPr/>
        </p:nvCxnSpPr>
        <p:spPr>
          <a:xfrm>
            <a:off x="2465614" y="3984843"/>
            <a:ext cx="73315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D422EB-DFF1-7443-AEDC-13C091C2C7B4}"/>
              </a:ext>
            </a:extLst>
          </p:cNvPr>
          <p:cNvCxnSpPr>
            <a:cxnSpLocks/>
          </p:cNvCxnSpPr>
          <p:nvPr/>
        </p:nvCxnSpPr>
        <p:spPr>
          <a:xfrm>
            <a:off x="2465614" y="6052596"/>
            <a:ext cx="45189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076A22-42FC-A94C-853E-390B5E50545B}"/>
              </a:ext>
            </a:extLst>
          </p:cNvPr>
          <p:cNvCxnSpPr>
            <a:cxnSpLocks/>
          </p:cNvCxnSpPr>
          <p:nvPr/>
        </p:nvCxnSpPr>
        <p:spPr>
          <a:xfrm flipV="1">
            <a:off x="8703564" y="2748781"/>
            <a:ext cx="0" cy="3303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75FA75-BD7B-C544-8EE4-36BB2218DCC8}"/>
              </a:ext>
            </a:extLst>
          </p:cNvPr>
          <p:cNvCxnSpPr>
            <a:cxnSpLocks/>
          </p:cNvCxnSpPr>
          <p:nvPr/>
        </p:nvCxnSpPr>
        <p:spPr>
          <a:xfrm flipV="1">
            <a:off x="5908890" y="4175343"/>
            <a:ext cx="0" cy="1877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CE29A38-3F50-874F-A1B6-25E8991FB93A}"/>
              </a:ext>
            </a:extLst>
          </p:cNvPr>
          <p:cNvSpPr/>
          <p:nvPr/>
        </p:nvSpPr>
        <p:spPr>
          <a:xfrm>
            <a:off x="5704113" y="4809644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FE25EE-6549-6246-9600-83112AC3020F}"/>
              </a:ext>
            </a:extLst>
          </p:cNvPr>
          <p:cNvSpPr/>
          <p:nvPr/>
        </p:nvSpPr>
        <p:spPr>
          <a:xfrm>
            <a:off x="5704114" y="3783457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3F38B3-DD3F-5D4B-A1C3-9F06C7F417A8}"/>
              </a:ext>
            </a:extLst>
          </p:cNvPr>
          <p:cNvSpPr/>
          <p:nvPr/>
        </p:nvSpPr>
        <p:spPr>
          <a:xfrm>
            <a:off x="3926192" y="3788671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8B94E3-D1CC-0446-9911-35C51764C4EE}"/>
              </a:ext>
            </a:extLst>
          </p:cNvPr>
          <p:cNvCxnSpPr>
            <a:cxnSpLocks/>
          </p:cNvCxnSpPr>
          <p:nvPr/>
        </p:nvCxnSpPr>
        <p:spPr>
          <a:xfrm flipH="1" flipV="1">
            <a:off x="4122134" y="4175343"/>
            <a:ext cx="8994" cy="1890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4EF1C3-AAD3-B84E-8A6C-83EE106300C2}"/>
              </a:ext>
            </a:extLst>
          </p:cNvPr>
          <p:cNvSpPr/>
          <p:nvPr/>
        </p:nvSpPr>
        <p:spPr>
          <a:xfrm>
            <a:off x="384537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5EB734-F9A6-C745-86FA-5123963D9D06}"/>
              </a:ext>
            </a:extLst>
          </p:cNvPr>
          <p:cNvSpPr/>
          <p:nvPr/>
        </p:nvSpPr>
        <p:spPr>
          <a:xfrm>
            <a:off x="5426478" y="5365824"/>
            <a:ext cx="963381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00A71-BCE4-CA46-9889-BBB3BE9A9703}"/>
              </a:ext>
            </a:extLst>
          </p:cNvPr>
          <p:cNvCxnSpPr>
            <a:cxnSpLocks/>
          </p:cNvCxnSpPr>
          <p:nvPr/>
        </p:nvCxnSpPr>
        <p:spPr>
          <a:xfrm flipV="1">
            <a:off x="6997779" y="5015502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9B027-80C5-854A-8B6B-758A7FAA9F4B}"/>
              </a:ext>
            </a:extLst>
          </p:cNvPr>
          <p:cNvSpPr/>
          <p:nvPr/>
        </p:nvSpPr>
        <p:spPr>
          <a:xfrm>
            <a:off x="6698824" y="5362733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84A3A4-A0C3-3547-A49B-5233CCDAE991}"/>
              </a:ext>
            </a:extLst>
          </p:cNvPr>
          <p:cNvCxnSpPr>
            <a:cxnSpLocks/>
          </p:cNvCxnSpPr>
          <p:nvPr/>
        </p:nvCxnSpPr>
        <p:spPr>
          <a:xfrm flipV="1">
            <a:off x="3845664" y="6066003"/>
            <a:ext cx="0" cy="7317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D2EF2-3642-FC45-ACEB-E93FFDEA0DED}"/>
              </a:ext>
            </a:extLst>
          </p:cNvPr>
          <p:cNvCxnSpPr>
            <a:cxnSpLocks/>
          </p:cNvCxnSpPr>
          <p:nvPr/>
        </p:nvCxnSpPr>
        <p:spPr>
          <a:xfrm>
            <a:off x="6984574" y="5005587"/>
            <a:ext cx="4582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1E5283-2ED4-7F43-AC66-64271E59AF45}"/>
              </a:ext>
            </a:extLst>
          </p:cNvPr>
          <p:cNvCxnSpPr>
            <a:cxnSpLocks/>
          </p:cNvCxnSpPr>
          <p:nvPr/>
        </p:nvCxnSpPr>
        <p:spPr>
          <a:xfrm flipV="1">
            <a:off x="4921678" y="4992471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2409E2-6153-A74D-90A0-0A7C4322AEC7}"/>
              </a:ext>
            </a:extLst>
          </p:cNvPr>
          <p:cNvCxnSpPr>
            <a:cxnSpLocks/>
          </p:cNvCxnSpPr>
          <p:nvPr/>
        </p:nvCxnSpPr>
        <p:spPr>
          <a:xfrm>
            <a:off x="4899376" y="4997775"/>
            <a:ext cx="804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F385D01-693A-D74C-B5A5-33924A353851}"/>
              </a:ext>
            </a:extLst>
          </p:cNvPr>
          <p:cNvSpPr/>
          <p:nvPr/>
        </p:nvSpPr>
        <p:spPr>
          <a:xfrm>
            <a:off x="463592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D5432A-B5AD-9B47-9351-9873A433A22D}"/>
              </a:ext>
            </a:extLst>
          </p:cNvPr>
          <p:cNvCxnSpPr>
            <a:cxnSpLocks/>
          </p:cNvCxnSpPr>
          <p:nvPr/>
        </p:nvCxnSpPr>
        <p:spPr>
          <a:xfrm flipV="1">
            <a:off x="7638742" y="3979400"/>
            <a:ext cx="0" cy="2071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9D32FC-D50D-1846-BB46-08097EEA9A1A}"/>
              </a:ext>
            </a:extLst>
          </p:cNvPr>
          <p:cNvCxnSpPr>
            <a:cxnSpLocks/>
          </p:cNvCxnSpPr>
          <p:nvPr/>
        </p:nvCxnSpPr>
        <p:spPr>
          <a:xfrm>
            <a:off x="7623874" y="6043700"/>
            <a:ext cx="2173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E8B0ECC-9220-3F4B-9042-9E6B6A38B343}"/>
              </a:ext>
            </a:extLst>
          </p:cNvPr>
          <p:cNvSpPr/>
          <p:nvPr/>
        </p:nvSpPr>
        <p:spPr>
          <a:xfrm>
            <a:off x="7153386" y="4170290"/>
            <a:ext cx="963381" cy="4898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0C4969-5ADC-8947-981E-D0714E5B7F83}"/>
              </a:ext>
            </a:extLst>
          </p:cNvPr>
          <p:cNvSpPr/>
          <p:nvPr/>
        </p:nvSpPr>
        <p:spPr>
          <a:xfrm>
            <a:off x="7442800" y="4819559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2E5840-0A14-714E-B844-8F579029802C}"/>
              </a:ext>
            </a:extLst>
          </p:cNvPr>
          <p:cNvSpPr txBox="1"/>
          <p:nvPr/>
        </p:nvSpPr>
        <p:spPr>
          <a:xfrm>
            <a:off x="7343753" y="4191436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3217E0-B040-5749-8C86-4A47EF742D66}"/>
              </a:ext>
            </a:extLst>
          </p:cNvPr>
          <p:cNvSpPr txBox="1"/>
          <p:nvPr/>
        </p:nvSpPr>
        <p:spPr>
          <a:xfrm>
            <a:off x="5598263" y="5405262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/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blipFill>
                <a:blip r:embed="rId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/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/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/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blipFill>
                <a:blip r:embed="rId4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/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blipFill>
                <a:blip r:embed="rId5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/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blipFill>
                <a:blip r:embed="rId6"/>
                <a:stretch>
                  <a:fillRect l="-13793" r="-10345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/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blipFill>
                <a:blip r:embed="rId7"/>
                <a:stretch>
                  <a:fillRect l="-10345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/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blipFill>
                <a:blip r:embed="rId8"/>
                <a:stretch>
                  <a:fillRect l="-6000" r="-400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/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blipFill>
                <a:blip r:embed="rId9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/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blipFill>
                <a:blip r:embed="rId10"/>
                <a:stretch>
                  <a:fillRect l="-10345" r="-34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/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blipFill>
                <a:blip r:embed="rId11"/>
                <a:stretch>
                  <a:fillRect l="-16129" r="-3226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/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blipFill>
                <a:blip r:embed="rId12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/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blipFill>
                <a:blip r:embed="rId13"/>
                <a:stretch>
                  <a:fillRect l="-16667" r="-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/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blipFill>
                <a:blip r:embed="rId14"/>
                <a:stretch>
                  <a:fillRect l="-25926" r="-7407" b="-37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212D7641-2BDD-2B4F-89CD-6BC76B92334D}"/>
              </a:ext>
            </a:extLst>
          </p:cNvPr>
          <p:cNvSpPr txBox="1"/>
          <p:nvPr/>
        </p:nvSpPr>
        <p:spPr>
          <a:xfrm>
            <a:off x="2579781" y="1620469"/>
            <a:ext cx="730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1- Forget   2- Store    3- Update</a:t>
            </a:r>
            <a:r>
              <a:rPr lang="en-GB" sz="2800" b="1" dirty="0"/>
              <a:t>    4-Output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FB85E8-431D-7B4B-8D57-2B203A4F82EE}"/>
              </a:ext>
            </a:extLst>
          </p:cNvPr>
          <p:cNvSpPr/>
          <p:nvPr/>
        </p:nvSpPr>
        <p:spPr>
          <a:xfrm>
            <a:off x="1632030" y="2394239"/>
            <a:ext cx="8866208" cy="4428371"/>
          </a:xfrm>
          <a:prstGeom prst="rect">
            <a:avLst/>
          </a:prstGeom>
          <a:solidFill>
            <a:srgbClr val="F2F2F2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CAB69A-C79E-C840-A7D5-3E586F94B48F}"/>
              </a:ext>
            </a:extLst>
          </p:cNvPr>
          <p:cNvCxnSpPr>
            <a:cxnSpLocks/>
          </p:cNvCxnSpPr>
          <p:nvPr/>
        </p:nvCxnSpPr>
        <p:spPr>
          <a:xfrm>
            <a:off x="2462149" y="6049131"/>
            <a:ext cx="45189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C572604-103D-B645-89E3-ED01D9A7D491}"/>
              </a:ext>
            </a:extLst>
          </p:cNvPr>
          <p:cNvCxnSpPr>
            <a:cxnSpLocks/>
          </p:cNvCxnSpPr>
          <p:nvPr/>
        </p:nvCxnSpPr>
        <p:spPr>
          <a:xfrm flipV="1">
            <a:off x="3839851" y="6075627"/>
            <a:ext cx="0" cy="7203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A35A16-B37A-0C46-BA5B-6D051EBE5D9B}"/>
              </a:ext>
            </a:extLst>
          </p:cNvPr>
          <p:cNvCxnSpPr>
            <a:cxnSpLocks/>
          </p:cNvCxnSpPr>
          <p:nvPr/>
        </p:nvCxnSpPr>
        <p:spPr>
          <a:xfrm flipV="1">
            <a:off x="6994314" y="5012037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7BA179E-2C0D-034D-8FFB-ECDFBB9682D3}"/>
              </a:ext>
            </a:extLst>
          </p:cNvPr>
          <p:cNvSpPr/>
          <p:nvPr/>
        </p:nvSpPr>
        <p:spPr>
          <a:xfrm>
            <a:off x="6695359" y="5359268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C7EB0EB-D91F-7C4D-A8FD-718B13E11A9D}"/>
              </a:ext>
            </a:extLst>
          </p:cNvPr>
          <p:cNvCxnSpPr>
            <a:cxnSpLocks/>
          </p:cNvCxnSpPr>
          <p:nvPr/>
        </p:nvCxnSpPr>
        <p:spPr>
          <a:xfrm>
            <a:off x="6981109" y="5002122"/>
            <a:ext cx="4582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538014-2401-6945-B0BD-E3FDDD27BDAB}"/>
              </a:ext>
            </a:extLst>
          </p:cNvPr>
          <p:cNvCxnSpPr>
            <a:cxnSpLocks/>
          </p:cNvCxnSpPr>
          <p:nvPr/>
        </p:nvCxnSpPr>
        <p:spPr>
          <a:xfrm flipV="1">
            <a:off x="7635277" y="4992471"/>
            <a:ext cx="3465" cy="1055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AF0219-A1FA-7049-933F-7DF2E21031F8}"/>
              </a:ext>
            </a:extLst>
          </p:cNvPr>
          <p:cNvCxnSpPr>
            <a:cxnSpLocks/>
          </p:cNvCxnSpPr>
          <p:nvPr/>
        </p:nvCxnSpPr>
        <p:spPr>
          <a:xfrm>
            <a:off x="7620409" y="6040235"/>
            <a:ext cx="2173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10E639F-0A1C-6E49-BEB8-BD2B997579A9}"/>
              </a:ext>
            </a:extLst>
          </p:cNvPr>
          <p:cNvSpPr/>
          <p:nvPr/>
        </p:nvSpPr>
        <p:spPr>
          <a:xfrm>
            <a:off x="7439335" y="4816094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3E6311D-0CD3-6F4E-BFF0-6B7497FB454D}"/>
                  </a:ext>
                </a:extLst>
              </p:cNvPr>
              <p:cNvSpPr txBox="1"/>
              <p:nvPr/>
            </p:nvSpPr>
            <p:spPr>
              <a:xfrm>
                <a:off x="6894215" y="5445905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3E6311D-0CD3-6F4E-BFF0-6B7497FB4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215" y="5445905"/>
                <a:ext cx="204415" cy="276999"/>
              </a:xfrm>
              <a:prstGeom prst="rect">
                <a:avLst/>
              </a:prstGeom>
              <a:blipFill>
                <a:blip r:embed="rId15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D80FA4-D591-F54A-92E5-A6C7BCA6F11A}"/>
                  </a:ext>
                </a:extLst>
              </p:cNvPr>
              <p:cNvSpPr txBox="1"/>
              <p:nvPr/>
            </p:nvSpPr>
            <p:spPr>
              <a:xfrm>
                <a:off x="7460787" y="4767178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D80FA4-D591-F54A-92E5-A6C7BCA6F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87" y="4767178"/>
                <a:ext cx="355867" cy="430887"/>
              </a:xfrm>
              <a:prstGeom prst="rect">
                <a:avLst/>
              </a:prstGeom>
              <a:blipFill>
                <a:blip r:embed="rId16"/>
                <a:stretch>
                  <a:fillRect l="-13793" r="-137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9550853-279D-5742-B5F8-D2B49B4860D5}"/>
                  </a:ext>
                </a:extLst>
              </p:cNvPr>
              <p:cNvSpPr txBox="1"/>
              <p:nvPr/>
            </p:nvSpPr>
            <p:spPr>
              <a:xfrm>
                <a:off x="1908313" y="5933662"/>
                <a:ext cx="668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9550853-279D-5742-B5F8-D2B49B486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313" y="5933662"/>
                <a:ext cx="668003" cy="369332"/>
              </a:xfrm>
              <a:prstGeom prst="rect">
                <a:avLst/>
              </a:prstGeom>
              <a:blipFill>
                <a:blip r:embed="rId17"/>
                <a:stretch>
                  <a:fillRect l="-11111" r="-185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E5F27C0-BD7C-3746-834D-B18B71BD64BB}"/>
                  </a:ext>
                </a:extLst>
              </p:cNvPr>
              <p:cNvSpPr txBox="1"/>
              <p:nvPr/>
            </p:nvSpPr>
            <p:spPr>
              <a:xfrm>
                <a:off x="3476225" y="6426663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E5F27C0-BD7C-3746-834D-B18B71BD6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225" y="6426663"/>
                <a:ext cx="363626" cy="369332"/>
              </a:xfrm>
              <a:prstGeom prst="rect">
                <a:avLst/>
              </a:prstGeom>
              <a:blipFill>
                <a:blip r:embed="rId18"/>
                <a:stretch>
                  <a:fillRect l="-6667" r="-3333"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E39522C-145F-0E45-AFD4-BF8B1C44904F}"/>
                  </a:ext>
                </a:extLst>
              </p:cNvPr>
              <p:cNvSpPr txBox="1"/>
              <p:nvPr/>
            </p:nvSpPr>
            <p:spPr>
              <a:xfrm>
                <a:off x="9820855" y="5877663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E39522C-145F-0E45-AFD4-BF8B1C449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855" y="5877663"/>
                <a:ext cx="374654" cy="369332"/>
              </a:xfrm>
              <a:prstGeom prst="rect">
                <a:avLst/>
              </a:prstGeom>
              <a:blipFill>
                <a:blip r:embed="rId19"/>
                <a:stretch>
                  <a:fillRect l="-16667" r="-3333"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5382AE2-18DC-054E-B2DE-8598EA7A7870}"/>
                  </a:ext>
                </a:extLst>
              </p:cNvPr>
              <p:cNvSpPr txBox="1"/>
              <p:nvPr/>
            </p:nvSpPr>
            <p:spPr>
              <a:xfrm>
                <a:off x="8574070" y="2390774"/>
                <a:ext cx="365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5382AE2-18DC-054E-B2DE-8598EA7A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070" y="2390774"/>
                <a:ext cx="365356" cy="369332"/>
              </a:xfrm>
              <a:prstGeom prst="rect">
                <a:avLst/>
              </a:prstGeom>
              <a:blipFill>
                <a:blip r:embed="rId20"/>
                <a:stretch>
                  <a:fillRect l="-17241" r="-3448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4FD196E3-7B2A-2349-BE78-E87CF0331B8F}"/>
              </a:ext>
            </a:extLst>
          </p:cNvPr>
          <p:cNvSpPr txBox="1"/>
          <p:nvPr/>
        </p:nvSpPr>
        <p:spPr>
          <a:xfrm>
            <a:off x="8319453" y="6591392"/>
            <a:ext cx="3882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Adapted from MIT 6.S191 Intro to Deep Learning course</a:t>
            </a:r>
          </a:p>
        </p:txBody>
      </p:sp>
    </p:spTree>
    <p:extLst>
      <p:ext uri="{BB962C8B-B14F-4D97-AF65-F5344CB8AC3E}">
        <p14:creationId xmlns:p14="http://schemas.microsoft.com/office/powerpoint/2010/main" val="109038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2E9-8A55-FB42-90D5-2AF4F3DE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413" y="294009"/>
            <a:ext cx="7729728" cy="1188720"/>
          </a:xfrm>
        </p:spPr>
        <p:txBody>
          <a:bodyPr/>
          <a:lstStyle/>
          <a:p>
            <a:r>
              <a:rPr lang="en-GB" dirty="0"/>
              <a:t>Long short term memory (LSTM) Networks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2D7641-2BDD-2B4F-89CD-6BC76B92334D}"/>
              </a:ext>
            </a:extLst>
          </p:cNvPr>
          <p:cNvSpPr txBox="1"/>
          <p:nvPr/>
        </p:nvSpPr>
        <p:spPr>
          <a:xfrm>
            <a:off x="2579781" y="1620469"/>
            <a:ext cx="730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Key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46056-30AC-6E43-8732-4CF895C0E62B}"/>
              </a:ext>
            </a:extLst>
          </p:cNvPr>
          <p:cNvSpPr txBox="1"/>
          <p:nvPr/>
        </p:nvSpPr>
        <p:spPr>
          <a:xfrm>
            <a:off x="2623126" y="2724727"/>
            <a:ext cx="75276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1- Maintain a separate cell state from what is outputted</a:t>
            </a:r>
          </a:p>
          <a:p>
            <a:r>
              <a:rPr lang="en-GB" sz="2400" dirty="0"/>
              <a:t>2- Use gates to control information flow.</a:t>
            </a:r>
          </a:p>
          <a:p>
            <a:r>
              <a:rPr lang="en-GB" sz="2400" dirty="0"/>
              <a:t>	- forget gates get rid of irrelevant information</a:t>
            </a:r>
          </a:p>
          <a:p>
            <a:r>
              <a:rPr lang="en-GB" sz="2400" dirty="0"/>
              <a:t>	- store information from current input</a:t>
            </a:r>
          </a:p>
          <a:p>
            <a:r>
              <a:rPr lang="en-GB" sz="2400" dirty="0"/>
              <a:t>	- selectively update cell state</a:t>
            </a:r>
          </a:p>
          <a:p>
            <a:r>
              <a:rPr lang="en-GB" sz="2400" dirty="0"/>
              <a:t>	Output gate returns a filtered version of the cell state.</a:t>
            </a:r>
          </a:p>
          <a:p>
            <a:r>
              <a:rPr lang="en-GB" sz="2400" dirty="0"/>
              <a:t>3- There is backpropagation through time with uninterrupted gradient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252D4-7CA1-B94F-AEB2-9BC1DC35EB98}"/>
              </a:ext>
            </a:extLst>
          </p:cNvPr>
          <p:cNvSpPr txBox="1"/>
          <p:nvPr/>
        </p:nvSpPr>
        <p:spPr>
          <a:xfrm>
            <a:off x="8319453" y="6591392"/>
            <a:ext cx="3882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Adapted from MIT 6.S191 Intro to Deep Learning course</a:t>
            </a:r>
          </a:p>
        </p:txBody>
      </p:sp>
    </p:spTree>
    <p:extLst>
      <p:ext uri="{BB962C8B-B14F-4D97-AF65-F5344CB8AC3E}">
        <p14:creationId xmlns:p14="http://schemas.microsoft.com/office/powerpoint/2010/main" val="119058557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6973</TotalTime>
  <Words>526</Words>
  <Application>Microsoft Macintosh PowerPoint</Application>
  <PresentationFormat>Widescreen</PresentationFormat>
  <Paragraphs>178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Gill Sans MT</vt:lpstr>
      <vt:lpstr>Parcel</vt:lpstr>
      <vt:lpstr>Time series modelling of COVID cases and hospitalisations</vt:lpstr>
      <vt:lpstr>Long short term memory (LSTM) Networks</vt:lpstr>
      <vt:lpstr>Long short term memory (LSTM) Networks</vt:lpstr>
      <vt:lpstr>Long short term memory (LSTM) Networks</vt:lpstr>
      <vt:lpstr>Long short term memory (LSTM) Networks</vt:lpstr>
      <vt:lpstr>Long short term memory (LSTM) Networks</vt:lpstr>
      <vt:lpstr>Long short term memory (LSTM) Networks</vt:lpstr>
      <vt:lpstr>Long short term memory (LSTM) Networks</vt:lpstr>
      <vt:lpstr>Long short term memory (LSTM) Networks</vt:lpstr>
      <vt:lpstr>LSTM data</vt:lpstr>
      <vt:lpstr>LSTM preprocessing</vt:lpstr>
      <vt:lpstr>LSTM Results: cases model</vt:lpstr>
      <vt:lpstr>LSTM Results: hospitalisations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modelling of COVID cases and hospitalisations</dc:title>
  <dc:creator>Pengelly, Ana R</dc:creator>
  <cp:lastModifiedBy>Pengelly, Ana R</cp:lastModifiedBy>
  <cp:revision>179</cp:revision>
  <dcterms:created xsi:type="dcterms:W3CDTF">2021-06-18T20:41:01Z</dcterms:created>
  <dcterms:modified xsi:type="dcterms:W3CDTF">2021-06-24T15:28:21Z</dcterms:modified>
</cp:coreProperties>
</file>