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46" r:id="rId7"/>
    <p:sldId id="337" r:id="rId8"/>
    <p:sldId id="341" r:id="rId9"/>
    <p:sldId id="338" r:id="rId10"/>
    <p:sldId id="339" r:id="rId11"/>
    <p:sldId id="342" r:id="rId12"/>
    <p:sldId id="343" r:id="rId13"/>
    <p:sldId id="344" r:id="rId14"/>
    <p:sldId id="348" r:id="rId15"/>
    <p:sldId id="347" r:id="rId16"/>
    <p:sldId id="345" r:id="rId17"/>
    <p:sldId id="340" r:id="rId18"/>
    <p:sldId id="335" r:id="rId19"/>
    <p:sldId id="30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4588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00" y="52"/>
      </p:cViewPr>
      <p:guideLst>
        <p:guide orient="horz" pos="1570"/>
        <p:guide pos="325"/>
        <p:guide pos="7401"/>
        <p:guide pos="4588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svg"/><Relationship Id="rId3" Type="http://schemas.openxmlformats.org/officeDocument/2006/relationships/image" Target="../media/image31.svg"/><Relationship Id="rId7" Type="http://schemas.openxmlformats.org/officeDocument/2006/relationships/image" Target="../media/image66.svg"/><Relationship Id="rId12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11" Type="http://schemas.openxmlformats.org/officeDocument/2006/relationships/image" Target="../media/image47.png"/><Relationship Id="rId5" Type="http://schemas.openxmlformats.org/officeDocument/2006/relationships/image" Target="../media/image64.svg"/><Relationship Id="rId10" Type="http://schemas.openxmlformats.org/officeDocument/2006/relationships/image" Target="../media/image68.svg"/><Relationship Id="rId4" Type="http://schemas.openxmlformats.org/officeDocument/2006/relationships/image" Target="../media/image63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18" Type="http://schemas.openxmlformats.org/officeDocument/2006/relationships/image" Target="../media/image11.svg"/><Relationship Id="rId3" Type="http://schemas.openxmlformats.org/officeDocument/2006/relationships/image" Target="../media/image31.svg"/><Relationship Id="rId21" Type="http://schemas.openxmlformats.org/officeDocument/2006/relationships/image" Target="../media/image47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17" Type="http://schemas.openxmlformats.org/officeDocument/2006/relationships/image" Target="../media/image10.png"/><Relationship Id="rId2" Type="http://schemas.openxmlformats.org/officeDocument/2006/relationships/image" Target="../media/image30.png"/><Relationship Id="rId16" Type="http://schemas.openxmlformats.org/officeDocument/2006/relationships/image" Target="../media/image44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3.svg"/><Relationship Id="rId10" Type="http://schemas.openxmlformats.org/officeDocument/2006/relationships/image" Target="../media/image38.sv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Relationship Id="rId2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6.svg"/><Relationship Id="rId3" Type="http://schemas.openxmlformats.org/officeDocument/2006/relationships/image" Target="../media/image31.svg"/><Relationship Id="rId7" Type="http://schemas.openxmlformats.org/officeDocument/2006/relationships/image" Target="../media/image48.png"/><Relationship Id="rId12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3.svg"/><Relationship Id="rId5" Type="http://schemas.openxmlformats.org/officeDocument/2006/relationships/image" Target="../media/image33.png"/><Relationship Id="rId15" Type="http://schemas.openxmlformats.org/officeDocument/2006/relationships/image" Target="../media/image51.svg"/><Relationship Id="rId10" Type="http://schemas.openxmlformats.org/officeDocument/2006/relationships/image" Target="../media/image2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6.svg"/><Relationship Id="rId3" Type="http://schemas.openxmlformats.org/officeDocument/2006/relationships/image" Target="../media/image31.svg"/><Relationship Id="rId7" Type="http://schemas.openxmlformats.org/officeDocument/2006/relationships/image" Target="../media/image54.svg"/><Relationship Id="rId12" Type="http://schemas.openxmlformats.org/officeDocument/2006/relationships/image" Target="../media/image5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3.svg"/><Relationship Id="rId5" Type="http://schemas.openxmlformats.org/officeDocument/2006/relationships/image" Target="../media/image53.svg"/><Relationship Id="rId15" Type="http://schemas.openxmlformats.org/officeDocument/2006/relationships/image" Target="../media/image58.svg"/><Relationship Id="rId10" Type="http://schemas.openxmlformats.org/officeDocument/2006/relationships/image" Target="../media/image2.png"/><Relationship Id="rId4" Type="http://schemas.openxmlformats.org/officeDocument/2006/relationships/image" Target="../media/image52.png"/><Relationship Id="rId9" Type="http://schemas.openxmlformats.org/officeDocument/2006/relationships/image" Target="../media/image47.png"/><Relationship Id="rId1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47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931677"/>
            <a:chOff x="6747213" y="1370504"/>
            <a:chExt cx="4736481" cy="9316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LS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빅데이터 스쿨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49244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l" fontAlgn="base"/>
              <a:r>
                <a:rPr lang="ko-KR" altLang="en-US" sz="3200" b="1" i="0" dirty="0">
                  <a:solidFill>
                    <a:srgbClr val="19283A"/>
                  </a:solidFill>
                  <a:effectLst/>
                  <a:latin typeface="-apple-system"/>
                </a:rPr>
                <a:t>주조 공정 데이터 기반 모델 학습하기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 descr="공장 단색으로 채워진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369" b="7369"/>
          <a:stretch/>
        </p:blipFill>
        <p:spPr>
          <a:xfrm>
            <a:off x="-520357" y="1413902"/>
            <a:ext cx="6616357" cy="564129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5735961" y="3882051"/>
            <a:ext cx="6247500" cy="1641298"/>
            <a:chOff x="6768049" y="3882051"/>
            <a:chExt cx="5236248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V="1">
              <a:off x="6768049" y="3882051"/>
              <a:ext cx="1538986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2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아무래도 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김동균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안태경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유창우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윤해진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진소현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i="0" kern="120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박정희 </a:t>
              </a:r>
              <a:r>
                <a:rPr lang="ko-KR" altLang="en-US" sz="2000" b="1" i="0" kern="1200" noProof="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수석님</a:t>
              </a:r>
              <a:endParaRPr lang="ko-KR" altLang="en-US" sz="2000" b="1" i="0" kern="120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42D220-B6A0-4B5C-8342-1046D445547F}"/>
              </a:ext>
            </a:extLst>
          </p:cNvPr>
          <p:cNvGrpSpPr/>
          <p:nvPr/>
        </p:nvGrpSpPr>
        <p:grpSpPr>
          <a:xfrm>
            <a:off x="988250" y="444785"/>
            <a:ext cx="864096" cy="724835"/>
            <a:chOff x="251139" y="1723399"/>
            <a:chExt cx="1047217" cy="1047469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A994D49-495A-4B54-B378-F40699123138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21D5169-E185-4B5F-BE8B-DDBF3E0E6B21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chemeClr val="accent1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426B3B0-F8A9-46FB-95E3-5E2E67A7C263}"/>
              </a:ext>
            </a:extLst>
          </p:cNvPr>
          <p:cNvGrpSpPr/>
          <p:nvPr/>
        </p:nvGrpSpPr>
        <p:grpSpPr>
          <a:xfrm>
            <a:off x="659396" y="1165136"/>
            <a:ext cx="655212" cy="573604"/>
            <a:chOff x="251139" y="1723399"/>
            <a:chExt cx="1047217" cy="1047469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AE8B0-8DC7-43DA-85EE-F24C0A28BA6B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A8DD862-3801-4446-B457-52D1E88DBE0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chemeClr val="accent1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97C9DF5-BCDD-4089-9297-DCD5E8C93C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082" b="57924"/>
          <a:stretch/>
        </p:blipFill>
        <p:spPr>
          <a:xfrm>
            <a:off x="540985" y="1887644"/>
            <a:ext cx="8262180" cy="377002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DC2EED4-F995-4EB9-8E81-2A7FF038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4" y="5657671"/>
            <a:ext cx="102889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low_section_speed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07~08시, 19~20시에서 분포 변동이 커지고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high_section_speed:동일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구간(07~08시, 19~20시)에서 속도 변동 폭 확대 → 불량률 상승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molten_volume:아침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(07~08시)과 저녁(19~20시)에 부피 값 하락 + 분산 증가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발생과 연관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cast_pressure:07~08시, 19~20시 압력 변동이 크게 나타나며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 시간대와 일</a:t>
            </a: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58B368A-A61D-4450-9DA1-7C6A62AFA0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2075" b="36936"/>
          <a:stretch/>
        </p:blipFill>
        <p:spPr>
          <a:xfrm>
            <a:off x="389269" y="1815214"/>
            <a:ext cx="10223777" cy="396054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C09312A-1460-4749-93C8-0817D984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2" y="5834510"/>
            <a:ext cx="118319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Biscuit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thickness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대부분 안정적이나 08시, 20시 전후에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temp1/2: 07~08시, 19~20시 구간에서 변동 폭 커짐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증가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temp3: 값 변동은 제한적이나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 시점과 일부 겹침</a:t>
            </a:r>
          </a:p>
        </p:txBody>
      </p:sp>
    </p:spTree>
    <p:extLst>
      <p:ext uri="{BB962C8B-B14F-4D97-AF65-F5344CB8AC3E}">
        <p14:creationId xmlns:p14="http://schemas.microsoft.com/office/powerpoint/2010/main" val="74149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53360FF-A41D-4C2B-8D17-0A825E8D0F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133" b="15893"/>
          <a:stretch/>
        </p:blipFill>
        <p:spPr>
          <a:xfrm>
            <a:off x="515938" y="1899041"/>
            <a:ext cx="10151211" cy="41496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9F397E-E5F2-489B-BAD2-AEACA175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2" y="5991671"/>
            <a:ext cx="79271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temp1/2: 07~08시, 19~20시 구간에서 온도 분산 ↑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temp3: 전반적으로 안정적이나, 특정 시간대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발생과 겹침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Sleeve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07~08시, 19~20시 때 불안정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비율 증가</a:t>
            </a:r>
          </a:p>
        </p:txBody>
      </p:sp>
    </p:spTree>
    <p:extLst>
      <p:ext uri="{BB962C8B-B14F-4D97-AF65-F5344CB8AC3E}">
        <p14:creationId xmlns:p14="http://schemas.microsoft.com/office/powerpoint/2010/main" val="59299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BDE28A1-FCEA-447E-ABC3-5BE671C2B9F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4197"/>
          <a:stretch/>
        </p:blipFill>
        <p:spPr>
          <a:xfrm>
            <a:off x="515937" y="1916848"/>
            <a:ext cx="10151211" cy="382290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B6F13D7-0A7D-4371-AB62-0C9B9F11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2" y="5775647"/>
            <a:ext cx="8023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07~08시, 19~20시 구간에서 강도 분산 ↑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Coolant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동일 시간대에 온도 변동 확대 → 불량률 상승과 동반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EMS_operation_time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전반적으로 일정,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발생과 큰 상관 없음</a:t>
            </a:r>
          </a:p>
        </p:txBody>
      </p:sp>
    </p:spTree>
    <p:extLst>
      <p:ext uri="{BB962C8B-B14F-4D97-AF65-F5344CB8AC3E}">
        <p14:creationId xmlns:p14="http://schemas.microsoft.com/office/powerpoint/2010/main" val="34752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D59F998-DA92-4425-9C56-4B451D4AA9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79004"/>
          <a:stretch/>
        </p:blipFill>
        <p:spPr>
          <a:xfrm>
            <a:off x="522540" y="1938001"/>
            <a:ext cx="9484434" cy="367525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DFC6C2B-652E-4866-9DC4-417C702F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07" y="5613254"/>
            <a:ext cx="99940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ount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07~08시, 19~20시 생산량 분포가 크게 흔들림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molten_temp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대체로 안정적이나 07~08시, 19~20시에 온도 하락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facility_operation_cycleTime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07~08시, 19~20시 주기 불안정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비율 상승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production_cycleTime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사이클타임도 같은 구간(07~08시, 19~20시)에서 변동이 크며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1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28030"/>
            <a:ext cx="10504678" cy="369332"/>
            <a:chOff x="541891" y="1428030"/>
            <a:chExt cx="1050467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22134" y="1428030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월별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/</a:t>
              </a:r>
              <a:r>
                <a:rPr lang="ko-KR" altLang="en-US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요일별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/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분포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B6F13D7-0A7D-4371-AB62-0C9B9F11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2" y="605264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113D82C-7B2E-4255-91FC-1D7716DB4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257" y="1928187"/>
            <a:ext cx="11261536" cy="31796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BC5075-4949-40EE-B891-D8C7DE6AA098}"/>
              </a:ext>
            </a:extLst>
          </p:cNvPr>
          <p:cNvSpPr txBox="1"/>
          <p:nvPr/>
        </p:nvSpPr>
        <p:spPr>
          <a:xfrm>
            <a:off x="551720" y="5288339"/>
            <a:ext cx="813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데이터는 </a:t>
            </a:r>
            <a:r>
              <a:rPr lang="ko-KR" altLang="en-US" b="1" dirty="0"/>
              <a:t>특정 월</a:t>
            </a:r>
            <a:r>
              <a:rPr lang="en-US" altLang="ko-KR" b="1" dirty="0"/>
              <a:t>(1~2</a:t>
            </a:r>
            <a:r>
              <a:rPr lang="ko-KR" altLang="en-US" b="1" dirty="0"/>
              <a:t>월</a:t>
            </a:r>
            <a:r>
              <a:rPr lang="en-US" altLang="ko-KR" b="1" dirty="0"/>
              <a:t>), </a:t>
            </a:r>
            <a:r>
              <a:rPr lang="ko-KR" altLang="en-US" b="1" dirty="0"/>
              <a:t>평일</a:t>
            </a:r>
            <a:r>
              <a:rPr lang="en-US" altLang="ko-KR" b="1" dirty="0"/>
              <a:t>, </a:t>
            </a:r>
            <a:r>
              <a:rPr lang="ko-KR" altLang="en-US" b="1" dirty="0"/>
              <a:t>주간 대부분 시간대</a:t>
            </a:r>
            <a:r>
              <a:rPr lang="ko-KR" altLang="en-US" dirty="0"/>
              <a:t>에 집중되어 있음</a:t>
            </a:r>
          </a:p>
        </p:txBody>
      </p:sp>
    </p:spTree>
    <p:extLst>
      <p:ext uri="{BB962C8B-B14F-4D97-AF65-F5344CB8AC3E}">
        <p14:creationId xmlns:p14="http://schemas.microsoft.com/office/powerpoint/2010/main" val="385694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모델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03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대시보드 시각화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D767FA8-BB93-4DF4-9514-535E8E69D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5" y="1926121"/>
            <a:ext cx="9223821" cy="44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986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8/10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39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개선점이나 보완할 점 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982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대시보드를 활용하며 주조공정의 현황을 파악해 </a:t>
              </a:r>
              <a:r>
                <a:rPr lang="ko-KR" altLang="en-US" sz="1400" dirty="0"/>
                <a:t>현장 사용자에 맞춘 인터페이스 구성 방법을 체득했습니다</a:t>
              </a:r>
              <a:r>
                <a:rPr lang="en-US" altLang="ko-KR" dirty="0"/>
                <a:t>.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266075" y="3341689"/>
              <a:ext cx="36184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주조 공장에 대한 사전지식이 없어 데이터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과정이 길어졌습니다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435AE12-A523-4B09-A97D-2A225B6CEEF4}"/>
              </a:ext>
            </a:extLst>
          </p:cNvPr>
          <p:cNvSpPr txBox="1"/>
          <p:nvPr/>
        </p:nvSpPr>
        <p:spPr>
          <a:xfrm>
            <a:off x="1271464" y="5352453"/>
            <a:ext cx="3887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각 단계별 시간 분배가 적절하지 않아 이전 과정이 지연될 경우 전체 일정에 영향을 주었습니다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단계별 시간 분배를 재조정하여 다음 단계로 원활히 넘어갈 수 있도록 개선할 필요가 있습니다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/>
                <a:t>-</a:t>
              </a:r>
              <a:r>
                <a:rPr lang="ko-KR" altLang="en-US" sz="1200" b="1" dirty="0"/>
                <a:t>주조 공정 데이터를 활용한 품질 예측 및 불량 원인 분석을 주제로 함</a:t>
              </a:r>
              <a:r>
                <a:rPr lang="en-US" altLang="ko-KR" sz="1200" b="1" dirty="0"/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/>
                <a:t>-</a:t>
              </a:r>
              <a:r>
                <a:rPr lang="ko-KR" altLang="en-US" sz="1200" b="1" dirty="0"/>
                <a:t>데이터 기반으로 주요 변수와 불량 발생의 상관관계를 분석하여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생산 효율성 및 품질 안정성을 높이고자 함</a:t>
              </a:r>
              <a:r>
                <a:rPr lang="en-US" altLang="ko-KR" sz="1200" dirty="0"/>
                <a:t>.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5827315" cy="3803725"/>
            <a:chOff x="2784169" y="2373418"/>
            <a:chExt cx="5827315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481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EDA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모델학습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최적탐색과정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8403039" y="4218422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684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-Python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시각화 도구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Matplotlib,seaborn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 데이터 기반으로 불량 발생을 사전에 예측 가능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 개선 및 비용 절감에 기여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제조 현장에서의 실시간 품질 모니터링 시스템 설계 기반 자료로 활용 가능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9752" y="4260798"/>
            <a:ext cx="2122307" cy="170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10000"/>
              </a:lnSpc>
              <a:buAutoNum type="arabicParenBoth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 및 공정 변수 이해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변수별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시각화 및 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Fail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집중 구간 도출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불균형 데이터 처리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(SMOTE)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예측 모델 구축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 및 개선 → 결과 제시 및 활용 방안 제안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397025C-30C6-4123-8CC0-BAB4D8ECF677}"/>
              </a:ext>
            </a:extLst>
          </p:cNvPr>
          <p:cNvCxnSpPr>
            <a:cxnSpLocks/>
          </p:cNvCxnSpPr>
          <p:nvPr/>
        </p:nvCxnSpPr>
        <p:spPr>
          <a:xfrm>
            <a:off x="3731202" y="4260129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840836"/>
              </p:ext>
            </p:extLst>
          </p:nvPr>
        </p:nvGraphicFramePr>
        <p:xfrm>
          <a:off x="515938" y="2141636"/>
          <a:ext cx="11218265" cy="379825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7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진소현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</a:t>
                      </a:r>
                      <a:r>
                        <a:rPr kumimoji="0" lang="ko-KR" altLang="en-US" sz="1600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전처리</a:t>
                      </a:r>
                      <a:r>
                        <a:rPr kumimoji="0" lang="en-US" altLang="ko-KR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대시보드 구현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김동균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EDA,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보고서 작성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3616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안태경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</a:t>
                      </a:r>
                      <a:r>
                        <a:rPr kumimoji="0" lang="ko-KR" altLang="en-US" sz="1600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전처리</a:t>
                      </a:r>
                      <a:r>
                        <a:rPr kumimoji="0" lang="en-US" altLang="ko-KR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보고서 작성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유창우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모델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적합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파이프라인 구축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8225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윤해진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</a:t>
                      </a:r>
                      <a:r>
                        <a:rPr kumimoji="0" lang="ko-KR" altLang="en-US" sz="1600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전처리</a:t>
                      </a:r>
                      <a:r>
                        <a:rPr kumimoji="0" lang="en-US" altLang="ko-KR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대시보드 구현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이유진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</a:t>
                      </a:r>
                      <a:r>
                        <a:rPr kumimoji="0" lang="ko-KR" altLang="en-US" sz="1600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전처리</a:t>
                      </a:r>
                      <a:r>
                        <a:rPr kumimoji="0" lang="en-US" altLang="ko-KR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보고서 작성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182399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박정희 </a:t>
                      </a: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수석님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주제 방향성 피드백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프로젝트 질의응답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21165700">
            <a:off x="8603220" y="4768454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420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프로젝트 기획 및 주제 선정</a:t>
                      </a:r>
                      <a:r>
                        <a:rPr lang="en-US" altLang="ko-KR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기획안 작성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9/22(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9/29(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정제 및 정규화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모델 구현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대시보드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대시보드 구현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pic>
        <p:nvPicPr>
          <p:cNvPr id="106" name="그래픽 105">
            <a:extLst>
              <a:ext uri="{FF2B5EF4-FFF2-40B4-BE49-F238E27FC236}">
                <a16:creationId xmlns:a16="http://schemas.microsoft.com/office/drawing/2014/main" id="{270D4B4F-04D3-55E7-516E-6043FCD877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89702" y="3386189"/>
            <a:ext cx="149803" cy="1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탐색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619D951-9A98-4803-94A5-E305ABDBBE7C}"/>
              </a:ext>
            </a:extLst>
          </p:cNvPr>
          <p:cNvSpPr txBox="1"/>
          <p:nvPr/>
        </p:nvSpPr>
        <p:spPr>
          <a:xfrm>
            <a:off x="363174" y="2033639"/>
            <a:ext cx="548079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 공정 단계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용융 단계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(Melting)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금속을 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고온에서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 녹이는 과정입니다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용해로를 통해 일정 온도로 금속을 유지하며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 가능한 액체 상태를 만듭니다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이 단계에서 금속의 균질성과 온도 관리가 매우 중요합니다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2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충진 단계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(Filling)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녹인 금속을 금형 내부로 주입하는 단계입니다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 속도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 압력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금형 설계에 따라 내부 충진 상태가 달라지고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제품 내부 결함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공극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불균질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 등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에 영향을 줍니다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일부 공정에서는 전자 교반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(EMS)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을 통해 금속 혼합을 개선하기도 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냉각 단계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(Cooling)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주입된 금속이 금형 내에서 응고되는 단계입니다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금속의 냉각 속도와 금형 온도를 적절히 제어해야 수축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변형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내부 응력 등을 최소화할 수 있습니다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냉각수와 금형 온도 관리가 주요 역할을 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482AA-29AE-420F-A9CA-109C9D2A7FAC}"/>
              </a:ext>
            </a:extLst>
          </p:cNvPr>
          <p:cNvSpPr txBox="1"/>
          <p:nvPr/>
        </p:nvSpPr>
        <p:spPr>
          <a:xfrm>
            <a:off x="6079458" y="2267727"/>
            <a:ext cx="57961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4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공정 속도 및 장비 운전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장비 사이클 시간과 실제 생산 속도는 공정 효율과 품질 안정성에 직결됩니다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장비 가동 상태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비상 정지 여부 등을 관리하며 생산 계획에 따라 운용됩니다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5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품질 평가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(Inspection)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최종 주조물은 두께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강도 등 물리적 특성을 평가합니다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합격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불합격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(pass/fail)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여부를 결정하며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이를 기반으로 공정 최적화와 품질 개선을 수행합니다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7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탐색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839416" y="2775508"/>
            <a:ext cx="3846331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line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생산 라인 이름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기본 정보 관련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id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고유 번호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name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장비 이름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mold_name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이름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time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측정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date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측정 날짜   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454DE1FC-368F-4E97-8421-53601A63AD7C}"/>
              </a:ext>
            </a:extLst>
          </p:cNvPr>
          <p:cNvSpPr txBox="1"/>
          <p:nvPr/>
        </p:nvSpPr>
        <p:spPr>
          <a:xfrm>
            <a:off x="3893160" y="2267057"/>
            <a:ext cx="3846331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공정 상태 관련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count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누적 제품 개수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working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장비 가동 여부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가동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/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멈춤 등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emergency_stop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비상 정지 여부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(ON / OFF)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registration_time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등록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tryshot_signal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측정 딜레이 여부 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90E342C6-8746-40F1-A6FC-1B7445C9597E}"/>
              </a:ext>
            </a:extLst>
          </p:cNvPr>
          <p:cNvSpPr txBox="1"/>
          <p:nvPr/>
        </p:nvSpPr>
        <p:spPr>
          <a:xfrm>
            <a:off x="7890607" y="2279998"/>
            <a:ext cx="3846331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공정 속도 관련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facility_operation_cycleTime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장비 전체 사이클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production_cycletime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실제 생산 사이클 시간</a:t>
            </a:r>
          </a:p>
        </p:txBody>
      </p: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4" y="-529661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642028" y="2373122"/>
            <a:ext cx="5292588" cy="379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용융 단계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molten_temp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용탕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녹인 금속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heating_furnace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용해로 정보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충진 단계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sleeve_temperature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주입 관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EMS_operation_time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전자 교반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(EMS)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가동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low_section_speed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저속 구간 주입 속도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high_section_speed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고속 구간 주입 속도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mold_code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코드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molten_volume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주입한 금속 양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cast_pressure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주입 압력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454DE1FC-368F-4E97-8421-53601A63AD7C}"/>
              </a:ext>
            </a:extLst>
          </p:cNvPr>
          <p:cNvSpPr txBox="1"/>
          <p:nvPr/>
        </p:nvSpPr>
        <p:spPr>
          <a:xfrm>
            <a:off x="6059545" y="1579490"/>
            <a:ext cx="3846331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냉각 단계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upper_mold_temp1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upper_mold_temp2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upper_mold_temp3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lower_mold_temp1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lower_mold_temp2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lower_mold_temp3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Coolant_temperature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냉각수 온도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품질 및 성능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biscuit_thickness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주조물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두께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physical_strength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제품 강도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평가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passorfail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합격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/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불합격 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3B90CD-2959-4328-9AFD-A7DC2925F9B1}"/>
              </a:ext>
            </a:extLst>
          </p:cNvPr>
          <p:cNvGrpSpPr/>
          <p:nvPr/>
        </p:nvGrpSpPr>
        <p:grpSpPr>
          <a:xfrm>
            <a:off x="721826" y="1437603"/>
            <a:ext cx="10478029" cy="369332"/>
            <a:chOff x="569426" y="1285203"/>
            <a:chExt cx="1047802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6F4FEC-D922-4807-94C6-498381B1ED91}"/>
                </a:ext>
              </a:extLst>
            </p:cNvPr>
            <p:cNvSpPr txBox="1"/>
            <p:nvPr/>
          </p:nvSpPr>
          <p:spPr>
            <a:xfrm>
              <a:off x="723020" y="1285203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탐색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22" name="그래픽 43">
              <a:extLst>
                <a:ext uri="{FF2B5EF4-FFF2-40B4-BE49-F238E27FC236}">
                  <a16:creationId xmlns:a16="http://schemas.microsoft.com/office/drawing/2014/main" id="{2A2CF0F6-3FF2-48EA-9175-CBE66CD1B6DA}"/>
                </a:ext>
              </a:extLst>
            </p:cNvPr>
            <p:cNvSpPr/>
            <p:nvPr/>
          </p:nvSpPr>
          <p:spPr>
            <a:xfrm>
              <a:off x="569426" y="1412934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8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5" name="그래픽 43">
            <a:extLst>
              <a:ext uri="{FF2B5EF4-FFF2-40B4-BE49-F238E27FC236}">
                <a16:creationId xmlns:a16="http://schemas.microsoft.com/office/drawing/2014/main" id="{512AEB8B-AA28-FDBA-00E7-D5D95C2F683D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8BB831A-7051-43F6-AE26-9044364477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" y="1918144"/>
            <a:ext cx="8280362" cy="419025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AAA065-1B41-49EC-8202-1570C03A59FB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탐색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DD1DF-A7B5-4FB4-9319-D97CAD8CBE4A}"/>
              </a:ext>
            </a:extLst>
          </p:cNvPr>
          <p:cNvSpPr txBox="1"/>
          <p:nvPr/>
        </p:nvSpPr>
        <p:spPr>
          <a:xfrm>
            <a:off x="8148228" y="2486497"/>
            <a:ext cx="392443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 공정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]</a:t>
            </a:r>
          </a:p>
          <a:p>
            <a:pPr algn="l"/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(Casting)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는 금속을 녹여 원하는 형상을 만드는 제조 공정입니다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고체 상태의 금속을 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고온에서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 녹여 액체 상태로 만든 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미리 준비된 금형에 부어 응고시키면 제품 형태가 완성됩니다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 공정은 복잡한 형상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대량 생산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재료 절감이 가능하여 자동차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기계 부품 등 다양한 산업 분야에서 널리 활용됩니다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ko-KR" sz="1400" dirty="0">
              <a:solidFill>
                <a:srgbClr val="1D1F21"/>
              </a:solidFill>
              <a:latin typeface="Open Sans" panose="020B0606030504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주요 목적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금속을 원하는 형상과 치수로 성형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기계적 강도와 품질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공정 효율 및 생산성 향상</a:t>
            </a:r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1433</Words>
  <Application>Microsoft Office PowerPoint</Application>
  <PresentationFormat>와이드스크린</PresentationFormat>
  <Paragraphs>257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-apple-system</vt:lpstr>
      <vt:lpstr>맑은 고딕</vt:lpstr>
      <vt:lpstr>맑은 고딕 Semilight</vt:lpstr>
      <vt:lpstr>세방고딕 Bold</vt:lpstr>
      <vt:lpstr>세방고딕 Regular</vt:lpstr>
      <vt:lpstr>Arial</vt:lpstr>
      <vt:lpstr>Open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김유진(You Jin Kim)/HRD기획팀</cp:lastModifiedBy>
  <cp:revision>43</cp:revision>
  <dcterms:created xsi:type="dcterms:W3CDTF">2023-12-20T03:00:25Z</dcterms:created>
  <dcterms:modified xsi:type="dcterms:W3CDTF">2025-10-01T07:29:49Z</dcterms:modified>
</cp:coreProperties>
</file>