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82" r:id="rId3"/>
    <p:sldId id="326" r:id="rId4"/>
    <p:sldId id="327" r:id="rId5"/>
    <p:sldId id="292" r:id="rId6"/>
    <p:sldId id="328" r:id="rId7"/>
    <p:sldId id="324" r:id="rId8"/>
    <p:sldId id="341" r:id="rId9"/>
    <p:sldId id="329" r:id="rId10"/>
    <p:sldId id="330" r:id="rId11"/>
    <p:sldId id="331" r:id="rId12"/>
    <p:sldId id="283" r:id="rId13"/>
    <p:sldId id="340" r:id="rId14"/>
    <p:sldId id="296" r:id="rId15"/>
    <p:sldId id="343" r:id="rId16"/>
    <p:sldId id="342" r:id="rId17"/>
  </p:sldIdLst>
  <p:sldSz cx="9144000" cy="6858000" type="screen4x3"/>
  <p:notesSz cx="6845300" cy="9396413"/>
  <p:defaultTextStyle>
    <a:defPPr>
      <a:defRPr lang="en-US"/>
    </a:defPPr>
    <a:lvl1pPr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5pPr>
    <a:lvl6pPr marL="2286000" algn="l" defTabSz="457200" rtl="0" eaLnBrk="1" latinLnBrk="0" hangingPunct="1">
      <a:defRPr sz="2400" kern="1200">
        <a:solidFill>
          <a:schemeClr val="tx1"/>
        </a:solidFill>
        <a:latin typeface="Comic Sans MS" charset="0"/>
        <a:ea typeface="ＭＳ Ｐゴシック" charset="0"/>
        <a:cs typeface="+mn-cs"/>
      </a:defRPr>
    </a:lvl6pPr>
    <a:lvl7pPr marL="2743200" algn="l" defTabSz="457200" rtl="0" eaLnBrk="1" latinLnBrk="0" hangingPunct="1">
      <a:defRPr sz="2400" kern="1200">
        <a:solidFill>
          <a:schemeClr val="tx1"/>
        </a:solidFill>
        <a:latin typeface="Comic Sans MS" charset="0"/>
        <a:ea typeface="ＭＳ Ｐゴシック" charset="0"/>
        <a:cs typeface="+mn-cs"/>
      </a:defRPr>
    </a:lvl7pPr>
    <a:lvl8pPr marL="3200400" algn="l" defTabSz="457200" rtl="0" eaLnBrk="1" latinLnBrk="0" hangingPunct="1">
      <a:defRPr sz="2400" kern="1200">
        <a:solidFill>
          <a:schemeClr val="tx1"/>
        </a:solidFill>
        <a:latin typeface="Comic Sans MS" charset="0"/>
        <a:ea typeface="ＭＳ Ｐゴシック" charset="0"/>
        <a:cs typeface="+mn-cs"/>
      </a:defRPr>
    </a:lvl8pPr>
    <a:lvl9pPr marL="3657600" algn="l" defTabSz="457200" rtl="0" eaLnBrk="1" latinLnBrk="0" hangingPunct="1">
      <a:defRPr sz="2400" kern="1200">
        <a:solidFill>
          <a:schemeClr val="tx1"/>
        </a:solidFill>
        <a:latin typeface="Comic Sans MS" charset="0"/>
        <a:ea typeface="ＭＳ Ｐゴシック" charset="0"/>
        <a:cs typeface="+mn-cs"/>
      </a:defRPr>
    </a:lvl9pPr>
  </p:defaultTextStyle>
  <p:extLst>
    <p:ext uri="{EFAFB233-063F-42B5-8137-9DF3F51BA10A}">
      <p15:sldGuideLst xmlns:p15="http://schemas.microsoft.com/office/powerpoint/2012/main">
        <p15:guide id="1" orient="horz" pos="4319">
          <p15:clr>
            <a:srgbClr val="A4A3A4"/>
          </p15:clr>
        </p15:guide>
        <p15:guide id="2" pos="53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CC0099"/>
    <a:srgbClr val="009900"/>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3" autoAdjust="0"/>
    <p:restoredTop sz="57952" autoAdjust="0"/>
  </p:normalViewPr>
  <p:slideViewPr>
    <p:cSldViewPr showGuides="1">
      <p:cViewPr varScale="1">
        <p:scale>
          <a:sx n="67" d="100"/>
          <a:sy n="67" d="100"/>
        </p:scale>
        <p:origin x="486" y="66"/>
      </p:cViewPr>
      <p:guideLst>
        <p:guide orient="horz" pos="4319"/>
        <p:guide pos="53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232" tIns="45115" rIns="90232" bIns="45115" numCol="1" anchor="t" anchorCtr="0" compatLnSpc="1">
            <a:prstTxWarp prst="textNoShape">
              <a:avLst/>
            </a:prstTxWarp>
          </a:bodyPr>
          <a:lstStyle>
            <a:lvl1pPr defTabSz="903288">
              <a:defRPr sz="1100">
                <a:latin typeface="Times New Roman" charset="0"/>
              </a:defRPr>
            </a:lvl1pPr>
          </a:lstStyle>
          <a:p>
            <a:endParaRPr lang="en-US"/>
          </a:p>
        </p:txBody>
      </p:sp>
      <p:sp>
        <p:nvSpPr>
          <p:cNvPr id="6147" name="Rectangle 3"/>
          <p:cNvSpPr>
            <a:spLocks noGrp="1" noChangeArrowheads="1"/>
          </p:cNvSpPr>
          <p:nvPr>
            <p:ph type="dt" sz="quarter" idx="1"/>
          </p:nvPr>
        </p:nvSpPr>
        <p:spPr bwMode="auto">
          <a:xfrm>
            <a:off x="3878263" y="0"/>
            <a:ext cx="2967037"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232" tIns="45115" rIns="90232" bIns="45115" numCol="1" anchor="t" anchorCtr="0" compatLnSpc="1">
            <a:prstTxWarp prst="textNoShape">
              <a:avLst/>
            </a:prstTxWarp>
          </a:bodyPr>
          <a:lstStyle>
            <a:lvl1pPr algn="r" defTabSz="903288">
              <a:defRPr sz="1100">
                <a:latin typeface="Times New Roman" charset="0"/>
              </a:defRPr>
            </a:lvl1pPr>
          </a:lstStyle>
          <a:p>
            <a:endParaRPr lang="en-US"/>
          </a:p>
        </p:txBody>
      </p:sp>
      <p:sp>
        <p:nvSpPr>
          <p:cNvPr id="6148" name="Rectangle 4"/>
          <p:cNvSpPr>
            <a:spLocks noGrp="1" noChangeArrowheads="1"/>
          </p:cNvSpPr>
          <p:nvPr>
            <p:ph type="ftr" sz="quarter" idx="2"/>
          </p:nvPr>
        </p:nvSpPr>
        <p:spPr bwMode="auto">
          <a:xfrm>
            <a:off x="0" y="8926513"/>
            <a:ext cx="296703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232" tIns="45115" rIns="90232" bIns="45115" numCol="1" anchor="b" anchorCtr="0" compatLnSpc="1">
            <a:prstTxWarp prst="textNoShape">
              <a:avLst/>
            </a:prstTxWarp>
          </a:bodyPr>
          <a:lstStyle>
            <a:lvl1pPr defTabSz="903288">
              <a:defRPr sz="1100">
                <a:latin typeface="Times New Roman" charset="0"/>
              </a:defRPr>
            </a:lvl1pPr>
          </a:lstStyle>
          <a:p>
            <a:endParaRPr lang="en-US"/>
          </a:p>
        </p:txBody>
      </p:sp>
      <p:sp>
        <p:nvSpPr>
          <p:cNvPr id="6149" name="Rectangle 5"/>
          <p:cNvSpPr>
            <a:spLocks noGrp="1" noChangeArrowheads="1"/>
          </p:cNvSpPr>
          <p:nvPr>
            <p:ph type="sldNum" sz="quarter" idx="3"/>
          </p:nvPr>
        </p:nvSpPr>
        <p:spPr bwMode="auto">
          <a:xfrm>
            <a:off x="3878263" y="8926513"/>
            <a:ext cx="2967037"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232" tIns="45115" rIns="90232" bIns="45115" numCol="1" anchor="b" anchorCtr="0" compatLnSpc="1">
            <a:prstTxWarp prst="textNoShape">
              <a:avLst/>
            </a:prstTxWarp>
          </a:bodyPr>
          <a:lstStyle>
            <a:lvl1pPr algn="r" defTabSz="903288">
              <a:defRPr sz="1100">
                <a:latin typeface="Times New Roman" charset="0"/>
              </a:defRPr>
            </a:lvl1pPr>
          </a:lstStyle>
          <a:p>
            <a:fld id="{F6F3DC1E-3E1F-E143-A1F8-770C22BF3330}" type="slidenum">
              <a:rPr lang="en-US"/>
              <a:pPr/>
              <a:t>‹#›</a:t>
            </a:fld>
            <a:endParaRPr lang="en-US"/>
          </a:p>
        </p:txBody>
      </p:sp>
    </p:spTree>
    <p:extLst>
      <p:ext uri="{BB962C8B-B14F-4D97-AF65-F5344CB8AC3E}">
        <p14:creationId xmlns:p14="http://schemas.microsoft.com/office/powerpoint/2010/main" val="2230592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232" tIns="45115" rIns="90232" bIns="45115" numCol="1" anchor="t" anchorCtr="0" compatLnSpc="1">
            <a:prstTxWarp prst="textNoShape">
              <a:avLst/>
            </a:prstTxWarp>
          </a:bodyPr>
          <a:lstStyle>
            <a:lvl1pPr defTabSz="903288">
              <a:defRPr sz="1100">
                <a:latin typeface="Times New Roman" charset="0"/>
              </a:defRPr>
            </a:lvl1pPr>
          </a:lstStyle>
          <a:p>
            <a:endParaRPr lang="en-US"/>
          </a:p>
        </p:txBody>
      </p:sp>
      <p:sp>
        <p:nvSpPr>
          <p:cNvPr id="3075" name="Rectangle 3"/>
          <p:cNvSpPr>
            <a:spLocks noGrp="1" noChangeArrowheads="1"/>
          </p:cNvSpPr>
          <p:nvPr>
            <p:ph type="dt" idx="1"/>
          </p:nvPr>
        </p:nvSpPr>
        <p:spPr bwMode="auto">
          <a:xfrm>
            <a:off x="3878263" y="0"/>
            <a:ext cx="2967037"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232" tIns="45115" rIns="90232" bIns="45115" numCol="1" anchor="t" anchorCtr="0" compatLnSpc="1">
            <a:prstTxWarp prst="textNoShape">
              <a:avLst/>
            </a:prstTxWarp>
          </a:bodyPr>
          <a:lstStyle>
            <a:lvl1pPr algn="r" defTabSz="903288">
              <a:defRPr sz="1100">
                <a:latin typeface="Times New Roman" charset="0"/>
              </a:defRPr>
            </a:lvl1pPr>
          </a:lstStyle>
          <a:p>
            <a:endParaRPr lang="en-US"/>
          </a:p>
        </p:txBody>
      </p:sp>
      <p:sp>
        <p:nvSpPr>
          <p:cNvPr id="3076" name="Rectangle 4"/>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912813" y="4464050"/>
            <a:ext cx="5019675" cy="4227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232" tIns="45115" rIns="90232" bIns="451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926513"/>
            <a:ext cx="2967038"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232" tIns="45115" rIns="90232" bIns="45115" numCol="1" anchor="b" anchorCtr="0" compatLnSpc="1">
            <a:prstTxWarp prst="textNoShape">
              <a:avLst/>
            </a:prstTxWarp>
          </a:bodyPr>
          <a:lstStyle>
            <a:lvl1pPr defTabSz="903288">
              <a:defRPr sz="1100">
                <a:latin typeface="Times New Roman" charset="0"/>
              </a:defRPr>
            </a:lvl1pPr>
          </a:lstStyle>
          <a:p>
            <a:endParaRPr lang="en-US"/>
          </a:p>
        </p:txBody>
      </p:sp>
      <p:sp>
        <p:nvSpPr>
          <p:cNvPr id="3079" name="Rectangle 7"/>
          <p:cNvSpPr>
            <a:spLocks noGrp="1" noChangeArrowheads="1"/>
          </p:cNvSpPr>
          <p:nvPr>
            <p:ph type="sldNum" sz="quarter" idx="5"/>
          </p:nvPr>
        </p:nvSpPr>
        <p:spPr bwMode="auto">
          <a:xfrm>
            <a:off x="3878263" y="8926513"/>
            <a:ext cx="2967037"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232" tIns="45115" rIns="90232" bIns="45115" numCol="1" anchor="b" anchorCtr="0" compatLnSpc="1">
            <a:prstTxWarp prst="textNoShape">
              <a:avLst/>
            </a:prstTxWarp>
          </a:bodyPr>
          <a:lstStyle>
            <a:lvl1pPr algn="r" defTabSz="903288">
              <a:defRPr sz="1100">
                <a:latin typeface="Times New Roman" charset="0"/>
              </a:defRPr>
            </a:lvl1pPr>
          </a:lstStyle>
          <a:p>
            <a:fld id="{F9359941-1679-5443-A686-DD245D03B7E2}" type="slidenum">
              <a:rPr lang="en-US"/>
              <a:pPr/>
              <a:t>‹#›</a:t>
            </a:fld>
            <a:endParaRPr lang="en-US"/>
          </a:p>
        </p:txBody>
      </p:sp>
    </p:spTree>
    <p:extLst>
      <p:ext uri="{BB962C8B-B14F-4D97-AF65-F5344CB8AC3E}">
        <p14:creationId xmlns:p14="http://schemas.microsoft.com/office/powerpoint/2010/main" val="24508012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0164E-DAE3-9644-A2DF-BA83867AA814}" type="slidenum">
              <a:rPr lang="en-US"/>
              <a:pPr/>
              <a:t>1</a:t>
            </a:fld>
            <a:endParaRPr lang="en-US"/>
          </a:p>
        </p:txBody>
      </p:sp>
      <p:sp>
        <p:nvSpPr>
          <p:cNvPr id="5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123" name="Rectangle 3"/>
          <p:cNvSpPr>
            <a:spLocks noGrp="1" noChangeArrowheads="1"/>
          </p:cNvSpPr>
          <p:nvPr>
            <p:ph type="body" idx="1"/>
          </p:nvPr>
        </p:nvSpPr>
        <p:spPr/>
        <p:txBody>
          <a:bodyPr/>
          <a:lstStyle/>
          <a:p>
            <a:r>
              <a:rPr lang="en-US" sz="1200" kern="1200" dirty="0" smtClean="0">
                <a:solidFill>
                  <a:schemeClr val="tx1"/>
                </a:solidFill>
                <a:effectLst/>
                <a:latin typeface="Times New Roman" charset="0"/>
                <a:ea typeface="ＭＳ Ｐゴシック" charset="0"/>
                <a:cs typeface="+mn-cs"/>
              </a:rPr>
              <a:t>In this video I am going to tell</a:t>
            </a:r>
            <a:r>
              <a:rPr lang="en-US" sz="1200" kern="1200" baseline="0" dirty="0" smtClean="0">
                <a:solidFill>
                  <a:schemeClr val="tx1"/>
                </a:solidFill>
                <a:effectLst/>
                <a:latin typeface="Times New Roman" charset="0"/>
                <a:ea typeface="ＭＳ Ｐゴシック" charset="0"/>
                <a:cs typeface="+mn-cs"/>
              </a:rPr>
              <a:t> you about what packet switching is, and why the Internet uses packet switching. </a:t>
            </a:r>
          </a:p>
          <a:p>
            <a:endParaRPr lang="en-US" sz="1200" kern="1200" baseline="0" dirty="0" smtClean="0">
              <a:solidFill>
                <a:schemeClr val="tx1"/>
              </a:solidFill>
              <a:effectLst/>
              <a:latin typeface="Times New Roman" charset="0"/>
              <a:ea typeface="ＭＳ Ｐゴシック" charset="0"/>
              <a:cs typeface="+mn-cs"/>
            </a:endParaRPr>
          </a:p>
          <a:p>
            <a:r>
              <a:rPr lang="en-US" sz="1200" kern="1200" baseline="0" dirty="0" smtClean="0">
                <a:solidFill>
                  <a:schemeClr val="tx1"/>
                </a:solidFill>
                <a:effectLst/>
                <a:latin typeface="Times New Roman" charset="0"/>
                <a:ea typeface="ＭＳ Ｐゴシック" charset="0"/>
                <a:cs typeface="+mn-cs"/>
              </a:rPr>
              <a:t>Packet switching was first described in the early 1960s by Paul </a:t>
            </a:r>
            <a:r>
              <a:rPr lang="en-US" sz="1200" kern="1200" baseline="0" dirty="0" err="1" smtClean="0">
                <a:solidFill>
                  <a:schemeClr val="tx1"/>
                </a:solidFill>
                <a:effectLst/>
                <a:latin typeface="Times New Roman" charset="0"/>
                <a:ea typeface="ＭＳ Ｐゴシック" charset="0"/>
                <a:cs typeface="+mn-cs"/>
              </a:rPr>
              <a:t>Baran</a:t>
            </a:r>
            <a:r>
              <a:rPr lang="en-US" sz="1200" kern="1200" baseline="0" dirty="0" smtClean="0">
                <a:solidFill>
                  <a:schemeClr val="tx1"/>
                </a:solidFill>
                <a:effectLst/>
                <a:latin typeface="Times New Roman" charset="0"/>
                <a:ea typeface="ＭＳ Ｐゴシック" charset="0"/>
                <a:cs typeface="+mn-cs"/>
              </a:rPr>
              <a:t>. </a:t>
            </a:r>
            <a:r>
              <a:rPr lang="en-US" sz="1200" kern="1200" dirty="0" smtClean="0">
                <a:solidFill>
                  <a:schemeClr val="tx1"/>
                </a:solidFill>
                <a:effectLst/>
                <a:latin typeface="Times New Roman" charset="0"/>
                <a:ea typeface="ＭＳ Ｐゴシック" charset="0"/>
                <a:cs typeface="+mn-cs"/>
              </a:rPr>
              <a:t>Packet switching describes the way in which individual packets of information are routed, one by one, from a source to the destination across the Internet, just like letters are delivered by the post office. </a:t>
            </a:r>
          </a:p>
          <a:p>
            <a:endParaRPr lang="en-US" sz="1200" kern="1200" dirty="0" smtClean="0">
              <a:solidFill>
                <a:schemeClr val="tx1"/>
              </a:solidFill>
              <a:effectLst/>
              <a:latin typeface="Times New Roman" charset="0"/>
              <a:ea typeface="ＭＳ Ｐゴシック" charset="0"/>
              <a:cs typeface="+mn-cs"/>
            </a:endParaRPr>
          </a:p>
          <a:p>
            <a:r>
              <a:rPr lang="en-US" sz="1200" kern="1200" dirty="0" smtClean="0">
                <a:solidFill>
                  <a:schemeClr val="tx1"/>
                </a:solidFill>
                <a:effectLst/>
                <a:latin typeface="Times New Roman" charset="0"/>
                <a:ea typeface="ＭＳ Ｐゴシック" charset="0"/>
                <a:cs typeface="+mn-cs"/>
              </a:rPr>
              <a:t>Packet switching is really</a:t>
            </a:r>
            <a:r>
              <a:rPr lang="en-US" sz="1200" kern="1200" baseline="0" dirty="0" smtClean="0">
                <a:solidFill>
                  <a:schemeClr val="tx1"/>
                </a:solidFill>
                <a:effectLst/>
                <a:latin typeface="Times New Roman" charset="0"/>
                <a:ea typeface="ＭＳ Ｐゴシック" charset="0"/>
                <a:cs typeface="+mn-cs"/>
              </a:rPr>
              <a:t> important, because when we choose to use packet switching, it dictates many of the properties of the network.</a:t>
            </a:r>
            <a:endParaRPr lang="en-US" sz="1200" kern="1200" dirty="0" smtClean="0">
              <a:solidFill>
                <a:schemeClr val="tx1"/>
              </a:solidFill>
              <a:effectLst/>
              <a:latin typeface="Times New Roman" charset="0"/>
              <a:ea typeface="ＭＳ Ｐゴシック" charset="0"/>
              <a:cs typeface="+mn-cs"/>
            </a:endParaRPr>
          </a:p>
          <a:p>
            <a:r>
              <a:rPr lang="en-US" sz="1200" kern="1200" dirty="0" smtClean="0">
                <a:solidFill>
                  <a:schemeClr val="tx1"/>
                </a:solidFill>
                <a:effectLst/>
                <a:latin typeface="Times New Roman" charset="0"/>
                <a:ea typeface="ＭＳ Ｐゴシック" charset="0"/>
                <a:cs typeface="+mn-cs"/>
              </a:rPr>
              <a:t> </a:t>
            </a:r>
          </a:p>
          <a:p>
            <a:endParaRPr lang="en-US" dirty="0"/>
          </a:p>
        </p:txBody>
      </p:sp>
    </p:spTree>
    <p:extLst>
      <p:ext uri="{BB962C8B-B14F-4D97-AF65-F5344CB8AC3E}">
        <p14:creationId xmlns:p14="http://schemas.microsoft.com/office/powerpoint/2010/main" val="49583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636E2-0725-C94E-B349-F244A9F6DF5B}" type="slidenum">
              <a:rPr lang="en-US"/>
              <a:pPr/>
              <a:t>12</a:t>
            </a:fld>
            <a:endParaRPr lang="en-US"/>
          </a:p>
        </p:txBody>
      </p:sp>
      <p:sp>
        <p:nvSpPr>
          <p:cNvPr id="1290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43300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D6E12-441D-6F42-9D1C-BBAF2B52C961}" type="slidenum">
              <a:rPr lang="en-US"/>
              <a:pPr/>
              <a:t>13</a:t>
            </a:fld>
            <a:endParaRPr lang="en-US"/>
          </a:p>
        </p:txBody>
      </p:sp>
      <p:sp>
        <p:nvSpPr>
          <p:cNvPr id="128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971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6201E-075C-2241-8401-35F6A147BD61}" type="slidenum">
              <a:rPr lang="en-US"/>
              <a:pPr/>
              <a:t>14</a:t>
            </a:fld>
            <a:endParaRPr lang="en-US"/>
          </a:p>
        </p:txBody>
      </p:sp>
      <p:sp>
        <p:nvSpPr>
          <p:cNvPr id="70658" name="Rectangle 2"/>
          <p:cNvSpPr>
            <a:spLocks noGrp="1" noRot="1" noChangeAspect="1" noChangeArrowheads="1" noTextEdit="1"/>
          </p:cNvSpPr>
          <p:nvPr>
            <p:ph type="sldImg"/>
          </p:nvPr>
        </p:nvSpPr>
        <p:spPr bwMode="auto">
          <a:xfrm>
            <a:off x="1073150" y="704850"/>
            <a:ext cx="4699000" cy="352425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0659" name="Rectangle 3"/>
          <p:cNvSpPr>
            <a:spLocks noGrp="1" noChangeArrowheads="1"/>
          </p:cNvSpPr>
          <p:nvPr>
            <p:ph type="body" idx="1"/>
          </p:nvPr>
        </p:nvSpPr>
        <p:spPr bwMode="auto">
          <a:xfrm>
            <a:off x="911225" y="4464050"/>
            <a:ext cx="5022850" cy="4227513"/>
          </a:xfrm>
          <a:prstGeom prst="rect">
            <a:avLst/>
          </a:prstGeom>
          <a:solidFill>
            <a:srgbClr val="FFFFFF"/>
          </a:solidFill>
          <a:ln>
            <a:solidFill>
              <a:srgbClr val="000000"/>
            </a:solidFill>
            <a:miter lim="800000"/>
            <a:headEnd/>
            <a:tailEnd/>
          </a:ln>
        </p:spPr>
        <p:txBody>
          <a:bodyPr lIns="87986" tIns="43993" rIns="87986" bIns="43993"/>
          <a:lstStyle/>
          <a:p>
            <a:pPr>
              <a:spcBef>
                <a:spcPct val="0"/>
              </a:spcBef>
              <a:buSzPct val="150000"/>
              <a:buFontTx/>
              <a:buChar char="•"/>
            </a:pPr>
            <a:r>
              <a:rPr lang="en-US">
                <a:latin typeface="Comic Sans MS" charset="0"/>
              </a:rPr>
              <a:t>Breaking message into packets allows parallel transmission across all links, reducing network latency.</a:t>
            </a:r>
          </a:p>
          <a:p>
            <a:r>
              <a:rPr lang="en-US"/>
              <a:t>In summary the benefits that of packet switched networks can be summarized as follows:</a:t>
            </a:r>
          </a:p>
          <a:p>
            <a:pPr>
              <a:buFontTx/>
              <a:buChar char="•"/>
            </a:pPr>
            <a:r>
              <a:rPr lang="en-US"/>
              <a:t>They use the bandwidth efficiently, meaning that a trunk link uses less resources than the sum of its tributaries, as they multiplex and conserve bandwidth</a:t>
            </a:r>
          </a:p>
          <a:p>
            <a:pPr>
              <a:buFontTx/>
              <a:buChar char="•"/>
            </a:pPr>
            <a:r>
              <a:rPr lang="en-US"/>
              <a:t>They have little state in the intermediate nodes</a:t>
            </a:r>
          </a:p>
          <a:p>
            <a:pPr>
              <a:buFontTx/>
              <a:buChar char="•"/>
            </a:pPr>
            <a:r>
              <a:rPr lang="en-US"/>
              <a:t>They are robust, some claim that they were designed to withstand a nuclear attack</a:t>
            </a:r>
          </a:p>
          <a:p>
            <a:pPr>
              <a:buFontTx/>
              <a:buChar char="•"/>
            </a:pPr>
            <a:r>
              <a:rPr lang="en-US"/>
              <a:t>They do not have a central authority from whom we need permission to run experiments</a:t>
            </a:r>
          </a:p>
          <a:p>
            <a:pPr>
              <a:buFontTx/>
              <a:buChar char="•"/>
            </a:pPr>
            <a:endParaRPr lang="en-US"/>
          </a:p>
        </p:txBody>
      </p:sp>
    </p:spTree>
    <p:extLst>
      <p:ext uri="{BB962C8B-B14F-4D97-AF65-F5344CB8AC3E}">
        <p14:creationId xmlns:p14="http://schemas.microsoft.com/office/powerpoint/2010/main" val="634858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D6E12-441D-6F42-9D1C-BBAF2B52C961}" type="slidenum">
              <a:rPr lang="en-US"/>
              <a:pPr/>
              <a:t>15</a:t>
            </a:fld>
            <a:endParaRPr lang="en-US"/>
          </a:p>
        </p:txBody>
      </p:sp>
      <p:sp>
        <p:nvSpPr>
          <p:cNvPr id="128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8003" name="Rectangle 3"/>
          <p:cNvSpPr>
            <a:spLocks noGrp="1" noChangeArrowheads="1"/>
          </p:cNvSpPr>
          <p:nvPr>
            <p:ph type="body" idx="1"/>
          </p:nvPr>
        </p:nvSpPr>
        <p:spPr/>
        <p:txBody>
          <a:bodyPr/>
          <a:lstStyle/>
          <a:p>
            <a:r>
              <a:rPr lang="en-US" dirty="0" smtClean="0"/>
              <a:t>By now you should be able to answer these three </a:t>
            </a:r>
            <a:r>
              <a:rPr lang="en-US" dirty="0" err="1" smtClean="0"/>
              <a:t>quesitons</a:t>
            </a:r>
            <a:r>
              <a:rPr lang="en-US" dirty="0" smtClean="0"/>
              <a:t>.</a:t>
            </a:r>
          </a:p>
          <a:p>
            <a:endParaRPr lang="en-US" dirty="0" smtClean="0"/>
          </a:p>
        </p:txBody>
      </p:sp>
    </p:spTree>
    <p:extLst>
      <p:ext uri="{BB962C8B-B14F-4D97-AF65-F5344CB8AC3E}">
        <p14:creationId xmlns:p14="http://schemas.microsoft.com/office/powerpoint/2010/main" val="90509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D6E12-441D-6F42-9D1C-BBAF2B52C961}" type="slidenum">
              <a:rPr lang="en-US"/>
              <a:pPr/>
              <a:t>2</a:t>
            </a:fld>
            <a:endParaRPr lang="en-US"/>
          </a:p>
        </p:txBody>
      </p:sp>
      <p:sp>
        <p:nvSpPr>
          <p:cNvPr id="128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charset="0"/>
                <a:ea typeface="ＭＳ Ｐゴシック" charset="0"/>
                <a:cs typeface="+mn-cs"/>
              </a:rPr>
              <a:t>Today, I’m going to explain what packet switching is, and why it was chosen for the Internet.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charset="0"/>
                <a:ea typeface="ＭＳ Ｐゴシック" charset="0"/>
                <a:cs typeface="+mn-cs"/>
              </a:rPr>
              <a:t>But first, I need to tell you about the predecessor of packet switching, called circuit switching.</a:t>
            </a:r>
          </a:p>
          <a:p>
            <a:endParaRPr lang="en-US" dirty="0"/>
          </a:p>
        </p:txBody>
      </p:sp>
    </p:spTree>
    <p:extLst>
      <p:ext uri="{BB962C8B-B14F-4D97-AF65-F5344CB8AC3E}">
        <p14:creationId xmlns:p14="http://schemas.microsoft.com/office/powerpoint/2010/main" val="180775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charset="0"/>
                <a:ea typeface="ＭＳ Ｐゴシック" charset="0"/>
                <a:cs typeface="+mn-cs"/>
              </a:rPr>
              <a:t>The most common use of circuit switching is in the traditional wired telephone network. Let’s walk through what happens when we make a phone call from the phone on the left to the one on the right.</a:t>
            </a:r>
          </a:p>
          <a:p>
            <a:r>
              <a:rPr lang="en-US" sz="1200" kern="1200" dirty="0" smtClean="0">
                <a:solidFill>
                  <a:schemeClr val="tx1"/>
                </a:solidFill>
                <a:effectLst/>
                <a:latin typeface="Times New Roman" charset="0"/>
                <a:ea typeface="ＭＳ Ｐゴシック" charset="0"/>
                <a:cs typeface="+mn-cs"/>
              </a:rPr>
              <a:t> </a:t>
            </a:r>
          </a:p>
          <a:p>
            <a:r>
              <a:rPr lang="en-US" sz="1200" kern="1200" dirty="0" smtClean="0">
                <a:solidFill>
                  <a:schemeClr val="tx1"/>
                </a:solidFill>
                <a:effectLst/>
                <a:latin typeface="Times New Roman" charset="0"/>
                <a:ea typeface="ＭＳ Ｐゴシック" charset="0"/>
                <a:cs typeface="+mn-cs"/>
              </a:rPr>
              <a:t>The telephones are connected by a dedicated wire to a local exchange. In the early days, a room full of switchboard operators used a big patch-panel to manually connect the dedicated wire from one phone, to the dedicated wire of the other phone. The main point is that the wire is dedicated to the phone conversation from the start to the end of the phone call. </a:t>
            </a:r>
          </a:p>
          <a:p>
            <a:r>
              <a:rPr lang="en-US" sz="1200" kern="1200" dirty="0" smtClean="0">
                <a:solidFill>
                  <a:schemeClr val="tx1"/>
                </a:solidFill>
                <a:effectLst/>
                <a:latin typeface="Times New Roman" charset="0"/>
                <a:ea typeface="ＭＳ Ｐゴシック" charset="0"/>
                <a:cs typeface="+mn-cs"/>
              </a:rPr>
              <a:t> </a:t>
            </a:r>
          </a:p>
          <a:p>
            <a:endParaRPr lang="en-US" dirty="0"/>
          </a:p>
        </p:txBody>
      </p:sp>
      <p:sp>
        <p:nvSpPr>
          <p:cNvPr id="4" name="Slide Number Placeholder 3"/>
          <p:cNvSpPr>
            <a:spLocks noGrp="1"/>
          </p:cNvSpPr>
          <p:nvPr>
            <p:ph type="sldNum" sz="quarter" idx="10"/>
          </p:nvPr>
        </p:nvSpPr>
        <p:spPr/>
        <p:txBody>
          <a:bodyPr/>
          <a:lstStyle/>
          <a:p>
            <a:fld id="{F9359941-1679-5443-A686-DD245D03B7E2}" type="slidenum">
              <a:rPr lang="en-US" smtClean="0"/>
              <a:pPr/>
              <a:t>3</a:t>
            </a:fld>
            <a:endParaRPr lang="en-US"/>
          </a:p>
        </p:txBody>
      </p:sp>
    </p:spTree>
    <p:extLst>
      <p:ext uri="{BB962C8B-B14F-4D97-AF65-F5344CB8AC3E}">
        <p14:creationId xmlns:p14="http://schemas.microsoft.com/office/powerpoint/2010/main" val="1036252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charset="0"/>
                <a:ea typeface="ＭＳ Ｐゴシック" charset="0"/>
                <a:cs typeface="+mn-cs"/>
              </a:rPr>
              <a:t>Nowadays of course we don’t have rooms</a:t>
            </a:r>
            <a:r>
              <a:rPr lang="en-US" sz="1200" kern="1200" baseline="0" dirty="0" smtClean="0">
                <a:solidFill>
                  <a:schemeClr val="tx1"/>
                </a:solidFill>
                <a:effectLst/>
                <a:latin typeface="Times New Roman" charset="0"/>
                <a:ea typeface="ＭＳ Ｐゴシック" charset="0"/>
                <a:cs typeface="+mn-cs"/>
              </a:rPr>
              <a:t> full of </a:t>
            </a:r>
            <a:r>
              <a:rPr lang="en-US" sz="1200" kern="1200" dirty="0" smtClean="0">
                <a:solidFill>
                  <a:schemeClr val="tx1"/>
                </a:solidFill>
                <a:effectLst/>
                <a:latin typeface="Times New Roman" charset="0"/>
                <a:ea typeface="ＭＳ Ｐゴシック" charset="0"/>
                <a:cs typeface="+mn-cs"/>
              </a:rPr>
              <a:t>switchboard operators.</a:t>
            </a:r>
            <a:r>
              <a:rPr lang="en-US" sz="1200" kern="1200" baseline="0" dirty="0" smtClean="0">
                <a:solidFill>
                  <a:schemeClr val="tx1"/>
                </a:solidFill>
                <a:effectLst/>
                <a:latin typeface="Times New Roman" charset="0"/>
                <a:ea typeface="ＭＳ Ｐゴシック" charset="0"/>
                <a:cs typeface="+mn-cs"/>
              </a:rPr>
              <a:t> Instead, these automatic circuit switches</a:t>
            </a:r>
            <a:r>
              <a:rPr lang="en-US" sz="1200" kern="1200" dirty="0" smtClean="0">
                <a:solidFill>
                  <a:schemeClr val="tx1"/>
                </a:solidFill>
                <a:effectLst/>
                <a:latin typeface="Times New Roman" charset="0"/>
                <a:ea typeface="ＭＳ Ｐゴシック" charset="0"/>
                <a:cs typeface="+mn-cs"/>
              </a:rPr>
              <a:t> set</a:t>
            </a:r>
            <a:r>
              <a:rPr lang="en-US" sz="1200" kern="1200" baseline="0" dirty="0" smtClean="0">
                <a:solidFill>
                  <a:schemeClr val="tx1"/>
                </a:solidFill>
                <a:effectLst/>
                <a:latin typeface="Times New Roman" charset="0"/>
                <a:ea typeface="ＭＳ Ｐゴシック" charset="0"/>
                <a:cs typeface="+mn-cs"/>
              </a:rPr>
              <a:t> up the circuit for us from our phone to our friend’s phone at the other end. It helps to think of a phone call having three phases. </a:t>
            </a:r>
            <a:r>
              <a:rPr lang="en-US" sz="1200" kern="1200" dirty="0" smtClean="0">
                <a:solidFill>
                  <a:schemeClr val="tx1"/>
                </a:solidFill>
                <a:effectLst/>
                <a:latin typeface="Times New Roman" charset="0"/>
                <a:ea typeface="ＭＳ Ｐゴシック" charset="0"/>
                <a:cs typeface="+mn-cs"/>
              </a:rPr>
              <a:t>First, we pick up the handset and dial a number, which creates a dedicated circuit between the two phones. Each switch maintains state to map the incoming circuit to the correct outgoing circuit. In the second phase, we talk. In a digital phone system, our voice is sampled and digitized, and sent over the dedicated circuit, which is typically 64kb/s for voice. Our phone conversation has a dedicated circuit, or channel, all the way along the path, and the circuit is not shared with anyone else. Finally, when we hang up, the circuit is removed, and any state is removed at the switches along the path.</a:t>
            </a:r>
          </a:p>
          <a:p>
            <a:r>
              <a:rPr lang="en-US" sz="1200" kern="1200" dirty="0" smtClean="0">
                <a:solidFill>
                  <a:schemeClr val="tx1"/>
                </a:solidFill>
                <a:effectLst/>
                <a:latin typeface="Times New Roman" charset="0"/>
                <a:ea typeface="ＭＳ Ｐゴシック" charset="0"/>
                <a:cs typeface="+mn-cs"/>
              </a:rPr>
              <a:t> </a:t>
            </a:r>
          </a:p>
          <a:p>
            <a:endParaRPr lang="en-US" dirty="0"/>
          </a:p>
        </p:txBody>
      </p:sp>
      <p:sp>
        <p:nvSpPr>
          <p:cNvPr id="4" name="Slide Number Placeholder 3"/>
          <p:cNvSpPr>
            <a:spLocks noGrp="1"/>
          </p:cNvSpPr>
          <p:nvPr>
            <p:ph type="sldNum" sz="quarter" idx="10"/>
          </p:nvPr>
        </p:nvSpPr>
        <p:spPr/>
        <p:txBody>
          <a:bodyPr/>
          <a:lstStyle/>
          <a:p>
            <a:fld id="{F9359941-1679-5443-A686-DD245D03B7E2}" type="slidenum">
              <a:rPr lang="en-US" smtClean="0"/>
              <a:pPr/>
              <a:t>4</a:t>
            </a:fld>
            <a:endParaRPr lang="en-US"/>
          </a:p>
        </p:txBody>
      </p:sp>
    </p:spTree>
    <p:extLst>
      <p:ext uri="{BB962C8B-B14F-4D97-AF65-F5344CB8AC3E}">
        <p14:creationId xmlns:p14="http://schemas.microsoft.com/office/powerpoint/2010/main" val="11056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79D73-9175-8A43-B9D0-CE865E48B0F7}" type="slidenum">
              <a:rPr lang="en-US"/>
              <a:pPr/>
              <a:t>5</a:t>
            </a:fld>
            <a:endParaRPr lang="en-US"/>
          </a:p>
        </p:txBody>
      </p:sp>
      <p:sp>
        <p:nvSpPr>
          <p:cNvPr id="65538" name="Rectangle 2"/>
          <p:cNvSpPr>
            <a:spLocks noGrp="1" noRot="1" noChangeAspect="1" noChangeArrowheads="1"/>
          </p:cNvSpPr>
          <p:nvPr>
            <p:ph type="sldImg"/>
          </p:nvPr>
        </p:nvSpPr>
        <p:spPr bwMode="auto">
          <a:xfrm>
            <a:off x="1073150" y="704850"/>
            <a:ext cx="4699000" cy="352425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xfrm>
            <a:off x="912813" y="4464050"/>
            <a:ext cx="5019675" cy="422751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lIns="90232" tIns="45115" rIns="90232" bIns="45115"/>
          <a:lstStyle/>
          <a:p>
            <a:r>
              <a:rPr lang="en-US" sz="1200" kern="1200" dirty="0" smtClean="0">
                <a:solidFill>
                  <a:schemeClr val="tx1"/>
                </a:solidFill>
                <a:effectLst/>
                <a:latin typeface="Times New Roman" charset="0"/>
                <a:ea typeface="ＭＳ Ｐゴシック" charset="0"/>
                <a:cs typeface="+mn-cs"/>
              </a:rPr>
              <a:t>In practice, the trunk lines between switching centers are really fast – in other words they have a very high data rate.</a:t>
            </a:r>
            <a:r>
              <a:rPr lang="en-US" sz="1200" kern="1200" baseline="0" dirty="0" smtClean="0">
                <a:solidFill>
                  <a:schemeClr val="tx1"/>
                </a:solidFill>
                <a:effectLst/>
                <a:latin typeface="Times New Roman" charset="0"/>
                <a:ea typeface="ＭＳ Ｐゴシック" charset="0"/>
                <a:cs typeface="+mn-cs"/>
              </a:rPr>
              <a:t> Even the slow ones run at 2.4Gb/s, and the fastest ones today run at 40 or even 100Gb/s. Sometimes you’ll hear people call these trunk lines “big</a:t>
            </a:r>
            <a:r>
              <a:rPr lang="en-US" sz="1200" kern="1200" dirty="0" smtClean="0">
                <a:solidFill>
                  <a:schemeClr val="tx1"/>
                </a:solidFill>
                <a:effectLst/>
                <a:latin typeface="Times New Roman" charset="0"/>
                <a:ea typeface="ＭＳ Ｐゴシック" charset="0"/>
                <a:cs typeface="+mn-cs"/>
              </a:rPr>
              <a:t> fat pipes” because of the volume</a:t>
            </a:r>
            <a:r>
              <a:rPr lang="en-US" sz="1200" kern="1200" baseline="0" dirty="0" smtClean="0">
                <a:solidFill>
                  <a:schemeClr val="tx1"/>
                </a:solidFill>
                <a:effectLst/>
                <a:latin typeface="Times New Roman" charset="0"/>
                <a:ea typeface="ＭＳ Ｐゴシック" charset="0"/>
                <a:cs typeface="+mn-cs"/>
              </a:rPr>
              <a:t> of data they can send</a:t>
            </a:r>
            <a:r>
              <a:rPr lang="en-US" sz="1200" kern="1200" dirty="0" smtClean="0">
                <a:solidFill>
                  <a:schemeClr val="tx1"/>
                </a:solidFill>
                <a:effectLst/>
                <a:latin typeface="Times New Roman" charset="0"/>
                <a:ea typeface="ＭＳ Ｐゴシック" charset="0"/>
                <a:cs typeface="+mn-cs"/>
              </a:rPr>
              <a:t>. But these</a:t>
            </a:r>
            <a:r>
              <a:rPr lang="en-US" sz="1200" kern="1200" baseline="0" dirty="0" smtClean="0">
                <a:solidFill>
                  <a:schemeClr val="tx1"/>
                </a:solidFill>
                <a:effectLst/>
                <a:latin typeface="Times New Roman" charset="0"/>
                <a:ea typeface="ＭＳ Ｐゴシック" charset="0"/>
                <a:cs typeface="+mn-cs"/>
              </a:rPr>
              <a:t> big fat pipes are really tiny skinny little optical fibers thinner than one of your hairs. </a:t>
            </a:r>
            <a:r>
              <a:rPr lang="en-US" sz="1200" kern="1200" dirty="0" smtClean="0">
                <a:solidFill>
                  <a:schemeClr val="tx1"/>
                </a:solidFill>
                <a:effectLst/>
                <a:latin typeface="Times New Roman" charset="0"/>
                <a:ea typeface="ＭＳ Ｐゴシック" charset="0"/>
                <a:cs typeface="+mn-cs"/>
              </a:rPr>
              <a:t> Many thousands of phone calls share the same trunk line between cities,</a:t>
            </a:r>
            <a:r>
              <a:rPr lang="en-US" sz="1200" kern="1200" baseline="0" dirty="0" smtClean="0">
                <a:solidFill>
                  <a:schemeClr val="tx1"/>
                </a:solidFill>
                <a:effectLst/>
                <a:latin typeface="Times New Roman" charset="0"/>
                <a:ea typeface="ＭＳ Ｐゴシック" charset="0"/>
                <a:cs typeface="+mn-cs"/>
              </a:rPr>
              <a:t> each in its own circuit.</a:t>
            </a:r>
            <a:r>
              <a:rPr lang="en-US" sz="1200" kern="1200" dirty="0" smtClean="0">
                <a:solidFill>
                  <a:schemeClr val="tx1"/>
                </a:solidFill>
                <a:effectLst/>
                <a:latin typeface="Times New Roman" charset="0"/>
                <a:ea typeface="ＭＳ Ｐゴシック" charset="0"/>
                <a:cs typeface="+mn-cs"/>
              </a:rPr>
              <a:t>  The key thing to remember is that every phone call has its own dedicated 64kb/s circuit that it doesn’t have</a:t>
            </a:r>
            <a:r>
              <a:rPr lang="en-US" sz="1200" kern="1200" baseline="0" dirty="0" smtClean="0">
                <a:solidFill>
                  <a:schemeClr val="tx1"/>
                </a:solidFill>
                <a:effectLst/>
                <a:latin typeface="Times New Roman" charset="0"/>
                <a:ea typeface="ＭＳ Ｐゴシック" charset="0"/>
                <a:cs typeface="+mn-cs"/>
              </a:rPr>
              <a:t> to </a:t>
            </a:r>
            <a:r>
              <a:rPr lang="en-US" sz="1200" kern="1200" dirty="0" smtClean="0">
                <a:solidFill>
                  <a:schemeClr val="tx1"/>
                </a:solidFill>
                <a:effectLst/>
                <a:latin typeface="Times New Roman" charset="0"/>
                <a:ea typeface="ＭＳ Ｐゴシック" charset="0"/>
                <a:cs typeface="+mn-cs"/>
              </a:rPr>
              <a:t>share with anyone else.</a:t>
            </a:r>
          </a:p>
          <a:p>
            <a:r>
              <a:rPr lang="en-US" sz="1200" kern="1200" dirty="0" smtClean="0">
                <a:solidFill>
                  <a:schemeClr val="tx1"/>
                </a:solidFill>
                <a:effectLst/>
                <a:latin typeface="Times New Roman" charset="0"/>
                <a:ea typeface="ＭＳ Ｐゴシック" charset="0"/>
                <a:cs typeface="+mn-cs"/>
              </a:rPr>
              <a:t> </a:t>
            </a:r>
          </a:p>
          <a:p>
            <a:endParaRPr lang="en-US" dirty="0"/>
          </a:p>
        </p:txBody>
      </p:sp>
    </p:spTree>
    <p:extLst>
      <p:ext uri="{BB962C8B-B14F-4D97-AF65-F5344CB8AC3E}">
        <p14:creationId xmlns:p14="http://schemas.microsoft.com/office/powerpoint/2010/main" val="271717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summary…..</a:t>
            </a:r>
            <a:endParaRPr lang="en-US" dirty="0"/>
          </a:p>
        </p:txBody>
      </p:sp>
      <p:sp>
        <p:nvSpPr>
          <p:cNvPr id="4" name="Slide Number Placeholder 3"/>
          <p:cNvSpPr>
            <a:spLocks noGrp="1"/>
          </p:cNvSpPr>
          <p:nvPr>
            <p:ph type="sldNum" sz="quarter" idx="10"/>
          </p:nvPr>
        </p:nvSpPr>
        <p:spPr/>
        <p:txBody>
          <a:bodyPr/>
          <a:lstStyle/>
          <a:p>
            <a:fld id="{F9359941-1679-5443-A686-DD245D03B7E2}" type="slidenum">
              <a:rPr lang="en-US" smtClean="0"/>
              <a:pPr/>
              <a:t>6</a:t>
            </a:fld>
            <a:endParaRPr lang="en-US"/>
          </a:p>
        </p:txBody>
      </p:sp>
    </p:spTree>
    <p:extLst>
      <p:ext uri="{BB962C8B-B14F-4D97-AF65-F5344CB8AC3E}">
        <p14:creationId xmlns:p14="http://schemas.microsoft.com/office/powerpoint/2010/main" val="3007956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D6E12-441D-6F42-9D1C-BBAF2B52C961}" type="slidenum">
              <a:rPr lang="en-US"/>
              <a:pPr/>
              <a:t>8</a:t>
            </a:fld>
            <a:endParaRPr lang="en-US"/>
          </a:p>
        </p:txBody>
      </p:sp>
      <p:sp>
        <p:nvSpPr>
          <p:cNvPr id="128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1735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25000" dirty="0" smtClean="0">
                <a:solidFill>
                  <a:schemeClr val="tx1"/>
                </a:solidFill>
                <a:effectLst/>
                <a:latin typeface="Times New Roman" charset="0"/>
                <a:ea typeface="ＭＳ Ｐゴシック" charset="0"/>
                <a:cs typeface="+mn-cs"/>
              </a:rPr>
              <a:t>In packet switching, there is no dedicated circuit to carry our data. Instead, we send a block of data by adding a header to it, and call it a packet. The header contains the address of where the packet is going, just like an envelope tells the post office where to send a letter. </a:t>
            </a:r>
            <a:endParaRPr lang="en-US" sz="1200" kern="1200" dirty="0" smtClean="0">
              <a:solidFill>
                <a:schemeClr val="tx1"/>
              </a:solidFill>
              <a:effectLst/>
              <a:latin typeface="Times New Roman" charset="0"/>
              <a:ea typeface="ＭＳ Ｐゴシック" charset="0"/>
              <a:cs typeface="+mn-cs"/>
            </a:endParaRPr>
          </a:p>
          <a:p>
            <a:r>
              <a:rPr lang="en-US" sz="1200" kern="1200" baseline="-25000" dirty="0" smtClean="0">
                <a:solidFill>
                  <a:schemeClr val="tx1"/>
                </a:solidFill>
                <a:effectLst/>
                <a:latin typeface="Times New Roman" charset="0"/>
                <a:ea typeface="ＭＳ Ｐゴシック" charset="0"/>
                <a:cs typeface="+mn-cs"/>
              </a:rPr>
              <a:t>&lt;click to send packet on link&gt;</a:t>
            </a:r>
            <a:r>
              <a:rPr lang="en-US" sz="1200" kern="1200" baseline="0" dirty="0" smtClean="0">
                <a:solidFill>
                  <a:schemeClr val="tx1"/>
                </a:solidFill>
                <a:effectLst/>
                <a:latin typeface="Times New Roman" charset="0"/>
                <a:ea typeface="ＭＳ Ｐゴシック" charset="0"/>
                <a:cs typeface="+mn-cs"/>
              </a:rPr>
              <a:t>  </a:t>
            </a:r>
            <a:r>
              <a:rPr lang="en-US" sz="1200" kern="1200" baseline="-25000" dirty="0" smtClean="0">
                <a:solidFill>
                  <a:schemeClr val="tx1"/>
                </a:solidFill>
                <a:effectLst/>
                <a:latin typeface="Times New Roman" charset="0"/>
                <a:ea typeface="ＭＳ Ｐゴシック" charset="0"/>
                <a:cs typeface="+mn-cs"/>
              </a:rPr>
              <a:t>A packet switched network consists of end-hosts, links, and packet switches. When we send a packet, it is routed hop-by-hop to its destination. Each packet switch lookups the address in the packet header in its local forwarding table. </a:t>
            </a:r>
            <a:endParaRPr lang="en-US" sz="1200" kern="1200" dirty="0" smtClean="0">
              <a:solidFill>
                <a:schemeClr val="tx1"/>
              </a:solidFill>
              <a:effectLst/>
              <a:latin typeface="Times New Roman" charset="0"/>
              <a:ea typeface="ＭＳ Ｐゴシック" charset="0"/>
              <a:cs typeface="+mn-cs"/>
            </a:endParaRPr>
          </a:p>
          <a:p>
            <a:r>
              <a:rPr lang="en-US" sz="1200" kern="1200" baseline="-25000" dirty="0" smtClean="0">
                <a:solidFill>
                  <a:schemeClr val="tx1"/>
                </a:solidFill>
                <a:effectLst/>
                <a:latin typeface="Times New Roman" charset="0"/>
                <a:ea typeface="ＭＳ Ｐゴシック" charset="0"/>
                <a:cs typeface="+mn-cs"/>
              </a:rPr>
              <a:t>For example, this packet is addressed to B. When we transmit it, the first router looks up address B in its local table, and sees that switch S2 is the next hop. S2 and S4 do the same thing, and the packet is eventually delivered to </a:t>
            </a:r>
            <a:r>
              <a:rPr lang="en-US" sz="1200" kern="1200" baseline="-25000" dirty="0" err="1" smtClean="0">
                <a:solidFill>
                  <a:schemeClr val="tx1"/>
                </a:solidFill>
                <a:effectLst/>
                <a:latin typeface="Times New Roman" charset="0"/>
                <a:ea typeface="ＭＳ Ｐゴシック" charset="0"/>
                <a:cs typeface="+mn-cs"/>
              </a:rPr>
              <a:t>B.In</a:t>
            </a:r>
            <a:r>
              <a:rPr lang="en-US" sz="1200" kern="1200" baseline="-25000" dirty="0" smtClean="0">
                <a:solidFill>
                  <a:schemeClr val="tx1"/>
                </a:solidFill>
                <a:effectLst/>
                <a:latin typeface="Times New Roman" charset="0"/>
                <a:ea typeface="ＭＳ Ｐゴシック" charset="0"/>
                <a:cs typeface="+mn-cs"/>
              </a:rPr>
              <a:t> the Internet there are several different types of packet switches. Some of them are called routers or gateways, while others are called Ethernet switches. We’ll learn more about each of them later. At this stage you just need to know that they are both types of packet switch, and they forward packets based on the destination address in the header. </a:t>
            </a:r>
            <a:endParaRPr lang="en-US" dirty="0"/>
          </a:p>
        </p:txBody>
      </p:sp>
      <p:sp>
        <p:nvSpPr>
          <p:cNvPr id="4" name="Slide Number Placeholder 3"/>
          <p:cNvSpPr>
            <a:spLocks noGrp="1"/>
          </p:cNvSpPr>
          <p:nvPr>
            <p:ph type="sldNum" sz="quarter" idx="10"/>
          </p:nvPr>
        </p:nvSpPr>
        <p:spPr/>
        <p:txBody>
          <a:bodyPr/>
          <a:lstStyle/>
          <a:p>
            <a:fld id="{F9359941-1679-5443-A686-DD245D03B7E2}" type="slidenum">
              <a:rPr lang="en-US" smtClean="0"/>
              <a:pPr/>
              <a:t>9</a:t>
            </a:fld>
            <a:endParaRPr lang="en-US"/>
          </a:p>
        </p:txBody>
      </p:sp>
    </p:spTree>
    <p:extLst>
      <p:ext uri="{BB962C8B-B14F-4D97-AF65-F5344CB8AC3E}">
        <p14:creationId xmlns:p14="http://schemas.microsoft.com/office/powerpoint/2010/main" val="1467026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25000" dirty="0" smtClean="0">
                <a:solidFill>
                  <a:schemeClr val="tx1"/>
                </a:solidFill>
                <a:effectLst/>
                <a:latin typeface="+mj-lt"/>
                <a:ea typeface="ＭＳ Ｐゴシック" charset="0"/>
                <a:cs typeface="+mn-cs"/>
              </a:rPr>
              <a:t>Of course, at any instant there are many packets flowing across the Internet, all being individually routed hop-by-hop. They all share all the links along the path with other packets going to different destinations.</a:t>
            </a:r>
            <a:endParaRPr lang="en-US" sz="1200" kern="1200" dirty="0" smtClean="0">
              <a:solidFill>
                <a:schemeClr val="tx1"/>
              </a:solidFill>
              <a:effectLst/>
              <a:latin typeface="+mj-lt"/>
              <a:ea typeface="ＭＳ Ｐゴシック" charset="0"/>
              <a:cs typeface="+mn-cs"/>
            </a:endParaRPr>
          </a:p>
          <a:p>
            <a:endParaRPr lang="en-US" dirty="0"/>
          </a:p>
        </p:txBody>
      </p:sp>
      <p:sp>
        <p:nvSpPr>
          <p:cNvPr id="4" name="Slide Number Placeholder 3"/>
          <p:cNvSpPr>
            <a:spLocks noGrp="1"/>
          </p:cNvSpPr>
          <p:nvPr>
            <p:ph type="sldNum" sz="quarter" idx="10"/>
          </p:nvPr>
        </p:nvSpPr>
        <p:spPr/>
        <p:txBody>
          <a:bodyPr/>
          <a:lstStyle/>
          <a:p>
            <a:fld id="{F9359941-1679-5443-A686-DD245D03B7E2}" type="slidenum">
              <a:rPr lang="en-US" smtClean="0"/>
              <a:pPr/>
              <a:t>10</a:t>
            </a:fld>
            <a:endParaRPr lang="en-US"/>
          </a:p>
        </p:txBody>
      </p:sp>
    </p:spTree>
    <p:extLst>
      <p:ext uri="{BB962C8B-B14F-4D97-AF65-F5344CB8AC3E}">
        <p14:creationId xmlns:p14="http://schemas.microsoft.com/office/powerpoint/2010/main" val="423957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libri"/>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67856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7B97DA02-D7E1-B64C-B345-D892F0D43DB1}" type="slidenum">
              <a:rPr lang="en-US"/>
              <a:pPr/>
              <a:t>‹#›</a:t>
            </a:fld>
            <a:endParaRPr lang="en-US"/>
          </a:p>
        </p:txBody>
      </p:sp>
    </p:spTree>
    <p:extLst>
      <p:ext uri="{BB962C8B-B14F-4D97-AF65-F5344CB8AC3E}">
        <p14:creationId xmlns:p14="http://schemas.microsoft.com/office/powerpoint/2010/main" val="120915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BD79A8FB-728E-B042-89ED-38C18C15D679}" type="slidenum">
              <a:rPr lang="en-US"/>
              <a:pPr/>
              <a:t>‹#›</a:t>
            </a:fld>
            <a:endParaRPr lang="en-US"/>
          </a:p>
        </p:txBody>
      </p:sp>
    </p:spTree>
    <p:extLst>
      <p:ext uri="{BB962C8B-B14F-4D97-AF65-F5344CB8AC3E}">
        <p14:creationId xmlns:p14="http://schemas.microsoft.com/office/powerpoint/2010/main" val="66074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47BB83B6-92F4-494F-9F1D-BD99F394F2F6}" type="slidenum">
              <a:rPr lang="en-US"/>
              <a:pPr/>
              <a:t>‹#›</a:t>
            </a:fld>
            <a:endParaRPr lang="en-US"/>
          </a:p>
        </p:txBody>
      </p:sp>
    </p:spTree>
    <p:extLst>
      <p:ext uri="{BB962C8B-B14F-4D97-AF65-F5344CB8AC3E}">
        <p14:creationId xmlns:p14="http://schemas.microsoft.com/office/powerpoint/2010/main" val="143931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lvl1pPr>
              <a:defRPr/>
            </a:lvl1pPr>
          </a:lstStyle>
          <a:p>
            <a:fld id="{8FE79FD7-4C5E-A44A-944A-7CC85642A217}" type="slidenum">
              <a:rPr lang="en-US"/>
              <a:pPr/>
              <a:t>‹#›</a:t>
            </a:fld>
            <a:endParaRPr lang="en-US"/>
          </a:p>
        </p:txBody>
      </p:sp>
    </p:spTree>
    <p:extLst>
      <p:ext uri="{BB962C8B-B14F-4D97-AF65-F5344CB8AC3E}">
        <p14:creationId xmlns:p14="http://schemas.microsoft.com/office/powerpoint/2010/main" val="114590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lvl1pPr>
              <a:defRPr/>
            </a:lvl1pPr>
          </a:lstStyle>
          <a:p>
            <a:fld id="{864E6437-E230-CA4D-9B99-A03DD24D6970}" type="slidenum">
              <a:rPr lang="en-US"/>
              <a:pPr/>
              <a:t>‹#›</a:t>
            </a:fld>
            <a:endParaRPr lang="en-US"/>
          </a:p>
        </p:txBody>
      </p:sp>
    </p:spTree>
    <p:extLst>
      <p:ext uri="{BB962C8B-B14F-4D97-AF65-F5344CB8AC3E}">
        <p14:creationId xmlns:p14="http://schemas.microsoft.com/office/powerpoint/2010/main" val="369579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lvl1pPr>
              <a:defRPr/>
            </a:lvl1pPr>
          </a:lstStyle>
          <a:p>
            <a:fld id="{92BF0D90-96B9-DC48-8428-5ED7CC121714}" type="slidenum">
              <a:rPr lang="en-US"/>
              <a:pPr/>
              <a:t>‹#›</a:t>
            </a:fld>
            <a:endParaRPr lang="en-US"/>
          </a:p>
        </p:txBody>
      </p:sp>
    </p:spTree>
    <p:extLst>
      <p:ext uri="{BB962C8B-B14F-4D97-AF65-F5344CB8AC3E}">
        <p14:creationId xmlns:p14="http://schemas.microsoft.com/office/powerpoint/2010/main" val="180402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738F99DE-0318-D043-B674-8CF31571028E}" type="slidenum">
              <a:rPr lang="en-US"/>
              <a:pPr/>
              <a:t>‹#›</a:t>
            </a:fld>
            <a:endParaRPr lang="en-US"/>
          </a:p>
        </p:txBody>
      </p:sp>
    </p:spTree>
    <p:extLst>
      <p:ext uri="{BB962C8B-B14F-4D97-AF65-F5344CB8AC3E}">
        <p14:creationId xmlns:p14="http://schemas.microsoft.com/office/powerpoint/2010/main" val="247737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a:lvl1pPr>
          </a:lstStyle>
          <a:p>
            <a:fld id="{55A8B1FB-3452-A446-8134-E220B684E248}" type="slidenum">
              <a:rPr lang="en-US"/>
              <a:pPr/>
              <a:t>‹#›</a:t>
            </a:fld>
            <a:endParaRPr lang="en-US"/>
          </a:p>
        </p:txBody>
      </p:sp>
    </p:spTree>
    <p:extLst>
      <p:ext uri="{BB962C8B-B14F-4D97-AF65-F5344CB8AC3E}">
        <p14:creationId xmlns:p14="http://schemas.microsoft.com/office/powerpoint/2010/main" val="145425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a:lvl1pPr>
          </a:lstStyle>
          <a:p>
            <a:fld id="{3E3F8463-32B3-6240-BEB2-FF6CE1BE1B07}" type="slidenum">
              <a:rPr lang="en-US"/>
              <a:pPr/>
              <a:t>‹#›</a:t>
            </a:fld>
            <a:endParaRPr lang="en-US"/>
          </a:p>
        </p:txBody>
      </p:sp>
    </p:spTree>
    <p:extLst>
      <p:ext uri="{BB962C8B-B14F-4D97-AF65-F5344CB8AC3E}">
        <p14:creationId xmlns:p14="http://schemas.microsoft.com/office/powerpoint/2010/main" val="239136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FE7C8578-9269-2040-840E-8890122EAFDF}" type="slidenum">
              <a:rPr lang="en-US"/>
              <a:pPr/>
              <a:t>‹#›</a:t>
            </a:fld>
            <a:endParaRPr lang="en-US"/>
          </a:p>
        </p:txBody>
      </p:sp>
    </p:spTree>
    <p:extLst>
      <p:ext uri="{BB962C8B-B14F-4D97-AF65-F5344CB8AC3E}">
        <p14:creationId xmlns:p14="http://schemas.microsoft.com/office/powerpoint/2010/main" val="453258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7239000" y="6392333"/>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solidFill>
                  <a:srgbClr val="A6A6A6"/>
                </a:solidFill>
              </a:defRPr>
            </a:lvl1pPr>
          </a:lstStyle>
          <a:p>
            <a:fld id="{D497A0BE-8A58-6E4A-B7FA-9F08B1B28698}" type="slidenum">
              <a:rPr lang="en-US" smtClean="0"/>
              <a:pPr/>
              <a:t>‹#›</a:t>
            </a:fld>
            <a:endParaRPr lang="en-US"/>
          </a:p>
        </p:txBody>
      </p:sp>
      <p:sp>
        <p:nvSpPr>
          <p:cNvPr id="6" name="Rectangle 6"/>
          <p:cNvSpPr txBox="1">
            <a:spLocks noChangeArrowheads="1"/>
          </p:cNvSpPr>
          <p:nvPr userDrawn="1"/>
        </p:nvSpPr>
        <p:spPr bwMode="auto">
          <a:xfrm>
            <a:off x="0" y="64008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omic Sans MS"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5pPr>
            <a:lvl6pPr marL="2286000" algn="l" defTabSz="457200" rtl="0" eaLnBrk="1" latinLnBrk="0" hangingPunct="1">
              <a:defRPr sz="2400" kern="1200">
                <a:solidFill>
                  <a:schemeClr val="tx1"/>
                </a:solidFill>
                <a:latin typeface="Comic Sans MS" charset="0"/>
                <a:ea typeface="ＭＳ Ｐゴシック" charset="0"/>
                <a:cs typeface="+mn-cs"/>
              </a:defRPr>
            </a:lvl6pPr>
            <a:lvl7pPr marL="2743200" algn="l" defTabSz="457200" rtl="0" eaLnBrk="1" latinLnBrk="0" hangingPunct="1">
              <a:defRPr sz="2400" kern="1200">
                <a:solidFill>
                  <a:schemeClr val="tx1"/>
                </a:solidFill>
                <a:latin typeface="Comic Sans MS" charset="0"/>
                <a:ea typeface="ＭＳ Ｐゴシック" charset="0"/>
                <a:cs typeface="+mn-cs"/>
              </a:defRPr>
            </a:lvl7pPr>
            <a:lvl8pPr marL="3200400" algn="l" defTabSz="457200" rtl="0" eaLnBrk="1" latinLnBrk="0" hangingPunct="1">
              <a:defRPr sz="2400" kern="1200">
                <a:solidFill>
                  <a:schemeClr val="tx1"/>
                </a:solidFill>
                <a:latin typeface="Comic Sans MS" charset="0"/>
                <a:ea typeface="ＭＳ Ｐゴシック" charset="0"/>
                <a:cs typeface="+mn-cs"/>
              </a:defRPr>
            </a:lvl8pPr>
            <a:lvl9pPr marL="3657600" algn="l" defTabSz="457200" rtl="0" eaLnBrk="1" latinLnBrk="0" hangingPunct="1">
              <a:defRPr sz="2400" kern="1200">
                <a:solidFill>
                  <a:schemeClr val="tx1"/>
                </a:solidFill>
                <a:latin typeface="Comic Sans MS" charset="0"/>
                <a:ea typeface="ＭＳ Ｐゴシック" charset="0"/>
                <a:cs typeface="+mn-cs"/>
              </a:defRPr>
            </a:lvl9pPr>
          </a:lstStyle>
          <a:p>
            <a:pPr algn="l"/>
            <a:r>
              <a:rPr lang="en-US" dirty="0" smtClean="0">
                <a:solidFill>
                  <a:schemeClr val="bg1">
                    <a:lumMod val="65000"/>
                  </a:schemeClr>
                </a:solidFill>
                <a:latin typeface="+mj-lt"/>
              </a:rPr>
              <a:t>CS144, Stanford University</a:t>
            </a:r>
            <a:endParaRPr lang="en-US" dirty="0">
              <a:solidFill>
                <a:schemeClr val="bg1">
                  <a:lumMod val="65000"/>
                </a:schemeClr>
              </a:solidFill>
              <a:latin typeface="+mj-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ctr" rtl="0" eaLnBrk="0" fontAlgn="base" hangingPunct="0">
        <a:spcBef>
          <a:spcPct val="0"/>
        </a:spcBef>
        <a:spcAft>
          <a:spcPct val="0"/>
        </a:spcAft>
        <a:defRPr sz="4800">
          <a:solidFill>
            <a:srgbClr val="000099"/>
          </a:solidFill>
          <a:latin typeface="Calibri"/>
          <a:ea typeface="+mj-ea"/>
          <a:cs typeface="+mj-cs"/>
        </a:defRPr>
      </a:lvl1pPr>
      <a:lvl2pPr algn="ctr" rtl="0" eaLnBrk="0" fontAlgn="base" hangingPunct="0">
        <a:spcBef>
          <a:spcPct val="0"/>
        </a:spcBef>
        <a:spcAft>
          <a:spcPct val="0"/>
        </a:spcAft>
        <a:defRPr sz="4000">
          <a:solidFill>
            <a:srgbClr val="000099"/>
          </a:solidFill>
          <a:latin typeface="Comic Sans MS" charset="0"/>
          <a:ea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p:titleStyle>
    <p:bodyStyle>
      <a:lvl1pPr marL="0" indent="0" algn="l" rtl="0" eaLnBrk="0" fontAlgn="base" hangingPunct="0">
        <a:spcBef>
          <a:spcPct val="20000"/>
        </a:spcBef>
        <a:spcAft>
          <a:spcPct val="0"/>
        </a:spcAft>
        <a:buClr>
          <a:srgbClr val="000099"/>
        </a:buClr>
        <a:buSzPct val="75000"/>
        <a:buFont typeface="Wingdings" charset="0"/>
        <a:buNone/>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Lucida Grande"/>
        <a:buChar char="-"/>
        <a:defRPr sz="2000">
          <a:solidFill>
            <a:srgbClr val="000099"/>
          </a:solidFill>
          <a:latin typeface="+mn-lt"/>
          <a:ea typeface="+mn-ea"/>
        </a:defRPr>
      </a:lvl2pPr>
      <a:lvl3pPr marL="1143000" indent="-228600" algn="l" rtl="0" eaLnBrk="0" fontAlgn="base" hangingPunct="0">
        <a:spcBef>
          <a:spcPct val="20000"/>
        </a:spcBef>
        <a:spcAft>
          <a:spcPct val="0"/>
        </a:spcAft>
        <a:buSzPct val="75000"/>
        <a:buFont typeface="Courier New"/>
        <a:buChar char="o"/>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990600"/>
            <a:ext cx="7772400" cy="1143000"/>
          </a:xfrm>
        </p:spPr>
        <p:txBody>
          <a:bodyPr/>
          <a:lstStyle/>
          <a:p>
            <a:r>
              <a:rPr lang="en-US" sz="3600" dirty="0" smtClean="0"/>
              <a:t>CS144</a:t>
            </a:r>
            <a:br>
              <a:rPr lang="en-US" sz="3600" dirty="0" smtClean="0"/>
            </a:br>
            <a:r>
              <a:rPr lang="en-US" sz="3600" dirty="0" smtClean="0"/>
              <a:t>An </a:t>
            </a:r>
            <a:r>
              <a:rPr lang="en-US" sz="3600" dirty="0"/>
              <a:t>Introduction to </a:t>
            </a:r>
            <a:r>
              <a:rPr lang="en-US" sz="3600" dirty="0" smtClean="0"/>
              <a:t>Computer </a:t>
            </a:r>
            <a:r>
              <a:rPr lang="en-US" sz="3600" dirty="0"/>
              <a:t>Networks</a:t>
            </a:r>
          </a:p>
        </p:txBody>
      </p:sp>
      <p:sp>
        <p:nvSpPr>
          <p:cNvPr id="2051" name="Rectangle 3"/>
          <p:cNvSpPr>
            <a:spLocks noGrp="1" noChangeArrowheads="1"/>
          </p:cNvSpPr>
          <p:nvPr>
            <p:ph type="subTitle" idx="1"/>
          </p:nvPr>
        </p:nvSpPr>
        <p:spPr>
          <a:xfrm>
            <a:off x="1371600" y="2514600"/>
            <a:ext cx="6400800" cy="1752600"/>
          </a:xfrm>
        </p:spPr>
        <p:txBody>
          <a:bodyPr/>
          <a:lstStyle/>
          <a:p>
            <a:r>
              <a:rPr lang="en-US" sz="3200" b="1" dirty="0"/>
              <a:t/>
            </a:r>
            <a:br>
              <a:rPr lang="en-US" sz="3200" b="1" dirty="0"/>
            </a:br>
            <a:r>
              <a:rPr lang="en-US" sz="3200" b="1" dirty="0" smtClean="0"/>
              <a:t>Packet Switching</a:t>
            </a:r>
          </a:p>
          <a:p>
            <a:r>
              <a:rPr lang="en-US" i="1" dirty="0" smtClean="0"/>
              <a:t>What is packet switching?</a:t>
            </a:r>
          </a:p>
        </p:txBody>
      </p:sp>
      <p:sp>
        <p:nvSpPr>
          <p:cNvPr id="2052" name="Rectangle 4"/>
          <p:cNvSpPr>
            <a:spLocks noChangeArrowheads="1"/>
          </p:cNvSpPr>
          <p:nvPr/>
        </p:nvSpPr>
        <p:spPr bwMode="auto">
          <a:xfrm>
            <a:off x="1889125" y="4970102"/>
            <a:ext cx="5349875" cy="8972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sz="2000" b="1" dirty="0">
                <a:solidFill>
                  <a:srgbClr val="000099"/>
                </a:solidFill>
                <a:latin typeface="Calibri"/>
              </a:rPr>
              <a:t>Nick McKeown</a:t>
            </a:r>
          </a:p>
          <a:p>
            <a:pPr>
              <a:lnSpc>
                <a:spcPct val="110000"/>
              </a:lnSpc>
            </a:pPr>
            <a:r>
              <a:rPr lang="en-US" sz="1600" dirty="0">
                <a:solidFill>
                  <a:srgbClr val="000099"/>
                </a:solidFill>
                <a:latin typeface="Calibri"/>
              </a:rPr>
              <a:t>Professor of Electrical Engineering </a:t>
            </a:r>
          </a:p>
          <a:p>
            <a:pPr>
              <a:lnSpc>
                <a:spcPct val="90000"/>
              </a:lnSpc>
            </a:pPr>
            <a:r>
              <a:rPr lang="en-US" sz="1600" dirty="0">
                <a:solidFill>
                  <a:srgbClr val="000099"/>
                </a:solidFill>
                <a:latin typeface="Calibri"/>
              </a:rPr>
              <a:t>and Computer Science, Stanford </a:t>
            </a:r>
            <a:r>
              <a:rPr lang="en-US" sz="1600" dirty="0" smtClean="0">
                <a:solidFill>
                  <a:srgbClr val="000099"/>
                </a:solidFill>
                <a:latin typeface="Calibri"/>
              </a:rPr>
              <a:t>University</a:t>
            </a:r>
            <a:endParaRPr lang="en-US" sz="1600" dirty="0">
              <a:solidFill>
                <a:srgbClr val="000099"/>
              </a:solidFill>
              <a:latin typeface="Calibri"/>
            </a:endParaRPr>
          </a:p>
        </p:txBody>
      </p:sp>
      <p:pic>
        <p:nvPicPr>
          <p:cNvPr id="10" name="Picture 12" descr="SU_Seal_Blk_p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753826"/>
            <a:ext cx="1295400" cy="1295400"/>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Switching</a:t>
            </a:r>
            <a:endParaRPr lang="en-US" dirty="0"/>
          </a:p>
        </p:txBody>
      </p:sp>
      <p:sp>
        <p:nvSpPr>
          <p:cNvPr id="4" name="Slide Number Placeholder 3"/>
          <p:cNvSpPr>
            <a:spLocks noGrp="1"/>
          </p:cNvSpPr>
          <p:nvPr>
            <p:ph type="sldNum" sz="quarter" idx="12"/>
          </p:nvPr>
        </p:nvSpPr>
        <p:spPr/>
        <p:txBody>
          <a:bodyPr/>
          <a:lstStyle/>
          <a:p>
            <a:fld id="{47BB83B6-92F4-494F-9F1D-BD99F394F2F6}" type="slidenum">
              <a:rPr lang="en-US" smtClean="0"/>
              <a:pPr/>
              <a:t>10</a:t>
            </a:fld>
            <a:endParaRPr lang="en-US"/>
          </a:p>
        </p:txBody>
      </p:sp>
      <p:cxnSp>
        <p:nvCxnSpPr>
          <p:cNvPr id="11" name="Straight Connector 10"/>
          <p:cNvCxnSpPr/>
          <p:nvPr/>
        </p:nvCxnSpPr>
        <p:spPr bwMode="auto">
          <a:xfrm>
            <a:off x="1447800" y="4724400"/>
            <a:ext cx="1143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Connector 11"/>
          <p:cNvCxnSpPr/>
          <p:nvPr/>
        </p:nvCxnSpPr>
        <p:spPr bwMode="auto">
          <a:xfrm flipV="1">
            <a:off x="3086100" y="3886200"/>
            <a:ext cx="1333500" cy="838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12"/>
          <p:cNvCxnSpPr/>
          <p:nvPr/>
        </p:nvCxnSpPr>
        <p:spPr bwMode="auto">
          <a:xfrm>
            <a:off x="4572000" y="3886200"/>
            <a:ext cx="1066800" cy="838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13"/>
          <p:cNvCxnSpPr/>
          <p:nvPr/>
        </p:nvCxnSpPr>
        <p:spPr bwMode="auto">
          <a:xfrm>
            <a:off x="3086100" y="4724400"/>
            <a:ext cx="1371600" cy="457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flipV="1">
            <a:off x="4457700" y="4724400"/>
            <a:ext cx="1181100" cy="457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a:off x="6172200" y="4724400"/>
            <a:ext cx="13716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p:cNvSpPr txBox="1"/>
          <p:nvPr/>
        </p:nvSpPr>
        <p:spPr>
          <a:xfrm>
            <a:off x="3810000" y="5410200"/>
            <a:ext cx="1481633" cy="369332"/>
          </a:xfrm>
          <a:prstGeom prst="rect">
            <a:avLst/>
          </a:prstGeom>
          <a:noFill/>
        </p:spPr>
        <p:txBody>
          <a:bodyPr wrap="none" rtlCol="0">
            <a:spAutoFit/>
          </a:bodyPr>
          <a:lstStyle/>
          <a:p>
            <a:r>
              <a:rPr lang="en-US" sz="1800" dirty="0" smtClean="0">
                <a:latin typeface="+mj-lt"/>
              </a:rPr>
              <a:t>Packet Switch</a:t>
            </a:r>
            <a:endParaRPr lang="en-US" sz="1800" dirty="0">
              <a:latin typeface="+mj-lt"/>
            </a:endParaRPr>
          </a:p>
        </p:txBody>
      </p:sp>
      <p:pic>
        <p:nvPicPr>
          <p:cNvPr id="19"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4196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8768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4196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4" name="Straight Connector 33"/>
          <p:cNvCxnSpPr/>
          <p:nvPr/>
        </p:nvCxnSpPr>
        <p:spPr bwMode="auto">
          <a:xfrm>
            <a:off x="3200400" y="3276600"/>
            <a:ext cx="1295400" cy="5334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6" name="Straight Connector 35"/>
          <p:cNvCxnSpPr/>
          <p:nvPr/>
        </p:nvCxnSpPr>
        <p:spPr bwMode="auto">
          <a:xfrm flipV="1">
            <a:off x="4419600" y="3276600"/>
            <a:ext cx="1447800" cy="5334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V="1">
            <a:off x="6019800" y="3352800"/>
            <a:ext cx="1600200" cy="1285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p:cNvCxnSpPr/>
          <p:nvPr/>
        </p:nvCxnSpPr>
        <p:spPr bwMode="auto">
          <a:xfrm flipV="1">
            <a:off x="1371600" y="3276600"/>
            <a:ext cx="1600200" cy="1285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8"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5814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9718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0480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 name="Oval 45"/>
          <p:cNvSpPr/>
          <p:nvPr/>
        </p:nvSpPr>
        <p:spPr bwMode="auto">
          <a:xfrm>
            <a:off x="1219200" y="2895600"/>
            <a:ext cx="304800" cy="304800"/>
          </a:xfrm>
          <a:prstGeom prst="ellipse">
            <a:avLst/>
          </a:prstGeom>
          <a:solidFill>
            <a:srgbClr val="FF66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51" name="Oval 50"/>
          <p:cNvSpPr/>
          <p:nvPr/>
        </p:nvSpPr>
        <p:spPr bwMode="auto">
          <a:xfrm>
            <a:off x="1219200" y="2895600"/>
            <a:ext cx="304800" cy="304800"/>
          </a:xfrm>
          <a:prstGeom prst="ellipse">
            <a:avLst/>
          </a:prstGeom>
          <a:solidFill>
            <a:srgbClr val="FF66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52" name="Oval 51"/>
          <p:cNvSpPr/>
          <p:nvPr/>
        </p:nvSpPr>
        <p:spPr bwMode="auto">
          <a:xfrm>
            <a:off x="1219200" y="2895600"/>
            <a:ext cx="304800" cy="304800"/>
          </a:xfrm>
          <a:prstGeom prst="ellipse">
            <a:avLst/>
          </a:prstGeom>
          <a:solidFill>
            <a:srgbClr val="FF66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53" name="Oval 52"/>
          <p:cNvSpPr/>
          <p:nvPr/>
        </p:nvSpPr>
        <p:spPr bwMode="auto">
          <a:xfrm>
            <a:off x="1219200" y="2895600"/>
            <a:ext cx="304800" cy="304800"/>
          </a:xfrm>
          <a:prstGeom prst="ellipse">
            <a:avLst/>
          </a:prstGeom>
          <a:solidFill>
            <a:srgbClr val="FF66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54" name="Oval 53"/>
          <p:cNvSpPr/>
          <p:nvPr/>
        </p:nvSpPr>
        <p:spPr bwMode="auto">
          <a:xfrm>
            <a:off x="1219200" y="2895600"/>
            <a:ext cx="304800" cy="304800"/>
          </a:xfrm>
          <a:prstGeom prst="ellipse">
            <a:avLst/>
          </a:prstGeom>
          <a:solidFill>
            <a:srgbClr val="FF66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61" name="Oval 60"/>
          <p:cNvSpPr/>
          <p:nvPr/>
        </p:nvSpPr>
        <p:spPr bwMode="auto">
          <a:xfrm>
            <a:off x="1219200" y="4343400"/>
            <a:ext cx="304800" cy="304800"/>
          </a:xfrm>
          <a:prstGeom prst="ellipse">
            <a:avLst/>
          </a:prstGeom>
          <a:solidFill>
            <a:srgbClr val="008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62" name="Oval 61"/>
          <p:cNvSpPr/>
          <p:nvPr/>
        </p:nvSpPr>
        <p:spPr bwMode="auto">
          <a:xfrm>
            <a:off x="1219200" y="4343400"/>
            <a:ext cx="304800" cy="304800"/>
          </a:xfrm>
          <a:prstGeom prst="ellipse">
            <a:avLst/>
          </a:prstGeom>
          <a:solidFill>
            <a:srgbClr val="008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63" name="Oval 62"/>
          <p:cNvSpPr/>
          <p:nvPr/>
        </p:nvSpPr>
        <p:spPr bwMode="auto">
          <a:xfrm>
            <a:off x="1219200" y="4343400"/>
            <a:ext cx="304800" cy="304800"/>
          </a:xfrm>
          <a:prstGeom prst="ellipse">
            <a:avLst/>
          </a:prstGeom>
          <a:solidFill>
            <a:srgbClr val="008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64" name="Oval 63"/>
          <p:cNvSpPr/>
          <p:nvPr/>
        </p:nvSpPr>
        <p:spPr bwMode="auto">
          <a:xfrm>
            <a:off x="1219200" y="4343400"/>
            <a:ext cx="304800" cy="304800"/>
          </a:xfrm>
          <a:prstGeom prst="ellipse">
            <a:avLst/>
          </a:prstGeom>
          <a:solidFill>
            <a:srgbClr val="008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65" name="Oval 64"/>
          <p:cNvSpPr/>
          <p:nvPr/>
        </p:nvSpPr>
        <p:spPr bwMode="auto">
          <a:xfrm>
            <a:off x="1219200" y="4343400"/>
            <a:ext cx="304800" cy="304800"/>
          </a:xfrm>
          <a:prstGeom prst="ellipse">
            <a:avLst/>
          </a:prstGeom>
          <a:solidFill>
            <a:srgbClr val="008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66" name="Oval 65"/>
          <p:cNvSpPr/>
          <p:nvPr/>
        </p:nvSpPr>
        <p:spPr bwMode="auto">
          <a:xfrm>
            <a:off x="1219200" y="4724400"/>
            <a:ext cx="304800" cy="304800"/>
          </a:xfrm>
          <a:prstGeom prst="ellipse">
            <a:avLst/>
          </a:prstGeom>
          <a:solidFill>
            <a:srgbClr val="CC00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67" name="Oval 66"/>
          <p:cNvSpPr/>
          <p:nvPr/>
        </p:nvSpPr>
        <p:spPr bwMode="auto">
          <a:xfrm>
            <a:off x="1219200" y="4724400"/>
            <a:ext cx="304800" cy="304800"/>
          </a:xfrm>
          <a:prstGeom prst="ellipse">
            <a:avLst/>
          </a:prstGeom>
          <a:solidFill>
            <a:srgbClr val="CC00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68" name="Oval 67"/>
          <p:cNvSpPr/>
          <p:nvPr/>
        </p:nvSpPr>
        <p:spPr bwMode="auto">
          <a:xfrm>
            <a:off x="1219200" y="4724400"/>
            <a:ext cx="304800" cy="304800"/>
          </a:xfrm>
          <a:prstGeom prst="ellipse">
            <a:avLst/>
          </a:prstGeom>
          <a:solidFill>
            <a:srgbClr val="CC00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69" name="Oval 68"/>
          <p:cNvSpPr/>
          <p:nvPr/>
        </p:nvSpPr>
        <p:spPr bwMode="auto">
          <a:xfrm>
            <a:off x="1219200" y="4724400"/>
            <a:ext cx="304800" cy="304800"/>
          </a:xfrm>
          <a:prstGeom prst="ellipse">
            <a:avLst/>
          </a:prstGeom>
          <a:solidFill>
            <a:srgbClr val="CC00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70" name="Oval 69"/>
          <p:cNvSpPr/>
          <p:nvPr/>
        </p:nvSpPr>
        <p:spPr bwMode="auto">
          <a:xfrm>
            <a:off x="1219200" y="4724400"/>
            <a:ext cx="304800" cy="304800"/>
          </a:xfrm>
          <a:prstGeom prst="ellipse">
            <a:avLst/>
          </a:prstGeom>
          <a:solidFill>
            <a:srgbClr val="CC00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71" name="Oval 70"/>
          <p:cNvSpPr/>
          <p:nvPr/>
        </p:nvSpPr>
        <p:spPr bwMode="auto">
          <a:xfrm>
            <a:off x="1219200" y="4724400"/>
            <a:ext cx="304800" cy="304800"/>
          </a:xfrm>
          <a:prstGeom prst="ellipse">
            <a:avLst/>
          </a:prstGeom>
          <a:solidFill>
            <a:srgbClr val="CC00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72" name="Oval 71"/>
          <p:cNvSpPr/>
          <p:nvPr/>
        </p:nvSpPr>
        <p:spPr bwMode="auto">
          <a:xfrm>
            <a:off x="1219200" y="4724400"/>
            <a:ext cx="304800" cy="304800"/>
          </a:xfrm>
          <a:prstGeom prst="ellipse">
            <a:avLst/>
          </a:prstGeom>
          <a:solidFill>
            <a:srgbClr val="CC00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73" name="Oval 72"/>
          <p:cNvSpPr/>
          <p:nvPr/>
        </p:nvSpPr>
        <p:spPr bwMode="auto">
          <a:xfrm>
            <a:off x="1219200" y="4724400"/>
            <a:ext cx="304800" cy="304800"/>
          </a:xfrm>
          <a:prstGeom prst="ellipse">
            <a:avLst/>
          </a:prstGeom>
          <a:solidFill>
            <a:srgbClr val="CC00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Tree>
    <p:extLst>
      <p:ext uri="{BB962C8B-B14F-4D97-AF65-F5344CB8AC3E}">
        <p14:creationId xmlns:p14="http://schemas.microsoft.com/office/powerpoint/2010/main" val="20740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indefinite" accel="50000" decel="50000" fill="remove" grpId="0" nodeType="clickEffect">
                                  <p:stCondLst>
                                    <p:cond delay="0"/>
                                  </p:stCondLst>
                                  <p:childTnLst>
                                    <p:animMotion origin="layout" path="M -2.8983E-6 7.45543E-7 L 0.18431 -0.00255 L 0.34172 0.0984 L 0.4757 0.23176 L 0.6883 0.22806 " pathEditMode="relative" ptsTypes="AAAAA">
                                      <p:cBhvr>
                                        <p:cTn id="6" dur="2000" fill="hold"/>
                                        <p:tgtEl>
                                          <p:spTgt spid="46"/>
                                        </p:tgtEl>
                                        <p:attrNameLst>
                                          <p:attrName>ppt_x</p:attrName>
                                          <p:attrName>ppt_y</p:attrName>
                                        </p:attrNameLst>
                                      </p:cBhvr>
                                    </p:animMotion>
                                  </p:childTnLst>
                                </p:cTn>
                              </p:par>
                              <p:par>
                                <p:cTn id="7" presetID="0" presetClass="path" presetSubtype="0" repeatCount="indefinite" accel="50000" decel="50000" fill="remove" grpId="0" nodeType="withEffect">
                                  <p:stCondLst>
                                    <p:cond delay="200"/>
                                  </p:stCondLst>
                                  <p:childTnLst>
                                    <p:animMotion origin="layout" path="M -2.8983E-6 7.45543E-7 L 0.18431 -0.00255 L 0.34172 0.0984 L 0.4757 0.23176 L 0.6883 0.22806 " pathEditMode="relative" ptsTypes="AAAAA">
                                      <p:cBhvr>
                                        <p:cTn id="8" dur="2000" fill="hold"/>
                                        <p:tgtEl>
                                          <p:spTgt spid="51"/>
                                        </p:tgtEl>
                                        <p:attrNameLst>
                                          <p:attrName>ppt_x</p:attrName>
                                          <p:attrName>ppt_y</p:attrName>
                                        </p:attrNameLst>
                                      </p:cBhvr>
                                    </p:animMotion>
                                  </p:childTnLst>
                                </p:cTn>
                              </p:par>
                              <p:par>
                                <p:cTn id="9" presetID="0" presetClass="path" presetSubtype="0" repeatCount="indefinite" accel="50000" decel="50000" fill="remove" grpId="0" nodeType="withEffect">
                                  <p:stCondLst>
                                    <p:cond delay="400"/>
                                  </p:stCondLst>
                                  <p:childTnLst>
                                    <p:animMotion origin="layout" path="M -2.8983E-6 7.45543E-7 L 0.18431 -0.00255 L 0.34172 0.0984 L 0.4757 0.23176 L 0.6883 0.22806 " pathEditMode="relative" ptsTypes="AAAAA">
                                      <p:cBhvr>
                                        <p:cTn id="10" dur="2000" fill="hold"/>
                                        <p:tgtEl>
                                          <p:spTgt spid="52"/>
                                        </p:tgtEl>
                                        <p:attrNameLst>
                                          <p:attrName>ppt_x</p:attrName>
                                          <p:attrName>ppt_y</p:attrName>
                                        </p:attrNameLst>
                                      </p:cBhvr>
                                    </p:animMotion>
                                  </p:childTnLst>
                                </p:cTn>
                              </p:par>
                              <p:par>
                                <p:cTn id="11" presetID="0" presetClass="path" presetSubtype="0" repeatCount="indefinite" accel="50000" decel="50000" fill="remove" grpId="0" nodeType="withEffect">
                                  <p:stCondLst>
                                    <p:cond delay="600"/>
                                  </p:stCondLst>
                                  <p:childTnLst>
                                    <p:animMotion origin="layout" path="M -2.8983E-6 7.45543E-7 L 0.18431 -0.00255 L 0.34172 0.0984 L 0.4757 0.23176 L 0.6883 0.22806 " pathEditMode="relative" ptsTypes="AAAAA">
                                      <p:cBhvr>
                                        <p:cTn id="12" dur="2000" fill="hold"/>
                                        <p:tgtEl>
                                          <p:spTgt spid="53"/>
                                        </p:tgtEl>
                                        <p:attrNameLst>
                                          <p:attrName>ppt_x</p:attrName>
                                          <p:attrName>ppt_y</p:attrName>
                                        </p:attrNameLst>
                                      </p:cBhvr>
                                    </p:animMotion>
                                  </p:childTnLst>
                                </p:cTn>
                              </p:par>
                              <p:par>
                                <p:cTn id="13" presetID="0" presetClass="path" presetSubtype="0" repeatCount="indefinite" accel="50000" decel="50000" fill="remove" grpId="0" nodeType="withEffect">
                                  <p:stCondLst>
                                    <p:cond delay="800"/>
                                  </p:stCondLst>
                                  <p:childTnLst>
                                    <p:animMotion origin="layout" path="M -2.8983E-6 7.45543E-7 L 0.18431 -0.00255 L 0.34172 0.0984 L 0.4757 0.23176 L 0.6883 0.22806 " pathEditMode="relative" ptsTypes="AAAAA">
                                      <p:cBhvr>
                                        <p:cTn id="14" dur="2000" fill="hold"/>
                                        <p:tgtEl>
                                          <p:spTgt spid="54"/>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repeatCount="indefinite" accel="50000" decel="50000" fill="remove" grpId="0" nodeType="clickEffect">
                                  <p:stCondLst>
                                    <p:cond delay="0"/>
                                  </p:stCondLst>
                                  <p:childTnLst>
                                    <p:animMotion origin="layout" path="M -1.5932E-6 7.45543E-7 L 0.16991 -0.00139 L 0.21156 -0.00394 L 0.32419 -0.10234 L 0.18344 -0.19565 L 0.00104 -0.19171 " pathEditMode="relative" ptsTypes="AAAAAA">
                                      <p:cBhvr>
                                        <p:cTn id="18" dur="2000" fill="hold"/>
                                        <p:tgtEl>
                                          <p:spTgt spid="61"/>
                                        </p:tgtEl>
                                        <p:attrNameLst>
                                          <p:attrName>ppt_x</p:attrName>
                                          <p:attrName>ppt_y</p:attrName>
                                        </p:attrNameLst>
                                      </p:cBhvr>
                                    </p:animMotion>
                                  </p:childTnLst>
                                </p:cTn>
                              </p:par>
                              <p:par>
                                <p:cTn id="19" presetID="0" presetClass="path" presetSubtype="0" repeatCount="indefinite" accel="50000" decel="50000" fill="remove" grpId="0" nodeType="withEffect">
                                  <p:stCondLst>
                                    <p:cond delay="200"/>
                                  </p:stCondLst>
                                  <p:childTnLst>
                                    <p:animMotion origin="layout" path="M -1.5932E-6 7.45543E-7 L 0.16991 -0.00139 L 0.21156 -0.00394 L 0.32419 -0.10234 L 0.18344 -0.19565 L 0.00104 -0.19171 " pathEditMode="relative" ptsTypes="AAAAAA">
                                      <p:cBhvr>
                                        <p:cTn id="20" dur="2000" fill="hold"/>
                                        <p:tgtEl>
                                          <p:spTgt spid="62"/>
                                        </p:tgtEl>
                                        <p:attrNameLst>
                                          <p:attrName>ppt_x</p:attrName>
                                          <p:attrName>ppt_y</p:attrName>
                                        </p:attrNameLst>
                                      </p:cBhvr>
                                    </p:animMotion>
                                  </p:childTnLst>
                                </p:cTn>
                              </p:par>
                              <p:par>
                                <p:cTn id="21" presetID="0" presetClass="path" presetSubtype="0" repeatCount="indefinite" accel="50000" decel="50000" fill="remove" grpId="0" nodeType="withEffect">
                                  <p:stCondLst>
                                    <p:cond delay="400"/>
                                  </p:stCondLst>
                                  <p:childTnLst>
                                    <p:animMotion origin="layout" path="M -1.5932E-6 7.45543E-7 L 0.16991 -0.00139 L 0.21156 -0.00394 L 0.32419 -0.10234 L 0.18344 -0.19565 L 0.00104 -0.19171 " pathEditMode="relative" ptsTypes="AAAAAA">
                                      <p:cBhvr>
                                        <p:cTn id="22" dur="2000" fill="hold"/>
                                        <p:tgtEl>
                                          <p:spTgt spid="63"/>
                                        </p:tgtEl>
                                        <p:attrNameLst>
                                          <p:attrName>ppt_x</p:attrName>
                                          <p:attrName>ppt_y</p:attrName>
                                        </p:attrNameLst>
                                      </p:cBhvr>
                                    </p:animMotion>
                                  </p:childTnLst>
                                </p:cTn>
                              </p:par>
                              <p:par>
                                <p:cTn id="23" presetID="0" presetClass="path" presetSubtype="0" repeatCount="indefinite" accel="50000" decel="50000" fill="remove" grpId="0" nodeType="withEffect">
                                  <p:stCondLst>
                                    <p:cond delay="600"/>
                                  </p:stCondLst>
                                  <p:childTnLst>
                                    <p:animMotion origin="layout" path="M -1.5932E-6 7.45543E-7 L 0.16991 -0.00139 L 0.21156 -0.00394 L 0.32419 -0.10234 L 0.18344 -0.19565 L 0.00104 -0.19171 " pathEditMode="relative" ptsTypes="AAAAAA">
                                      <p:cBhvr>
                                        <p:cTn id="24" dur="2000" fill="hold"/>
                                        <p:tgtEl>
                                          <p:spTgt spid="64"/>
                                        </p:tgtEl>
                                        <p:attrNameLst>
                                          <p:attrName>ppt_x</p:attrName>
                                          <p:attrName>ppt_y</p:attrName>
                                        </p:attrNameLst>
                                      </p:cBhvr>
                                    </p:animMotion>
                                  </p:childTnLst>
                                </p:cTn>
                              </p:par>
                              <p:par>
                                <p:cTn id="25" presetID="0" presetClass="path" presetSubtype="0" repeatCount="indefinite" accel="50000" decel="50000" fill="remove" grpId="0" nodeType="withEffect">
                                  <p:stCondLst>
                                    <p:cond delay="800"/>
                                  </p:stCondLst>
                                  <p:childTnLst>
                                    <p:animMotion origin="layout" path="M -1.5932E-6 7.45543E-7 L 0.16991 -0.00139 L 0.21156 -0.00394 L 0.32419 -0.10234 L 0.18344 -0.19565 L 0.00104 -0.19171 " pathEditMode="relative" ptsTypes="AAAAAA">
                                      <p:cBhvr>
                                        <p:cTn id="26" dur="2000" fill="hold"/>
                                        <p:tgtEl>
                                          <p:spTgt spid="6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repeatCount="indefinite" accel="50000" decel="50000" fill="remove" grpId="0" nodeType="clickEffect">
                                  <p:stCondLst>
                                    <p:cond delay="0"/>
                                  </p:stCondLst>
                                  <p:childTnLst>
                                    <p:animMotion origin="layout" path="M -6.52551E-7 -7.89535E-7 L 0.17372 -7.89535E-7 L 0.34085 0.06205 L 0.47483 -0.01181 L 0.68743 -0.01297 " pathEditMode="relative" ptsTypes="AAAAA">
                                      <p:cBhvr>
                                        <p:cTn id="30" dur="2000" fill="hold"/>
                                        <p:tgtEl>
                                          <p:spTgt spid="66"/>
                                        </p:tgtEl>
                                        <p:attrNameLst>
                                          <p:attrName>ppt_x</p:attrName>
                                          <p:attrName>ppt_y</p:attrName>
                                        </p:attrNameLst>
                                      </p:cBhvr>
                                    </p:animMotion>
                                  </p:childTnLst>
                                </p:cTn>
                              </p:par>
                              <p:par>
                                <p:cTn id="31" presetID="0" presetClass="path" presetSubtype="0" repeatCount="indefinite" accel="50000" decel="50000" fill="remove" grpId="0" nodeType="withEffect">
                                  <p:stCondLst>
                                    <p:cond delay="400"/>
                                  </p:stCondLst>
                                  <p:childTnLst>
                                    <p:animMotion origin="layout" path="M -6.52551E-7 -7.89535E-7 L 0.17372 -7.89535E-7 L 0.34085 0.06205 L 0.47483 -0.01181 L 0.68743 -0.01297 " pathEditMode="relative" ptsTypes="AAAAA">
                                      <p:cBhvr>
                                        <p:cTn id="32" dur="2000" fill="hold"/>
                                        <p:tgtEl>
                                          <p:spTgt spid="67"/>
                                        </p:tgtEl>
                                        <p:attrNameLst>
                                          <p:attrName>ppt_x</p:attrName>
                                          <p:attrName>ppt_y</p:attrName>
                                        </p:attrNameLst>
                                      </p:cBhvr>
                                    </p:animMotion>
                                  </p:childTnLst>
                                </p:cTn>
                              </p:par>
                              <p:par>
                                <p:cTn id="33" presetID="0" presetClass="path" presetSubtype="0" repeatCount="indefinite" accel="50000" decel="50000" fill="remove" grpId="0" nodeType="withEffect">
                                  <p:stCondLst>
                                    <p:cond delay="200"/>
                                  </p:stCondLst>
                                  <p:childTnLst>
                                    <p:animMotion origin="layout" path="M -6.52551E-7 -7.89535E-7 L 0.17372 -7.89535E-7 L 0.34085 0.06205 L 0.47483 -0.01181 L 0.68743 -0.01297 " pathEditMode="relative" ptsTypes="AAAAA">
                                      <p:cBhvr>
                                        <p:cTn id="34" dur="2000" fill="hold"/>
                                        <p:tgtEl>
                                          <p:spTgt spid="68"/>
                                        </p:tgtEl>
                                        <p:attrNameLst>
                                          <p:attrName>ppt_x</p:attrName>
                                          <p:attrName>ppt_y</p:attrName>
                                        </p:attrNameLst>
                                      </p:cBhvr>
                                    </p:animMotion>
                                  </p:childTnLst>
                                </p:cTn>
                              </p:par>
                              <p:par>
                                <p:cTn id="35" presetID="0" presetClass="path" presetSubtype="0" repeatCount="indefinite" accel="50000" decel="50000" fill="remove" grpId="0" nodeType="withEffect">
                                  <p:stCondLst>
                                    <p:cond delay="600"/>
                                  </p:stCondLst>
                                  <p:childTnLst>
                                    <p:animMotion origin="layout" path="M -6.52551E-7 -7.89535E-7 L 0.17372 -7.89535E-7 L 0.34085 0.06205 L 0.47483 -0.01181 L 0.68743 -0.01297 " pathEditMode="relative" ptsTypes="AAAAA">
                                      <p:cBhvr>
                                        <p:cTn id="36" dur="2000" fill="hold"/>
                                        <p:tgtEl>
                                          <p:spTgt spid="69"/>
                                        </p:tgtEl>
                                        <p:attrNameLst>
                                          <p:attrName>ppt_x</p:attrName>
                                          <p:attrName>ppt_y</p:attrName>
                                        </p:attrNameLst>
                                      </p:cBhvr>
                                    </p:animMotion>
                                  </p:childTnLst>
                                </p:cTn>
                              </p:par>
                              <p:par>
                                <p:cTn id="37" presetID="0" presetClass="path" presetSubtype="0" repeatCount="indefinite" accel="50000" decel="50000" fill="remove" grpId="0" nodeType="withEffect">
                                  <p:stCondLst>
                                    <p:cond delay="800"/>
                                  </p:stCondLst>
                                  <p:childTnLst>
                                    <p:animMotion origin="layout" path="M -6.52551E-7 -7.89535E-7 L 0.17372 -7.89535E-7 L 0.34085 0.06205 L 0.47483 -0.01181 L 0.68743 -0.01297 " pathEditMode="relative" ptsTypes="AAAAA">
                                      <p:cBhvr>
                                        <p:cTn id="38" dur="2000" fill="hold"/>
                                        <p:tgtEl>
                                          <p:spTgt spid="70"/>
                                        </p:tgtEl>
                                        <p:attrNameLst>
                                          <p:attrName>ppt_x</p:attrName>
                                          <p:attrName>ppt_y</p:attrName>
                                        </p:attrNameLst>
                                      </p:cBhvr>
                                    </p:animMotion>
                                  </p:childTnLst>
                                </p:cTn>
                              </p:par>
                              <p:par>
                                <p:cTn id="39" presetID="0" presetClass="path" presetSubtype="0" repeatCount="indefinite" accel="50000" decel="50000" fill="remove" grpId="0" nodeType="withEffect">
                                  <p:stCondLst>
                                    <p:cond delay="1000"/>
                                  </p:stCondLst>
                                  <p:childTnLst>
                                    <p:animMotion origin="layout" path="M -6.52551E-7 -7.89535E-7 L 0.17372 -7.89535E-7 L 0.34085 0.06205 L 0.47483 -0.01181 L 0.68743 -0.01297 " pathEditMode="relative" ptsTypes="AAAAA">
                                      <p:cBhvr>
                                        <p:cTn id="40" dur="2000" fill="hold"/>
                                        <p:tgtEl>
                                          <p:spTgt spid="71"/>
                                        </p:tgtEl>
                                        <p:attrNameLst>
                                          <p:attrName>ppt_x</p:attrName>
                                          <p:attrName>ppt_y</p:attrName>
                                        </p:attrNameLst>
                                      </p:cBhvr>
                                    </p:animMotion>
                                  </p:childTnLst>
                                </p:cTn>
                              </p:par>
                              <p:par>
                                <p:cTn id="41" presetID="0" presetClass="path" presetSubtype="0" repeatCount="indefinite" accel="50000" decel="50000" fill="remove" grpId="0" nodeType="withEffect">
                                  <p:stCondLst>
                                    <p:cond delay="1200"/>
                                  </p:stCondLst>
                                  <p:childTnLst>
                                    <p:animMotion origin="layout" path="M -6.52551E-7 -7.89535E-7 L 0.17372 -7.89535E-7 L 0.34085 0.06205 L 0.47483 -0.01181 L 0.68743 -0.01297 " pathEditMode="relative" ptsTypes="AAAAA">
                                      <p:cBhvr>
                                        <p:cTn id="42" dur="2000" fill="hold"/>
                                        <p:tgtEl>
                                          <p:spTgt spid="72"/>
                                        </p:tgtEl>
                                        <p:attrNameLst>
                                          <p:attrName>ppt_x</p:attrName>
                                          <p:attrName>ppt_y</p:attrName>
                                        </p:attrNameLst>
                                      </p:cBhvr>
                                    </p:animMotion>
                                  </p:childTnLst>
                                </p:cTn>
                              </p:par>
                              <p:par>
                                <p:cTn id="43" presetID="0" presetClass="path" presetSubtype="0" repeatCount="indefinite" accel="50000" decel="50000" fill="remove" grpId="0" nodeType="withEffect">
                                  <p:stCondLst>
                                    <p:cond delay="1400"/>
                                  </p:stCondLst>
                                  <p:childTnLst>
                                    <p:animMotion origin="layout" path="M -6.52551E-7 -7.89535E-7 L 0.17372 -7.89535E-7 L 0.34085 0.06205 L 0.47483 -0.01181 L 0.68743 -0.01297 " pathEditMode="relative" ptsTypes="AAAAA">
                                      <p:cBhvr>
                                        <p:cTn id="44" dur="2000" fill="hold"/>
                                        <p:tgtEl>
                                          <p:spTgt spid="7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1" grpId="0" animBg="1"/>
      <p:bldP spid="52" grpId="0" animBg="1"/>
      <p:bldP spid="53" grpId="0" animBg="1"/>
      <p:bldP spid="54"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switches have buffers</a:t>
            </a:r>
            <a:endParaRPr lang="en-US" dirty="0"/>
          </a:p>
        </p:txBody>
      </p:sp>
      <p:sp>
        <p:nvSpPr>
          <p:cNvPr id="4" name="Slide Number Placeholder 3"/>
          <p:cNvSpPr>
            <a:spLocks noGrp="1"/>
          </p:cNvSpPr>
          <p:nvPr>
            <p:ph type="sldNum" sz="quarter" idx="12"/>
          </p:nvPr>
        </p:nvSpPr>
        <p:spPr/>
        <p:txBody>
          <a:bodyPr/>
          <a:lstStyle/>
          <a:p>
            <a:fld id="{47BB83B6-92F4-494F-9F1D-BD99F394F2F6}" type="slidenum">
              <a:rPr lang="en-US" smtClean="0"/>
              <a:pPr/>
              <a:t>11</a:t>
            </a:fld>
            <a:endParaRPr lang="en-US"/>
          </a:p>
        </p:txBody>
      </p:sp>
      <p:cxnSp>
        <p:nvCxnSpPr>
          <p:cNvPr id="6" name="Straight Connector 5"/>
          <p:cNvCxnSpPr/>
          <p:nvPr/>
        </p:nvCxnSpPr>
        <p:spPr bwMode="auto">
          <a:xfrm>
            <a:off x="2438400" y="2133600"/>
            <a:ext cx="1371600" cy="5334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Straight Connector 7"/>
          <p:cNvCxnSpPr/>
          <p:nvPr/>
        </p:nvCxnSpPr>
        <p:spPr bwMode="auto">
          <a:xfrm flipV="1">
            <a:off x="2438400" y="3276600"/>
            <a:ext cx="1524000" cy="457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p:cNvCxnSpPr/>
          <p:nvPr/>
        </p:nvCxnSpPr>
        <p:spPr bwMode="auto">
          <a:xfrm>
            <a:off x="4724400" y="2971800"/>
            <a:ext cx="22098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5" name="Picture 4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14600"/>
            <a:ext cx="12954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1" name="Group 20"/>
          <p:cNvGrpSpPr/>
          <p:nvPr/>
        </p:nvGrpSpPr>
        <p:grpSpPr>
          <a:xfrm>
            <a:off x="2819400" y="2667000"/>
            <a:ext cx="2057400" cy="609600"/>
            <a:chOff x="926870" y="1253197"/>
            <a:chExt cx="3086122" cy="1119674"/>
          </a:xfrm>
          <a:effectLst>
            <a:outerShdw blurRad="50800" dist="38100" dir="2700000" algn="tl" rotWithShape="0">
              <a:prstClr val="black">
                <a:alpha val="40000"/>
              </a:prstClr>
            </a:outerShdw>
          </a:effectLst>
        </p:grpSpPr>
        <p:sp>
          <p:nvSpPr>
            <p:cNvPr id="19" name="Freeform 18"/>
            <p:cNvSpPr/>
            <p:nvPr/>
          </p:nvSpPr>
          <p:spPr>
            <a:xfrm>
              <a:off x="926870" y="1253197"/>
              <a:ext cx="3086122" cy="1119674"/>
            </a:xfrm>
            <a:custGeom>
              <a:avLst/>
              <a:gdLst>
                <a:gd name="connsiteX0" fmla="*/ 0 w 3086122"/>
                <a:gd name="connsiteY0" fmla="*/ 13655 h 1119674"/>
                <a:gd name="connsiteX1" fmla="*/ 3086122 w 3086122"/>
                <a:gd name="connsiteY1" fmla="*/ 0 h 1119674"/>
                <a:gd name="connsiteX2" fmla="*/ 3072466 w 3086122"/>
                <a:gd name="connsiteY2" fmla="*/ 1119674 h 1119674"/>
                <a:gd name="connsiteX3" fmla="*/ 13656 w 3086122"/>
                <a:gd name="connsiteY3" fmla="*/ 1078710 h 1119674"/>
              </a:gdLst>
              <a:ahLst/>
              <a:cxnLst>
                <a:cxn ang="0">
                  <a:pos x="connsiteX0" y="connsiteY0"/>
                </a:cxn>
                <a:cxn ang="0">
                  <a:pos x="connsiteX1" y="connsiteY1"/>
                </a:cxn>
                <a:cxn ang="0">
                  <a:pos x="connsiteX2" y="connsiteY2"/>
                </a:cxn>
                <a:cxn ang="0">
                  <a:pos x="connsiteX3" y="connsiteY3"/>
                </a:cxn>
              </a:cxnLst>
              <a:rect l="l" t="t" r="r" b="b"/>
              <a:pathLst>
                <a:path w="3086122" h="1119674">
                  <a:moveTo>
                    <a:pt x="0" y="13655"/>
                  </a:moveTo>
                  <a:lnTo>
                    <a:pt x="3086122" y="0"/>
                  </a:lnTo>
                  <a:lnTo>
                    <a:pt x="3072466" y="1119674"/>
                  </a:lnTo>
                  <a:lnTo>
                    <a:pt x="13656" y="1078710"/>
                  </a:lnTo>
                </a:path>
              </a:pathLst>
            </a:custGeom>
            <a:ln w="38100" cmpd="sng">
              <a:solidFill>
                <a:srgbClr val="CCFFCC"/>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tx1"/>
                  </a:solidFill>
                  <a:latin typeface="+mn-lt"/>
                  <a:ea typeface="+mn-ea"/>
                  <a:cs typeface="+mn-cs"/>
                </a:defRPr>
              </a:lvl1pPr>
              <a:lvl2pPr>
                <a:defRPr>
                  <a:solidFill>
                    <a:schemeClr val="tx1"/>
                  </a:solidFill>
                  <a:latin typeface="+mn-lt"/>
                  <a:ea typeface="+mn-ea"/>
                  <a:cs typeface="+mn-cs"/>
                </a:defRPr>
              </a:lvl2pPr>
              <a:lvl3pPr>
                <a:defRPr>
                  <a:solidFill>
                    <a:schemeClr val="tx1"/>
                  </a:solidFill>
                  <a:latin typeface="+mn-lt"/>
                  <a:ea typeface="+mn-ea"/>
                  <a:cs typeface="+mn-cs"/>
                </a:defRPr>
              </a:lvl3pPr>
              <a:lvl4pPr>
                <a:defRPr>
                  <a:solidFill>
                    <a:schemeClr val="tx1"/>
                  </a:solidFill>
                  <a:latin typeface="+mn-lt"/>
                  <a:ea typeface="+mn-ea"/>
                  <a:cs typeface="+mn-cs"/>
                </a:defRPr>
              </a:lvl4pPr>
              <a:lvl5pPr>
                <a:defRPr>
                  <a:solidFill>
                    <a:schemeClr val="tx1"/>
                  </a:solidFill>
                  <a:latin typeface="+mn-lt"/>
                  <a:ea typeface="+mn-ea"/>
                  <a:cs typeface="+mn-cs"/>
                </a:defRPr>
              </a:lvl5pPr>
              <a:lvl6pPr>
                <a:defRPr>
                  <a:solidFill>
                    <a:schemeClr val="tx1"/>
                  </a:solidFill>
                  <a:latin typeface="+mn-lt"/>
                  <a:ea typeface="+mn-ea"/>
                  <a:cs typeface="+mn-cs"/>
                </a:defRPr>
              </a:lvl6pPr>
              <a:lvl7pPr>
                <a:defRPr>
                  <a:solidFill>
                    <a:schemeClr val="tx1"/>
                  </a:solidFill>
                  <a:latin typeface="+mn-lt"/>
                  <a:ea typeface="+mn-ea"/>
                  <a:cs typeface="+mn-cs"/>
                </a:defRPr>
              </a:lvl7pPr>
              <a:lvl8pPr>
                <a:defRPr>
                  <a:solidFill>
                    <a:schemeClr val="tx1"/>
                  </a:solidFill>
                  <a:latin typeface="+mn-lt"/>
                  <a:ea typeface="+mn-ea"/>
                  <a:cs typeface="+mn-cs"/>
                </a:defRPr>
              </a:lvl8pPr>
              <a:lvl9pPr>
                <a:defRPr>
                  <a:solidFill>
                    <a:schemeClr val="tx1"/>
                  </a:solidFill>
                  <a:latin typeface="+mn-lt"/>
                  <a:ea typeface="+mn-ea"/>
                  <a:cs typeface="+mn-cs"/>
                </a:defRPr>
              </a:lvl9pPr>
            </a:lstStyle>
            <a:p>
              <a:pPr algn="ctr"/>
              <a:endParaRPr lang="en-US" kern="1200"/>
            </a:p>
          </p:txBody>
        </p:sp>
        <p:cxnSp>
          <p:nvCxnSpPr>
            <p:cNvPr id="20" name="Straight Connector 19"/>
            <p:cNvCxnSpPr/>
            <p:nvPr/>
          </p:nvCxnSpPr>
          <p:spPr>
            <a:xfrm>
              <a:off x="2485080" y="1253197"/>
              <a:ext cx="0" cy="1119674"/>
            </a:xfrm>
            <a:prstGeom prst="line">
              <a:avLst/>
            </a:prstGeom>
            <a:ln w="38100" cmpd="sng">
              <a:solidFill>
                <a:srgbClr val="CCFFCC"/>
              </a:solidFill>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1752600" y="3505200"/>
            <a:ext cx="914400" cy="381000"/>
            <a:chOff x="0" y="3429000"/>
            <a:chExt cx="2209800" cy="381000"/>
          </a:xfrm>
        </p:grpSpPr>
        <p:sp>
          <p:nvSpPr>
            <p:cNvPr id="16" name="Rectangle 15"/>
            <p:cNvSpPr/>
            <p:nvPr/>
          </p:nvSpPr>
          <p:spPr bwMode="auto">
            <a:xfrm>
              <a:off x="0" y="3429000"/>
              <a:ext cx="16002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j-lt"/>
                  <a:ea typeface="ＭＳ Ｐゴシック" charset="0"/>
                </a:rPr>
                <a:t>Data</a:t>
              </a:r>
              <a:endParaRPr kumimoji="0" lang="en-US" sz="1100" b="0" i="0" u="none" strike="noStrike" cap="none" normalizeH="0" baseline="0" dirty="0">
                <a:ln>
                  <a:noFill/>
                </a:ln>
                <a:solidFill>
                  <a:schemeClr val="tx1"/>
                </a:solidFill>
                <a:effectLst/>
                <a:latin typeface="+mj-lt"/>
                <a:ea typeface="ＭＳ Ｐゴシック" charset="0"/>
              </a:endParaRPr>
            </a:p>
          </p:txBody>
        </p:sp>
        <p:sp>
          <p:nvSpPr>
            <p:cNvPr id="17" name="Rectangle 16"/>
            <p:cNvSpPr/>
            <p:nvPr/>
          </p:nvSpPr>
          <p:spPr bwMode="auto">
            <a:xfrm>
              <a:off x="1600200" y="3429000"/>
              <a:ext cx="609600" cy="381000"/>
            </a:xfrm>
            <a:prstGeom prst="rect">
              <a:avLst/>
            </a:prstGeom>
            <a:solidFill>
              <a:schemeClr val="accent1">
                <a:lumMod val="75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j-lt"/>
                  <a:ea typeface="ＭＳ Ｐゴシック" charset="0"/>
                </a:rPr>
                <a:t>H</a:t>
              </a:r>
              <a:endParaRPr kumimoji="0" lang="en-US" sz="1100" b="0" i="0" u="none" strike="noStrike" cap="none" normalizeH="0" baseline="0" dirty="0">
                <a:ln>
                  <a:noFill/>
                </a:ln>
                <a:solidFill>
                  <a:schemeClr val="tx1"/>
                </a:solidFill>
                <a:effectLst/>
                <a:latin typeface="+mj-lt"/>
                <a:ea typeface="ＭＳ Ｐゴシック" charset="0"/>
              </a:endParaRPr>
            </a:p>
          </p:txBody>
        </p:sp>
      </p:grpSp>
      <p:grpSp>
        <p:nvGrpSpPr>
          <p:cNvPr id="12" name="Group 11"/>
          <p:cNvGrpSpPr/>
          <p:nvPr/>
        </p:nvGrpSpPr>
        <p:grpSpPr>
          <a:xfrm>
            <a:off x="1752600" y="1905000"/>
            <a:ext cx="914400" cy="381000"/>
            <a:chOff x="0" y="3429000"/>
            <a:chExt cx="2209800" cy="381000"/>
          </a:xfrm>
        </p:grpSpPr>
        <p:sp>
          <p:nvSpPr>
            <p:cNvPr id="13" name="Rectangle 12"/>
            <p:cNvSpPr/>
            <p:nvPr/>
          </p:nvSpPr>
          <p:spPr bwMode="auto">
            <a:xfrm>
              <a:off x="0" y="3429000"/>
              <a:ext cx="16002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j-lt"/>
                  <a:ea typeface="ＭＳ Ｐゴシック" charset="0"/>
                </a:rPr>
                <a:t>Data</a:t>
              </a:r>
              <a:endParaRPr kumimoji="0" lang="en-US" sz="1100" b="0" i="0" u="none" strike="noStrike" cap="none" normalizeH="0" baseline="0" dirty="0">
                <a:ln>
                  <a:noFill/>
                </a:ln>
                <a:solidFill>
                  <a:schemeClr val="tx1"/>
                </a:solidFill>
                <a:effectLst/>
                <a:latin typeface="+mj-lt"/>
                <a:ea typeface="ＭＳ Ｐゴシック" charset="0"/>
              </a:endParaRPr>
            </a:p>
          </p:txBody>
        </p:sp>
        <p:sp>
          <p:nvSpPr>
            <p:cNvPr id="14" name="Rectangle 13"/>
            <p:cNvSpPr/>
            <p:nvPr/>
          </p:nvSpPr>
          <p:spPr bwMode="auto">
            <a:xfrm>
              <a:off x="1600200" y="3429000"/>
              <a:ext cx="609600" cy="381000"/>
            </a:xfrm>
            <a:prstGeom prst="rect">
              <a:avLst/>
            </a:prstGeom>
            <a:solidFill>
              <a:srgbClr val="FF66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j-lt"/>
                  <a:ea typeface="ＭＳ Ｐゴシック" charset="0"/>
                </a:rPr>
                <a:t>H</a:t>
              </a:r>
              <a:endParaRPr kumimoji="0" lang="en-US" sz="1100" b="0" i="0" u="none" strike="noStrike" cap="none" normalizeH="0" baseline="0" dirty="0">
                <a:ln>
                  <a:noFill/>
                </a:ln>
                <a:solidFill>
                  <a:schemeClr val="tx1"/>
                </a:solidFill>
                <a:effectLst/>
                <a:latin typeface="+mj-lt"/>
                <a:ea typeface="ＭＳ Ｐゴシック" charset="0"/>
              </a:endParaRPr>
            </a:p>
          </p:txBody>
        </p:sp>
      </p:grpSp>
      <p:sp>
        <p:nvSpPr>
          <p:cNvPr id="3" name="TextBox 2"/>
          <p:cNvSpPr txBox="1"/>
          <p:nvPr/>
        </p:nvSpPr>
        <p:spPr>
          <a:xfrm>
            <a:off x="990600" y="4648200"/>
            <a:ext cx="6904454" cy="1200328"/>
          </a:xfrm>
          <a:prstGeom prst="rect">
            <a:avLst/>
          </a:prstGeom>
          <a:noFill/>
        </p:spPr>
        <p:txBody>
          <a:bodyPr wrap="none" rtlCol="0">
            <a:spAutoFit/>
          </a:bodyPr>
          <a:lstStyle/>
          <a:p>
            <a:r>
              <a:rPr lang="en-US" dirty="0" smtClean="0">
                <a:latin typeface="+mj-lt"/>
              </a:rPr>
              <a:t>Buffers hold packets:</a:t>
            </a:r>
          </a:p>
          <a:p>
            <a:pPr marL="287338" indent="-287338">
              <a:buFont typeface="Lucida Grande"/>
              <a:buChar char="-"/>
            </a:pPr>
            <a:r>
              <a:rPr lang="en-US" dirty="0" smtClean="0">
                <a:latin typeface="+mj-lt"/>
              </a:rPr>
              <a:t>When two or more packets arrive at the same time</a:t>
            </a:r>
          </a:p>
          <a:p>
            <a:pPr marL="287338" indent="-287338">
              <a:buFont typeface="Lucida Grande"/>
              <a:buChar char="-"/>
            </a:pPr>
            <a:r>
              <a:rPr lang="en-US" dirty="0" smtClean="0">
                <a:latin typeface="+mj-lt"/>
              </a:rPr>
              <a:t>During periods of congestion</a:t>
            </a:r>
            <a:endParaRPr lang="en-US" dirty="0">
              <a:latin typeface="+mj-lt"/>
            </a:endParaRPr>
          </a:p>
        </p:txBody>
      </p:sp>
    </p:spTree>
    <p:extLst>
      <p:ext uri="{BB962C8B-B14F-4D97-AF65-F5344CB8AC3E}">
        <p14:creationId xmlns:p14="http://schemas.microsoft.com/office/powerpoint/2010/main" val="33410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33333E-6 -0.01111 L 0.25833 0.10555 " pathEditMode="relative" rAng="0" ptsTypes="AA">
                                      <p:cBhvr>
                                        <p:cTn id="6" dur="1000" fill="hold"/>
                                        <p:tgtEl>
                                          <p:spTgt spid="12"/>
                                        </p:tgtEl>
                                        <p:attrNameLst>
                                          <p:attrName>ppt_x</p:attrName>
                                          <p:attrName>ppt_y</p:attrName>
                                        </p:attrNameLst>
                                      </p:cBhvr>
                                      <p:rCtr x="12917" y="5833"/>
                                    </p:animMotion>
                                  </p:childTnLst>
                                </p:cTn>
                              </p:par>
                              <p:par>
                                <p:cTn id="7" presetID="0" presetClass="path" presetSubtype="0" accel="50000" decel="50000" fill="hold" nodeType="withEffect">
                                  <p:stCondLst>
                                    <p:cond delay="0"/>
                                  </p:stCondLst>
                                  <p:childTnLst>
                                    <p:animMotion origin="layout" path="M 2.77556E-17 1.11022E-16 L 0.24167 -0.10556 " pathEditMode="relative" rAng="0" ptsTypes="AA">
                                      <p:cBhvr>
                                        <p:cTn id="8" dur="1000" fill="hold"/>
                                        <p:tgtEl>
                                          <p:spTgt spid="15"/>
                                        </p:tgtEl>
                                        <p:attrNameLst>
                                          <p:attrName>ppt_x</p:attrName>
                                          <p:attrName>ppt_y</p:attrName>
                                        </p:attrNameLst>
                                      </p:cBhvr>
                                      <p:rCtr x="12083" y="-5278"/>
                                    </p:animMotion>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fill="hold" nodeType="clickEffect">
                                  <p:stCondLst>
                                    <p:cond delay="0"/>
                                  </p:stCondLst>
                                  <p:childTnLst>
                                    <p:animMotion origin="layout" path="M 0.25833 0.10555 L 0.55 0.10555 " pathEditMode="relative" rAng="0" ptsTypes="AA">
                                      <p:cBhvr>
                                        <p:cTn id="15" dur="1000" fill="hold"/>
                                        <p:tgtEl>
                                          <p:spTgt spid="12"/>
                                        </p:tgtEl>
                                        <p:attrNameLst>
                                          <p:attrName>ppt_x</p:attrName>
                                          <p:attrName>ppt_y</p:attrName>
                                        </p:attrNameLst>
                                      </p:cBhvr>
                                      <p:rCtr x="14583" y="0"/>
                                    </p:animMotion>
                                  </p:childTnLst>
                                </p:cTn>
                              </p:par>
                              <p:par>
                                <p:cTn id="16" presetID="0" presetClass="path" presetSubtype="0" fill="hold" nodeType="withEffect">
                                  <p:stCondLst>
                                    <p:cond delay="300"/>
                                  </p:stCondLst>
                                  <p:childTnLst>
                                    <p:animMotion origin="layout" path="M 0.24167 -0.10555 L 0.53334 -0.10555 " pathEditMode="relative" rAng="0" ptsTypes="AA">
                                      <p:cBhvr>
                                        <p:cTn id="17" dur="1000" fill="hold"/>
                                        <p:tgtEl>
                                          <p:spTgt spid="15"/>
                                        </p:tgtEl>
                                        <p:attrNameLst>
                                          <p:attrName>ppt_x</p:attrName>
                                          <p:attrName>ppt_y</p:attrName>
                                        </p:attrNameLst>
                                      </p:cBhvr>
                                      <p:rCtr x="14583" y="0"/>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p:txBody>
          <a:bodyPr/>
          <a:lstStyle/>
          <a:p>
            <a:fld id="{54E0841B-77ED-4F4A-9BDB-ACD361612402}" type="slidenum">
              <a:rPr lang="en-US"/>
              <a:pPr/>
              <a:t>12</a:t>
            </a:fld>
            <a:endParaRPr lang="en-US"/>
          </a:p>
        </p:txBody>
      </p:sp>
      <p:sp>
        <p:nvSpPr>
          <p:cNvPr id="54274" name="AutoShape 2"/>
          <p:cNvSpPr>
            <a:spLocks noChangeArrowheads="1"/>
          </p:cNvSpPr>
          <p:nvPr/>
        </p:nvSpPr>
        <p:spPr bwMode="auto">
          <a:xfrm>
            <a:off x="3581400" y="1783147"/>
            <a:ext cx="1546225" cy="849313"/>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mj-lt"/>
            </a:endParaRPr>
          </a:p>
        </p:txBody>
      </p:sp>
      <p:sp>
        <p:nvSpPr>
          <p:cNvPr id="54275" name="Rectangle 3"/>
          <p:cNvSpPr>
            <a:spLocks noGrp="1" noChangeArrowheads="1"/>
          </p:cNvSpPr>
          <p:nvPr>
            <p:ph type="title"/>
          </p:nvPr>
        </p:nvSpPr>
        <p:spPr>
          <a:xfrm>
            <a:off x="685800" y="381000"/>
            <a:ext cx="7772400" cy="1143000"/>
          </a:xfrm>
        </p:spPr>
        <p:txBody>
          <a:bodyPr/>
          <a:lstStyle/>
          <a:p>
            <a:r>
              <a:rPr lang="en-US"/>
              <a:t>Packet Switching</a:t>
            </a:r>
          </a:p>
        </p:txBody>
      </p:sp>
      <p:grpSp>
        <p:nvGrpSpPr>
          <p:cNvPr id="54286" name="Group 14"/>
          <p:cNvGrpSpPr>
            <a:grpSpLocks/>
          </p:cNvGrpSpPr>
          <p:nvPr/>
        </p:nvGrpSpPr>
        <p:grpSpPr bwMode="auto">
          <a:xfrm>
            <a:off x="1857375" y="1527560"/>
            <a:ext cx="381000" cy="381000"/>
            <a:chOff x="1296" y="1104"/>
            <a:chExt cx="240" cy="240"/>
          </a:xfrm>
        </p:grpSpPr>
        <p:sp>
          <p:nvSpPr>
            <p:cNvPr id="54287" name="Oval 15"/>
            <p:cNvSpPr>
              <a:spLocks noChangeArrowheads="1"/>
            </p:cNvSpPr>
            <p:nvPr/>
          </p:nvSpPr>
          <p:spPr bwMode="auto">
            <a:xfrm>
              <a:off x="1296" y="11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mj-lt"/>
              </a:endParaRPr>
            </a:p>
          </p:txBody>
        </p:sp>
        <p:sp>
          <p:nvSpPr>
            <p:cNvPr id="54288" name="Text Box 16"/>
            <p:cNvSpPr txBox="1">
              <a:spLocks noChangeArrowheads="1"/>
            </p:cNvSpPr>
            <p:nvPr/>
          </p:nvSpPr>
          <p:spPr bwMode="auto">
            <a:xfrm>
              <a:off x="1314" y="1115"/>
              <a:ext cx="191"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mj-lt"/>
                </a:rPr>
                <a:t>A</a:t>
              </a:r>
            </a:p>
          </p:txBody>
        </p:sp>
      </p:grpSp>
      <p:sp>
        <p:nvSpPr>
          <p:cNvPr id="54289" name="Oval 17"/>
          <p:cNvSpPr>
            <a:spLocks noChangeArrowheads="1"/>
          </p:cNvSpPr>
          <p:nvPr/>
        </p:nvSpPr>
        <p:spPr bwMode="auto">
          <a:xfrm>
            <a:off x="3302000" y="1995872"/>
            <a:ext cx="381000" cy="381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mj-lt"/>
            </a:endParaRPr>
          </a:p>
        </p:txBody>
      </p:sp>
      <p:sp>
        <p:nvSpPr>
          <p:cNvPr id="54290" name="Text Box 18"/>
          <p:cNvSpPr txBox="1">
            <a:spLocks noChangeArrowheads="1"/>
          </p:cNvSpPr>
          <p:nvPr/>
        </p:nvSpPr>
        <p:spPr bwMode="auto">
          <a:xfrm>
            <a:off x="3308350" y="2038735"/>
            <a:ext cx="3746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a:latin typeface="+mj-lt"/>
              </a:rPr>
              <a:t>R1</a:t>
            </a:r>
          </a:p>
        </p:txBody>
      </p:sp>
      <p:sp>
        <p:nvSpPr>
          <p:cNvPr id="54291" name="Oval 19"/>
          <p:cNvSpPr>
            <a:spLocks noChangeArrowheads="1"/>
          </p:cNvSpPr>
          <p:nvPr/>
        </p:nvSpPr>
        <p:spPr bwMode="auto">
          <a:xfrm>
            <a:off x="4165600" y="1648210"/>
            <a:ext cx="381000" cy="381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mj-lt"/>
            </a:endParaRPr>
          </a:p>
        </p:txBody>
      </p:sp>
      <p:sp>
        <p:nvSpPr>
          <p:cNvPr id="54292" name="Text Box 20"/>
          <p:cNvSpPr txBox="1">
            <a:spLocks noChangeArrowheads="1"/>
          </p:cNvSpPr>
          <p:nvPr/>
        </p:nvSpPr>
        <p:spPr bwMode="auto">
          <a:xfrm>
            <a:off x="4165600" y="1691072"/>
            <a:ext cx="37702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a:latin typeface="+mj-lt"/>
              </a:rPr>
              <a:t>R2</a:t>
            </a:r>
          </a:p>
        </p:txBody>
      </p:sp>
      <p:sp>
        <p:nvSpPr>
          <p:cNvPr id="54293" name="Oval 21"/>
          <p:cNvSpPr>
            <a:spLocks noChangeArrowheads="1"/>
          </p:cNvSpPr>
          <p:nvPr/>
        </p:nvSpPr>
        <p:spPr bwMode="auto">
          <a:xfrm>
            <a:off x="4165600" y="2392747"/>
            <a:ext cx="381000" cy="381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mj-lt"/>
            </a:endParaRPr>
          </a:p>
        </p:txBody>
      </p:sp>
      <p:sp>
        <p:nvSpPr>
          <p:cNvPr id="54294" name="Text Box 22"/>
          <p:cNvSpPr txBox="1">
            <a:spLocks noChangeArrowheads="1"/>
          </p:cNvSpPr>
          <p:nvPr/>
        </p:nvSpPr>
        <p:spPr bwMode="auto">
          <a:xfrm>
            <a:off x="4165600" y="2435610"/>
            <a:ext cx="37702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a:latin typeface="+mj-lt"/>
              </a:rPr>
              <a:t>R4</a:t>
            </a:r>
          </a:p>
        </p:txBody>
      </p:sp>
      <p:sp>
        <p:nvSpPr>
          <p:cNvPr id="54295" name="Oval 23"/>
          <p:cNvSpPr>
            <a:spLocks noChangeArrowheads="1"/>
          </p:cNvSpPr>
          <p:nvPr/>
        </p:nvSpPr>
        <p:spPr bwMode="auto">
          <a:xfrm>
            <a:off x="5029200" y="2011747"/>
            <a:ext cx="381000" cy="381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mj-lt"/>
            </a:endParaRPr>
          </a:p>
        </p:txBody>
      </p:sp>
      <p:sp>
        <p:nvSpPr>
          <p:cNvPr id="54296" name="Text Box 24"/>
          <p:cNvSpPr txBox="1">
            <a:spLocks noChangeArrowheads="1"/>
          </p:cNvSpPr>
          <p:nvPr/>
        </p:nvSpPr>
        <p:spPr bwMode="auto">
          <a:xfrm>
            <a:off x="5029200" y="2054610"/>
            <a:ext cx="37702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a:latin typeface="+mj-lt"/>
              </a:rPr>
              <a:t>R3</a:t>
            </a:r>
          </a:p>
        </p:txBody>
      </p:sp>
      <p:grpSp>
        <p:nvGrpSpPr>
          <p:cNvPr id="54297" name="Group 25"/>
          <p:cNvGrpSpPr>
            <a:grpSpLocks/>
          </p:cNvGrpSpPr>
          <p:nvPr/>
        </p:nvGrpSpPr>
        <p:grpSpPr bwMode="auto">
          <a:xfrm>
            <a:off x="6492875" y="1545022"/>
            <a:ext cx="381000" cy="381000"/>
            <a:chOff x="1296" y="1104"/>
            <a:chExt cx="240" cy="240"/>
          </a:xfrm>
        </p:grpSpPr>
        <p:sp>
          <p:nvSpPr>
            <p:cNvPr id="54298" name="Oval 26"/>
            <p:cNvSpPr>
              <a:spLocks noChangeArrowheads="1"/>
            </p:cNvSpPr>
            <p:nvPr/>
          </p:nvSpPr>
          <p:spPr bwMode="auto">
            <a:xfrm>
              <a:off x="1296" y="11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mj-lt"/>
              </a:endParaRPr>
            </a:p>
          </p:txBody>
        </p:sp>
        <p:sp>
          <p:nvSpPr>
            <p:cNvPr id="54299" name="Text Box 27"/>
            <p:cNvSpPr txBox="1">
              <a:spLocks noChangeArrowheads="1"/>
            </p:cNvSpPr>
            <p:nvPr/>
          </p:nvSpPr>
          <p:spPr bwMode="auto">
            <a:xfrm>
              <a:off x="1314" y="1115"/>
              <a:ext cx="18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mj-lt"/>
                </a:rPr>
                <a:t>B</a:t>
              </a:r>
            </a:p>
          </p:txBody>
        </p:sp>
      </p:grpSp>
      <p:sp>
        <p:nvSpPr>
          <p:cNvPr id="54300" name="Line 28"/>
          <p:cNvSpPr>
            <a:spLocks noChangeShapeType="1"/>
          </p:cNvSpPr>
          <p:nvPr/>
        </p:nvSpPr>
        <p:spPr bwMode="auto">
          <a:xfrm>
            <a:off x="2219325" y="1783147"/>
            <a:ext cx="1074738" cy="4000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mj-lt"/>
            </a:endParaRPr>
          </a:p>
        </p:txBody>
      </p:sp>
      <p:sp>
        <p:nvSpPr>
          <p:cNvPr id="54301" name="Line 29"/>
          <p:cNvSpPr>
            <a:spLocks noChangeShapeType="1"/>
          </p:cNvSpPr>
          <p:nvPr/>
        </p:nvSpPr>
        <p:spPr bwMode="auto">
          <a:xfrm flipV="1">
            <a:off x="5418138" y="1783147"/>
            <a:ext cx="1074737" cy="4000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mj-lt"/>
            </a:endParaRPr>
          </a:p>
        </p:txBody>
      </p:sp>
      <p:sp>
        <p:nvSpPr>
          <p:cNvPr id="54302" name="Line 30"/>
          <p:cNvSpPr>
            <a:spLocks noChangeShapeType="1"/>
          </p:cNvSpPr>
          <p:nvPr/>
        </p:nvSpPr>
        <p:spPr bwMode="auto">
          <a:xfrm>
            <a:off x="2438400" y="1783147"/>
            <a:ext cx="677863" cy="263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mj-lt"/>
            </a:endParaRPr>
          </a:p>
        </p:txBody>
      </p:sp>
      <p:sp>
        <p:nvSpPr>
          <p:cNvPr id="54303" name="Line 31"/>
          <p:cNvSpPr>
            <a:spLocks noChangeShapeType="1"/>
          </p:cNvSpPr>
          <p:nvPr/>
        </p:nvSpPr>
        <p:spPr bwMode="auto">
          <a:xfrm flipV="1">
            <a:off x="3749675" y="1873635"/>
            <a:ext cx="320675" cy="163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mj-lt"/>
            </a:endParaRPr>
          </a:p>
        </p:txBody>
      </p:sp>
      <p:sp>
        <p:nvSpPr>
          <p:cNvPr id="54304" name="Line 32"/>
          <p:cNvSpPr>
            <a:spLocks noChangeShapeType="1"/>
          </p:cNvSpPr>
          <p:nvPr/>
        </p:nvSpPr>
        <p:spPr bwMode="auto">
          <a:xfrm>
            <a:off x="4641850" y="1870460"/>
            <a:ext cx="331788" cy="187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mj-lt"/>
            </a:endParaRPr>
          </a:p>
        </p:txBody>
      </p:sp>
      <p:sp>
        <p:nvSpPr>
          <p:cNvPr id="54305" name="Line 33"/>
          <p:cNvSpPr>
            <a:spLocks noChangeShapeType="1"/>
          </p:cNvSpPr>
          <p:nvPr/>
        </p:nvSpPr>
        <p:spPr bwMode="auto">
          <a:xfrm flipV="1">
            <a:off x="5562600" y="1784735"/>
            <a:ext cx="736600"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mj-lt"/>
            </a:endParaRPr>
          </a:p>
        </p:txBody>
      </p:sp>
      <p:sp>
        <p:nvSpPr>
          <p:cNvPr id="54350" name="Text Box 78"/>
          <p:cNvSpPr txBox="1">
            <a:spLocks noChangeArrowheads="1"/>
          </p:cNvSpPr>
          <p:nvPr/>
        </p:nvSpPr>
        <p:spPr bwMode="auto">
          <a:xfrm>
            <a:off x="1584325" y="1926022"/>
            <a:ext cx="9699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1600">
                <a:latin typeface="+mj-lt"/>
              </a:rPr>
              <a:t>Source</a:t>
            </a:r>
          </a:p>
        </p:txBody>
      </p:sp>
      <p:sp>
        <p:nvSpPr>
          <p:cNvPr id="54351" name="Text Box 79"/>
          <p:cNvSpPr txBox="1">
            <a:spLocks noChangeArrowheads="1"/>
          </p:cNvSpPr>
          <p:nvPr/>
        </p:nvSpPr>
        <p:spPr bwMode="auto">
          <a:xfrm>
            <a:off x="6299200" y="1926022"/>
            <a:ext cx="1473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1600">
                <a:latin typeface="+mj-lt"/>
              </a:rPr>
              <a:t>Destination</a:t>
            </a:r>
          </a:p>
        </p:txBody>
      </p:sp>
      <p:sp>
        <p:nvSpPr>
          <p:cNvPr id="54354" name="Text Box 82"/>
          <p:cNvSpPr txBox="1">
            <a:spLocks noChangeArrowheads="1"/>
          </p:cNvSpPr>
          <p:nvPr/>
        </p:nvSpPr>
        <p:spPr bwMode="auto">
          <a:xfrm>
            <a:off x="685800" y="3111572"/>
            <a:ext cx="7772400" cy="21462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sz="2400">
                <a:solidFill>
                  <a:schemeClr val="tx1"/>
                </a:solidFill>
                <a:latin typeface="Times New Roman" charset="0"/>
                <a:ea typeface="ＭＳ Ｐゴシック" charset="0"/>
              </a:defRPr>
            </a:lvl9pPr>
          </a:lstStyle>
          <a:p>
            <a:pPr marL="230188" indent="-230188">
              <a:lnSpc>
                <a:spcPct val="120000"/>
              </a:lnSpc>
              <a:buSzPct val="100000"/>
              <a:buFont typeface="Lucida Grande"/>
              <a:buChar char="-"/>
            </a:pPr>
            <a:r>
              <a:rPr lang="en-US" sz="2800" dirty="0" smtClean="0">
                <a:latin typeface="+mj-lt"/>
              </a:rPr>
              <a:t>Packets are routed individually, by looking up address in router’s local table.</a:t>
            </a:r>
          </a:p>
          <a:p>
            <a:pPr marL="230188" indent="-230188">
              <a:lnSpc>
                <a:spcPct val="120000"/>
              </a:lnSpc>
              <a:buSzPct val="100000"/>
              <a:buFont typeface="Lucida Grande"/>
              <a:buChar char="-"/>
            </a:pPr>
            <a:r>
              <a:rPr lang="en-US" sz="2800" dirty="0" smtClean="0">
                <a:latin typeface="+mj-lt"/>
              </a:rPr>
              <a:t>All packets share the full capacity of a link.</a:t>
            </a:r>
          </a:p>
          <a:p>
            <a:pPr marL="230188" indent="-230188">
              <a:lnSpc>
                <a:spcPct val="120000"/>
              </a:lnSpc>
              <a:buSzPct val="100000"/>
              <a:buFont typeface="Lucida Grande"/>
              <a:buChar char="-"/>
            </a:pPr>
            <a:r>
              <a:rPr lang="en-US" sz="2800" dirty="0">
                <a:latin typeface="+mj-lt"/>
              </a:rPr>
              <a:t>The routers maintain no per</a:t>
            </a:r>
            <a:r>
              <a:rPr lang="en-US" sz="2800" dirty="0" smtClean="0">
                <a:latin typeface="+mj-lt"/>
              </a:rPr>
              <a:t>-communication state.</a:t>
            </a:r>
            <a:endParaRPr lang="en-US" sz="2800" dirty="0">
              <a:solidFill>
                <a:srgbClr val="000099"/>
              </a:solidFill>
              <a:latin typeface="+mj-lt"/>
            </a:endParaRPr>
          </a:p>
        </p:txBody>
      </p:sp>
      <p:grpSp>
        <p:nvGrpSpPr>
          <p:cNvPr id="33" name="Group 32"/>
          <p:cNvGrpSpPr/>
          <p:nvPr/>
        </p:nvGrpSpPr>
        <p:grpSpPr>
          <a:xfrm rot="1266342">
            <a:off x="2569990" y="1635159"/>
            <a:ext cx="613292" cy="209324"/>
            <a:chOff x="0" y="3429000"/>
            <a:chExt cx="2209800" cy="381000"/>
          </a:xfrm>
        </p:grpSpPr>
        <p:sp>
          <p:nvSpPr>
            <p:cNvPr id="34" name="Rectangle 33"/>
            <p:cNvSpPr/>
            <p:nvPr/>
          </p:nvSpPr>
          <p:spPr bwMode="auto">
            <a:xfrm>
              <a:off x="0" y="3429000"/>
              <a:ext cx="16002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mj-lt"/>
                <a:ea typeface="ＭＳ Ｐゴシック" charset="0"/>
              </a:endParaRPr>
            </a:p>
          </p:txBody>
        </p:sp>
        <p:sp>
          <p:nvSpPr>
            <p:cNvPr id="35" name="Rectangle 34"/>
            <p:cNvSpPr/>
            <p:nvPr/>
          </p:nvSpPr>
          <p:spPr bwMode="auto">
            <a:xfrm>
              <a:off x="1600200" y="3429000"/>
              <a:ext cx="609600" cy="381000"/>
            </a:xfrm>
            <a:prstGeom prst="rect">
              <a:avLst/>
            </a:prstGeom>
            <a:solidFill>
              <a:srgbClr val="FF66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j-lt"/>
                  <a:ea typeface="ＭＳ Ｐゴシック" charset="0"/>
                </a:rPr>
                <a:t>H</a:t>
              </a:r>
              <a:endParaRPr kumimoji="0" lang="en-US" sz="1100" b="0" i="0" u="none" strike="noStrike" cap="none" normalizeH="0" baseline="0" dirty="0">
                <a:ln>
                  <a:noFill/>
                </a:ln>
                <a:solidFill>
                  <a:schemeClr val="tx1"/>
                </a:solidFill>
                <a:effectLst/>
                <a:latin typeface="+mj-lt"/>
                <a:ea typeface="ＭＳ Ｐゴシック"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610C2D4-569B-3D45-89D3-66BF3089F8E2}" type="slidenum">
              <a:rPr lang="en-US"/>
              <a:pPr/>
              <a:t>13</a:t>
            </a:fld>
            <a:endParaRPr lang="en-US"/>
          </a:p>
        </p:txBody>
      </p:sp>
      <p:sp>
        <p:nvSpPr>
          <p:cNvPr id="50178" name="Rectangle 2"/>
          <p:cNvSpPr>
            <a:spLocks noGrp="1" noChangeArrowheads="1"/>
          </p:cNvSpPr>
          <p:nvPr>
            <p:ph type="title"/>
          </p:nvPr>
        </p:nvSpPr>
        <p:spPr/>
        <p:txBody>
          <a:bodyPr/>
          <a:lstStyle/>
          <a:p>
            <a:r>
              <a:rPr lang="en-US"/>
              <a:t>Outline</a:t>
            </a:r>
          </a:p>
        </p:txBody>
      </p:sp>
      <p:sp>
        <p:nvSpPr>
          <p:cNvPr id="2" name="Rectangle 1"/>
          <p:cNvSpPr/>
          <p:nvPr/>
        </p:nvSpPr>
        <p:spPr bwMode="auto">
          <a:xfrm>
            <a:off x="76200" y="2971800"/>
            <a:ext cx="7848600" cy="609600"/>
          </a:xfrm>
          <a:prstGeom prst="rect">
            <a:avLst/>
          </a:prstGeom>
          <a:gradFill flip="none" rotWithShape="1">
            <a:gsLst>
              <a:gs pos="0">
                <a:schemeClr val="accent5">
                  <a:tint val="100000"/>
                  <a:shade val="100000"/>
                  <a:satMod val="130000"/>
                  <a:alpha val="58000"/>
                </a:schemeClr>
              </a:gs>
              <a:gs pos="100000">
                <a:schemeClr val="accent5">
                  <a:tint val="50000"/>
                  <a:shade val="100000"/>
                  <a:satMod val="350000"/>
                  <a:alpha val="5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50179" name="Rectangle 3"/>
          <p:cNvSpPr>
            <a:spLocks noGrp="1" noChangeArrowheads="1"/>
          </p:cNvSpPr>
          <p:nvPr>
            <p:ph type="body" idx="1"/>
          </p:nvPr>
        </p:nvSpPr>
        <p:spPr/>
        <p:txBody>
          <a:bodyPr/>
          <a:lstStyle/>
          <a:p>
            <a:pPr marL="514350" indent="-514350">
              <a:buClrTx/>
              <a:buSzPct val="100000"/>
              <a:buFont typeface="+mj-lt"/>
              <a:buAutoNum type="arabicPeriod"/>
            </a:pPr>
            <a:r>
              <a:rPr lang="en-US" dirty="0" smtClean="0"/>
              <a:t>What is Circuit Switching?</a:t>
            </a:r>
          </a:p>
          <a:p>
            <a:pPr marL="514350" indent="-514350">
              <a:buClrTx/>
              <a:buSzPct val="100000"/>
              <a:buFont typeface="+mj-lt"/>
              <a:buAutoNum type="arabicPeriod"/>
            </a:pPr>
            <a:r>
              <a:rPr lang="en-US" dirty="0" smtClean="0"/>
              <a:t>What is Packet Switching?</a:t>
            </a:r>
          </a:p>
          <a:p>
            <a:pPr marL="514350" indent="-514350">
              <a:buClrTx/>
              <a:buSzPct val="100000"/>
              <a:buFont typeface="+mj-lt"/>
              <a:buAutoNum type="arabicPeriod"/>
            </a:pPr>
            <a:r>
              <a:rPr lang="en-US" dirty="0" smtClean="0"/>
              <a:t>Why does the Internet use Packet Switching?</a:t>
            </a:r>
            <a:endParaRPr lang="en-US" dirty="0"/>
          </a:p>
          <a:p>
            <a:endParaRPr lang="en-US" dirty="0" smtClean="0"/>
          </a:p>
          <a:p>
            <a:endParaRPr lang="en-US" dirty="0"/>
          </a:p>
          <a:p>
            <a:pPr lvl="1">
              <a:buFont typeface="Wingdings" charset="0"/>
              <a:buNone/>
            </a:pPr>
            <a:endParaRPr lang="en-US" dirty="0"/>
          </a:p>
        </p:txBody>
      </p:sp>
    </p:spTree>
    <p:extLst>
      <p:ext uri="{BB962C8B-B14F-4D97-AF65-F5344CB8AC3E}">
        <p14:creationId xmlns:p14="http://schemas.microsoft.com/office/powerpoint/2010/main" val="1890652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FE3EBB7-0017-D54D-9806-9E2953D98B02}" type="slidenum">
              <a:rPr lang="en-US"/>
              <a:pPr/>
              <a:t>14</a:t>
            </a:fld>
            <a:endParaRPr lang="en-US"/>
          </a:p>
        </p:txBody>
      </p:sp>
      <p:sp>
        <p:nvSpPr>
          <p:cNvPr id="69635" name="Rectangle 3"/>
          <p:cNvSpPr>
            <a:spLocks noGrp="1" noChangeArrowheads="1"/>
          </p:cNvSpPr>
          <p:nvPr>
            <p:ph type="body" idx="1"/>
          </p:nvPr>
        </p:nvSpPr>
        <p:spPr>
          <a:xfrm>
            <a:off x="457200" y="990600"/>
            <a:ext cx="8229600" cy="4206875"/>
          </a:xfrm>
        </p:spPr>
        <p:txBody>
          <a:bodyPr/>
          <a:lstStyle/>
          <a:p>
            <a:r>
              <a:rPr lang="en-US" sz="3200" dirty="0"/>
              <a:t>Efficient use of expensive </a:t>
            </a:r>
            <a:r>
              <a:rPr lang="en-US" sz="3200" dirty="0" smtClean="0"/>
              <a:t>links</a:t>
            </a:r>
            <a:endParaRPr lang="en-US" sz="3200" dirty="0"/>
          </a:p>
          <a:p>
            <a:pPr marL="744538" lvl="1" indent="-287338"/>
            <a:r>
              <a:rPr lang="en-US" sz="2400" dirty="0"/>
              <a:t>L</a:t>
            </a:r>
            <a:r>
              <a:rPr lang="en-US" sz="2400" dirty="0" smtClean="0"/>
              <a:t>inks were </a:t>
            </a:r>
            <a:r>
              <a:rPr lang="en-US" sz="2400" dirty="0"/>
              <a:t>assumed to be expensive and scarce. </a:t>
            </a:r>
          </a:p>
          <a:p>
            <a:pPr marL="744538" lvl="1" indent="-287338"/>
            <a:r>
              <a:rPr lang="en-US" sz="2400" dirty="0"/>
              <a:t>Packet switching allows many, </a:t>
            </a:r>
            <a:r>
              <a:rPr lang="en-US" sz="2400" dirty="0" err="1"/>
              <a:t>bursty</a:t>
            </a:r>
            <a:r>
              <a:rPr lang="en-US" sz="2400" dirty="0"/>
              <a:t> flows to share the same link efficiently.</a:t>
            </a:r>
          </a:p>
          <a:p>
            <a:pPr marL="744538" lvl="1" indent="-287338"/>
            <a:r>
              <a:rPr lang="ja-JP" altLang="en-US" sz="2400" dirty="0">
                <a:latin typeface="Arial"/>
              </a:rPr>
              <a:t>“</a:t>
            </a:r>
            <a:r>
              <a:rPr lang="en-US" sz="2400" dirty="0"/>
              <a:t>Circuit switching is rarely used for data networks, ... because of very inefficient use of the links</a:t>
            </a:r>
            <a:r>
              <a:rPr lang="ja-JP" altLang="en-US" sz="2400" dirty="0">
                <a:latin typeface="Arial"/>
              </a:rPr>
              <a:t>”</a:t>
            </a:r>
            <a:r>
              <a:rPr lang="en-US" sz="2400" dirty="0">
                <a:solidFill>
                  <a:schemeClr val="bg2"/>
                </a:solidFill>
              </a:rPr>
              <a:t> </a:t>
            </a:r>
            <a:r>
              <a:rPr lang="en-US" sz="2400" dirty="0" smtClean="0">
                <a:solidFill>
                  <a:schemeClr val="bg2"/>
                </a:solidFill>
              </a:rPr>
              <a:t/>
            </a:r>
            <a:br>
              <a:rPr lang="en-US" sz="2400" dirty="0" smtClean="0">
                <a:solidFill>
                  <a:schemeClr val="bg2"/>
                </a:solidFill>
              </a:rPr>
            </a:br>
            <a:r>
              <a:rPr lang="en-US" sz="2400" dirty="0" smtClean="0">
                <a:solidFill>
                  <a:schemeClr val="bg2"/>
                </a:solidFill>
              </a:rPr>
              <a:t>– </a:t>
            </a:r>
            <a:r>
              <a:rPr lang="en-US" sz="2400" dirty="0" err="1" smtClean="0">
                <a:solidFill>
                  <a:schemeClr val="bg2"/>
                </a:solidFill>
              </a:rPr>
              <a:t>Bertsekas</a:t>
            </a:r>
            <a:r>
              <a:rPr lang="en-US" sz="2400" dirty="0" smtClean="0">
                <a:solidFill>
                  <a:schemeClr val="bg2"/>
                </a:solidFill>
              </a:rPr>
              <a:t>/</a:t>
            </a:r>
            <a:r>
              <a:rPr lang="en-US" sz="2400" i="1" dirty="0" err="1" smtClean="0">
                <a:solidFill>
                  <a:schemeClr val="bg2"/>
                </a:solidFill>
              </a:rPr>
              <a:t>Gallager</a:t>
            </a:r>
            <a:endParaRPr lang="en-US" sz="2400" i="1" dirty="0">
              <a:solidFill>
                <a:schemeClr val="bg2"/>
              </a:solidFill>
            </a:endParaRPr>
          </a:p>
          <a:p>
            <a:r>
              <a:rPr lang="en-US" sz="3200" dirty="0"/>
              <a:t>Resilience to failure of links &amp; </a:t>
            </a:r>
            <a:r>
              <a:rPr lang="en-US" sz="3200" dirty="0" smtClean="0"/>
              <a:t>routers</a:t>
            </a:r>
            <a:endParaRPr lang="en-US" sz="3200" dirty="0"/>
          </a:p>
          <a:p>
            <a:pPr marL="744538" lvl="1" indent="-287338"/>
            <a:r>
              <a:rPr lang="en-US" sz="2400" dirty="0" smtClean="0">
                <a:latin typeface="Arial"/>
              </a:rPr>
              <a:t>“</a:t>
            </a:r>
            <a:r>
              <a:rPr lang="en-US" sz="2400" dirty="0" smtClean="0"/>
              <a:t>For </a:t>
            </a:r>
            <a:r>
              <a:rPr lang="en-US" sz="2400" dirty="0"/>
              <a:t>high reliability, ... [the Internet] was to be a datagram subnet, so if some lines and [routers] were destroyed, messages could be ... rerouted</a:t>
            </a:r>
            <a:r>
              <a:rPr lang="ja-JP" altLang="en-US" sz="2400" dirty="0">
                <a:latin typeface="Arial"/>
              </a:rPr>
              <a:t>”</a:t>
            </a:r>
            <a:r>
              <a:rPr lang="en-US" sz="2400" dirty="0">
                <a:solidFill>
                  <a:schemeClr val="bg2"/>
                </a:solidFill>
              </a:rPr>
              <a:t> - </a:t>
            </a:r>
            <a:r>
              <a:rPr lang="en-US" sz="2400" i="1" dirty="0" err="1">
                <a:solidFill>
                  <a:schemeClr val="bg2"/>
                </a:solidFill>
              </a:rPr>
              <a:t>Tanenbaum</a:t>
            </a:r>
            <a:endParaRPr lang="en-US" sz="2400" i="1" dirty="0">
              <a:solidFill>
                <a:schemeClr val="bg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610C2D4-569B-3D45-89D3-66BF3089F8E2}" type="slidenum">
              <a:rPr lang="en-US"/>
              <a:pPr/>
              <a:t>15</a:t>
            </a:fld>
            <a:endParaRPr lang="en-US"/>
          </a:p>
        </p:txBody>
      </p:sp>
      <p:sp>
        <p:nvSpPr>
          <p:cNvPr id="50178" name="Rectangle 2"/>
          <p:cNvSpPr>
            <a:spLocks noGrp="1" noChangeArrowheads="1"/>
          </p:cNvSpPr>
          <p:nvPr>
            <p:ph type="title"/>
          </p:nvPr>
        </p:nvSpPr>
        <p:spPr/>
        <p:txBody>
          <a:bodyPr/>
          <a:lstStyle/>
          <a:p>
            <a:r>
              <a:rPr lang="en-US" dirty="0" smtClean="0"/>
              <a:t>Summary</a:t>
            </a:r>
            <a:endParaRPr lang="en-US" dirty="0"/>
          </a:p>
        </p:txBody>
      </p:sp>
      <p:sp>
        <p:nvSpPr>
          <p:cNvPr id="50179" name="Rectangle 3"/>
          <p:cNvSpPr>
            <a:spLocks noGrp="1" noChangeArrowheads="1"/>
          </p:cNvSpPr>
          <p:nvPr>
            <p:ph type="body" idx="1"/>
          </p:nvPr>
        </p:nvSpPr>
        <p:spPr/>
        <p:txBody>
          <a:bodyPr/>
          <a:lstStyle/>
          <a:p>
            <a:pPr marL="514350" indent="-514350">
              <a:buClrTx/>
              <a:buSzPct val="100000"/>
              <a:buFont typeface="+mj-lt"/>
              <a:buAutoNum type="arabicPeriod"/>
            </a:pPr>
            <a:r>
              <a:rPr lang="en-US" dirty="0" smtClean="0"/>
              <a:t>What is Circuit Switching?</a:t>
            </a:r>
          </a:p>
          <a:p>
            <a:pPr marL="514350" indent="-514350">
              <a:buClrTx/>
              <a:buSzPct val="100000"/>
              <a:buFont typeface="+mj-lt"/>
              <a:buAutoNum type="arabicPeriod"/>
            </a:pPr>
            <a:r>
              <a:rPr lang="en-US" dirty="0" smtClean="0"/>
              <a:t>What is Packet Switching?</a:t>
            </a:r>
          </a:p>
          <a:p>
            <a:pPr marL="514350" indent="-514350">
              <a:buClrTx/>
              <a:buSzPct val="100000"/>
              <a:buFont typeface="+mj-lt"/>
              <a:buAutoNum type="arabicPeriod"/>
            </a:pPr>
            <a:r>
              <a:rPr lang="en-US" dirty="0" smtClean="0"/>
              <a:t>Why does the Internet use Packet Switching?</a:t>
            </a:r>
            <a:endParaRPr lang="en-US" dirty="0"/>
          </a:p>
          <a:p>
            <a:endParaRPr lang="en-US" dirty="0" smtClean="0"/>
          </a:p>
          <a:p>
            <a:endParaRPr lang="en-US" dirty="0"/>
          </a:p>
          <a:p>
            <a:pPr lvl="1">
              <a:buFont typeface="Wingdings" charset="0"/>
              <a:buNone/>
            </a:pPr>
            <a:endParaRPr lang="en-US" dirty="0"/>
          </a:p>
        </p:txBody>
      </p:sp>
    </p:spTree>
    <p:extLst>
      <p:ext uri="{BB962C8B-B14F-4D97-AF65-F5344CB8AC3E}">
        <p14:creationId xmlns:p14="http://schemas.microsoft.com/office/powerpoint/2010/main" val="2777657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&lt;End&gt;</a:t>
            </a:r>
            <a:endParaRPr lang="en-US" dirty="0"/>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7239000" y="6248400"/>
            <a:ext cx="1905000" cy="457200"/>
          </a:xfrm>
        </p:spPr>
        <p:txBody>
          <a:bodyPr/>
          <a:lstStyle/>
          <a:p>
            <a:fld id="{92BF0D90-96B9-DC48-8428-5ED7CC121714}" type="slidenum">
              <a:rPr lang="en-US" smtClean="0"/>
              <a:pPr/>
              <a:t>16</a:t>
            </a:fld>
            <a:endParaRPr lang="en-US"/>
          </a:p>
        </p:txBody>
      </p:sp>
    </p:spTree>
    <p:extLst>
      <p:ext uri="{BB962C8B-B14F-4D97-AF65-F5344CB8AC3E}">
        <p14:creationId xmlns:p14="http://schemas.microsoft.com/office/powerpoint/2010/main" val="491907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610C2D4-569B-3D45-89D3-66BF3089F8E2}" type="slidenum">
              <a:rPr lang="en-US"/>
              <a:pPr/>
              <a:t>2</a:t>
            </a:fld>
            <a:endParaRPr lang="en-US"/>
          </a:p>
        </p:txBody>
      </p:sp>
      <p:sp>
        <p:nvSpPr>
          <p:cNvPr id="50178" name="Rectangle 2"/>
          <p:cNvSpPr>
            <a:spLocks noGrp="1" noChangeArrowheads="1"/>
          </p:cNvSpPr>
          <p:nvPr>
            <p:ph type="title"/>
          </p:nvPr>
        </p:nvSpPr>
        <p:spPr/>
        <p:txBody>
          <a:bodyPr/>
          <a:lstStyle/>
          <a:p>
            <a:r>
              <a:rPr lang="en-US"/>
              <a:t>Outline</a:t>
            </a:r>
          </a:p>
        </p:txBody>
      </p:sp>
      <p:sp>
        <p:nvSpPr>
          <p:cNvPr id="2" name="Rectangle 1"/>
          <p:cNvSpPr/>
          <p:nvPr/>
        </p:nvSpPr>
        <p:spPr bwMode="auto">
          <a:xfrm>
            <a:off x="76200" y="1981200"/>
            <a:ext cx="5105400" cy="609600"/>
          </a:xfrm>
          <a:prstGeom prst="rect">
            <a:avLst/>
          </a:prstGeom>
          <a:gradFill flip="none" rotWithShape="1">
            <a:gsLst>
              <a:gs pos="0">
                <a:schemeClr val="accent5">
                  <a:tint val="100000"/>
                  <a:shade val="100000"/>
                  <a:satMod val="130000"/>
                  <a:alpha val="58000"/>
                </a:schemeClr>
              </a:gs>
              <a:gs pos="100000">
                <a:schemeClr val="accent5">
                  <a:tint val="50000"/>
                  <a:shade val="100000"/>
                  <a:satMod val="350000"/>
                  <a:alpha val="5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50179" name="Rectangle 3"/>
          <p:cNvSpPr>
            <a:spLocks noGrp="1" noChangeArrowheads="1"/>
          </p:cNvSpPr>
          <p:nvPr>
            <p:ph type="body" idx="1"/>
          </p:nvPr>
        </p:nvSpPr>
        <p:spPr/>
        <p:txBody>
          <a:bodyPr/>
          <a:lstStyle/>
          <a:p>
            <a:pPr marL="514350" indent="-514350">
              <a:buClrTx/>
              <a:buSzPct val="100000"/>
              <a:buFont typeface="+mj-lt"/>
              <a:buAutoNum type="arabicPeriod"/>
            </a:pPr>
            <a:r>
              <a:rPr lang="en-US" dirty="0" smtClean="0"/>
              <a:t>What is Circuit Switching?</a:t>
            </a:r>
          </a:p>
          <a:p>
            <a:pPr marL="514350" indent="-514350">
              <a:buClrTx/>
              <a:buSzPct val="100000"/>
              <a:buFont typeface="+mj-lt"/>
              <a:buAutoNum type="arabicPeriod"/>
            </a:pPr>
            <a:r>
              <a:rPr lang="en-US" dirty="0" smtClean="0"/>
              <a:t>What is Packet Switching?</a:t>
            </a:r>
          </a:p>
          <a:p>
            <a:pPr marL="514350" indent="-514350">
              <a:buClrTx/>
              <a:buSzPct val="100000"/>
              <a:buFont typeface="+mj-lt"/>
              <a:buAutoNum type="arabicPeriod"/>
            </a:pPr>
            <a:r>
              <a:rPr lang="en-US" dirty="0" smtClean="0"/>
              <a:t>Why does the Internet use Packet Switching?</a:t>
            </a:r>
            <a:endParaRPr lang="en-US" dirty="0"/>
          </a:p>
          <a:p>
            <a:endParaRPr lang="en-US" dirty="0" smtClean="0"/>
          </a:p>
          <a:p>
            <a:endParaRPr lang="en-US" dirty="0"/>
          </a:p>
          <a:p>
            <a:pPr lvl="1">
              <a:buFont typeface="Wingdings" charse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Switching</a:t>
            </a:r>
            <a:endParaRPr lang="en-US" dirty="0"/>
          </a:p>
        </p:txBody>
      </p:sp>
      <p:sp>
        <p:nvSpPr>
          <p:cNvPr id="4" name="Slide Number Placeholder 3"/>
          <p:cNvSpPr>
            <a:spLocks noGrp="1"/>
          </p:cNvSpPr>
          <p:nvPr>
            <p:ph type="sldNum" sz="quarter" idx="12"/>
          </p:nvPr>
        </p:nvSpPr>
        <p:spPr/>
        <p:txBody>
          <a:bodyPr/>
          <a:lstStyle/>
          <a:p>
            <a:fld id="{47BB83B6-92F4-494F-9F1D-BD99F394F2F6}" type="slidenum">
              <a:rPr lang="en-US" smtClean="0"/>
              <a:pPr/>
              <a:t>3</a:t>
            </a:fld>
            <a:endParaRPr lang="en-US"/>
          </a:p>
        </p:txBody>
      </p:sp>
      <p:cxnSp>
        <p:nvCxnSpPr>
          <p:cNvPr id="13" name="Straight Connector 12"/>
          <p:cNvCxnSpPr/>
          <p:nvPr/>
        </p:nvCxnSpPr>
        <p:spPr bwMode="auto">
          <a:xfrm>
            <a:off x="2209800" y="2591141"/>
            <a:ext cx="4648200" cy="0"/>
          </a:xfrm>
          <a:prstGeom prst="line">
            <a:avLst/>
          </a:prstGeom>
          <a:solidFill>
            <a:schemeClr val="accent1"/>
          </a:solidFill>
          <a:ln w="38100"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6" name="Picture 5"/>
          <p:cNvPicPr>
            <a:picLocks noChangeAspect="1"/>
          </p:cNvPicPr>
          <p:nvPr/>
        </p:nvPicPr>
        <p:blipFill>
          <a:blip r:embed="rId3"/>
          <a:stretch>
            <a:fillRect/>
          </a:stretch>
        </p:blipFill>
        <p:spPr>
          <a:xfrm>
            <a:off x="6248400" y="2133941"/>
            <a:ext cx="1178156" cy="761659"/>
          </a:xfrm>
          <a:prstGeom prst="rect">
            <a:avLst/>
          </a:prstGeom>
        </p:spPr>
      </p:pic>
      <p:pic>
        <p:nvPicPr>
          <p:cNvPr id="20" name="Content Placeholder 19"/>
          <p:cNvPicPr>
            <a:picLocks noGrp="1" noChangeAspect="1"/>
          </p:cNvPicPr>
          <p:nvPr>
            <p:ph idx="1"/>
          </p:nvPr>
        </p:nvPicPr>
        <p:blipFill>
          <a:blip r:embed="rId4"/>
          <a:srcRect t="13806" b="13806"/>
          <a:stretch>
            <a:fillRect/>
          </a:stretch>
        </p:blipFill>
        <p:spPr>
          <a:xfrm>
            <a:off x="3797300" y="3581400"/>
            <a:ext cx="1549400" cy="820271"/>
          </a:xfrm>
        </p:spPr>
      </p:pic>
      <p:grpSp>
        <p:nvGrpSpPr>
          <p:cNvPr id="27" name="Group 26"/>
          <p:cNvGrpSpPr/>
          <p:nvPr/>
        </p:nvGrpSpPr>
        <p:grpSpPr>
          <a:xfrm>
            <a:off x="2139187" y="2590800"/>
            <a:ext cx="1670813" cy="1219200"/>
            <a:chOff x="2139187" y="2590800"/>
            <a:chExt cx="1670813" cy="1219200"/>
          </a:xfrm>
        </p:grpSpPr>
        <p:cxnSp>
          <p:nvCxnSpPr>
            <p:cNvPr id="22" name="Straight Arrow Connector 21"/>
            <p:cNvCxnSpPr/>
            <p:nvPr/>
          </p:nvCxnSpPr>
          <p:spPr bwMode="auto">
            <a:xfrm>
              <a:off x="2209800" y="2590800"/>
              <a:ext cx="1600200" cy="99060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5" name="TextBox 24"/>
            <p:cNvSpPr txBox="1"/>
            <p:nvPr/>
          </p:nvSpPr>
          <p:spPr>
            <a:xfrm>
              <a:off x="2139187" y="3163669"/>
              <a:ext cx="1137413" cy="646331"/>
            </a:xfrm>
            <a:prstGeom prst="rect">
              <a:avLst/>
            </a:prstGeom>
            <a:noFill/>
          </p:spPr>
          <p:txBody>
            <a:bodyPr wrap="none" rtlCol="0">
              <a:spAutoFit/>
            </a:bodyPr>
            <a:lstStyle/>
            <a:p>
              <a:pPr algn="ctr"/>
              <a:r>
                <a:rPr lang="en-US" sz="1800" dirty="0" smtClean="0">
                  <a:latin typeface="+mj-lt"/>
                </a:rPr>
                <a:t>Dedicated</a:t>
              </a:r>
            </a:p>
            <a:p>
              <a:pPr algn="ctr"/>
              <a:r>
                <a:rPr lang="en-US" sz="1800" dirty="0" smtClean="0">
                  <a:latin typeface="+mj-lt"/>
                </a:rPr>
                <a:t>Wire</a:t>
              </a:r>
              <a:endParaRPr lang="en-US" sz="1800" dirty="0">
                <a:latin typeface="+mj-lt"/>
              </a:endParaRPr>
            </a:p>
          </p:txBody>
        </p:sp>
      </p:grpSp>
      <p:grpSp>
        <p:nvGrpSpPr>
          <p:cNvPr id="29" name="Group 28"/>
          <p:cNvGrpSpPr/>
          <p:nvPr/>
        </p:nvGrpSpPr>
        <p:grpSpPr>
          <a:xfrm>
            <a:off x="5334000" y="2819400"/>
            <a:ext cx="1752600" cy="951131"/>
            <a:chOff x="5334000" y="2819400"/>
            <a:chExt cx="1752600" cy="951131"/>
          </a:xfrm>
        </p:grpSpPr>
        <p:cxnSp>
          <p:nvCxnSpPr>
            <p:cNvPr id="24" name="Straight Arrow Connector 23"/>
            <p:cNvCxnSpPr/>
            <p:nvPr/>
          </p:nvCxnSpPr>
          <p:spPr bwMode="auto">
            <a:xfrm flipV="1">
              <a:off x="5334000" y="2819400"/>
              <a:ext cx="1219200" cy="76200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6" name="TextBox 25"/>
            <p:cNvSpPr txBox="1"/>
            <p:nvPr/>
          </p:nvSpPr>
          <p:spPr>
            <a:xfrm>
              <a:off x="5949187" y="3124200"/>
              <a:ext cx="1137413" cy="646331"/>
            </a:xfrm>
            <a:prstGeom prst="rect">
              <a:avLst/>
            </a:prstGeom>
            <a:noFill/>
          </p:spPr>
          <p:txBody>
            <a:bodyPr wrap="none" rtlCol="0">
              <a:spAutoFit/>
            </a:bodyPr>
            <a:lstStyle/>
            <a:p>
              <a:pPr algn="ctr"/>
              <a:r>
                <a:rPr lang="en-US" sz="1800" dirty="0" smtClean="0">
                  <a:latin typeface="+mj-lt"/>
                </a:rPr>
                <a:t>Dedicated</a:t>
              </a:r>
            </a:p>
            <a:p>
              <a:pPr algn="ctr"/>
              <a:r>
                <a:rPr lang="en-US" sz="1800" dirty="0" smtClean="0">
                  <a:latin typeface="+mj-lt"/>
                </a:rPr>
                <a:t>Wire</a:t>
              </a:r>
              <a:endParaRPr lang="en-US" sz="1800" dirty="0">
                <a:latin typeface="+mj-lt"/>
              </a:endParaRPr>
            </a:p>
          </p:txBody>
        </p:sp>
      </p:grpSp>
      <p:pic>
        <p:nvPicPr>
          <p:cNvPr id="5" name="Picture 4"/>
          <p:cNvPicPr>
            <a:picLocks noChangeAspect="1"/>
          </p:cNvPicPr>
          <p:nvPr/>
        </p:nvPicPr>
        <p:blipFill>
          <a:blip r:embed="rId3"/>
          <a:stretch>
            <a:fillRect/>
          </a:stretch>
        </p:blipFill>
        <p:spPr>
          <a:xfrm>
            <a:off x="1524000" y="2133941"/>
            <a:ext cx="1178156" cy="761659"/>
          </a:xfrm>
          <a:prstGeom prst="rect">
            <a:avLst/>
          </a:prstGeom>
        </p:spPr>
      </p:pic>
    </p:spTree>
    <p:extLst>
      <p:ext uri="{BB962C8B-B14F-4D97-AF65-F5344CB8AC3E}">
        <p14:creationId xmlns:p14="http://schemas.microsoft.com/office/powerpoint/2010/main" val="395847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1" presetClass="exit" presetSubtype="0" fill="hold" nodeType="withEffect">
                                  <p:stCondLst>
                                    <p:cond delay="0"/>
                                  </p:stCondLst>
                                  <p:childTnLst>
                                    <p:set>
                                      <p:cBhvr>
                                        <p:cTn id="9" dur="1" fill="hold">
                                          <p:stCondLst>
                                            <p:cond delay="0"/>
                                          </p:stCondLst>
                                        </p:cTn>
                                        <p:tgtEl>
                                          <p:spTgt spid="1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Switching</a:t>
            </a:r>
            <a:endParaRPr lang="en-US" dirty="0"/>
          </a:p>
        </p:txBody>
      </p:sp>
      <p:sp>
        <p:nvSpPr>
          <p:cNvPr id="4" name="Slide Number Placeholder 3"/>
          <p:cNvSpPr>
            <a:spLocks noGrp="1"/>
          </p:cNvSpPr>
          <p:nvPr>
            <p:ph type="sldNum" sz="quarter" idx="12"/>
          </p:nvPr>
        </p:nvSpPr>
        <p:spPr/>
        <p:txBody>
          <a:bodyPr/>
          <a:lstStyle/>
          <a:p>
            <a:fld id="{47BB83B6-92F4-494F-9F1D-BD99F394F2F6}" type="slidenum">
              <a:rPr lang="en-US" smtClean="0"/>
              <a:pPr/>
              <a:t>4</a:t>
            </a:fld>
            <a:endParaRPr lang="en-US"/>
          </a:p>
        </p:txBody>
      </p:sp>
      <p:sp>
        <p:nvSpPr>
          <p:cNvPr id="26" name="TextBox 25"/>
          <p:cNvSpPr txBox="1"/>
          <p:nvPr/>
        </p:nvSpPr>
        <p:spPr>
          <a:xfrm>
            <a:off x="6558787" y="3276600"/>
            <a:ext cx="1137413" cy="646331"/>
          </a:xfrm>
          <a:prstGeom prst="rect">
            <a:avLst/>
          </a:prstGeom>
          <a:noFill/>
        </p:spPr>
        <p:txBody>
          <a:bodyPr wrap="none" rtlCol="0">
            <a:spAutoFit/>
          </a:bodyPr>
          <a:lstStyle/>
          <a:p>
            <a:pPr algn="ctr"/>
            <a:r>
              <a:rPr lang="en-US" sz="1800" dirty="0" smtClean="0">
                <a:latin typeface="+mj-lt"/>
              </a:rPr>
              <a:t>Dedicated</a:t>
            </a:r>
          </a:p>
          <a:p>
            <a:pPr algn="ctr"/>
            <a:r>
              <a:rPr lang="en-US" sz="1800" dirty="0" smtClean="0">
                <a:latin typeface="+mj-lt"/>
              </a:rPr>
              <a:t>Wire</a:t>
            </a:r>
            <a:endParaRPr lang="en-US" sz="1800" dirty="0">
              <a:latin typeface="+mj-lt"/>
            </a:endParaRPr>
          </a:p>
        </p:txBody>
      </p:sp>
      <p:cxnSp>
        <p:nvCxnSpPr>
          <p:cNvPr id="40" name="Straight Connector 39"/>
          <p:cNvCxnSpPr/>
          <p:nvPr/>
        </p:nvCxnSpPr>
        <p:spPr bwMode="auto">
          <a:xfrm>
            <a:off x="2209800" y="2667000"/>
            <a:ext cx="609600" cy="17526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2" name="Straight Connector 41"/>
          <p:cNvCxnSpPr>
            <a:stCxn id="32" idx="0"/>
          </p:cNvCxnSpPr>
          <p:nvPr/>
        </p:nvCxnSpPr>
        <p:spPr bwMode="auto">
          <a:xfrm flipV="1">
            <a:off x="3086100" y="3657600"/>
            <a:ext cx="1333500" cy="838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a:off x="4572000" y="3657600"/>
            <a:ext cx="1066800" cy="838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Connector 45"/>
          <p:cNvCxnSpPr>
            <a:stCxn id="32" idx="0"/>
            <a:endCxn id="34" idx="0"/>
          </p:cNvCxnSpPr>
          <p:nvPr/>
        </p:nvCxnSpPr>
        <p:spPr bwMode="auto">
          <a:xfrm>
            <a:off x="3086100" y="4495800"/>
            <a:ext cx="1371600" cy="457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a:stCxn id="34" idx="0"/>
          </p:cNvCxnSpPr>
          <p:nvPr/>
        </p:nvCxnSpPr>
        <p:spPr bwMode="auto">
          <a:xfrm flipV="1">
            <a:off x="4457700" y="4495800"/>
            <a:ext cx="1181100" cy="457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flipV="1">
            <a:off x="6096000" y="2743200"/>
            <a:ext cx="762000" cy="16764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6" name="Picture 5"/>
          <p:cNvPicPr>
            <a:picLocks noChangeAspect="1"/>
          </p:cNvPicPr>
          <p:nvPr/>
        </p:nvPicPr>
        <p:blipFill>
          <a:blip r:embed="rId3"/>
          <a:stretch>
            <a:fillRect/>
          </a:stretch>
        </p:blipFill>
        <p:spPr>
          <a:xfrm>
            <a:off x="6248400" y="2133941"/>
            <a:ext cx="1178156" cy="761659"/>
          </a:xfrm>
          <a:prstGeom prst="rect">
            <a:avLst/>
          </a:prstGeom>
        </p:spPr>
      </p:pic>
      <p:pic>
        <p:nvPicPr>
          <p:cNvPr id="5" name="Picture 4"/>
          <p:cNvPicPr>
            <a:picLocks noChangeAspect="1"/>
          </p:cNvPicPr>
          <p:nvPr/>
        </p:nvPicPr>
        <p:blipFill>
          <a:blip r:embed="rId3"/>
          <a:stretch>
            <a:fillRect/>
          </a:stretch>
        </p:blipFill>
        <p:spPr>
          <a:xfrm>
            <a:off x="1524000" y="2133941"/>
            <a:ext cx="1178156" cy="761659"/>
          </a:xfrm>
          <a:prstGeom prst="rect">
            <a:avLst/>
          </a:prstGeom>
        </p:spPr>
      </p:pic>
      <p:sp>
        <p:nvSpPr>
          <p:cNvPr id="32" name="AutoShape 7"/>
          <p:cNvSpPr>
            <a:spLocks noChangeArrowheads="1"/>
          </p:cNvSpPr>
          <p:nvPr/>
        </p:nvSpPr>
        <p:spPr bwMode="auto">
          <a:xfrm>
            <a:off x="2667000" y="4267200"/>
            <a:ext cx="838200" cy="457200"/>
          </a:xfrm>
          <a:prstGeom prst="can">
            <a:avLst>
              <a:gd name="adj" fmla="val 50000"/>
            </a:avLst>
          </a:prstGeom>
          <a:solidFill>
            <a:srgbClr val="3366FF"/>
          </a:solidFill>
          <a:ln w="9525">
            <a:noFill/>
            <a:round/>
            <a:headEnd/>
            <a:tailEnd/>
          </a:ln>
          <a:effectLst>
            <a:outerShdw blurRad="63500" dist="38099" dir="2700000" algn="ctr" rotWithShape="0">
              <a:schemeClr val="bg2">
                <a:alpha val="74998"/>
              </a:schemeClr>
            </a:outerShdw>
          </a:effectLst>
        </p:spPr>
        <p:txBody>
          <a:bodyPr wrap="none" anchor="ctr"/>
          <a:lstStyle/>
          <a:p>
            <a:pPr algn="ctr">
              <a:defRPr/>
            </a:pPr>
            <a:endParaRPr lang="en-US" sz="1600" dirty="0">
              <a:solidFill>
                <a:schemeClr val="bg1"/>
              </a:solidFill>
              <a:latin typeface="Calibri" charset="0"/>
            </a:endParaRPr>
          </a:p>
        </p:txBody>
      </p:sp>
      <p:sp>
        <p:nvSpPr>
          <p:cNvPr id="33" name="AutoShape 7"/>
          <p:cNvSpPr>
            <a:spLocks noChangeArrowheads="1"/>
          </p:cNvSpPr>
          <p:nvPr/>
        </p:nvSpPr>
        <p:spPr bwMode="auto">
          <a:xfrm>
            <a:off x="4038600" y="3581400"/>
            <a:ext cx="838200" cy="457200"/>
          </a:xfrm>
          <a:prstGeom prst="can">
            <a:avLst>
              <a:gd name="adj" fmla="val 50000"/>
            </a:avLst>
          </a:prstGeom>
          <a:solidFill>
            <a:srgbClr val="3366FF"/>
          </a:solidFill>
          <a:ln w="9525">
            <a:noFill/>
            <a:round/>
            <a:headEnd/>
            <a:tailEnd/>
          </a:ln>
          <a:effectLst>
            <a:outerShdw blurRad="63500" dist="38099" dir="2700000" algn="ctr" rotWithShape="0">
              <a:schemeClr val="bg2">
                <a:alpha val="74998"/>
              </a:schemeClr>
            </a:outerShdw>
          </a:effectLst>
        </p:spPr>
        <p:txBody>
          <a:bodyPr wrap="none" anchor="ctr"/>
          <a:lstStyle/>
          <a:p>
            <a:pPr algn="ctr">
              <a:defRPr/>
            </a:pPr>
            <a:endParaRPr lang="en-US" sz="1600" dirty="0">
              <a:solidFill>
                <a:schemeClr val="bg1"/>
              </a:solidFill>
              <a:latin typeface="Calibri" charset="0"/>
            </a:endParaRPr>
          </a:p>
        </p:txBody>
      </p:sp>
      <p:sp>
        <p:nvSpPr>
          <p:cNvPr id="34" name="AutoShape 7"/>
          <p:cNvSpPr>
            <a:spLocks noChangeArrowheads="1"/>
          </p:cNvSpPr>
          <p:nvPr/>
        </p:nvSpPr>
        <p:spPr bwMode="auto">
          <a:xfrm>
            <a:off x="4038600" y="4724400"/>
            <a:ext cx="838200" cy="457200"/>
          </a:xfrm>
          <a:prstGeom prst="can">
            <a:avLst>
              <a:gd name="adj" fmla="val 50000"/>
            </a:avLst>
          </a:prstGeom>
          <a:solidFill>
            <a:srgbClr val="3366FF"/>
          </a:solidFill>
          <a:ln w="9525">
            <a:noFill/>
            <a:round/>
            <a:headEnd/>
            <a:tailEnd/>
          </a:ln>
          <a:effectLst>
            <a:outerShdw blurRad="63500" dist="38099" dir="2700000" algn="ctr" rotWithShape="0">
              <a:schemeClr val="bg2">
                <a:alpha val="74998"/>
              </a:schemeClr>
            </a:outerShdw>
          </a:effectLst>
        </p:spPr>
        <p:txBody>
          <a:bodyPr wrap="none" anchor="ctr"/>
          <a:lstStyle/>
          <a:p>
            <a:pPr algn="ctr">
              <a:defRPr/>
            </a:pPr>
            <a:endParaRPr lang="en-US" sz="1600" dirty="0">
              <a:solidFill>
                <a:schemeClr val="bg1"/>
              </a:solidFill>
              <a:latin typeface="Calibri" charset="0"/>
            </a:endParaRPr>
          </a:p>
        </p:txBody>
      </p:sp>
      <p:sp>
        <p:nvSpPr>
          <p:cNvPr id="35" name="AutoShape 7"/>
          <p:cNvSpPr>
            <a:spLocks noChangeArrowheads="1"/>
          </p:cNvSpPr>
          <p:nvPr/>
        </p:nvSpPr>
        <p:spPr bwMode="auto">
          <a:xfrm>
            <a:off x="5410200" y="4267200"/>
            <a:ext cx="838200" cy="457200"/>
          </a:xfrm>
          <a:prstGeom prst="can">
            <a:avLst>
              <a:gd name="adj" fmla="val 50000"/>
            </a:avLst>
          </a:prstGeom>
          <a:solidFill>
            <a:srgbClr val="3366FF"/>
          </a:solidFill>
          <a:ln w="9525">
            <a:noFill/>
            <a:round/>
            <a:headEnd/>
            <a:tailEnd/>
          </a:ln>
          <a:effectLst>
            <a:outerShdw blurRad="63500" dist="38099" dir="2700000" algn="ctr" rotWithShape="0">
              <a:schemeClr val="bg2">
                <a:alpha val="74998"/>
              </a:schemeClr>
            </a:outerShdw>
          </a:effectLst>
        </p:spPr>
        <p:txBody>
          <a:bodyPr wrap="none" anchor="ctr"/>
          <a:lstStyle/>
          <a:p>
            <a:pPr algn="ctr">
              <a:defRPr/>
            </a:pPr>
            <a:endParaRPr lang="en-US" sz="1600" dirty="0">
              <a:solidFill>
                <a:schemeClr val="bg1"/>
              </a:solidFill>
              <a:latin typeface="Calibri" charset="0"/>
            </a:endParaRPr>
          </a:p>
        </p:txBody>
      </p:sp>
      <p:sp>
        <p:nvSpPr>
          <p:cNvPr id="55" name="TextBox 54"/>
          <p:cNvSpPr txBox="1"/>
          <p:nvPr/>
        </p:nvSpPr>
        <p:spPr>
          <a:xfrm>
            <a:off x="1295400" y="3276600"/>
            <a:ext cx="1137413" cy="646331"/>
          </a:xfrm>
          <a:prstGeom prst="rect">
            <a:avLst/>
          </a:prstGeom>
          <a:noFill/>
        </p:spPr>
        <p:txBody>
          <a:bodyPr wrap="none" rtlCol="0">
            <a:spAutoFit/>
          </a:bodyPr>
          <a:lstStyle/>
          <a:p>
            <a:pPr algn="ctr"/>
            <a:r>
              <a:rPr lang="en-US" sz="1800" dirty="0" smtClean="0">
                <a:latin typeface="+mj-lt"/>
              </a:rPr>
              <a:t>Dedicated</a:t>
            </a:r>
          </a:p>
          <a:p>
            <a:pPr algn="ctr"/>
            <a:r>
              <a:rPr lang="en-US" sz="1800" dirty="0" smtClean="0">
                <a:latin typeface="+mj-lt"/>
              </a:rPr>
              <a:t>Wire</a:t>
            </a:r>
            <a:endParaRPr lang="en-US" sz="1800" dirty="0">
              <a:latin typeface="+mj-lt"/>
            </a:endParaRPr>
          </a:p>
        </p:txBody>
      </p:sp>
      <p:grpSp>
        <p:nvGrpSpPr>
          <p:cNvPr id="64" name="Group 63"/>
          <p:cNvGrpSpPr/>
          <p:nvPr/>
        </p:nvGrpSpPr>
        <p:grpSpPr>
          <a:xfrm>
            <a:off x="2514600" y="2971800"/>
            <a:ext cx="4114800" cy="1219200"/>
            <a:chOff x="2514600" y="2971800"/>
            <a:chExt cx="4114800" cy="1219200"/>
          </a:xfrm>
        </p:grpSpPr>
        <p:cxnSp>
          <p:nvCxnSpPr>
            <p:cNvPr id="57" name="Straight Arrow Connector 56"/>
            <p:cNvCxnSpPr/>
            <p:nvPr/>
          </p:nvCxnSpPr>
          <p:spPr bwMode="auto">
            <a:xfrm>
              <a:off x="2514600" y="3048000"/>
              <a:ext cx="381000" cy="1143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Arrow Connector 58"/>
            <p:cNvCxnSpPr/>
            <p:nvPr/>
          </p:nvCxnSpPr>
          <p:spPr bwMode="auto">
            <a:xfrm flipV="1">
              <a:off x="3429000" y="3810000"/>
              <a:ext cx="533400" cy="304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Straight Arrow Connector 60"/>
            <p:cNvCxnSpPr/>
            <p:nvPr/>
          </p:nvCxnSpPr>
          <p:spPr bwMode="auto">
            <a:xfrm>
              <a:off x="4953000" y="3810000"/>
              <a:ext cx="5334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Straight Arrow Connector 62"/>
            <p:cNvCxnSpPr/>
            <p:nvPr/>
          </p:nvCxnSpPr>
          <p:spPr bwMode="auto">
            <a:xfrm flipV="1">
              <a:off x="6096000" y="2971800"/>
              <a:ext cx="533400" cy="1066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68" name="TextBox 67"/>
          <p:cNvSpPr txBox="1"/>
          <p:nvPr/>
        </p:nvSpPr>
        <p:spPr>
          <a:xfrm>
            <a:off x="3733800" y="5181600"/>
            <a:ext cx="1462810" cy="369332"/>
          </a:xfrm>
          <a:prstGeom prst="rect">
            <a:avLst/>
          </a:prstGeom>
          <a:noFill/>
        </p:spPr>
        <p:txBody>
          <a:bodyPr wrap="none" rtlCol="0">
            <a:spAutoFit/>
          </a:bodyPr>
          <a:lstStyle/>
          <a:p>
            <a:r>
              <a:rPr lang="en-US" sz="1800" dirty="0" smtClean="0">
                <a:latin typeface="+mj-lt"/>
              </a:rPr>
              <a:t>Circuit Switch</a:t>
            </a:r>
            <a:endParaRPr lang="en-US" sz="1800" dirty="0">
              <a:latin typeface="+mj-lt"/>
            </a:endParaRPr>
          </a:p>
        </p:txBody>
      </p:sp>
    </p:spTree>
    <p:extLst>
      <p:ext uri="{BB962C8B-B14F-4D97-AF65-F5344CB8AC3E}">
        <p14:creationId xmlns:p14="http://schemas.microsoft.com/office/powerpoint/2010/main" val="418342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4"/>
          <p:cNvSpPr>
            <a:spLocks noGrp="1"/>
          </p:cNvSpPr>
          <p:nvPr>
            <p:ph type="sldNum" sz="quarter" idx="12"/>
          </p:nvPr>
        </p:nvSpPr>
        <p:spPr/>
        <p:txBody>
          <a:bodyPr/>
          <a:lstStyle/>
          <a:p>
            <a:fld id="{15BCB9BD-9680-FB4E-AFDF-685F4F7C4321}" type="slidenum">
              <a:rPr lang="en-US">
                <a:latin typeface="+mj-lt"/>
              </a:rPr>
              <a:pPr/>
              <a:t>5</a:t>
            </a:fld>
            <a:endParaRPr lang="en-US" dirty="0">
              <a:latin typeface="+mj-lt"/>
            </a:endParaRPr>
          </a:p>
        </p:txBody>
      </p:sp>
      <p:sp>
        <p:nvSpPr>
          <p:cNvPr id="64621" name="Line 109"/>
          <p:cNvSpPr>
            <a:spLocks noChangeShapeType="1"/>
          </p:cNvSpPr>
          <p:nvPr/>
        </p:nvSpPr>
        <p:spPr bwMode="auto">
          <a:xfrm flipV="1">
            <a:off x="6705600" y="2895600"/>
            <a:ext cx="914400" cy="685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14" name="Rectangle 2"/>
          <p:cNvSpPr>
            <a:spLocks noGrp="1" noChangeArrowheads="1"/>
          </p:cNvSpPr>
          <p:nvPr>
            <p:ph type="title"/>
          </p:nvPr>
        </p:nvSpPr>
        <p:spPr>
          <a:xfrm>
            <a:off x="685800" y="76200"/>
            <a:ext cx="7772400" cy="1143000"/>
          </a:xfrm>
        </p:spPr>
        <p:txBody>
          <a:bodyPr/>
          <a:lstStyle/>
          <a:p>
            <a:r>
              <a:rPr lang="en-US" dirty="0">
                <a:latin typeface="+mj-lt"/>
              </a:rPr>
              <a:t>Circuit Switching </a:t>
            </a:r>
            <a:endParaRPr lang="en-US" sz="2800" i="1" dirty="0">
              <a:latin typeface="+mj-lt"/>
            </a:endParaRPr>
          </a:p>
        </p:txBody>
      </p:sp>
      <p:sp>
        <p:nvSpPr>
          <p:cNvPr id="64536" name="Text Box 24"/>
          <p:cNvSpPr txBox="1">
            <a:spLocks noChangeArrowheads="1"/>
          </p:cNvSpPr>
          <p:nvPr/>
        </p:nvSpPr>
        <p:spPr bwMode="auto">
          <a:xfrm>
            <a:off x="304800" y="3152775"/>
            <a:ext cx="969963"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sz="1600" dirty="0">
                <a:latin typeface="+mj-lt"/>
              </a:rPr>
              <a:t>Source</a:t>
            </a:r>
          </a:p>
          <a:p>
            <a:pPr algn="ctr"/>
            <a:r>
              <a:rPr lang="ja-JP" altLang="en-US" sz="1600" dirty="0">
                <a:latin typeface="+mj-lt"/>
              </a:rPr>
              <a:t>“</a:t>
            </a:r>
            <a:r>
              <a:rPr lang="en-US" sz="1600" dirty="0">
                <a:latin typeface="+mj-lt"/>
              </a:rPr>
              <a:t>Caller</a:t>
            </a:r>
            <a:r>
              <a:rPr lang="ja-JP" altLang="en-US" sz="1600" dirty="0">
                <a:latin typeface="+mj-lt"/>
              </a:rPr>
              <a:t>”</a:t>
            </a:r>
            <a:endParaRPr lang="en-US" sz="1600" dirty="0">
              <a:latin typeface="+mj-lt"/>
            </a:endParaRPr>
          </a:p>
        </p:txBody>
      </p:sp>
      <p:sp>
        <p:nvSpPr>
          <p:cNvPr id="64555" name="Rectangle 43"/>
          <p:cNvSpPr>
            <a:spLocks noChangeArrowheads="1"/>
          </p:cNvSpPr>
          <p:nvPr/>
        </p:nvSpPr>
        <p:spPr bwMode="auto">
          <a:xfrm>
            <a:off x="1828800" y="4078288"/>
            <a:ext cx="789599"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600" dirty="0">
                <a:latin typeface="+mj-lt"/>
              </a:rPr>
              <a:t>Central </a:t>
            </a:r>
          </a:p>
          <a:p>
            <a:pPr algn="ctr"/>
            <a:r>
              <a:rPr lang="en-US" sz="1600" dirty="0">
                <a:latin typeface="+mj-lt"/>
              </a:rPr>
              <a:t>Office</a:t>
            </a:r>
          </a:p>
          <a:p>
            <a:pPr algn="ctr"/>
            <a:r>
              <a:rPr lang="en-US" sz="1600" dirty="0">
                <a:latin typeface="+mj-lt"/>
              </a:rPr>
              <a:t>(</a:t>
            </a:r>
            <a:r>
              <a:rPr lang="en-US" sz="1600" dirty="0" smtClean="0">
                <a:latin typeface="+mj-lt"/>
              </a:rPr>
              <a:t>C.O.</a:t>
            </a:r>
            <a:r>
              <a:rPr lang="en-US" sz="1600" dirty="0">
                <a:latin typeface="+mj-lt"/>
              </a:rPr>
              <a:t>)</a:t>
            </a:r>
          </a:p>
        </p:txBody>
      </p:sp>
      <p:pic>
        <p:nvPicPr>
          <p:cNvPr id="64568" name="Picture 56" descr="bl0019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459288"/>
            <a:ext cx="785813" cy="973137"/>
          </a:xfrm>
          <a:prstGeom prst="rect">
            <a:avLst/>
          </a:prstGeom>
          <a:noFill/>
          <a:extLst>
            <a:ext uri="{909E8E84-426E-40dd-AFC4-6F175D3DCCD1}">
              <a14:hiddenFill xmlns:a14="http://schemas.microsoft.com/office/drawing/2010/main" xmlns="">
                <a:solidFill>
                  <a:srgbClr val="FFFFFF"/>
                </a:solidFill>
              </a14:hiddenFill>
            </a:ext>
          </a:extLst>
        </p:spPr>
      </p:pic>
      <p:sp>
        <p:nvSpPr>
          <p:cNvPr id="64571" name="Text Box 59"/>
          <p:cNvSpPr txBox="1">
            <a:spLocks noChangeArrowheads="1"/>
          </p:cNvSpPr>
          <p:nvPr/>
        </p:nvSpPr>
        <p:spPr bwMode="auto">
          <a:xfrm>
            <a:off x="7391400" y="3040063"/>
            <a:ext cx="14478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sz="1600">
                <a:latin typeface="+mj-lt"/>
              </a:rPr>
              <a:t>Destination</a:t>
            </a:r>
          </a:p>
          <a:p>
            <a:pPr algn="ctr"/>
            <a:r>
              <a:rPr lang="ja-JP" altLang="en-US" sz="1600">
                <a:latin typeface="+mj-lt"/>
              </a:rPr>
              <a:t>“</a:t>
            </a:r>
            <a:r>
              <a:rPr lang="en-US" sz="1600">
                <a:latin typeface="+mj-lt"/>
              </a:rPr>
              <a:t>Callee</a:t>
            </a:r>
            <a:r>
              <a:rPr lang="ja-JP" altLang="en-US" sz="1600">
                <a:latin typeface="+mj-lt"/>
              </a:rPr>
              <a:t>”</a:t>
            </a:r>
            <a:endParaRPr lang="en-US" sz="1600">
              <a:latin typeface="+mj-lt"/>
            </a:endParaRPr>
          </a:p>
        </p:txBody>
      </p:sp>
      <p:sp>
        <p:nvSpPr>
          <p:cNvPr id="64573" name="AutoShape 61"/>
          <p:cNvSpPr>
            <a:spLocks noChangeArrowheads="1"/>
          </p:cNvSpPr>
          <p:nvPr/>
        </p:nvSpPr>
        <p:spPr bwMode="auto">
          <a:xfrm rot="3284493">
            <a:off x="3124200" y="2249488"/>
            <a:ext cx="381000" cy="1600200"/>
          </a:xfrm>
          <a:prstGeom prst="can">
            <a:avLst>
              <a:gd name="adj" fmla="val 42408"/>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latin typeface="+mj-lt"/>
            </a:endParaRPr>
          </a:p>
        </p:txBody>
      </p:sp>
      <p:sp>
        <p:nvSpPr>
          <p:cNvPr id="64574" name="AutoShape 62"/>
          <p:cNvSpPr>
            <a:spLocks noChangeArrowheads="1"/>
          </p:cNvSpPr>
          <p:nvPr/>
        </p:nvSpPr>
        <p:spPr bwMode="auto">
          <a:xfrm rot="7561455">
            <a:off x="3200400" y="3544888"/>
            <a:ext cx="381000" cy="1600200"/>
          </a:xfrm>
          <a:prstGeom prst="can">
            <a:avLst>
              <a:gd name="adj" fmla="val 42408"/>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latin typeface="+mj-lt"/>
            </a:endParaRPr>
          </a:p>
        </p:txBody>
      </p:sp>
      <p:sp>
        <p:nvSpPr>
          <p:cNvPr id="64575" name="AutoShape 63"/>
          <p:cNvSpPr>
            <a:spLocks noChangeArrowheads="1"/>
          </p:cNvSpPr>
          <p:nvPr/>
        </p:nvSpPr>
        <p:spPr bwMode="auto">
          <a:xfrm rot="7561455">
            <a:off x="5486400" y="2325688"/>
            <a:ext cx="381000" cy="1600200"/>
          </a:xfrm>
          <a:prstGeom prst="can">
            <a:avLst>
              <a:gd name="adj" fmla="val 42408"/>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latin typeface="+mj-lt"/>
            </a:endParaRPr>
          </a:p>
        </p:txBody>
      </p:sp>
      <p:sp>
        <p:nvSpPr>
          <p:cNvPr id="64576" name="AutoShape 64"/>
          <p:cNvSpPr>
            <a:spLocks noChangeArrowheads="1"/>
          </p:cNvSpPr>
          <p:nvPr/>
        </p:nvSpPr>
        <p:spPr bwMode="auto">
          <a:xfrm rot="3284493">
            <a:off x="5562600" y="3697288"/>
            <a:ext cx="381000" cy="1600200"/>
          </a:xfrm>
          <a:prstGeom prst="can">
            <a:avLst>
              <a:gd name="adj" fmla="val 42408"/>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latin typeface="+mj-lt"/>
            </a:endParaRPr>
          </a:p>
        </p:txBody>
      </p:sp>
      <p:sp>
        <p:nvSpPr>
          <p:cNvPr id="64578" name="Rectangle 66"/>
          <p:cNvSpPr>
            <a:spLocks noChangeArrowheads="1"/>
          </p:cNvSpPr>
          <p:nvPr/>
        </p:nvSpPr>
        <p:spPr bwMode="auto">
          <a:xfrm>
            <a:off x="6324600" y="4306888"/>
            <a:ext cx="789599"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600" dirty="0">
                <a:latin typeface="+mj-lt"/>
              </a:rPr>
              <a:t>Central </a:t>
            </a:r>
          </a:p>
          <a:p>
            <a:pPr algn="ctr"/>
            <a:r>
              <a:rPr lang="en-US" sz="1600" dirty="0">
                <a:latin typeface="+mj-lt"/>
              </a:rPr>
              <a:t>Office</a:t>
            </a:r>
          </a:p>
          <a:p>
            <a:pPr algn="ctr"/>
            <a:r>
              <a:rPr lang="en-US" altLang="ja-JP" sz="1600" dirty="0" smtClean="0">
                <a:latin typeface="+mj-lt"/>
              </a:rPr>
              <a:t>(C.O.)</a:t>
            </a:r>
            <a:endParaRPr lang="en-US" sz="1600" dirty="0">
              <a:latin typeface="+mj-lt"/>
            </a:endParaRPr>
          </a:p>
        </p:txBody>
      </p:sp>
      <p:sp>
        <p:nvSpPr>
          <p:cNvPr id="64579" name="Text Box 67"/>
          <p:cNvSpPr txBox="1">
            <a:spLocks noChangeArrowheads="1"/>
          </p:cNvSpPr>
          <p:nvPr/>
        </p:nvSpPr>
        <p:spPr bwMode="auto">
          <a:xfrm>
            <a:off x="4094210" y="5438775"/>
            <a:ext cx="973043"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600">
                <a:latin typeface="+mj-lt"/>
              </a:rPr>
              <a:t>Trunk</a:t>
            </a:r>
          </a:p>
          <a:p>
            <a:pPr algn="ctr"/>
            <a:r>
              <a:rPr lang="en-US" sz="1600">
                <a:latin typeface="+mj-lt"/>
              </a:rPr>
              <a:t>Exchange</a:t>
            </a:r>
          </a:p>
        </p:txBody>
      </p:sp>
      <p:pic>
        <p:nvPicPr>
          <p:cNvPr id="64554" name="Picture 42" descr="bl0019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868488"/>
            <a:ext cx="785813" cy="97313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4612" name="Group 100"/>
          <p:cNvGrpSpPr>
            <a:grpSpLocks/>
          </p:cNvGrpSpPr>
          <p:nvPr/>
        </p:nvGrpSpPr>
        <p:grpSpPr bwMode="auto">
          <a:xfrm>
            <a:off x="838200" y="2478088"/>
            <a:ext cx="6858000" cy="1219200"/>
            <a:chOff x="528" y="1561"/>
            <a:chExt cx="4320" cy="768"/>
          </a:xfrm>
        </p:grpSpPr>
        <p:sp>
          <p:nvSpPr>
            <p:cNvPr id="64572" name="Line 60"/>
            <p:cNvSpPr>
              <a:spLocks noChangeShapeType="1"/>
            </p:cNvSpPr>
            <p:nvPr/>
          </p:nvSpPr>
          <p:spPr bwMode="auto">
            <a:xfrm>
              <a:off x="528" y="1897"/>
              <a:ext cx="720" cy="33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77" name="Line 65"/>
            <p:cNvSpPr>
              <a:spLocks noChangeShapeType="1"/>
            </p:cNvSpPr>
            <p:nvPr/>
          </p:nvSpPr>
          <p:spPr bwMode="auto">
            <a:xfrm flipV="1">
              <a:off x="4272" y="1801"/>
              <a:ext cx="576" cy="43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82" name="Line 70"/>
            <p:cNvSpPr>
              <a:spLocks noChangeShapeType="1"/>
            </p:cNvSpPr>
            <p:nvPr/>
          </p:nvSpPr>
          <p:spPr bwMode="auto">
            <a:xfrm flipV="1">
              <a:off x="1584" y="1561"/>
              <a:ext cx="1008" cy="72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601" name="Line 89"/>
            <p:cNvSpPr>
              <a:spLocks noChangeShapeType="1"/>
            </p:cNvSpPr>
            <p:nvPr/>
          </p:nvSpPr>
          <p:spPr bwMode="auto">
            <a:xfrm flipH="1" flipV="1">
              <a:off x="3072" y="1609"/>
              <a:ext cx="1008" cy="72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grpSp>
      <p:pic>
        <p:nvPicPr>
          <p:cNvPr id="64553"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468688"/>
            <a:ext cx="762000" cy="53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6457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544888"/>
            <a:ext cx="762000" cy="53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64618" name="Group 106"/>
          <p:cNvGrpSpPr>
            <a:grpSpLocks/>
          </p:cNvGrpSpPr>
          <p:nvPr/>
        </p:nvGrpSpPr>
        <p:grpSpPr bwMode="auto">
          <a:xfrm>
            <a:off x="228600" y="990600"/>
            <a:ext cx="6324600" cy="4230688"/>
            <a:chOff x="144" y="624"/>
            <a:chExt cx="3984" cy="2665"/>
          </a:xfrm>
        </p:grpSpPr>
        <p:grpSp>
          <p:nvGrpSpPr>
            <p:cNvPr id="64617" name="Group 105"/>
            <p:cNvGrpSpPr>
              <a:grpSpLocks/>
            </p:cNvGrpSpPr>
            <p:nvPr/>
          </p:nvGrpSpPr>
          <p:grpSpPr bwMode="auto">
            <a:xfrm>
              <a:off x="144" y="624"/>
              <a:ext cx="3984" cy="2665"/>
              <a:chOff x="144" y="624"/>
              <a:chExt cx="3984" cy="2665"/>
            </a:xfrm>
          </p:grpSpPr>
          <p:grpSp>
            <p:nvGrpSpPr>
              <p:cNvPr id="64616" name="Group 104"/>
              <p:cNvGrpSpPr>
                <a:grpSpLocks/>
              </p:cNvGrpSpPr>
              <p:nvPr/>
            </p:nvGrpSpPr>
            <p:grpSpPr bwMode="auto">
              <a:xfrm>
                <a:off x="1584" y="1465"/>
                <a:ext cx="2544" cy="1824"/>
                <a:chOff x="1584" y="1465"/>
                <a:chExt cx="2544" cy="1824"/>
              </a:xfrm>
            </p:grpSpPr>
            <p:grpSp>
              <p:nvGrpSpPr>
                <p:cNvPr id="64597" name="Group 85"/>
                <p:cNvGrpSpPr>
                  <a:grpSpLocks/>
                </p:cNvGrpSpPr>
                <p:nvPr/>
              </p:nvGrpSpPr>
              <p:grpSpPr bwMode="auto">
                <a:xfrm>
                  <a:off x="3120" y="2377"/>
                  <a:ext cx="1008" cy="912"/>
                  <a:chOff x="3168" y="2160"/>
                  <a:chExt cx="1008" cy="912"/>
                </a:xfrm>
              </p:grpSpPr>
              <p:sp>
                <p:nvSpPr>
                  <p:cNvPr id="64585" name="Line 73"/>
                  <p:cNvSpPr>
                    <a:spLocks noChangeShapeType="1"/>
                  </p:cNvSpPr>
                  <p:nvPr/>
                </p:nvSpPr>
                <p:spPr bwMode="auto">
                  <a:xfrm flipV="1">
                    <a:off x="3168" y="2160"/>
                    <a:ext cx="1008" cy="72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86" name="Line 74"/>
                  <p:cNvSpPr>
                    <a:spLocks noChangeShapeType="1"/>
                  </p:cNvSpPr>
                  <p:nvPr/>
                </p:nvSpPr>
                <p:spPr bwMode="auto">
                  <a:xfrm flipV="1">
                    <a:off x="3168" y="2208"/>
                    <a:ext cx="1008" cy="72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87" name="Line 75"/>
                  <p:cNvSpPr>
                    <a:spLocks noChangeShapeType="1"/>
                  </p:cNvSpPr>
                  <p:nvPr/>
                </p:nvSpPr>
                <p:spPr bwMode="auto">
                  <a:xfrm flipV="1">
                    <a:off x="3168" y="2256"/>
                    <a:ext cx="1008" cy="72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88" name="Line 76"/>
                  <p:cNvSpPr>
                    <a:spLocks noChangeShapeType="1"/>
                  </p:cNvSpPr>
                  <p:nvPr/>
                </p:nvSpPr>
                <p:spPr bwMode="auto">
                  <a:xfrm flipV="1">
                    <a:off x="3168" y="2304"/>
                    <a:ext cx="1008" cy="72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89" name="Line 77"/>
                  <p:cNvSpPr>
                    <a:spLocks noChangeShapeType="1"/>
                  </p:cNvSpPr>
                  <p:nvPr/>
                </p:nvSpPr>
                <p:spPr bwMode="auto">
                  <a:xfrm flipV="1">
                    <a:off x="3168" y="2352"/>
                    <a:ext cx="1008" cy="72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grpSp>
            <p:grpSp>
              <p:nvGrpSpPr>
                <p:cNvPr id="64595" name="Group 83"/>
                <p:cNvGrpSpPr>
                  <a:grpSpLocks/>
                </p:cNvGrpSpPr>
                <p:nvPr/>
              </p:nvGrpSpPr>
              <p:grpSpPr bwMode="auto">
                <a:xfrm flipH="1">
                  <a:off x="1632" y="2281"/>
                  <a:ext cx="1008" cy="912"/>
                  <a:chOff x="912" y="2736"/>
                  <a:chExt cx="1008" cy="912"/>
                </a:xfrm>
              </p:grpSpPr>
              <p:sp>
                <p:nvSpPr>
                  <p:cNvPr id="64590" name="Line 78"/>
                  <p:cNvSpPr>
                    <a:spLocks noChangeShapeType="1"/>
                  </p:cNvSpPr>
                  <p:nvPr/>
                </p:nvSpPr>
                <p:spPr bwMode="auto">
                  <a:xfrm flipV="1">
                    <a:off x="912" y="2736"/>
                    <a:ext cx="1008" cy="72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91" name="Line 79"/>
                  <p:cNvSpPr>
                    <a:spLocks noChangeShapeType="1"/>
                  </p:cNvSpPr>
                  <p:nvPr/>
                </p:nvSpPr>
                <p:spPr bwMode="auto">
                  <a:xfrm flipV="1">
                    <a:off x="912" y="2784"/>
                    <a:ext cx="1008" cy="72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92" name="Line 80"/>
                  <p:cNvSpPr>
                    <a:spLocks noChangeShapeType="1"/>
                  </p:cNvSpPr>
                  <p:nvPr/>
                </p:nvSpPr>
                <p:spPr bwMode="auto">
                  <a:xfrm flipV="1">
                    <a:off x="912" y="2832"/>
                    <a:ext cx="1008" cy="72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93" name="Line 81"/>
                  <p:cNvSpPr>
                    <a:spLocks noChangeShapeType="1"/>
                  </p:cNvSpPr>
                  <p:nvPr/>
                </p:nvSpPr>
                <p:spPr bwMode="auto">
                  <a:xfrm flipV="1">
                    <a:off x="912" y="2880"/>
                    <a:ext cx="1008" cy="72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94" name="Line 82"/>
                  <p:cNvSpPr>
                    <a:spLocks noChangeShapeType="1"/>
                  </p:cNvSpPr>
                  <p:nvPr/>
                </p:nvSpPr>
                <p:spPr bwMode="auto">
                  <a:xfrm flipV="1">
                    <a:off x="912" y="2928"/>
                    <a:ext cx="1008" cy="72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grpSp>
            <p:grpSp>
              <p:nvGrpSpPr>
                <p:cNvPr id="64615" name="Group 103"/>
                <p:cNvGrpSpPr>
                  <a:grpSpLocks/>
                </p:cNvGrpSpPr>
                <p:nvPr/>
              </p:nvGrpSpPr>
              <p:grpSpPr bwMode="auto">
                <a:xfrm>
                  <a:off x="1584" y="1465"/>
                  <a:ext cx="2496" cy="960"/>
                  <a:chOff x="1584" y="1465"/>
                  <a:chExt cx="2496" cy="960"/>
                </a:xfrm>
              </p:grpSpPr>
              <p:grpSp>
                <p:nvGrpSpPr>
                  <p:cNvPr id="64613" name="Group 101"/>
                  <p:cNvGrpSpPr>
                    <a:grpSpLocks/>
                  </p:cNvGrpSpPr>
                  <p:nvPr/>
                </p:nvGrpSpPr>
                <p:grpSpPr bwMode="auto">
                  <a:xfrm>
                    <a:off x="1584" y="1465"/>
                    <a:ext cx="1008" cy="912"/>
                    <a:chOff x="1584" y="1465"/>
                    <a:chExt cx="1008" cy="912"/>
                  </a:xfrm>
                </p:grpSpPr>
                <p:sp>
                  <p:nvSpPr>
                    <p:cNvPr id="64584" name="Line 72"/>
                    <p:cNvSpPr>
                      <a:spLocks noChangeShapeType="1"/>
                    </p:cNvSpPr>
                    <p:nvPr/>
                  </p:nvSpPr>
                  <p:spPr bwMode="auto">
                    <a:xfrm flipV="1">
                      <a:off x="1584" y="1657"/>
                      <a:ext cx="1008" cy="72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80" name="Line 68"/>
                    <p:cNvSpPr>
                      <a:spLocks noChangeShapeType="1"/>
                    </p:cNvSpPr>
                    <p:nvPr/>
                  </p:nvSpPr>
                  <p:spPr bwMode="auto">
                    <a:xfrm flipV="1">
                      <a:off x="1584" y="1465"/>
                      <a:ext cx="1008" cy="72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81" name="Line 69"/>
                    <p:cNvSpPr>
                      <a:spLocks noChangeShapeType="1"/>
                    </p:cNvSpPr>
                    <p:nvPr/>
                  </p:nvSpPr>
                  <p:spPr bwMode="auto">
                    <a:xfrm flipV="1">
                      <a:off x="1584" y="1513"/>
                      <a:ext cx="1008" cy="72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583" name="Line 71"/>
                    <p:cNvSpPr>
                      <a:spLocks noChangeShapeType="1"/>
                    </p:cNvSpPr>
                    <p:nvPr/>
                  </p:nvSpPr>
                  <p:spPr bwMode="auto">
                    <a:xfrm flipV="1">
                      <a:off x="1584" y="1609"/>
                      <a:ext cx="1008" cy="72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grpSp>
              <p:grpSp>
                <p:nvGrpSpPr>
                  <p:cNvPr id="64614" name="Group 102"/>
                  <p:cNvGrpSpPr>
                    <a:grpSpLocks/>
                  </p:cNvGrpSpPr>
                  <p:nvPr/>
                </p:nvGrpSpPr>
                <p:grpSpPr bwMode="auto">
                  <a:xfrm>
                    <a:off x="3072" y="1513"/>
                    <a:ext cx="1008" cy="912"/>
                    <a:chOff x="3072" y="1513"/>
                    <a:chExt cx="1008" cy="912"/>
                  </a:xfrm>
                </p:grpSpPr>
                <p:sp>
                  <p:nvSpPr>
                    <p:cNvPr id="64599" name="Line 87"/>
                    <p:cNvSpPr>
                      <a:spLocks noChangeShapeType="1"/>
                    </p:cNvSpPr>
                    <p:nvPr/>
                  </p:nvSpPr>
                  <p:spPr bwMode="auto">
                    <a:xfrm flipH="1" flipV="1">
                      <a:off x="3072" y="1513"/>
                      <a:ext cx="1008" cy="72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600" name="Line 88"/>
                    <p:cNvSpPr>
                      <a:spLocks noChangeShapeType="1"/>
                    </p:cNvSpPr>
                    <p:nvPr/>
                  </p:nvSpPr>
                  <p:spPr bwMode="auto">
                    <a:xfrm flipH="1" flipV="1">
                      <a:off x="3072" y="1561"/>
                      <a:ext cx="1008" cy="72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602" name="Line 90"/>
                    <p:cNvSpPr>
                      <a:spLocks noChangeShapeType="1"/>
                    </p:cNvSpPr>
                    <p:nvPr/>
                  </p:nvSpPr>
                  <p:spPr bwMode="auto">
                    <a:xfrm flipH="1" flipV="1">
                      <a:off x="3072" y="1657"/>
                      <a:ext cx="1008" cy="72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603" name="Line 91"/>
                    <p:cNvSpPr>
                      <a:spLocks noChangeShapeType="1"/>
                    </p:cNvSpPr>
                    <p:nvPr/>
                  </p:nvSpPr>
                  <p:spPr bwMode="auto">
                    <a:xfrm flipH="1" flipV="1">
                      <a:off x="3072" y="1705"/>
                      <a:ext cx="1008" cy="72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grpSp>
            </p:grpSp>
          </p:grpSp>
          <p:sp>
            <p:nvSpPr>
              <p:cNvPr id="64605" name="AutoShape 93"/>
              <p:cNvSpPr>
                <a:spLocks noChangeArrowheads="1"/>
              </p:cNvSpPr>
              <p:nvPr/>
            </p:nvSpPr>
            <p:spPr bwMode="auto">
              <a:xfrm>
                <a:off x="144" y="624"/>
                <a:ext cx="2256" cy="912"/>
              </a:xfrm>
              <a:prstGeom prst="wedgeRoundRectCallout">
                <a:avLst>
                  <a:gd name="adj1" fmla="val 38343"/>
                  <a:gd name="adj2" fmla="val 76315"/>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en-US" sz="1600" dirty="0">
                    <a:latin typeface="+mj-lt"/>
                  </a:rPr>
                  <a:t>Each phone call </a:t>
                </a:r>
                <a:r>
                  <a:rPr lang="en-US" sz="1600" dirty="0" smtClean="0">
                    <a:latin typeface="+mj-lt"/>
                  </a:rPr>
                  <a:t>allocated </a:t>
                </a:r>
                <a:r>
                  <a:rPr lang="en-US" sz="1600" dirty="0">
                    <a:latin typeface="+mj-lt"/>
                  </a:rPr>
                  <a:t>64kb/s. </a:t>
                </a:r>
                <a:endParaRPr lang="en-US" sz="1600" dirty="0" smtClean="0">
                  <a:latin typeface="+mj-lt"/>
                </a:endParaRPr>
              </a:p>
              <a:p>
                <a:pPr algn="ctr"/>
                <a:r>
                  <a:rPr lang="en-US" sz="1600" dirty="0">
                    <a:latin typeface="+mj-lt"/>
                  </a:rPr>
                  <a:t>A</a:t>
                </a:r>
                <a:r>
                  <a:rPr lang="en-US" sz="1600" dirty="0" smtClean="0">
                    <a:latin typeface="+mj-lt"/>
                  </a:rPr>
                  <a:t> 10Gb</a:t>
                </a:r>
                <a:r>
                  <a:rPr lang="en-US" sz="1600" dirty="0">
                    <a:latin typeface="+mj-lt"/>
                  </a:rPr>
                  <a:t>/s trunk line can carry </a:t>
                </a:r>
                <a:r>
                  <a:rPr lang="en-US" sz="1600" dirty="0" smtClean="0">
                    <a:latin typeface="+mj-lt"/>
                  </a:rPr>
                  <a:t>over 150,000 </a:t>
                </a:r>
                <a:r>
                  <a:rPr lang="en-US" sz="1600" dirty="0">
                    <a:latin typeface="+mj-lt"/>
                  </a:rPr>
                  <a:t>calls.</a:t>
                </a:r>
              </a:p>
            </p:txBody>
          </p:sp>
        </p:grpSp>
        <p:grpSp>
          <p:nvGrpSpPr>
            <p:cNvPr id="64611" name="Group 99"/>
            <p:cNvGrpSpPr>
              <a:grpSpLocks/>
            </p:cNvGrpSpPr>
            <p:nvPr/>
          </p:nvGrpSpPr>
          <p:grpSpPr bwMode="auto">
            <a:xfrm>
              <a:off x="576" y="1248"/>
              <a:ext cx="1344" cy="192"/>
              <a:chOff x="288" y="1200"/>
              <a:chExt cx="1824" cy="240"/>
            </a:xfrm>
          </p:grpSpPr>
          <p:sp>
            <p:nvSpPr>
              <p:cNvPr id="64606" name="AutoShape 94"/>
              <p:cNvSpPr>
                <a:spLocks noChangeArrowheads="1"/>
              </p:cNvSpPr>
              <p:nvPr/>
            </p:nvSpPr>
            <p:spPr bwMode="auto">
              <a:xfrm rot="5400000">
                <a:off x="1104" y="672"/>
                <a:ext cx="240" cy="1296"/>
              </a:xfrm>
              <a:prstGeom prst="can">
                <a:avLst>
                  <a:gd name="adj" fmla="val 63450"/>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latin typeface="+mj-lt"/>
                </a:endParaRPr>
              </a:p>
            </p:txBody>
          </p:sp>
          <p:sp>
            <p:nvSpPr>
              <p:cNvPr id="64607" name="Line 95"/>
              <p:cNvSpPr>
                <a:spLocks noChangeShapeType="1"/>
              </p:cNvSpPr>
              <p:nvPr/>
            </p:nvSpPr>
            <p:spPr bwMode="auto">
              <a:xfrm>
                <a:off x="288" y="1248"/>
                <a:ext cx="182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608" name="Line 96"/>
              <p:cNvSpPr>
                <a:spLocks noChangeShapeType="1"/>
              </p:cNvSpPr>
              <p:nvPr/>
            </p:nvSpPr>
            <p:spPr bwMode="auto">
              <a:xfrm>
                <a:off x="288" y="1296"/>
                <a:ext cx="182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609" name="Line 97"/>
              <p:cNvSpPr>
                <a:spLocks noChangeShapeType="1"/>
              </p:cNvSpPr>
              <p:nvPr/>
            </p:nvSpPr>
            <p:spPr bwMode="auto">
              <a:xfrm>
                <a:off x="288" y="1344"/>
                <a:ext cx="182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sp>
            <p:nvSpPr>
              <p:cNvPr id="64610" name="Line 98"/>
              <p:cNvSpPr>
                <a:spLocks noChangeShapeType="1"/>
              </p:cNvSpPr>
              <p:nvPr/>
            </p:nvSpPr>
            <p:spPr bwMode="auto">
              <a:xfrm>
                <a:off x="288" y="1392"/>
                <a:ext cx="182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grpSp>
      </p:grpSp>
      <p:sp>
        <p:nvSpPr>
          <p:cNvPr id="64620" name="Line 108"/>
          <p:cNvSpPr>
            <a:spLocks noChangeShapeType="1"/>
          </p:cNvSpPr>
          <p:nvPr/>
        </p:nvSpPr>
        <p:spPr bwMode="auto">
          <a:xfrm>
            <a:off x="914400" y="3048000"/>
            <a:ext cx="1143000" cy="533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atin typeface="+mj-lt"/>
            </a:endParaRPr>
          </a:p>
        </p:txBody>
      </p:sp>
      <p:pic>
        <p:nvPicPr>
          <p:cNvPr id="81" name="Picture 80"/>
          <p:cNvPicPr>
            <a:picLocks noChangeAspect="1"/>
          </p:cNvPicPr>
          <p:nvPr/>
        </p:nvPicPr>
        <p:blipFill>
          <a:blip r:embed="rId5"/>
          <a:stretch>
            <a:fillRect/>
          </a:stretch>
        </p:blipFill>
        <p:spPr>
          <a:xfrm>
            <a:off x="76200" y="2438400"/>
            <a:ext cx="1178156" cy="761659"/>
          </a:xfrm>
          <a:prstGeom prst="rect">
            <a:avLst/>
          </a:prstGeom>
        </p:spPr>
      </p:pic>
      <p:pic>
        <p:nvPicPr>
          <p:cNvPr id="82" name="Picture 81"/>
          <p:cNvPicPr>
            <a:picLocks noChangeAspect="1"/>
          </p:cNvPicPr>
          <p:nvPr/>
        </p:nvPicPr>
        <p:blipFill>
          <a:blip r:embed="rId5"/>
          <a:stretch>
            <a:fillRect/>
          </a:stretch>
        </p:blipFill>
        <p:spPr>
          <a:xfrm>
            <a:off x="7239000" y="2286000"/>
            <a:ext cx="1178156" cy="7616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612"/>
                                        </p:tgtEl>
                                        <p:attrNameLst>
                                          <p:attrName>style.visibility</p:attrName>
                                        </p:attrNameLst>
                                      </p:cBhvr>
                                      <p:to>
                                        <p:strVal val="visible"/>
                                      </p:to>
                                    </p:set>
                                    <p:animEffect transition="in" filter="wipe(left)">
                                      <p:cBhvr>
                                        <p:cTn id="7" dur="500"/>
                                        <p:tgtEl>
                                          <p:spTgt spid="64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64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Circuit Switching</a:t>
            </a:r>
            <a:endParaRPr lang="en-US" dirty="0"/>
          </a:p>
        </p:txBody>
      </p:sp>
      <p:sp>
        <p:nvSpPr>
          <p:cNvPr id="7" name="Content Placeholder 6"/>
          <p:cNvSpPr>
            <a:spLocks noGrp="1"/>
          </p:cNvSpPr>
          <p:nvPr>
            <p:ph idx="1"/>
          </p:nvPr>
        </p:nvSpPr>
        <p:spPr>
          <a:xfrm>
            <a:off x="533400" y="1676400"/>
            <a:ext cx="8229600" cy="4114800"/>
          </a:xfrm>
        </p:spPr>
        <p:txBody>
          <a:bodyPr/>
          <a:lstStyle/>
          <a:p>
            <a:pPr marL="341313" indent="-341313">
              <a:lnSpc>
                <a:spcPct val="120000"/>
              </a:lnSpc>
              <a:buClrTx/>
              <a:buSzPct val="100000"/>
              <a:buFont typeface="Lucida Grande"/>
              <a:buChar char="-"/>
            </a:pPr>
            <a:r>
              <a:rPr lang="en-US" dirty="0"/>
              <a:t>Each call has its own private, guaranteed, isolated data rate from end-to-end. </a:t>
            </a:r>
          </a:p>
          <a:p>
            <a:pPr marL="341313" indent="-341313">
              <a:lnSpc>
                <a:spcPct val="120000"/>
              </a:lnSpc>
              <a:buClrTx/>
              <a:buSzPct val="100000"/>
              <a:buFont typeface="Lucida Grande"/>
              <a:buChar char="-"/>
            </a:pPr>
            <a:r>
              <a:rPr lang="en-US" dirty="0" smtClean="0"/>
              <a:t>A </a:t>
            </a:r>
            <a:r>
              <a:rPr lang="en-US" dirty="0"/>
              <a:t>call has three phases:</a:t>
            </a:r>
          </a:p>
          <a:p>
            <a:pPr marL="630238" lvl="1" indent="-288925">
              <a:lnSpc>
                <a:spcPct val="80000"/>
              </a:lnSpc>
              <a:buFont typeface="+mj-lt"/>
              <a:buAutoNum type="arabicPeriod"/>
            </a:pPr>
            <a:r>
              <a:rPr lang="en-US" dirty="0"/>
              <a:t>Establish circuit from end-to-end (</a:t>
            </a:r>
            <a:r>
              <a:rPr lang="ja-JP" altLang="en-US" dirty="0"/>
              <a:t>“</a:t>
            </a:r>
            <a:r>
              <a:rPr lang="en-US" dirty="0"/>
              <a:t>dialing</a:t>
            </a:r>
            <a:r>
              <a:rPr lang="ja-JP" altLang="en-US" dirty="0"/>
              <a:t>”</a:t>
            </a:r>
            <a:r>
              <a:rPr lang="en-US" dirty="0" smtClean="0"/>
              <a:t>)</a:t>
            </a:r>
            <a:endParaRPr lang="en-US" dirty="0"/>
          </a:p>
          <a:p>
            <a:pPr marL="630238" lvl="1" indent="-288925">
              <a:lnSpc>
                <a:spcPct val="80000"/>
              </a:lnSpc>
              <a:buFont typeface="+mj-lt"/>
              <a:buAutoNum type="arabicPeriod"/>
            </a:pPr>
            <a:r>
              <a:rPr lang="en-US" dirty="0" smtClean="0"/>
              <a:t>Communicate</a:t>
            </a:r>
          </a:p>
          <a:p>
            <a:pPr marL="630238" lvl="1" indent="-288925">
              <a:lnSpc>
                <a:spcPct val="80000"/>
              </a:lnSpc>
              <a:buFont typeface="+mj-lt"/>
              <a:buAutoNum type="arabicPeriod"/>
            </a:pPr>
            <a:r>
              <a:rPr lang="en-US" dirty="0" smtClean="0"/>
              <a:t>Close </a:t>
            </a:r>
            <a:r>
              <a:rPr lang="en-US" dirty="0"/>
              <a:t>circuit (</a:t>
            </a:r>
            <a:r>
              <a:rPr lang="ja-JP" altLang="en-US" dirty="0"/>
              <a:t>“</a:t>
            </a:r>
            <a:r>
              <a:rPr lang="en-US" dirty="0"/>
              <a:t>tear down</a:t>
            </a:r>
            <a:r>
              <a:rPr lang="ja-JP" altLang="en-US" dirty="0"/>
              <a:t>”</a:t>
            </a:r>
            <a:r>
              <a:rPr lang="en-US" dirty="0" smtClean="0"/>
              <a:t>)</a:t>
            </a:r>
            <a:endParaRPr lang="en-US" sz="2800" dirty="0"/>
          </a:p>
          <a:p>
            <a:pPr marL="341313" indent="-341313">
              <a:lnSpc>
                <a:spcPct val="120000"/>
              </a:lnSpc>
              <a:buClrTx/>
              <a:buSzPct val="100000"/>
              <a:buFont typeface="Lucida Grande"/>
              <a:buChar char="-"/>
            </a:pPr>
            <a:r>
              <a:rPr lang="en-US" dirty="0"/>
              <a:t>Originally, a circuit was an end-to-end physical wire.</a:t>
            </a:r>
          </a:p>
          <a:p>
            <a:pPr marL="341313" indent="-341313">
              <a:lnSpc>
                <a:spcPct val="120000"/>
              </a:lnSpc>
              <a:buClrTx/>
              <a:buSzPct val="100000"/>
              <a:buFont typeface="Lucida Grande"/>
              <a:buChar char="-"/>
            </a:pPr>
            <a:r>
              <a:rPr lang="en-US" dirty="0"/>
              <a:t>Nowadays, a circuit is like a virtual private </a:t>
            </a:r>
            <a:r>
              <a:rPr lang="en-US" dirty="0" smtClean="0"/>
              <a:t>wire.</a:t>
            </a:r>
          </a:p>
          <a:p>
            <a:pPr marL="341313" indent="-341313"/>
            <a:endParaRPr lang="en-US" dirty="0"/>
          </a:p>
        </p:txBody>
      </p:sp>
      <p:sp>
        <p:nvSpPr>
          <p:cNvPr id="3" name="Slide Number Placeholder 2"/>
          <p:cNvSpPr>
            <a:spLocks noGrp="1"/>
          </p:cNvSpPr>
          <p:nvPr>
            <p:ph type="sldNum" sz="quarter" idx="12"/>
          </p:nvPr>
        </p:nvSpPr>
        <p:spPr/>
        <p:txBody>
          <a:bodyPr/>
          <a:lstStyle/>
          <a:p>
            <a:fld id="{92BF0D90-96B9-DC48-8428-5ED7CC121714}" type="slidenum">
              <a:rPr lang="en-US" smtClean="0"/>
              <a:pPr/>
              <a:t>6</a:t>
            </a:fld>
            <a:endParaRPr lang="en-US"/>
          </a:p>
        </p:txBody>
      </p:sp>
    </p:spTree>
    <p:extLst>
      <p:ext uri="{BB962C8B-B14F-4D97-AF65-F5344CB8AC3E}">
        <p14:creationId xmlns:p14="http://schemas.microsoft.com/office/powerpoint/2010/main" val="235945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4" name="Content Placeholder 3"/>
          <p:cNvSpPr>
            <a:spLocks noGrp="1"/>
          </p:cNvSpPr>
          <p:nvPr>
            <p:ph idx="1"/>
          </p:nvPr>
        </p:nvSpPr>
        <p:spPr>
          <a:xfrm>
            <a:off x="685800" y="1752600"/>
            <a:ext cx="7772400" cy="4114800"/>
          </a:xfrm>
        </p:spPr>
        <p:txBody>
          <a:bodyPr/>
          <a:lstStyle/>
          <a:p>
            <a:pPr marL="514350" indent="-514350">
              <a:buClrTx/>
              <a:buSzPct val="100000"/>
              <a:buFont typeface="+mj-lt"/>
              <a:buAutoNum type="arabicPeriod"/>
            </a:pPr>
            <a:r>
              <a:rPr lang="en-US" sz="2400" b="1" dirty="0" smtClean="0"/>
              <a:t>Inefficient</a:t>
            </a:r>
            <a:r>
              <a:rPr lang="en-US" sz="2400" dirty="0" smtClean="0"/>
              <a:t>. Computer communication tends to be very </a:t>
            </a:r>
            <a:r>
              <a:rPr lang="en-US" sz="2400" u="sng" dirty="0" err="1" smtClean="0"/>
              <a:t>bursty</a:t>
            </a:r>
            <a:r>
              <a:rPr lang="en-US" sz="2400" dirty="0" smtClean="0"/>
              <a:t>. </a:t>
            </a:r>
            <a:r>
              <a:rPr lang="en-US" sz="2400" i="1" dirty="0" smtClean="0"/>
              <a:t>e.g</a:t>
            </a:r>
            <a:r>
              <a:rPr lang="en-US" sz="2400" dirty="0" smtClean="0"/>
              <a:t>. typing over an </a:t>
            </a:r>
            <a:r>
              <a:rPr lang="en-US" sz="2400" dirty="0" err="1" smtClean="0"/>
              <a:t>ssh</a:t>
            </a:r>
            <a:r>
              <a:rPr lang="en-US" sz="2400" dirty="0" smtClean="0"/>
              <a:t> connection, or viewing a sequence of web pages. If each communication has a dedicated circuit, it will be used very </a:t>
            </a:r>
            <a:r>
              <a:rPr lang="en-US" sz="2400" u="sng" dirty="0" smtClean="0"/>
              <a:t>inefficiently</a:t>
            </a:r>
            <a:r>
              <a:rPr lang="en-US" sz="2400" dirty="0" smtClean="0"/>
              <a:t>.</a:t>
            </a:r>
          </a:p>
          <a:p>
            <a:pPr marL="514350" indent="-514350">
              <a:buClrTx/>
              <a:buSzPct val="100000"/>
              <a:buFont typeface="+mj-lt"/>
              <a:buAutoNum type="arabicPeriod"/>
            </a:pPr>
            <a:r>
              <a:rPr lang="en-US" sz="2400" b="1" dirty="0" smtClean="0"/>
              <a:t>Diverse Rates</a:t>
            </a:r>
            <a:r>
              <a:rPr lang="en-US" sz="2400" dirty="0" smtClean="0"/>
              <a:t>. Computers communicate at many different rates.  </a:t>
            </a:r>
            <a:r>
              <a:rPr lang="en-US" sz="2400" i="1" dirty="0" smtClean="0"/>
              <a:t>e.g.</a:t>
            </a:r>
            <a:r>
              <a:rPr lang="en-US" sz="2400" dirty="0" smtClean="0"/>
              <a:t> a web server streaming video at 6Mb/s, or me typing at 1 character per second. A fixed rate circuit will not be much use. </a:t>
            </a:r>
          </a:p>
          <a:p>
            <a:pPr marL="514350" indent="-514350">
              <a:buClrTx/>
              <a:buSzPct val="100000"/>
              <a:buFont typeface="+mj-lt"/>
              <a:buAutoNum type="arabicPeriod"/>
            </a:pPr>
            <a:r>
              <a:rPr lang="en-US" sz="2400" b="1" dirty="0" smtClean="0"/>
              <a:t>State Management</a:t>
            </a:r>
            <a:r>
              <a:rPr lang="en-US" sz="2400" dirty="0" smtClean="0"/>
              <a:t>. Circuit switches maintain per-communication state, which must be managed. </a:t>
            </a:r>
            <a:endParaRPr lang="en-US" sz="2400" dirty="0"/>
          </a:p>
        </p:txBody>
      </p:sp>
      <p:sp>
        <p:nvSpPr>
          <p:cNvPr id="3" name="Slide Number Placeholder 2"/>
          <p:cNvSpPr>
            <a:spLocks noGrp="1"/>
          </p:cNvSpPr>
          <p:nvPr>
            <p:ph type="sldNum" sz="quarter" idx="12"/>
          </p:nvPr>
        </p:nvSpPr>
        <p:spPr/>
        <p:txBody>
          <a:bodyPr/>
          <a:lstStyle/>
          <a:p>
            <a:fld id="{92BF0D90-96B9-DC48-8428-5ED7CC121714}" type="slidenum">
              <a:rPr lang="en-US" smtClean="0"/>
              <a:pPr/>
              <a:t>7</a:t>
            </a:fld>
            <a:endParaRPr lang="en-US"/>
          </a:p>
        </p:txBody>
      </p:sp>
    </p:spTree>
    <p:extLst>
      <p:ext uri="{BB962C8B-B14F-4D97-AF65-F5344CB8AC3E}">
        <p14:creationId xmlns:p14="http://schemas.microsoft.com/office/powerpoint/2010/main" val="404515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610C2D4-569B-3D45-89D3-66BF3089F8E2}" type="slidenum">
              <a:rPr lang="en-US"/>
              <a:pPr/>
              <a:t>8</a:t>
            </a:fld>
            <a:endParaRPr lang="en-US"/>
          </a:p>
        </p:txBody>
      </p:sp>
      <p:sp>
        <p:nvSpPr>
          <p:cNvPr id="50178" name="Rectangle 2"/>
          <p:cNvSpPr>
            <a:spLocks noGrp="1" noChangeArrowheads="1"/>
          </p:cNvSpPr>
          <p:nvPr>
            <p:ph type="title"/>
          </p:nvPr>
        </p:nvSpPr>
        <p:spPr/>
        <p:txBody>
          <a:bodyPr/>
          <a:lstStyle/>
          <a:p>
            <a:r>
              <a:rPr lang="en-US"/>
              <a:t>Outline</a:t>
            </a:r>
          </a:p>
        </p:txBody>
      </p:sp>
      <p:sp>
        <p:nvSpPr>
          <p:cNvPr id="2" name="Rectangle 1"/>
          <p:cNvSpPr/>
          <p:nvPr/>
        </p:nvSpPr>
        <p:spPr bwMode="auto">
          <a:xfrm>
            <a:off x="76200" y="2438400"/>
            <a:ext cx="5105400" cy="609600"/>
          </a:xfrm>
          <a:prstGeom prst="rect">
            <a:avLst/>
          </a:prstGeom>
          <a:gradFill flip="none" rotWithShape="1">
            <a:gsLst>
              <a:gs pos="0">
                <a:schemeClr val="accent5">
                  <a:tint val="100000"/>
                  <a:shade val="100000"/>
                  <a:satMod val="130000"/>
                  <a:alpha val="58000"/>
                </a:schemeClr>
              </a:gs>
              <a:gs pos="100000">
                <a:schemeClr val="accent5">
                  <a:tint val="50000"/>
                  <a:shade val="100000"/>
                  <a:satMod val="350000"/>
                  <a:alpha val="5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50179" name="Rectangle 3"/>
          <p:cNvSpPr>
            <a:spLocks noGrp="1" noChangeArrowheads="1"/>
          </p:cNvSpPr>
          <p:nvPr>
            <p:ph type="body" idx="1"/>
          </p:nvPr>
        </p:nvSpPr>
        <p:spPr/>
        <p:txBody>
          <a:bodyPr/>
          <a:lstStyle/>
          <a:p>
            <a:pPr marL="514350" indent="-514350">
              <a:buClrTx/>
              <a:buSzPct val="100000"/>
              <a:buFont typeface="+mj-lt"/>
              <a:buAutoNum type="arabicPeriod"/>
            </a:pPr>
            <a:r>
              <a:rPr lang="en-US" dirty="0" smtClean="0"/>
              <a:t>What is Circuit Switching?</a:t>
            </a:r>
          </a:p>
          <a:p>
            <a:pPr marL="514350" indent="-514350">
              <a:buClrTx/>
              <a:buSzPct val="100000"/>
              <a:buFont typeface="+mj-lt"/>
              <a:buAutoNum type="arabicPeriod"/>
            </a:pPr>
            <a:r>
              <a:rPr lang="en-US" dirty="0" smtClean="0"/>
              <a:t>What is Packet Switching?</a:t>
            </a:r>
          </a:p>
          <a:p>
            <a:pPr marL="514350" indent="-514350">
              <a:buClrTx/>
              <a:buSzPct val="100000"/>
              <a:buFont typeface="+mj-lt"/>
              <a:buAutoNum type="arabicPeriod"/>
            </a:pPr>
            <a:r>
              <a:rPr lang="en-US" dirty="0" smtClean="0"/>
              <a:t>Why does the Internet use Packet Switching?</a:t>
            </a:r>
            <a:endParaRPr lang="en-US" dirty="0"/>
          </a:p>
          <a:p>
            <a:endParaRPr lang="en-US" dirty="0" smtClean="0"/>
          </a:p>
          <a:p>
            <a:endParaRPr lang="en-US" dirty="0"/>
          </a:p>
          <a:p>
            <a:pPr lvl="1">
              <a:buFont typeface="Wingdings" charset="0"/>
              <a:buNone/>
            </a:pPr>
            <a:endParaRPr lang="en-US" dirty="0"/>
          </a:p>
        </p:txBody>
      </p:sp>
    </p:spTree>
    <p:extLst>
      <p:ext uri="{BB962C8B-B14F-4D97-AF65-F5344CB8AC3E}">
        <p14:creationId xmlns:p14="http://schemas.microsoft.com/office/powerpoint/2010/main" val="1890652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362200" y="3962400"/>
            <a:ext cx="304800" cy="1447800"/>
            <a:chOff x="2362200" y="3962400"/>
            <a:chExt cx="304800" cy="1447800"/>
          </a:xfrm>
        </p:grpSpPr>
        <p:cxnSp>
          <p:nvCxnSpPr>
            <p:cNvPr id="14" name="Straight Connector 13"/>
            <p:cNvCxnSpPr/>
            <p:nvPr/>
          </p:nvCxnSpPr>
          <p:spPr bwMode="auto">
            <a:xfrm flipH="1" flipV="1">
              <a:off x="2362200" y="3962400"/>
              <a:ext cx="304800" cy="381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flipH="1">
              <a:off x="2362200" y="4724400"/>
              <a:ext cx="304800" cy="6858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2" name="Title 1"/>
          <p:cNvSpPr>
            <a:spLocks noGrp="1"/>
          </p:cNvSpPr>
          <p:nvPr>
            <p:ph type="title"/>
          </p:nvPr>
        </p:nvSpPr>
        <p:spPr/>
        <p:txBody>
          <a:bodyPr/>
          <a:lstStyle/>
          <a:p>
            <a:r>
              <a:rPr lang="en-US" dirty="0" smtClean="0"/>
              <a:t>Packet Switching</a:t>
            </a:r>
            <a:endParaRPr lang="en-US" dirty="0"/>
          </a:p>
        </p:txBody>
      </p:sp>
      <p:sp>
        <p:nvSpPr>
          <p:cNvPr id="4" name="Slide Number Placeholder 3"/>
          <p:cNvSpPr>
            <a:spLocks noGrp="1"/>
          </p:cNvSpPr>
          <p:nvPr>
            <p:ph type="sldNum" sz="quarter" idx="12"/>
          </p:nvPr>
        </p:nvSpPr>
        <p:spPr/>
        <p:txBody>
          <a:bodyPr/>
          <a:lstStyle/>
          <a:p>
            <a:fld id="{47BB83B6-92F4-494F-9F1D-BD99F394F2F6}" type="slidenum">
              <a:rPr lang="en-US" smtClean="0"/>
              <a:pPr/>
              <a:t>9</a:t>
            </a:fld>
            <a:endParaRPr lang="en-US"/>
          </a:p>
        </p:txBody>
      </p:sp>
      <p:cxnSp>
        <p:nvCxnSpPr>
          <p:cNvPr id="13" name="Straight Connector 12"/>
          <p:cNvCxnSpPr/>
          <p:nvPr/>
        </p:nvCxnSpPr>
        <p:spPr bwMode="auto">
          <a:xfrm>
            <a:off x="2209800" y="2591141"/>
            <a:ext cx="4648200" cy="0"/>
          </a:xfrm>
          <a:prstGeom prst="line">
            <a:avLst/>
          </a:prstGeom>
          <a:solidFill>
            <a:schemeClr val="accent1"/>
          </a:solidFill>
          <a:ln w="38100"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64" name="Group 63"/>
          <p:cNvGrpSpPr/>
          <p:nvPr/>
        </p:nvGrpSpPr>
        <p:grpSpPr>
          <a:xfrm>
            <a:off x="2514600" y="2971800"/>
            <a:ext cx="4114800" cy="1219200"/>
            <a:chOff x="2514600" y="2971800"/>
            <a:chExt cx="4114800" cy="1219200"/>
          </a:xfrm>
        </p:grpSpPr>
        <p:cxnSp>
          <p:nvCxnSpPr>
            <p:cNvPr id="57" name="Straight Arrow Connector 56"/>
            <p:cNvCxnSpPr/>
            <p:nvPr/>
          </p:nvCxnSpPr>
          <p:spPr bwMode="auto">
            <a:xfrm>
              <a:off x="2514600" y="3048000"/>
              <a:ext cx="381000" cy="1143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Arrow Connector 58"/>
            <p:cNvCxnSpPr/>
            <p:nvPr/>
          </p:nvCxnSpPr>
          <p:spPr bwMode="auto">
            <a:xfrm flipV="1">
              <a:off x="3429000" y="3810000"/>
              <a:ext cx="533400" cy="304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Straight Arrow Connector 60"/>
            <p:cNvCxnSpPr/>
            <p:nvPr/>
          </p:nvCxnSpPr>
          <p:spPr bwMode="auto">
            <a:xfrm>
              <a:off x="4953000" y="3810000"/>
              <a:ext cx="5334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Straight Arrow Connector 62"/>
            <p:cNvCxnSpPr/>
            <p:nvPr/>
          </p:nvCxnSpPr>
          <p:spPr bwMode="auto">
            <a:xfrm flipV="1">
              <a:off x="6096000" y="2971800"/>
              <a:ext cx="533400" cy="1066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6" name="Table 5"/>
          <p:cNvGraphicFramePr>
            <a:graphicFrameLocks noGrp="1"/>
          </p:cNvGraphicFramePr>
          <p:nvPr>
            <p:extLst>
              <p:ext uri="{D42A27DB-BD31-4B8C-83A1-F6EECF244321}">
                <p14:modId xmlns:p14="http://schemas.microsoft.com/office/powerpoint/2010/main" val="3355336944"/>
              </p:ext>
            </p:extLst>
          </p:nvPr>
        </p:nvGraphicFramePr>
        <p:xfrm>
          <a:off x="152400" y="3962400"/>
          <a:ext cx="2209800" cy="1463040"/>
        </p:xfrm>
        <a:graphic>
          <a:graphicData uri="http://schemas.openxmlformats.org/drawingml/2006/table">
            <a:tbl>
              <a:tblPr firstRow="1" bandRow="1">
                <a:tableStyleId>{D27102A9-8310-4765-A935-A1911B00CA55}</a:tableStyleId>
              </a:tblPr>
              <a:tblGrid>
                <a:gridCol w="1104900"/>
                <a:gridCol w="1104900"/>
              </a:tblGrid>
              <a:tr h="286378">
                <a:tc>
                  <a:txBody>
                    <a:bodyPr/>
                    <a:lstStyle/>
                    <a:p>
                      <a:r>
                        <a:rPr lang="en-US" dirty="0" smtClean="0"/>
                        <a:t>Address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Next-hop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290355">
                <a:tc>
                  <a:txBody>
                    <a:bodyPr/>
                    <a:lstStyle/>
                    <a:p>
                      <a:pPr algn="ctr"/>
                      <a:r>
                        <a:rPr lang="en-US" dirty="0" smtClean="0"/>
                        <a:t>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S</a:t>
                      </a:r>
                      <a:r>
                        <a:rPr lang="en-US" baseline="-25000" dirty="0" smtClean="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290355">
                <a:tc>
                  <a:txBody>
                    <a:bodyPr/>
                    <a:lstStyle/>
                    <a:p>
                      <a:pPr algn="ctr"/>
                      <a:r>
                        <a:rPr lang="en-US" dirty="0" smtClean="0"/>
                        <a:t>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S</a:t>
                      </a:r>
                      <a:r>
                        <a:rPr lang="en-US" baseline="-25000" dirty="0" smtClean="0"/>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290355">
                <a:tc>
                  <a:txBody>
                    <a:bodyPr/>
                    <a:lstStyle/>
                    <a:p>
                      <a:pPr algn="ctr"/>
                      <a:r>
                        <a:rPr lang="en-US" dirty="0" smtClean="0"/>
                        <a:t>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S</a:t>
                      </a:r>
                      <a:r>
                        <a:rPr lang="en-US" baseline="-25000" dirty="0" smtClean="0"/>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8" name="TextBox 7"/>
          <p:cNvSpPr txBox="1"/>
          <p:nvPr/>
        </p:nvSpPr>
        <p:spPr>
          <a:xfrm>
            <a:off x="1447800" y="2514600"/>
            <a:ext cx="364202" cy="461665"/>
          </a:xfrm>
          <a:prstGeom prst="rect">
            <a:avLst/>
          </a:prstGeom>
          <a:noFill/>
        </p:spPr>
        <p:txBody>
          <a:bodyPr wrap="none" rtlCol="0">
            <a:spAutoFit/>
          </a:bodyPr>
          <a:lstStyle/>
          <a:p>
            <a:r>
              <a:rPr lang="en-US" dirty="0" smtClean="0">
                <a:latin typeface="+mj-lt"/>
              </a:rPr>
              <a:t>A</a:t>
            </a:r>
            <a:endParaRPr lang="en-US" dirty="0">
              <a:latin typeface="+mj-lt"/>
            </a:endParaRPr>
          </a:p>
        </p:txBody>
      </p:sp>
      <p:sp>
        <p:nvSpPr>
          <p:cNvPr id="38" name="TextBox 37"/>
          <p:cNvSpPr txBox="1"/>
          <p:nvPr/>
        </p:nvSpPr>
        <p:spPr>
          <a:xfrm>
            <a:off x="7162800" y="2743200"/>
            <a:ext cx="364202" cy="461665"/>
          </a:xfrm>
          <a:prstGeom prst="rect">
            <a:avLst/>
          </a:prstGeom>
          <a:noFill/>
        </p:spPr>
        <p:txBody>
          <a:bodyPr wrap="none" rtlCol="0">
            <a:spAutoFit/>
          </a:bodyPr>
          <a:lstStyle/>
          <a:p>
            <a:r>
              <a:rPr lang="en-US" dirty="0" smtClean="0">
                <a:latin typeface="+mj-lt"/>
              </a:rPr>
              <a:t>B</a:t>
            </a:r>
            <a:endParaRPr lang="en-US" dirty="0">
              <a:latin typeface="+mj-lt"/>
            </a:endParaRPr>
          </a:p>
        </p:txBody>
      </p:sp>
      <p:grpSp>
        <p:nvGrpSpPr>
          <p:cNvPr id="25" name="Group 24"/>
          <p:cNvGrpSpPr/>
          <p:nvPr/>
        </p:nvGrpSpPr>
        <p:grpSpPr>
          <a:xfrm>
            <a:off x="2209800" y="2667000"/>
            <a:ext cx="4648200" cy="3429000"/>
            <a:chOff x="2209800" y="2667000"/>
            <a:chExt cx="4648200" cy="3429000"/>
          </a:xfrm>
        </p:grpSpPr>
        <p:grpSp>
          <p:nvGrpSpPr>
            <p:cNvPr id="18" name="Group 17"/>
            <p:cNvGrpSpPr/>
            <p:nvPr/>
          </p:nvGrpSpPr>
          <p:grpSpPr>
            <a:xfrm>
              <a:off x="2209800" y="2667000"/>
              <a:ext cx="4648200" cy="3429000"/>
              <a:chOff x="2209800" y="2667000"/>
              <a:chExt cx="4648200" cy="3429000"/>
            </a:xfrm>
          </p:grpSpPr>
          <p:grpSp>
            <p:nvGrpSpPr>
              <p:cNvPr id="3" name="Group 2"/>
              <p:cNvGrpSpPr/>
              <p:nvPr/>
            </p:nvGrpSpPr>
            <p:grpSpPr>
              <a:xfrm>
                <a:off x="2209800" y="2667000"/>
                <a:ext cx="4648200" cy="2971800"/>
                <a:chOff x="2209800" y="2667000"/>
                <a:chExt cx="4648200" cy="2971800"/>
              </a:xfrm>
            </p:grpSpPr>
            <p:cxnSp>
              <p:nvCxnSpPr>
                <p:cNvPr id="40" name="Straight Connector 39"/>
                <p:cNvCxnSpPr/>
                <p:nvPr/>
              </p:nvCxnSpPr>
              <p:spPr bwMode="auto">
                <a:xfrm>
                  <a:off x="2209800" y="2667000"/>
                  <a:ext cx="609600" cy="17526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flipV="1">
                  <a:off x="3086100" y="3657600"/>
                  <a:ext cx="1333500" cy="838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a:off x="4572000" y="3657600"/>
                  <a:ext cx="1066800" cy="838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a:off x="3086100" y="4495800"/>
                  <a:ext cx="1371600" cy="457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4457700" y="4495800"/>
                  <a:ext cx="1181100" cy="457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flipV="1">
                  <a:off x="6096000" y="2743200"/>
                  <a:ext cx="762000" cy="16764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8" name="TextBox 67"/>
                <p:cNvSpPr txBox="1"/>
                <p:nvPr/>
              </p:nvSpPr>
              <p:spPr>
                <a:xfrm>
                  <a:off x="3810000" y="3048000"/>
                  <a:ext cx="1481633" cy="369332"/>
                </a:xfrm>
                <a:prstGeom prst="rect">
                  <a:avLst/>
                </a:prstGeom>
                <a:noFill/>
              </p:spPr>
              <p:txBody>
                <a:bodyPr wrap="none" rtlCol="0">
                  <a:spAutoFit/>
                </a:bodyPr>
                <a:lstStyle/>
                <a:p>
                  <a:r>
                    <a:rPr lang="en-US" sz="1800" dirty="0" smtClean="0">
                      <a:latin typeface="+mj-lt"/>
                    </a:rPr>
                    <a:t>Packet Switch</a:t>
                  </a:r>
                  <a:endParaRPr lang="en-US" sz="1800" dirty="0">
                    <a:latin typeface="+mj-lt"/>
                  </a:endParaRPr>
                </a:p>
              </p:txBody>
            </p:sp>
            <p:pic>
              <p:nvPicPr>
                <p:cNvPr id="29"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3528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51" name="Straight Connector 50"/>
                <p:cNvCxnSpPr/>
                <p:nvPr/>
              </p:nvCxnSpPr>
              <p:spPr bwMode="auto">
                <a:xfrm flipH="1">
                  <a:off x="3733800" y="5105400"/>
                  <a:ext cx="609600" cy="5334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a:off x="4648200" y="5105400"/>
                  <a:ext cx="609600" cy="457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36"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1910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1910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648200"/>
                  <a:ext cx="91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 name="TextBox 6"/>
              <p:cNvSpPr txBox="1"/>
              <p:nvPr/>
            </p:nvSpPr>
            <p:spPr>
              <a:xfrm>
                <a:off x="2770324" y="4719935"/>
                <a:ext cx="430076" cy="461665"/>
              </a:xfrm>
              <a:prstGeom prst="rect">
                <a:avLst/>
              </a:prstGeom>
              <a:noFill/>
            </p:spPr>
            <p:txBody>
              <a:bodyPr wrap="none" rtlCol="0">
                <a:spAutoFit/>
              </a:bodyPr>
              <a:lstStyle/>
              <a:p>
                <a:r>
                  <a:rPr lang="en-US" dirty="0" smtClean="0">
                    <a:latin typeface="+mj-lt"/>
                  </a:rPr>
                  <a:t>S</a:t>
                </a:r>
                <a:r>
                  <a:rPr lang="en-US" baseline="-25000" dirty="0" smtClean="0">
                    <a:latin typeface="+mj-lt"/>
                  </a:rPr>
                  <a:t>1</a:t>
                </a:r>
                <a:endParaRPr lang="en-US" baseline="-25000" dirty="0">
                  <a:latin typeface="+mj-lt"/>
                </a:endParaRPr>
              </a:p>
            </p:txBody>
          </p:sp>
          <p:sp>
            <p:nvSpPr>
              <p:cNvPr id="34" name="TextBox 33"/>
              <p:cNvSpPr txBox="1"/>
              <p:nvPr/>
            </p:nvSpPr>
            <p:spPr>
              <a:xfrm>
                <a:off x="4343400" y="3881735"/>
                <a:ext cx="430076" cy="461665"/>
              </a:xfrm>
              <a:prstGeom prst="rect">
                <a:avLst/>
              </a:prstGeom>
              <a:noFill/>
            </p:spPr>
            <p:txBody>
              <a:bodyPr wrap="none" rtlCol="0">
                <a:spAutoFit/>
              </a:bodyPr>
              <a:lstStyle/>
              <a:p>
                <a:r>
                  <a:rPr lang="en-US" dirty="0" smtClean="0">
                    <a:latin typeface="+mj-lt"/>
                  </a:rPr>
                  <a:t>S</a:t>
                </a:r>
                <a:r>
                  <a:rPr lang="en-US" baseline="-25000" dirty="0">
                    <a:latin typeface="+mj-lt"/>
                  </a:rPr>
                  <a:t>2</a:t>
                </a:r>
              </a:p>
            </p:txBody>
          </p:sp>
          <p:sp>
            <p:nvSpPr>
              <p:cNvPr id="35" name="TextBox 34"/>
              <p:cNvSpPr txBox="1"/>
              <p:nvPr/>
            </p:nvSpPr>
            <p:spPr>
              <a:xfrm>
                <a:off x="5638800" y="4719935"/>
                <a:ext cx="430076" cy="461665"/>
              </a:xfrm>
              <a:prstGeom prst="rect">
                <a:avLst/>
              </a:prstGeom>
              <a:noFill/>
            </p:spPr>
            <p:txBody>
              <a:bodyPr wrap="none" rtlCol="0">
                <a:spAutoFit/>
              </a:bodyPr>
              <a:lstStyle/>
              <a:p>
                <a:r>
                  <a:rPr lang="en-US" dirty="0" smtClean="0">
                    <a:latin typeface="+mj-lt"/>
                  </a:rPr>
                  <a:t>S</a:t>
                </a:r>
                <a:r>
                  <a:rPr lang="en-US" baseline="-25000" dirty="0">
                    <a:latin typeface="+mj-lt"/>
                  </a:rPr>
                  <a:t>4</a:t>
                </a:r>
              </a:p>
            </p:txBody>
          </p:sp>
          <p:sp>
            <p:nvSpPr>
              <p:cNvPr id="37" name="TextBox 36"/>
              <p:cNvSpPr txBox="1"/>
              <p:nvPr/>
            </p:nvSpPr>
            <p:spPr>
              <a:xfrm>
                <a:off x="4294324" y="5177135"/>
                <a:ext cx="430076" cy="461665"/>
              </a:xfrm>
              <a:prstGeom prst="rect">
                <a:avLst/>
              </a:prstGeom>
              <a:noFill/>
            </p:spPr>
            <p:txBody>
              <a:bodyPr wrap="none" rtlCol="0">
                <a:spAutoFit/>
              </a:bodyPr>
              <a:lstStyle/>
              <a:p>
                <a:r>
                  <a:rPr lang="en-US" dirty="0" smtClean="0">
                    <a:latin typeface="+mj-lt"/>
                  </a:rPr>
                  <a:t>S</a:t>
                </a:r>
                <a:r>
                  <a:rPr lang="en-US" baseline="-25000" dirty="0">
                    <a:latin typeface="+mj-lt"/>
                  </a:rPr>
                  <a:t>3</a:t>
                </a:r>
              </a:p>
            </p:txBody>
          </p:sp>
          <p:pic>
            <p:nvPicPr>
              <p:cNvPr id="39"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3429000" y="5486400"/>
                <a:ext cx="533400" cy="596900"/>
              </a:xfrm>
              <a:prstGeom prst="rect">
                <a:avLst/>
              </a:prstGeom>
              <a:noFill/>
              <a:ln>
                <a:noFill/>
              </a:ln>
              <a:extLst>
                <a:ext uri="{909E8E84-426E-40dd-AFC4-6F175D3DCCD1}">
                  <a14:hiddenFill xmlns:a14="http://schemas.microsoft.com/office/drawing/2010/main" xmlns="">
                    <a:solidFill>
                      <a:srgbClr val="FFFFFF">
                        <a:alpha val="94901"/>
                      </a:srgbClr>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41" name="TextBox 40"/>
              <p:cNvSpPr txBox="1"/>
              <p:nvPr/>
            </p:nvSpPr>
            <p:spPr>
              <a:xfrm>
                <a:off x="3200400" y="5634335"/>
                <a:ext cx="348773" cy="461665"/>
              </a:xfrm>
              <a:prstGeom prst="rect">
                <a:avLst/>
              </a:prstGeom>
              <a:noFill/>
            </p:spPr>
            <p:txBody>
              <a:bodyPr wrap="none" rtlCol="0">
                <a:spAutoFit/>
              </a:bodyPr>
              <a:lstStyle/>
              <a:p>
                <a:r>
                  <a:rPr lang="en-US" dirty="0" smtClean="0">
                    <a:latin typeface="+mj-lt"/>
                  </a:rPr>
                  <a:t>C</a:t>
                </a:r>
                <a:endParaRPr lang="en-US" dirty="0">
                  <a:latin typeface="+mj-lt"/>
                </a:endParaRPr>
              </a:p>
            </p:txBody>
          </p:sp>
          <p:pic>
            <p:nvPicPr>
              <p:cNvPr id="49"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5105400" y="5410200"/>
                <a:ext cx="533400" cy="596900"/>
              </a:xfrm>
              <a:prstGeom prst="rect">
                <a:avLst/>
              </a:prstGeom>
              <a:noFill/>
              <a:ln>
                <a:noFill/>
              </a:ln>
              <a:extLst>
                <a:ext uri="{909E8E84-426E-40dd-AFC4-6F175D3DCCD1}">
                  <a14:hiddenFill xmlns:a14="http://schemas.microsoft.com/office/drawing/2010/main" xmlns="">
                    <a:solidFill>
                      <a:srgbClr val="FFFFFF">
                        <a:alpha val="94901"/>
                      </a:srgbClr>
                    </a:solidFill>
                  </a14:hiddenFill>
                </a:ext>
                <a:ext uri="{91240B29-F687-4f45-9708-019B960494DF}">
                  <a14:hiddenLine xmlns:a14="http://schemas.microsoft.com/office/drawing/2010/main" xmlns="" w="12700">
                    <a:solidFill>
                      <a:srgbClr val="000000"/>
                    </a:solidFill>
                    <a:miter lim="800000"/>
                    <a:headEnd/>
                    <a:tailEnd/>
                  </a14:hiddenLine>
                </a:ext>
              </a:extLst>
            </p:spPr>
          </p:pic>
        </p:grpSp>
        <p:sp>
          <p:nvSpPr>
            <p:cNvPr id="50" name="TextBox 49"/>
            <p:cNvSpPr txBox="1"/>
            <p:nvPr/>
          </p:nvSpPr>
          <p:spPr>
            <a:xfrm>
              <a:off x="5486400" y="5634335"/>
              <a:ext cx="374021" cy="461665"/>
            </a:xfrm>
            <a:prstGeom prst="rect">
              <a:avLst/>
            </a:prstGeom>
            <a:noFill/>
          </p:spPr>
          <p:txBody>
            <a:bodyPr wrap="none" rtlCol="0">
              <a:spAutoFit/>
            </a:bodyPr>
            <a:lstStyle/>
            <a:p>
              <a:r>
                <a:rPr lang="en-US" dirty="0" smtClean="0">
                  <a:latin typeface="+mj-lt"/>
                </a:rPr>
                <a:t>D</a:t>
              </a:r>
              <a:endParaRPr lang="en-US" dirty="0">
                <a:latin typeface="+mj-lt"/>
              </a:endParaRPr>
            </a:p>
          </p:txBody>
        </p:sp>
      </p:grpSp>
      <p:pic>
        <p:nvPicPr>
          <p:cNvPr id="28" name="Picture 2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752600"/>
            <a:ext cx="1357313" cy="1212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6477000" y="1905000"/>
            <a:ext cx="1143000" cy="1130300"/>
          </a:xfrm>
          <a:prstGeom prst="rect">
            <a:avLst/>
          </a:prstGeom>
          <a:noFill/>
          <a:ln>
            <a:noFill/>
          </a:ln>
          <a:extLst>
            <a:ext uri="{909E8E84-426E-40dd-AFC4-6F175D3DCCD1}">
              <a14:hiddenFill xmlns:a14="http://schemas.microsoft.com/office/drawing/2010/main" xmlns="">
                <a:solidFill>
                  <a:srgbClr val="FFFFFF">
                    <a:alpha val="94901"/>
                  </a:srgbClr>
                </a:solidFill>
              </a14:hiddenFill>
            </a:ext>
            <a:ext uri="{91240B29-F687-4f45-9708-019B960494DF}">
              <a14:hiddenLine xmlns:a14="http://schemas.microsoft.com/office/drawing/2010/main" xmlns="" w="12700">
                <a:solidFill>
                  <a:srgbClr val="000000"/>
                </a:solidFill>
                <a:miter lim="800000"/>
                <a:headEnd/>
                <a:tailEnd/>
              </a14:hiddenLine>
            </a:ext>
          </a:extLst>
        </p:spPr>
      </p:pic>
      <p:grpSp>
        <p:nvGrpSpPr>
          <p:cNvPr id="43" name="Group 42"/>
          <p:cNvGrpSpPr/>
          <p:nvPr/>
        </p:nvGrpSpPr>
        <p:grpSpPr>
          <a:xfrm>
            <a:off x="1371600" y="2057400"/>
            <a:ext cx="2209800" cy="381000"/>
            <a:chOff x="0" y="3429000"/>
            <a:chExt cx="2209800" cy="381000"/>
          </a:xfrm>
        </p:grpSpPr>
        <p:sp>
          <p:nvSpPr>
            <p:cNvPr id="45" name="Rectangle 44"/>
            <p:cNvSpPr/>
            <p:nvPr/>
          </p:nvSpPr>
          <p:spPr bwMode="auto">
            <a:xfrm>
              <a:off x="0" y="3429000"/>
              <a:ext cx="16002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j-lt"/>
                  <a:ea typeface="ＭＳ Ｐゴシック" charset="0"/>
                </a:rPr>
                <a:t>Data</a:t>
              </a:r>
              <a:endParaRPr kumimoji="0" lang="en-US" sz="1100" b="0" i="0" u="none" strike="noStrike" cap="none" normalizeH="0" baseline="0" dirty="0">
                <a:ln>
                  <a:noFill/>
                </a:ln>
                <a:solidFill>
                  <a:schemeClr val="tx1"/>
                </a:solidFill>
                <a:effectLst/>
                <a:latin typeface="+mj-lt"/>
                <a:ea typeface="ＭＳ Ｐゴシック" charset="0"/>
              </a:endParaRPr>
            </a:p>
          </p:txBody>
        </p:sp>
        <p:sp>
          <p:nvSpPr>
            <p:cNvPr id="47" name="Rectangle 46"/>
            <p:cNvSpPr/>
            <p:nvPr/>
          </p:nvSpPr>
          <p:spPr bwMode="auto">
            <a:xfrm>
              <a:off x="1600200" y="3429000"/>
              <a:ext cx="609600" cy="381000"/>
            </a:xfrm>
            <a:prstGeom prst="rect">
              <a:avLst/>
            </a:prstGeom>
            <a:solidFill>
              <a:srgbClr val="FF66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j-lt"/>
                  <a:ea typeface="ＭＳ Ｐゴシック" charset="0"/>
                </a:rPr>
                <a:t>Header</a:t>
              </a:r>
              <a:endParaRPr kumimoji="0" lang="en-US" sz="1100" b="0" i="0" u="none" strike="noStrike" cap="none" normalizeH="0" baseline="0" dirty="0">
                <a:ln>
                  <a:noFill/>
                </a:ln>
                <a:solidFill>
                  <a:schemeClr val="tx1"/>
                </a:solidFill>
                <a:effectLst/>
                <a:latin typeface="+mj-lt"/>
                <a:ea typeface="ＭＳ Ｐゴシック" charset="0"/>
              </a:endParaRPr>
            </a:p>
          </p:txBody>
        </p:sp>
      </p:grpSp>
      <p:grpSp>
        <p:nvGrpSpPr>
          <p:cNvPr id="26" name="Group 25"/>
          <p:cNvGrpSpPr/>
          <p:nvPr/>
        </p:nvGrpSpPr>
        <p:grpSpPr>
          <a:xfrm>
            <a:off x="1676400" y="2133600"/>
            <a:ext cx="914400" cy="381000"/>
            <a:chOff x="0" y="3429000"/>
            <a:chExt cx="2209800" cy="381000"/>
          </a:xfrm>
        </p:grpSpPr>
        <p:sp>
          <p:nvSpPr>
            <p:cNvPr id="32" name="Rectangle 31"/>
            <p:cNvSpPr/>
            <p:nvPr/>
          </p:nvSpPr>
          <p:spPr bwMode="auto">
            <a:xfrm>
              <a:off x="0" y="3429000"/>
              <a:ext cx="16002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ＭＳ Ｐゴシック" charset="0"/>
                </a:rPr>
                <a:t>Data</a:t>
              </a:r>
              <a:endParaRPr kumimoji="0" lang="en-US" sz="1600" b="0" i="0" u="none" strike="noStrike" cap="none" normalizeH="0" baseline="0" dirty="0">
                <a:ln>
                  <a:noFill/>
                </a:ln>
                <a:solidFill>
                  <a:schemeClr val="tx1"/>
                </a:solidFill>
                <a:effectLst/>
                <a:latin typeface="+mj-lt"/>
                <a:ea typeface="ＭＳ Ｐゴシック" charset="0"/>
              </a:endParaRPr>
            </a:p>
          </p:txBody>
        </p:sp>
        <p:sp>
          <p:nvSpPr>
            <p:cNvPr id="33" name="Rectangle 32"/>
            <p:cNvSpPr/>
            <p:nvPr/>
          </p:nvSpPr>
          <p:spPr bwMode="auto">
            <a:xfrm>
              <a:off x="1600200" y="3429000"/>
              <a:ext cx="609600" cy="381000"/>
            </a:xfrm>
            <a:prstGeom prst="rect">
              <a:avLst/>
            </a:prstGeom>
            <a:solidFill>
              <a:srgbClr val="FF66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ＭＳ Ｐゴシック" charset="0"/>
                </a:rPr>
                <a:t>B</a:t>
              </a:r>
              <a:endParaRPr kumimoji="0" lang="en-US" sz="1600" b="0" i="0" u="none" strike="noStrike" cap="none" normalizeH="0" baseline="0" dirty="0">
                <a:ln>
                  <a:noFill/>
                </a:ln>
                <a:solidFill>
                  <a:schemeClr val="tx1"/>
                </a:solidFill>
                <a:effectLst/>
                <a:latin typeface="+mj-lt"/>
                <a:ea typeface="ＭＳ Ｐゴシック" charset="0"/>
              </a:endParaRPr>
            </a:p>
          </p:txBody>
        </p:sp>
      </p:grpSp>
    </p:spTree>
    <p:extLst>
      <p:ext uri="{BB962C8B-B14F-4D97-AF65-F5344CB8AC3E}">
        <p14:creationId xmlns:p14="http://schemas.microsoft.com/office/powerpoint/2010/main" val="398210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nodeType="clickEffect">
                                  <p:stCondLst>
                                    <p:cond delay="0"/>
                                  </p:stCondLst>
                                  <p:childTnLst>
                                    <p:animMotion origin="layout" path="M -3.33333E-6 2.22222E-6 L 0.42917 0.00555 " pathEditMode="relative" rAng="0" ptsTypes="AA">
                                      <p:cBhvr>
                                        <p:cTn id="10" dur="1000" fill="hold"/>
                                        <p:tgtEl>
                                          <p:spTgt spid="43"/>
                                        </p:tgtEl>
                                        <p:attrNameLst>
                                          <p:attrName>ppt_x</p:attrName>
                                          <p:attrName>ppt_y</p:attrName>
                                        </p:attrNameLst>
                                      </p:cBhvr>
                                      <p:rCtr x="21458" y="278"/>
                                    </p:animMotion>
                                  </p:childTnLst>
                                </p:cTn>
                              </p:par>
                            </p:childTnLst>
                          </p:cTn>
                        </p:par>
                        <p:par>
                          <p:cTn id="11" fill="hold">
                            <p:stCondLst>
                              <p:cond delay="1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6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nodeType="clickEffect">
                                  <p:stCondLst>
                                    <p:cond delay="0"/>
                                  </p:stCondLst>
                                  <p:childTnLst>
                                    <p:animMotion origin="layout" path="M 3.33333E-6 -5.55556E-6 L 0.08333 0.32222 " pathEditMode="relative" ptsTypes="AA">
                                      <p:cBhvr>
                                        <p:cTn id="31" dur="1000" fill="hold"/>
                                        <p:tgtEl>
                                          <p:spTgt spid="26"/>
                                        </p:tgtEl>
                                        <p:attrNameLst>
                                          <p:attrName>ppt_x</p:attrName>
                                          <p:attrName>ppt_y</p:attrName>
                                        </p:attrNameLst>
                                      </p:cBhvr>
                                    </p:animMotion>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nodeType="clickEffect">
                                  <p:stCondLst>
                                    <p:cond delay="0"/>
                                  </p:stCondLst>
                                  <p:childTnLst>
                                    <p:animMotion origin="layout" path="M 0.08334 0.32246 L 0.25001 0.18912 " pathEditMode="relative" ptsTypes="AA">
                                      <p:cBhvr>
                                        <p:cTn id="40" dur="1000" fill="hold"/>
                                        <p:tgtEl>
                                          <p:spTgt spid="26"/>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25 0.18912 L 0.4 0.32246 " pathEditMode="relative" ptsTypes="AA">
                                      <p:cBhvr>
                                        <p:cTn id="44" dur="1000" fill="hold"/>
                                        <p:tgtEl>
                                          <p:spTgt spid="26"/>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nodeType="clickEffect">
                                  <p:stCondLst>
                                    <p:cond delay="0"/>
                                  </p:stCondLst>
                                  <p:childTnLst>
                                    <p:animMotion origin="layout" path="M 0.4 0.31667 L 0.50834 0.02778 " pathEditMode="relative" ptsTypes="AA">
                                      <p:cBhvr>
                                        <p:cTn id="48" dur="1000" fill="hold"/>
                                        <p:tgtEl>
                                          <p:spTgt spid="26"/>
                                        </p:tgtEl>
                                        <p:attrNameLst>
                                          <p:attrName>ppt_x</p:attrName>
                                          <p:attrName>ppt_y</p:attrName>
                                        </p:attrNameLst>
                                      </p:cBhvr>
                                    </p:animMotion>
                                  </p:childTnLst>
                                </p:cTn>
                              </p:par>
                            </p:childTnLst>
                          </p:cTn>
                        </p:par>
                        <p:par>
                          <p:cTn id="49" fill="hold">
                            <p:stCondLst>
                              <p:cond delay="1000"/>
                            </p:stCondLst>
                            <p:childTnLst>
                              <p:par>
                                <p:cTn id="50" presetID="10" presetClass="exit" presetSubtype="0" fill="hold" nodeType="afterEffect">
                                  <p:stCondLst>
                                    <p:cond delay="0"/>
                                  </p:stCondLst>
                                  <p:childTnLst>
                                    <p:animEffect transition="out" filter="fade">
                                      <p:cBhvr>
                                        <p:cTn id="51" dur="500"/>
                                        <p:tgtEl>
                                          <p:spTgt spid="26"/>
                                        </p:tgtEl>
                                      </p:cBhvr>
                                    </p:animEffect>
                                    <p:set>
                                      <p:cBhvr>
                                        <p:cTn id="52"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18542</TotalTime>
  <Words>1334</Words>
  <Application>Microsoft Office PowerPoint</Application>
  <PresentationFormat>On-screen Show (4:3)</PresentationFormat>
  <Paragraphs>172</Paragraphs>
  <Slides>16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MS PGothic</vt:lpstr>
      <vt:lpstr>Arial</vt:lpstr>
      <vt:lpstr>Calibri</vt:lpstr>
      <vt:lpstr>Comic Sans MS</vt:lpstr>
      <vt:lpstr>Courier New</vt:lpstr>
      <vt:lpstr>Lucida Grande</vt:lpstr>
      <vt:lpstr>Times New Roman</vt:lpstr>
      <vt:lpstr>Wingdings</vt:lpstr>
      <vt:lpstr>Blank Presentation</vt:lpstr>
      <vt:lpstr>CS144 An Introduction to Computer Networks</vt:lpstr>
      <vt:lpstr>Outline</vt:lpstr>
      <vt:lpstr>Circuit Switching</vt:lpstr>
      <vt:lpstr>Circuit Switching</vt:lpstr>
      <vt:lpstr>Circuit Switching </vt:lpstr>
      <vt:lpstr>Circuit Switching</vt:lpstr>
      <vt:lpstr>Problems</vt:lpstr>
      <vt:lpstr>Outline</vt:lpstr>
      <vt:lpstr>Packet Switching</vt:lpstr>
      <vt:lpstr>Packet Switching</vt:lpstr>
      <vt:lpstr>Packet switches have buffers</vt:lpstr>
      <vt:lpstr>Packet Switching</vt:lpstr>
      <vt:lpstr>Outline</vt:lpstr>
      <vt:lpstr>PowerPoint Presentation</vt:lpstr>
      <vt:lpstr>Summary</vt:lpstr>
      <vt:lpstr>&lt;End&gt;</vt:lpstr>
    </vt:vector>
  </TitlesOfParts>
  <Company>Stanford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CS244a: An Introduction to Computer Networks</dc:title>
  <dc:creator>Nick McKeown</dc:creator>
  <cp:lastModifiedBy>Jonathan Tatum</cp:lastModifiedBy>
  <cp:revision>145</cp:revision>
  <dcterms:created xsi:type="dcterms:W3CDTF">1999-12-30T18:54:40Z</dcterms:created>
  <dcterms:modified xsi:type="dcterms:W3CDTF">2013-09-30T19:11:11Z</dcterms:modified>
</cp:coreProperties>
</file>