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embeddings/oleObject1.bin" ContentType="application/vnd.openxmlformats-officedocument.oleObject"/>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embeddings/oleObject2.bin" ContentType="application/vnd.openxmlformats-officedocument.oleObject"/>
  <Override PartName="/ppt/embeddings/oleObject3.bin" ContentType="application/vnd.openxmlformats-officedocument.oleObject"/>
  <Override PartName="/ppt/notesSlides/notesSlide14.xml" ContentType="application/vnd.openxmlformats-officedocument.presentationml.notesSlide+xml"/>
  <Override PartName="/ppt/embeddings/oleObject4.bin" ContentType="application/vnd.openxmlformats-officedocument.oleObject"/>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embeddings/oleObject5.bin" ContentType="application/vnd.openxmlformats-officedocument.oleObject"/>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embeddings/oleObject6.bin" ContentType="application/vnd.openxmlformats-officedocument.oleObject"/>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embeddings/oleObject7.bin" ContentType="application/vnd.openxmlformats-officedocument.oleObject"/>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embeddings/oleObject8.bin" ContentType="application/vnd.openxmlformats-officedocument.oleObject"/>
  <Override PartName="/ppt/notesSlides/notesSlide28.xml" ContentType="application/vnd.openxmlformats-officedocument.presentationml.notesSlide+xml"/>
  <Override PartName="/ppt/embeddings/oleObject9.bin" ContentType="application/vnd.openxmlformats-officedocument.oleObject"/>
  <Override PartName="/ppt/notesSlides/notesSlide29.xml" ContentType="application/vnd.openxmlformats-officedocument.presentationml.notesSlide+xml"/>
  <Override PartName="/ppt/notesSlides/notesSlide30.xml" ContentType="application/vnd.openxmlformats-officedocument.presentationml.notesSlide+xml"/>
  <Override PartName="/ppt/embeddings/oleObject10.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handoutMasterIdLst>
    <p:handoutMasterId r:id="rId37"/>
  </p:handoutMasterIdLst>
  <p:sldIdLst>
    <p:sldId id="343" r:id="rId2"/>
    <p:sldId id="354" r:id="rId3"/>
    <p:sldId id="355" r:id="rId4"/>
    <p:sldId id="356" r:id="rId5"/>
    <p:sldId id="359" r:id="rId6"/>
    <p:sldId id="363" r:id="rId7"/>
    <p:sldId id="352" r:id="rId8"/>
    <p:sldId id="368" r:id="rId9"/>
    <p:sldId id="372" r:id="rId10"/>
    <p:sldId id="369" r:id="rId11"/>
    <p:sldId id="344" r:id="rId12"/>
    <p:sldId id="338" r:id="rId13"/>
    <p:sldId id="323" r:id="rId14"/>
    <p:sldId id="294" r:id="rId15"/>
    <p:sldId id="297" r:id="rId16"/>
    <p:sldId id="298" r:id="rId17"/>
    <p:sldId id="284" r:id="rId18"/>
    <p:sldId id="303" r:id="rId19"/>
    <p:sldId id="316" r:id="rId20"/>
    <p:sldId id="309" r:id="rId21"/>
    <p:sldId id="317" r:id="rId22"/>
    <p:sldId id="286" r:id="rId23"/>
    <p:sldId id="320" r:id="rId24"/>
    <p:sldId id="304" r:id="rId25"/>
    <p:sldId id="305" r:id="rId26"/>
    <p:sldId id="310" r:id="rId27"/>
    <p:sldId id="321" r:id="rId28"/>
    <p:sldId id="318" r:id="rId29"/>
    <p:sldId id="311" r:id="rId30"/>
    <p:sldId id="312" r:id="rId31"/>
    <p:sldId id="307" r:id="rId32"/>
    <p:sldId id="319" r:id="rId33"/>
    <p:sldId id="322" r:id="rId34"/>
    <p:sldId id="314" r:id="rId35"/>
  </p:sldIdLst>
  <p:sldSz cx="9144000" cy="6858000" type="screen4x3"/>
  <p:notesSz cx="6845300" cy="9396413"/>
  <p:defaultTextStyle>
    <a:defPPr>
      <a:defRPr lang="en-US"/>
    </a:defPPr>
    <a:lvl1pPr algn="l" rtl="0" eaLnBrk="0" fontAlgn="base" hangingPunct="0">
      <a:spcBef>
        <a:spcPct val="0"/>
      </a:spcBef>
      <a:spcAft>
        <a:spcPct val="0"/>
      </a:spcAft>
      <a:defRPr sz="2400" kern="1200">
        <a:solidFill>
          <a:schemeClr val="tx1"/>
        </a:solidFill>
        <a:latin typeface="Comic Sans MS" charset="0"/>
        <a:ea typeface="ＭＳ Ｐゴシック" charset="0"/>
        <a:cs typeface="+mn-cs"/>
      </a:defRPr>
    </a:lvl1pPr>
    <a:lvl2pPr marL="457200" algn="l" rtl="0" eaLnBrk="0" fontAlgn="base" hangingPunct="0">
      <a:spcBef>
        <a:spcPct val="0"/>
      </a:spcBef>
      <a:spcAft>
        <a:spcPct val="0"/>
      </a:spcAft>
      <a:defRPr sz="2400" kern="1200">
        <a:solidFill>
          <a:schemeClr val="tx1"/>
        </a:solidFill>
        <a:latin typeface="Comic Sans MS" charset="0"/>
        <a:ea typeface="ＭＳ Ｐゴシック" charset="0"/>
        <a:cs typeface="+mn-cs"/>
      </a:defRPr>
    </a:lvl2pPr>
    <a:lvl3pPr marL="914400" algn="l" rtl="0" eaLnBrk="0" fontAlgn="base" hangingPunct="0">
      <a:spcBef>
        <a:spcPct val="0"/>
      </a:spcBef>
      <a:spcAft>
        <a:spcPct val="0"/>
      </a:spcAft>
      <a:defRPr sz="2400" kern="1200">
        <a:solidFill>
          <a:schemeClr val="tx1"/>
        </a:solidFill>
        <a:latin typeface="Comic Sans MS" charset="0"/>
        <a:ea typeface="ＭＳ Ｐゴシック" charset="0"/>
        <a:cs typeface="+mn-cs"/>
      </a:defRPr>
    </a:lvl3pPr>
    <a:lvl4pPr marL="1371600" algn="l" rtl="0" eaLnBrk="0" fontAlgn="base" hangingPunct="0">
      <a:spcBef>
        <a:spcPct val="0"/>
      </a:spcBef>
      <a:spcAft>
        <a:spcPct val="0"/>
      </a:spcAft>
      <a:defRPr sz="2400" kern="1200">
        <a:solidFill>
          <a:schemeClr val="tx1"/>
        </a:solidFill>
        <a:latin typeface="Comic Sans MS" charset="0"/>
        <a:ea typeface="ＭＳ Ｐゴシック" charset="0"/>
        <a:cs typeface="+mn-cs"/>
      </a:defRPr>
    </a:lvl4pPr>
    <a:lvl5pPr marL="1828800" algn="l" rtl="0" eaLnBrk="0" fontAlgn="base" hangingPunct="0">
      <a:spcBef>
        <a:spcPct val="0"/>
      </a:spcBef>
      <a:spcAft>
        <a:spcPct val="0"/>
      </a:spcAft>
      <a:defRPr sz="2400" kern="1200">
        <a:solidFill>
          <a:schemeClr val="tx1"/>
        </a:solidFill>
        <a:latin typeface="Comic Sans MS" charset="0"/>
        <a:ea typeface="ＭＳ Ｐゴシック" charset="0"/>
        <a:cs typeface="+mn-cs"/>
      </a:defRPr>
    </a:lvl5pPr>
    <a:lvl6pPr marL="2286000" algn="l" defTabSz="457200" rtl="0" eaLnBrk="1" latinLnBrk="0" hangingPunct="1">
      <a:defRPr sz="2400" kern="1200">
        <a:solidFill>
          <a:schemeClr val="tx1"/>
        </a:solidFill>
        <a:latin typeface="Comic Sans MS" charset="0"/>
        <a:ea typeface="ＭＳ Ｐゴシック" charset="0"/>
        <a:cs typeface="+mn-cs"/>
      </a:defRPr>
    </a:lvl6pPr>
    <a:lvl7pPr marL="2743200" algn="l" defTabSz="457200" rtl="0" eaLnBrk="1" latinLnBrk="0" hangingPunct="1">
      <a:defRPr sz="2400" kern="1200">
        <a:solidFill>
          <a:schemeClr val="tx1"/>
        </a:solidFill>
        <a:latin typeface="Comic Sans MS" charset="0"/>
        <a:ea typeface="ＭＳ Ｐゴシック" charset="0"/>
        <a:cs typeface="+mn-cs"/>
      </a:defRPr>
    </a:lvl7pPr>
    <a:lvl8pPr marL="3200400" algn="l" defTabSz="457200" rtl="0" eaLnBrk="1" latinLnBrk="0" hangingPunct="1">
      <a:defRPr sz="2400" kern="1200">
        <a:solidFill>
          <a:schemeClr val="tx1"/>
        </a:solidFill>
        <a:latin typeface="Comic Sans MS" charset="0"/>
        <a:ea typeface="ＭＳ Ｐゴシック" charset="0"/>
        <a:cs typeface="+mn-cs"/>
      </a:defRPr>
    </a:lvl8pPr>
    <a:lvl9pPr marL="3657600" algn="l" defTabSz="457200" rtl="0" eaLnBrk="1" latinLnBrk="0" hangingPunct="1">
      <a:defRPr sz="2400" kern="1200">
        <a:solidFill>
          <a:schemeClr val="tx1"/>
        </a:solidFill>
        <a:latin typeface="Comic Sans MS" charset="0"/>
        <a:ea typeface="ＭＳ Ｐゴシック"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a:srgbClr val="CC0099"/>
    <a:srgbClr val="009900"/>
    <a:srgbClr val="FF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63" autoAdjust="0"/>
    <p:restoredTop sz="79132" autoAdjust="0"/>
  </p:normalViewPr>
  <p:slideViewPr>
    <p:cSldViewPr showGuides="1">
      <p:cViewPr>
        <p:scale>
          <a:sx n="90" d="100"/>
          <a:sy n="90" d="100"/>
        </p:scale>
        <p:origin x="-3128" y="-1280"/>
      </p:cViewPr>
      <p:guideLst>
        <p:guide orient="horz" pos="4319"/>
        <p:guide pos="53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 Id="rId2"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6703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232" tIns="45115" rIns="90232" bIns="45115" numCol="1" anchor="t" anchorCtr="0" compatLnSpc="1">
            <a:prstTxWarp prst="textNoShape">
              <a:avLst/>
            </a:prstTxWarp>
          </a:bodyPr>
          <a:lstStyle>
            <a:lvl1pPr defTabSz="903288">
              <a:defRPr sz="1100">
                <a:latin typeface="Times New Roman" charset="0"/>
              </a:defRPr>
            </a:lvl1pPr>
          </a:lstStyle>
          <a:p>
            <a:endParaRPr lang="en-US"/>
          </a:p>
        </p:txBody>
      </p:sp>
      <p:sp>
        <p:nvSpPr>
          <p:cNvPr id="6147" name="Rectangle 3"/>
          <p:cNvSpPr>
            <a:spLocks noGrp="1" noChangeArrowheads="1"/>
          </p:cNvSpPr>
          <p:nvPr>
            <p:ph type="dt" sz="quarter" idx="1"/>
          </p:nvPr>
        </p:nvSpPr>
        <p:spPr bwMode="auto">
          <a:xfrm>
            <a:off x="3878263" y="0"/>
            <a:ext cx="2967037"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232" tIns="45115" rIns="90232" bIns="45115" numCol="1" anchor="t" anchorCtr="0" compatLnSpc="1">
            <a:prstTxWarp prst="textNoShape">
              <a:avLst/>
            </a:prstTxWarp>
          </a:bodyPr>
          <a:lstStyle>
            <a:lvl1pPr algn="r" defTabSz="903288">
              <a:defRPr sz="1100">
                <a:latin typeface="Times New Roman" charset="0"/>
              </a:defRPr>
            </a:lvl1pPr>
          </a:lstStyle>
          <a:p>
            <a:endParaRPr lang="en-US"/>
          </a:p>
        </p:txBody>
      </p:sp>
      <p:sp>
        <p:nvSpPr>
          <p:cNvPr id="6148" name="Rectangle 4"/>
          <p:cNvSpPr>
            <a:spLocks noGrp="1" noChangeArrowheads="1"/>
          </p:cNvSpPr>
          <p:nvPr>
            <p:ph type="ftr" sz="quarter" idx="2"/>
          </p:nvPr>
        </p:nvSpPr>
        <p:spPr bwMode="auto">
          <a:xfrm>
            <a:off x="0" y="8926513"/>
            <a:ext cx="296703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232" tIns="45115" rIns="90232" bIns="45115" numCol="1" anchor="b" anchorCtr="0" compatLnSpc="1">
            <a:prstTxWarp prst="textNoShape">
              <a:avLst/>
            </a:prstTxWarp>
          </a:bodyPr>
          <a:lstStyle>
            <a:lvl1pPr defTabSz="903288">
              <a:defRPr sz="1100">
                <a:latin typeface="Times New Roman" charset="0"/>
              </a:defRPr>
            </a:lvl1pPr>
          </a:lstStyle>
          <a:p>
            <a:endParaRPr lang="en-US"/>
          </a:p>
        </p:txBody>
      </p:sp>
      <p:sp>
        <p:nvSpPr>
          <p:cNvPr id="6149" name="Rectangle 5"/>
          <p:cNvSpPr>
            <a:spLocks noGrp="1" noChangeArrowheads="1"/>
          </p:cNvSpPr>
          <p:nvPr>
            <p:ph type="sldNum" sz="quarter" idx="3"/>
          </p:nvPr>
        </p:nvSpPr>
        <p:spPr bwMode="auto">
          <a:xfrm>
            <a:off x="3878263" y="8926513"/>
            <a:ext cx="2967037"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232" tIns="45115" rIns="90232" bIns="45115" numCol="1" anchor="b" anchorCtr="0" compatLnSpc="1">
            <a:prstTxWarp prst="textNoShape">
              <a:avLst/>
            </a:prstTxWarp>
          </a:bodyPr>
          <a:lstStyle>
            <a:lvl1pPr algn="r" defTabSz="903288">
              <a:defRPr sz="1100">
                <a:latin typeface="Times New Roman" charset="0"/>
              </a:defRPr>
            </a:lvl1pPr>
          </a:lstStyle>
          <a:p>
            <a:fld id="{F6F3DC1E-3E1F-E143-A1F8-770C22BF3330}" type="slidenum">
              <a:rPr lang="en-US"/>
              <a:pPr/>
              <a:t>‹#›</a:t>
            </a:fld>
            <a:endParaRPr lang="en-US"/>
          </a:p>
        </p:txBody>
      </p:sp>
    </p:spTree>
    <p:extLst>
      <p:ext uri="{BB962C8B-B14F-4D97-AF65-F5344CB8AC3E}">
        <p14:creationId xmlns:p14="http://schemas.microsoft.com/office/powerpoint/2010/main" val="22305924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6703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232" tIns="45115" rIns="90232" bIns="45115" numCol="1" anchor="t" anchorCtr="0" compatLnSpc="1">
            <a:prstTxWarp prst="textNoShape">
              <a:avLst/>
            </a:prstTxWarp>
          </a:bodyPr>
          <a:lstStyle>
            <a:lvl1pPr defTabSz="903288">
              <a:defRPr sz="1100">
                <a:latin typeface="Times New Roman" charset="0"/>
              </a:defRPr>
            </a:lvl1pPr>
          </a:lstStyle>
          <a:p>
            <a:endParaRPr lang="en-US"/>
          </a:p>
        </p:txBody>
      </p:sp>
      <p:sp>
        <p:nvSpPr>
          <p:cNvPr id="3075" name="Rectangle 3"/>
          <p:cNvSpPr>
            <a:spLocks noGrp="1" noChangeArrowheads="1"/>
          </p:cNvSpPr>
          <p:nvPr>
            <p:ph type="dt" idx="1"/>
          </p:nvPr>
        </p:nvSpPr>
        <p:spPr bwMode="auto">
          <a:xfrm>
            <a:off x="3878263" y="0"/>
            <a:ext cx="2967037"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232" tIns="45115" rIns="90232" bIns="45115" numCol="1" anchor="t" anchorCtr="0" compatLnSpc="1">
            <a:prstTxWarp prst="textNoShape">
              <a:avLst/>
            </a:prstTxWarp>
          </a:bodyPr>
          <a:lstStyle>
            <a:lvl1pPr algn="r" defTabSz="903288">
              <a:defRPr sz="1100">
                <a:latin typeface="Times New Roman" charset="0"/>
              </a:defRPr>
            </a:lvl1pPr>
          </a:lstStyle>
          <a:p>
            <a:endParaRPr lang="en-US"/>
          </a:p>
        </p:txBody>
      </p:sp>
      <p:sp>
        <p:nvSpPr>
          <p:cNvPr id="3076" name="Rectangle 4"/>
          <p:cNvSpPr>
            <a:spLocks noGrp="1" noRot="1" noChangeAspect="1" noChangeArrowheads="1" noTextEdit="1"/>
          </p:cNvSpPr>
          <p:nvPr>
            <p:ph type="sldImg" idx="2"/>
          </p:nvPr>
        </p:nvSpPr>
        <p:spPr bwMode="auto">
          <a:xfrm>
            <a:off x="1073150" y="704850"/>
            <a:ext cx="4699000" cy="35242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12813" y="4464050"/>
            <a:ext cx="5019675" cy="422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232" tIns="45115" rIns="90232" bIns="4511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926513"/>
            <a:ext cx="296703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232" tIns="45115" rIns="90232" bIns="45115" numCol="1" anchor="b" anchorCtr="0" compatLnSpc="1">
            <a:prstTxWarp prst="textNoShape">
              <a:avLst/>
            </a:prstTxWarp>
          </a:bodyPr>
          <a:lstStyle>
            <a:lvl1pPr defTabSz="903288">
              <a:defRPr sz="1100">
                <a:latin typeface="Times New Roman" charset="0"/>
              </a:defRPr>
            </a:lvl1pPr>
          </a:lstStyle>
          <a:p>
            <a:endParaRPr lang="en-US"/>
          </a:p>
        </p:txBody>
      </p:sp>
      <p:sp>
        <p:nvSpPr>
          <p:cNvPr id="3079" name="Rectangle 7"/>
          <p:cNvSpPr>
            <a:spLocks noGrp="1" noChangeArrowheads="1"/>
          </p:cNvSpPr>
          <p:nvPr>
            <p:ph type="sldNum" sz="quarter" idx="5"/>
          </p:nvPr>
        </p:nvSpPr>
        <p:spPr bwMode="auto">
          <a:xfrm>
            <a:off x="3878263" y="8926513"/>
            <a:ext cx="2967037"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232" tIns="45115" rIns="90232" bIns="45115" numCol="1" anchor="b" anchorCtr="0" compatLnSpc="1">
            <a:prstTxWarp prst="textNoShape">
              <a:avLst/>
            </a:prstTxWarp>
          </a:bodyPr>
          <a:lstStyle>
            <a:lvl1pPr algn="r" defTabSz="903288">
              <a:defRPr sz="1100">
                <a:latin typeface="Times New Roman" charset="0"/>
              </a:defRPr>
            </a:lvl1pPr>
          </a:lstStyle>
          <a:p>
            <a:fld id="{F9359941-1679-5443-A686-DD245D03B7E2}" type="slidenum">
              <a:rPr lang="en-US"/>
              <a:pPr/>
              <a:t>‹#›</a:t>
            </a:fld>
            <a:endParaRPr lang="en-US"/>
          </a:p>
        </p:txBody>
      </p:sp>
    </p:spTree>
    <p:extLst>
      <p:ext uri="{BB962C8B-B14F-4D97-AF65-F5344CB8AC3E}">
        <p14:creationId xmlns:p14="http://schemas.microsoft.com/office/powerpoint/2010/main" val="24508012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E0164E-DAE3-9644-A2DF-BA83867AA814}" type="slidenum">
              <a:rPr lang="en-US"/>
              <a:pPr/>
              <a:t>1</a:t>
            </a:fld>
            <a:endParaRPr lang="en-US"/>
          </a:p>
        </p:txBody>
      </p:sp>
      <p:sp>
        <p:nvSpPr>
          <p:cNvPr id="51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123" name="Rectangle 3"/>
          <p:cNvSpPr>
            <a:spLocks noGrp="1" noChangeArrowheads="1"/>
          </p:cNvSpPr>
          <p:nvPr>
            <p:ph type="body" idx="1"/>
          </p:nvPr>
        </p:nvSpPr>
        <p:spPr/>
        <p:txBody>
          <a:bodyPr/>
          <a:lstStyle/>
          <a:p>
            <a:r>
              <a:rPr lang="en-US" sz="2000" kern="1200" baseline="0" dirty="0" smtClean="0">
                <a:solidFill>
                  <a:schemeClr val="tx1"/>
                </a:solidFill>
                <a:effectLst/>
                <a:latin typeface="Times New Roman" charset="0"/>
                <a:ea typeface="ＭＳ Ｐゴシック" charset="0"/>
                <a:cs typeface="+mn-cs"/>
              </a:rPr>
              <a:t>By now you know how to calculate the end to end delay of a packet across a network, and you know that the </a:t>
            </a:r>
            <a:r>
              <a:rPr lang="en-US" sz="2000" kern="1200" baseline="0" dirty="0" err="1" smtClean="0">
                <a:solidFill>
                  <a:schemeClr val="tx1"/>
                </a:solidFill>
                <a:effectLst/>
                <a:latin typeface="Times New Roman" charset="0"/>
                <a:ea typeface="ＭＳ Ｐゴシック" charset="0"/>
                <a:cs typeface="+mn-cs"/>
              </a:rPr>
              <a:t>queueing</a:t>
            </a:r>
            <a:r>
              <a:rPr lang="en-US" sz="2000" kern="1200" baseline="0" dirty="0" smtClean="0">
                <a:solidFill>
                  <a:schemeClr val="tx1"/>
                </a:solidFill>
                <a:effectLst/>
                <a:latin typeface="Times New Roman" charset="0"/>
                <a:ea typeface="ＭＳ Ｐゴシック" charset="0"/>
                <a:cs typeface="+mn-cs"/>
              </a:rPr>
              <a:t> delay makes the end to end delay variable.</a:t>
            </a:r>
          </a:p>
          <a:p>
            <a:endParaRPr lang="en-US" sz="2000" kern="1200" baseline="0" dirty="0" smtClean="0">
              <a:solidFill>
                <a:schemeClr val="tx1"/>
              </a:solidFill>
              <a:effectLst/>
              <a:latin typeface="Times New Roman" charset="0"/>
              <a:ea typeface="ＭＳ Ｐゴシック" charset="0"/>
              <a:cs typeface="+mn-cs"/>
            </a:endParaRPr>
          </a:p>
          <a:p>
            <a:r>
              <a:rPr lang="en-US" sz="2000" kern="1200" baseline="0" dirty="0" smtClean="0">
                <a:solidFill>
                  <a:schemeClr val="tx1"/>
                </a:solidFill>
                <a:effectLst/>
                <a:latin typeface="Times New Roman" charset="0"/>
                <a:ea typeface="ＭＳ Ｐゴシック" charset="0"/>
                <a:cs typeface="+mn-cs"/>
              </a:rPr>
              <a:t>Many of the applications we use don’t particularly care about the variability in end to end delay.</a:t>
            </a:r>
            <a:r>
              <a:rPr lang="en-US" sz="2000" kern="1200" baseline="0" dirty="0">
                <a:solidFill>
                  <a:schemeClr val="tx1"/>
                </a:solidFill>
                <a:effectLst/>
                <a:latin typeface="Times New Roman" charset="0"/>
                <a:ea typeface="ＭＳ Ｐゴシック" charset="0"/>
                <a:cs typeface="+mn-cs"/>
              </a:rPr>
              <a:t> </a:t>
            </a:r>
            <a:r>
              <a:rPr lang="en-US" sz="2000" kern="1200" baseline="0" dirty="0" smtClean="0">
                <a:solidFill>
                  <a:schemeClr val="tx1"/>
                </a:solidFill>
                <a:effectLst/>
                <a:latin typeface="Times New Roman" charset="0"/>
                <a:ea typeface="ＭＳ Ｐゴシック" charset="0"/>
                <a:cs typeface="+mn-cs"/>
              </a:rPr>
              <a:t>For example, when we’re downloading a web page or sending an email, we want it to complete quickly, but we don’t particularly mind if individual packets take 10 or 12ms to reach the other end. </a:t>
            </a:r>
          </a:p>
          <a:p>
            <a:endParaRPr lang="en-US" sz="2000" kern="1200" baseline="0" dirty="0" smtClean="0">
              <a:solidFill>
                <a:schemeClr val="tx1"/>
              </a:solidFill>
              <a:effectLst/>
              <a:latin typeface="Times New Roman" charset="0"/>
              <a:ea typeface="ＭＳ Ｐゴシック"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5342DF-EB9A-244B-8D6E-B5FA19838CDF}" type="slidenum">
              <a:rPr lang="en-US"/>
              <a:pPr/>
              <a:t>14</a:t>
            </a:fld>
            <a:endParaRPr lang="en-US"/>
          </a:p>
        </p:txBody>
      </p:sp>
      <p:sp>
        <p:nvSpPr>
          <p:cNvPr id="1320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32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02012A-87EE-BD46-8E95-CF820C4BE6AC}" type="slidenum">
              <a:rPr lang="en-US"/>
              <a:pPr/>
              <a:t>15</a:t>
            </a:fld>
            <a:endParaRPr lang="en-US"/>
          </a:p>
        </p:txBody>
      </p:sp>
      <p:sp>
        <p:nvSpPr>
          <p:cNvPr id="72706" name="Rectangle 2"/>
          <p:cNvSpPr>
            <a:spLocks noGrp="1" noRot="1" noChangeAspect="1" noChangeArrowheads="1" noTextEdit="1"/>
          </p:cNvSpPr>
          <p:nvPr>
            <p:ph type="sldImg"/>
          </p:nvPr>
        </p:nvSpPr>
        <p:spPr bwMode="auto">
          <a:xfrm>
            <a:off x="1073150" y="704850"/>
            <a:ext cx="4699000" cy="352425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72707" name="Rectangle 3"/>
          <p:cNvSpPr>
            <a:spLocks noGrp="1" noChangeArrowheads="1"/>
          </p:cNvSpPr>
          <p:nvPr>
            <p:ph type="body" idx="1"/>
          </p:nvPr>
        </p:nvSpPr>
        <p:spPr bwMode="auto">
          <a:xfrm>
            <a:off x="911225" y="4464050"/>
            <a:ext cx="5022850" cy="4227513"/>
          </a:xfrm>
          <a:prstGeom prst="rect">
            <a:avLst/>
          </a:prstGeom>
          <a:solidFill>
            <a:srgbClr val="FFFFFF"/>
          </a:solidFill>
          <a:ln>
            <a:solidFill>
              <a:srgbClr val="000000"/>
            </a:solidFill>
            <a:miter lim="800000"/>
            <a:headEnd/>
            <a:tailEnd/>
          </a:ln>
        </p:spPr>
        <p:txBody>
          <a:bodyPr lIns="90075" tIns="45038" rIns="90075" bIns="45038"/>
          <a:lstStyle/>
          <a:p>
            <a:r>
              <a:rPr lang="en-US">
                <a:latin typeface="Comic Sans MS" charset="0"/>
              </a:rPr>
              <a:t>Statistical multiplexing</a:t>
            </a:r>
          </a:p>
          <a:p>
            <a:pPr lvl="1"/>
            <a:r>
              <a:rPr lang="en-US">
                <a:latin typeface="Comic Sans MS" charset="0"/>
              </a:rPr>
              <a:t>Important if traffic is bursty</a:t>
            </a:r>
          </a:p>
          <a:p>
            <a:r>
              <a:rPr lang="en-US">
                <a:latin typeface="Comic Sans MS" charset="0"/>
              </a:rPr>
              <a:t>Less expensive</a:t>
            </a:r>
          </a:p>
          <a:p>
            <a:r>
              <a:rPr lang="en-US">
                <a:latin typeface="Comic Sans MS" charset="0"/>
              </a:rPr>
              <a:t>Contention requires buffering</a:t>
            </a:r>
          </a:p>
          <a:p>
            <a:pPr lvl="1"/>
            <a:r>
              <a:rPr lang="en-US">
                <a:latin typeface="Comic Sans MS" charset="0"/>
              </a:rPr>
              <a:t>Variable delay =&gt; no QoS guarantees	</a:t>
            </a:r>
          </a:p>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802666-5435-B744-9106-BEED4853193D}" type="slidenum">
              <a:rPr lang="en-US"/>
              <a:pPr/>
              <a:t>16</a:t>
            </a:fld>
            <a:endParaRPr lang="en-US"/>
          </a:p>
        </p:txBody>
      </p:sp>
      <p:sp>
        <p:nvSpPr>
          <p:cNvPr id="74754" name="Rectangle 2"/>
          <p:cNvSpPr>
            <a:spLocks noGrp="1" noRot="1" noChangeAspect="1" noChangeArrowheads="1" noTextEdit="1"/>
          </p:cNvSpPr>
          <p:nvPr>
            <p:ph type="sldImg"/>
          </p:nvPr>
        </p:nvSpPr>
        <p:spPr bwMode="auto">
          <a:xfrm>
            <a:off x="1073150" y="704850"/>
            <a:ext cx="4699000" cy="352425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74755" name="Rectangle 3"/>
          <p:cNvSpPr>
            <a:spLocks noGrp="1" noChangeArrowheads="1"/>
          </p:cNvSpPr>
          <p:nvPr>
            <p:ph type="body" idx="1"/>
          </p:nvPr>
        </p:nvSpPr>
        <p:spPr bwMode="auto">
          <a:xfrm>
            <a:off x="911225" y="4464050"/>
            <a:ext cx="5022850" cy="4227513"/>
          </a:xfrm>
          <a:prstGeom prst="rect">
            <a:avLst/>
          </a:prstGeom>
          <a:solidFill>
            <a:srgbClr val="FFFFFF"/>
          </a:solidFill>
          <a:ln>
            <a:solidFill>
              <a:srgbClr val="000000"/>
            </a:solidFill>
            <a:miter lim="800000"/>
            <a:headEnd/>
            <a:tailEnd/>
          </a:ln>
        </p:spPr>
        <p:txBody>
          <a:bodyPr lIns="90075" tIns="45038" rIns="90075" bIns="45038"/>
          <a:lstStyle/>
          <a:p>
            <a:r>
              <a:rPr lang="en-US">
                <a:latin typeface="Comic Sans MS" charset="0"/>
              </a:rPr>
              <a:t>Statistical multiplexing</a:t>
            </a:r>
          </a:p>
          <a:p>
            <a:pPr lvl="1"/>
            <a:r>
              <a:rPr lang="en-US">
                <a:latin typeface="Comic Sans MS" charset="0"/>
              </a:rPr>
              <a:t>Important if traffic is bursty</a:t>
            </a:r>
          </a:p>
          <a:p>
            <a:r>
              <a:rPr lang="en-US">
                <a:latin typeface="Comic Sans MS" charset="0"/>
              </a:rPr>
              <a:t>Less expensive</a:t>
            </a:r>
          </a:p>
          <a:p>
            <a:r>
              <a:rPr lang="en-US">
                <a:latin typeface="Comic Sans MS" charset="0"/>
              </a:rPr>
              <a:t>Contention requires buffering</a:t>
            </a:r>
          </a:p>
          <a:p>
            <a:pPr lvl="1"/>
            <a:r>
              <a:rPr lang="en-US">
                <a:latin typeface="Comic Sans MS" charset="0"/>
              </a:rPr>
              <a:t>Variable delay =&gt; no QoS guarantees	</a:t>
            </a:r>
          </a:p>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70AEDE-5D1B-8145-8E55-354771EC6BEC}" type="slidenum">
              <a:rPr lang="en-US"/>
              <a:pPr/>
              <a:t>17</a:t>
            </a:fld>
            <a:endParaRPr lang="en-US"/>
          </a:p>
        </p:txBody>
      </p:sp>
      <p:sp>
        <p:nvSpPr>
          <p:cNvPr id="1351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35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E8BF74-F4F0-8048-AE2A-17B14099EC8C}" type="slidenum">
              <a:rPr lang="en-US"/>
              <a:pPr/>
              <a:t>18</a:t>
            </a:fld>
            <a:endParaRPr lang="en-US"/>
          </a:p>
        </p:txBody>
      </p:sp>
      <p:sp>
        <p:nvSpPr>
          <p:cNvPr id="1361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361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F3C82D-D29D-D94D-920B-8165B8760B83}" type="slidenum">
              <a:rPr lang="en-US"/>
              <a:pPr/>
              <a:t>19</a:t>
            </a:fld>
            <a:endParaRPr lang="en-US"/>
          </a:p>
        </p:txBody>
      </p:sp>
      <p:sp>
        <p:nvSpPr>
          <p:cNvPr id="1372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37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5A6444-4456-2D42-B89D-A7DCEC3E988C}" type="slidenum">
              <a:rPr lang="en-US"/>
              <a:pPr/>
              <a:t>20</a:t>
            </a:fld>
            <a:endParaRPr lang="en-US"/>
          </a:p>
        </p:txBody>
      </p:sp>
      <p:sp>
        <p:nvSpPr>
          <p:cNvPr id="1382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38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452068-011A-D44F-9539-4E85C50612CA}" type="slidenum">
              <a:rPr lang="en-US"/>
              <a:pPr/>
              <a:t>21</a:t>
            </a:fld>
            <a:endParaRPr lang="en-US"/>
          </a:p>
        </p:txBody>
      </p:sp>
      <p:sp>
        <p:nvSpPr>
          <p:cNvPr id="1392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39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2DCBBE-A829-3448-A122-A895761E02DB}" type="slidenum">
              <a:rPr lang="en-US"/>
              <a:pPr/>
              <a:t>22</a:t>
            </a:fld>
            <a:endParaRPr lang="en-US"/>
          </a:p>
        </p:txBody>
      </p:sp>
      <p:sp>
        <p:nvSpPr>
          <p:cNvPr id="1402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0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3E32C9-0C7C-8041-B37F-D93696C9897D}" type="slidenum">
              <a:rPr lang="en-US"/>
              <a:pPr/>
              <a:t>23</a:t>
            </a:fld>
            <a:endParaRPr lang="en-US"/>
          </a:p>
        </p:txBody>
      </p:sp>
      <p:sp>
        <p:nvSpPr>
          <p:cNvPr id="1413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1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 many of the applications we use, the variable </a:t>
            </a:r>
            <a:r>
              <a:rPr lang="en-US" baseline="0" dirty="0" err="1" smtClean="0"/>
              <a:t>queueing</a:t>
            </a:r>
            <a:r>
              <a:rPr lang="en-US" baseline="0" dirty="0" smtClean="0"/>
              <a:t> delay isn’t a problem - we don’t particularly care about the precise arrival time of packets when we are browsing the web or sending email. We *do* care that our web pages load quickly, or our emails are sent promptly – but we don’t particular mind if our packets arrive after 100ms or 120ms.  </a:t>
            </a:r>
          </a:p>
          <a:p>
            <a:endParaRPr lang="en-US" baseline="0" dirty="0" smtClean="0"/>
          </a:p>
          <a:p>
            <a:r>
              <a:rPr lang="en-US" baseline="0" dirty="0" smtClean="0"/>
              <a:t>But some applications *have* to care about the </a:t>
            </a:r>
            <a:r>
              <a:rPr lang="en-US" baseline="0" dirty="0" err="1" smtClean="0"/>
              <a:t>queueing</a:t>
            </a:r>
            <a:r>
              <a:rPr lang="en-US" baseline="0" dirty="0" smtClean="0"/>
              <a:t> delay; particularly real time applications such as streaming video and voice. Let’s take a look at an example. Over the next few minutes I’m going to explain why </a:t>
            </a:r>
            <a:r>
              <a:rPr lang="en-US" baseline="0" dirty="0" err="1" smtClean="0"/>
              <a:t>queueing</a:t>
            </a:r>
            <a:r>
              <a:rPr lang="en-US" baseline="0" dirty="0" smtClean="0"/>
              <a:t> delay makes life hard for these applications. It’s serves as a good illustration of </a:t>
            </a:r>
            <a:r>
              <a:rPr lang="en-US" baseline="0" dirty="0" err="1" smtClean="0"/>
              <a:t>queueing</a:t>
            </a:r>
            <a:r>
              <a:rPr lang="en-US" baseline="0" dirty="0" smtClean="0"/>
              <a:t> delay, and how we mitigate the problem in practice. Basically, because the applications don’t know precisely when the packets will show up, they can’t be sure they will have a voice or video sample in time to deliver it to the user. And so they build up a reserve of packets in something called the PLAYBACK BUFFER…</a:t>
            </a:r>
            <a:endParaRPr lang="en-US" dirty="0"/>
          </a:p>
        </p:txBody>
      </p:sp>
      <p:sp>
        <p:nvSpPr>
          <p:cNvPr id="4" name="Slide Number Placeholder 3"/>
          <p:cNvSpPr>
            <a:spLocks noGrp="1"/>
          </p:cNvSpPr>
          <p:nvPr>
            <p:ph type="sldNum" sz="quarter" idx="10"/>
          </p:nvPr>
        </p:nvSpPr>
        <p:spPr/>
        <p:txBody>
          <a:bodyPr/>
          <a:lstStyle/>
          <a:p>
            <a:fld id="{F9359941-1679-5443-A686-DD245D03B7E2}" type="slidenum">
              <a:rPr lang="en-US" smtClean="0"/>
              <a:pPr/>
              <a:t>2</a:t>
            </a:fld>
            <a:endParaRPr lang="en-US"/>
          </a:p>
        </p:txBody>
      </p:sp>
    </p:spTree>
    <p:extLst>
      <p:ext uri="{BB962C8B-B14F-4D97-AF65-F5344CB8AC3E}">
        <p14:creationId xmlns:p14="http://schemas.microsoft.com/office/powerpoint/2010/main" val="39748396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F91BD4-2354-EB4E-867A-D2F7C13E25DC}" type="slidenum">
              <a:rPr lang="en-US"/>
              <a:pPr/>
              <a:t>24</a:t>
            </a:fld>
            <a:endParaRPr lang="en-US"/>
          </a:p>
        </p:txBody>
      </p:sp>
      <p:sp>
        <p:nvSpPr>
          <p:cNvPr id="1423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2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EB1EE8-2E5C-1A49-A390-FF2132782972}" type="slidenum">
              <a:rPr lang="en-US"/>
              <a:pPr/>
              <a:t>25</a:t>
            </a:fld>
            <a:endParaRPr lang="en-US"/>
          </a:p>
        </p:txBody>
      </p:sp>
      <p:sp>
        <p:nvSpPr>
          <p:cNvPr id="1433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3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5518E0-70CC-F441-8BC7-150380CD3F77}" type="slidenum">
              <a:rPr lang="en-US"/>
              <a:pPr/>
              <a:t>26</a:t>
            </a:fld>
            <a:endParaRPr lang="en-US"/>
          </a:p>
        </p:txBody>
      </p:sp>
      <p:sp>
        <p:nvSpPr>
          <p:cNvPr id="1443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4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5CE8B0-EA2C-F54B-8AF5-F78AD5E6B674}" type="slidenum">
              <a:rPr lang="en-US"/>
              <a:pPr/>
              <a:t>27</a:t>
            </a:fld>
            <a:endParaRPr lang="en-US"/>
          </a:p>
        </p:txBody>
      </p:sp>
      <p:sp>
        <p:nvSpPr>
          <p:cNvPr id="1454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5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755A4-6AE1-2341-9932-DAB67697C7AC}" type="slidenum">
              <a:rPr lang="en-US"/>
              <a:pPr/>
              <a:t>28</a:t>
            </a:fld>
            <a:endParaRPr lang="en-US"/>
          </a:p>
        </p:txBody>
      </p:sp>
      <p:sp>
        <p:nvSpPr>
          <p:cNvPr id="1464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6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95A854-0497-D44F-9CF1-B2ACB9DC603E}" type="slidenum">
              <a:rPr lang="en-US"/>
              <a:pPr/>
              <a:t>29</a:t>
            </a:fld>
            <a:endParaRPr lang="en-US"/>
          </a:p>
        </p:txBody>
      </p:sp>
      <p:sp>
        <p:nvSpPr>
          <p:cNvPr id="1474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7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03A1FB-61F8-8B43-8454-911BBF542F44}" type="slidenum">
              <a:rPr lang="en-US"/>
              <a:pPr/>
              <a:t>30</a:t>
            </a:fld>
            <a:endParaRPr lang="en-US"/>
          </a:p>
        </p:txBody>
      </p:sp>
      <p:sp>
        <p:nvSpPr>
          <p:cNvPr id="1484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8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E8269A-3892-954C-88AB-FC566E48E80D}" type="slidenum">
              <a:rPr lang="en-US"/>
              <a:pPr/>
              <a:t>31</a:t>
            </a:fld>
            <a:endParaRPr lang="en-US"/>
          </a:p>
        </p:txBody>
      </p:sp>
      <p:sp>
        <p:nvSpPr>
          <p:cNvPr id="1495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9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356EBC-95E6-5141-86F2-7F18CD37FB1F}" type="slidenum">
              <a:rPr lang="en-US"/>
              <a:pPr/>
              <a:t>32</a:t>
            </a:fld>
            <a:endParaRPr lang="en-US"/>
          </a:p>
        </p:txBody>
      </p:sp>
      <p:sp>
        <p:nvSpPr>
          <p:cNvPr id="1505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50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F9D8AA-C5D2-C04D-B1AF-DCE98334332B}" type="slidenum">
              <a:rPr lang="en-US"/>
              <a:pPr/>
              <a:t>33</a:t>
            </a:fld>
            <a:endParaRPr lang="en-US"/>
          </a:p>
        </p:txBody>
      </p:sp>
      <p:sp>
        <p:nvSpPr>
          <p:cNvPr id="15155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51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You’ve all seen</a:t>
            </a:r>
            <a:r>
              <a:rPr lang="en-US" baseline="0" dirty="0" smtClean="0"/>
              <a:t> a playback buffer before. This is a screenshot from a YouTube client. The red line on the left shows how much of the video we’ve watched so far. The dot shows where we’ve got to so far, and the grey area shows how much of the video the client has received but hasn’t played back yet. The client deliberately tries to get ahead just in case some of the packets are delayed and don’t arrive in time, or in case there is a temporary outage. When designing a playback buffer we have to think about how far ahead we want to buffer, and how much we want to accumulate in the buffer before we start playing back the video to the user. Let’s take a closer look…</a:t>
            </a:r>
            <a:endParaRPr lang="en-US" dirty="0"/>
          </a:p>
        </p:txBody>
      </p:sp>
      <p:sp>
        <p:nvSpPr>
          <p:cNvPr id="4" name="Slide Number Placeholder 3"/>
          <p:cNvSpPr>
            <a:spLocks noGrp="1"/>
          </p:cNvSpPr>
          <p:nvPr>
            <p:ph type="sldNum" sz="quarter" idx="10"/>
          </p:nvPr>
        </p:nvSpPr>
        <p:spPr/>
        <p:txBody>
          <a:bodyPr/>
          <a:lstStyle/>
          <a:p>
            <a:fld id="{F9359941-1679-5443-A686-DD245D03B7E2}" type="slidenum">
              <a:rPr lang="en-US" smtClean="0"/>
              <a:pPr/>
              <a:t>3</a:t>
            </a:fld>
            <a:endParaRPr lang="en-US"/>
          </a:p>
        </p:txBody>
      </p:sp>
    </p:spTree>
    <p:extLst>
      <p:ext uri="{BB962C8B-B14F-4D97-AF65-F5344CB8AC3E}">
        <p14:creationId xmlns:p14="http://schemas.microsoft.com/office/powerpoint/2010/main" val="18107455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1C81B6-8156-BD44-8C7C-DC86ABC43F63}" type="slidenum">
              <a:rPr lang="en-US"/>
              <a:pPr/>
              <a:t>34</a:t>
            </a:fld>
            <a:endParaRPr lang="en-US"/>
          </a:p>
        </p:txBody>
      </p:sp>
      <p:sp>
        <p:nvSpPr>
          <p:cNvPr id="1525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52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Imagine we are watching a YouTube video on the laptop on the right.</a:t>
            </a:r>
            <a:r>
              <a:rPr lang="en-US" baseline="0" dirty="0" smtClean="0"/>
              <a:t> In our example, the video is being streamed at 1Mb/s from the server on the left, and passes through several routers along the path. </a:t>
            </a:r>
          </a:p>
          <a:p>
            <a:endParaRPr lang="en-US" baseline="0" dirty="0" smtClean="0"/>
          </a:p>
          <a:p>
            <a:r>
              <a:rPr lang="en-US" baseline="0" dirty="0" smtClean="0"/>
              <a:t>The graph shows the cumulative number of byte sent by the server. Because the server is sending at a constant 1Mb/s, the gradient is 1Mb/s. i.e. after 1s it has sent 1Mbits of data, and after 10seconds it has sent 10Mbits.</a:t>
            </a:r>
          </a:p>
          <a:p>
            <a:endParaRPr lang="en-US" baseline="0" dirty="0" smtClean="0"/>
          </a:p>
          <a:p>
            <a:r>
              <a:rPr lang="en-US" baseline="0" dirty="0" smtClean="0"/>
              <a:t>Because </a:t>
            </a:r>
            <a:r>
              <a:rPr lang="en-US" baseline="0" dirty="0" err="1" smtClean="0"/>
              <a:t>fo</a:t>
            </a:r>
            <a:r>
              <a:rPr lang="en-US" baseline="0" dirty="0" smtClean="0"/>
              <a:t> the variable </a:t>
            </a:r>
            <a:r>
              <a:rPr lang="en-US" baseline="0" dirty="0" err="1" smtClean="0"/>
              <a:t>queueing</a:t>
            </a:r>
            <a:r>
              <a:rPr lang="en-US" baseline="0" dirty="0" smtClean="0"/>
              <a:t> delay in the network, the cumulative arrivals at the laptop might look like this. The biggest component of the delay is the propagation and </a:t>
            </a:r>
            <a:r>
              <a:rPr lang="en-US" baseline="0" dirty="0" err="1" smtClean="0"/>
              <a:t>packetization</a:t>
            </a:r>
            <a:r>
              <a:rPr lang="en-US" baseline="0" dirty="0" smtClean="0"/>
              <a:t> delay; the variable part of the delay is the </a:t>
            </a:r>
            <a:r>
              <a:rPr lang="en-US" baseline="0" dirty="0" err="1" smtClean="0"/>
              <a:t>queueing</a:t>
            </a:r>
            <a:r>
              <a:rPr lang="en-US" baseline="0" dirty="0" smtClean="0"/>
              <a:t> delay in the packet buffers. The actual shape of the arrival graph could look very different from this, I just made up this shape. However, we do know a couple of things about it. First, the overall end to end delay can’t be less than the </a:t>
            </a:r>
            <a:r>
              <a:rPr lang="en-US" baseline="0" dirty="0" err="1" smtClean="0"/>
              <a:t>packetization</a:t>
            </a:r>
            <a:r>
              <a:rPr lang="en-US" baseline="0" dirty="0" smtClean="0"/>
              <a:t> and propagation delay – it has a lower bound. It also has an upper bound: The </a:t>
            </a:r>
            <a:r>
              <a:rPr lang="en-US" baseline="0" dirty="0" err="1" smtClean="0"/>
              <a:t>queueing</a:t>
            </a:r>
            <a:r>
              <a:rPr lang="en-US" baseline="0" dirty="0" smtClean="0"/>
              <a:t> delay can’t be larger than the sum of all the </a:t>
            </a:r>
            <a:r>
              <a:rPr lang="en-US" baseline="0" dirty="0" err="1" smtClean="0"/>
              <a:t>queueing</a:t>
            </a:r>
            <a:r>
              <a:rPr lang="en-US" baseline="0" dirty="0" smtClean="0"/>
              <a:t> delays in the routers along the path. Because the routers have finite buffers, and because they serve the packets in FIFO order, there is a maximum delay. Unfortunately, this delay could be huge – the buffers often delay packets by half a second or more. We also know that the cumulative arrivals are non-decreasing – the value can only increase. And finally, the instantaneous arrival rate can’t </a:t>
            </a:r>
            <a:r>
              <a:rPr lang="en-US" baseline="0" dirty="0" err="1" smtClean="0"/>
              <a:t>exceeed</a:t>
            </a:r>
            <a:r>
              <a:rPr lang="en-US" baseline="0" dirty="0" smtClean="0"/>
              <a:t> the speed of the last link. </a:t>
            </a:r>
          </a:p>
          <a:p>
            <a:endParaRPr lang="en-US" baseline="0" dirty="0" smtClean="0"/>
          </a:p>
          <a:p>
            <a:r>
              <a:rPr lang="en-US" baseline="0" dirty="0" smtClean="0"/>
              <a:t>OK, with all those caveats, let’s look at what the client needs to do. </a:t>
            </a:r>
          </a:p>
          <a:p>
            <a:endParaRPr lang="en-US" baseline="0" dirty="0" smtClean="0"/>
          </a:p>
          <a:p>
            <a:r>
              <a:rPr lang="en-US" baseline="0" dirty="0" smtClean="0"/>
              <a:t>This red line shows the rate at which the client needs to playback the video to the user – it’s exactly the same as the rate sent by the server, 1Mb/s.  The client needs to BUFFER up enough bytes of data, so that it never goes empty. We say that if the playback buffer goes empty it under-runs. It means the user has no more video and the screen has to freeze. Something we’ve all seen before.  In my example here, the buffer never goes empty and the video is fine.</a:t>
            </a:r>
          </a:p>
        </p:txBody>
      </p:sp>
      <p:sp>
        <p:nvSpPr>
          <p:cNvPr id="4" name="Slide Number Placeholder 3"/>
          <p:cNvSpPr>
            <a:spLocks noGrp="1"/>
          </p:cNvSpPr>
          <p:nvPr>
            <p:ph type="sldNum" sz="quarter" idx="10"/>
          </p:nvPr>
        </p:nvSpPr>
        <p:spPr/>
        <p:txBody>
          <a:bodyPr/>
          <a:lstStyle/>
          <a:p>
            <a:fld id="{F9359941-1679-5443-A686-DD245D03B7E2}" type="slidenum">
              <a:rPr lang="en-US" smtClean="0"/>
              <a:pPr/>
              <a:t>4</a:t>
            </a:fld>
            <a:endParaRPr lang="en-US"/>
          </a:p>
        </p:txBody>
      </p:sp>
    </p:spTree>
    <p:extLst>
      <p:ext uri="{BB962C8B-B14F-4D97-AF65-F5344CB8AC3E}">
        <p14:creationId xmlns:p14="http://schemas.microsoft.com/office/powerpoint/2010/main" val="3440911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look inside the client we can see the playback</a:t>
            </a:r>
            <a:r>
              <a:rPr lang="en-US" baseline="0" dirty="0" smtClean="0"/>
              <a:t> buffer and the place it has got to in the video. This is the big dot on the YouTube video client. After the data leaves the playback buffer it goes into the video decoder and placed on the screen.</a:t>
            </a:r>
            <a:endParaRPr lang="en-US" dirty="0"/>
          </a:p>
        </p:txBody>
      </p:sp>
      <p:sp>
        <p:nvSpPr>
          <p:cNvPr id="4" name="Slide Number Placeholder 3"/>
          <p:cNvSpPr>
            <a:spLocks noGrp="1"/>
          </p:cNvSpPr>
          <p:nvPr>
            <p:ph type="sldNum" sz="quarter" idx="10"/>
          </p:nvPr>
        </p:nvSpPr>
        <p:spPr/>
        <p:txBody>
          <a:bodyPr/>
          <a:lstStyle/>
          <a:p>
            <a:fld id="{F9359941-1679-5443-A686-DD245D03B7E2}" type="slidenum">
              <a:rPr lang="en-US" smtClean="0"/>
              <a:pPr/>
              <a:t>5</a:t>
            </a:fld>
            <a:endParaRPr lang="en-US"/>
          </a:p>
        </p:txBody>
      </p:sp>
    </p:spTree>
    <p:extLst>
      <p:ext uri="{BB962C8B-B14F-4D97-AF65-F5344CB8AC3E}">
        <p14:creationId xmlns:p14="http://schemas.microsoft.com/office/powerpoint/2010/main" val="3130264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make the buffer too small, or start playing back the video too soon, then the playback</a:t>
            </a:r>
            <a:r>
              <a:rPr lang="en-US" baseline="0" dirty="0" smtClean="0"/>
              <a:t> buffer goes empty and the screen freezes. We have to pause, build up the buffer again, then resume playing out the video at 1Mb/s again. This is often called a </a:t>
            </a:r>
            <a:r>
              <a:rPr lang="en-US" baseline="0" dirty="0" err="1" smtClean="0"/>
              <a:t>Rebuffering</a:t>
            </a:r>
            <a:r>
              <a:rPr lang="en-US" baseline="0" dirty="0" smtClean="0"/>
              <a:t> Event, and can be pretty annoying. If you’re watching this video over a slow link, or from a long way away you </a:t>
            </a:r>
            <a:r>
              <a:rPr lang="en-US" baseline="0" dirty="0" err="1" smtClean="0"/>
              <a:t>migth</a:t>
            </a:r>
            <a:r>
              <a:rPr lang="en-US" baseline="0" dirty="0" smtClean="0"/>
              <a:t> experience a </a:t>
            </a:r>
            <a:r>
              <a:rPr lang="en-US" baseline="0" dirty="0" err="1" smtClean="0"/>
              <a:t>rebuffering</a:t>
            </a:r>
            <a:r>
              <a:rPr lang="en-US" baseline="0" dirty="0" smtClean="0"/>
              <a:t> event. You can fix the problem by streaming at a slower rate, or by downloading the video ahead of time.</a:t>
            </a:r>
          </a:p>
          <a:p>
            <a:endParaRPr lang="en-US" baseline="0" dirty="0" smtClean="0"/>
          </a:p>
        </p:txBody>
      </p:sp>
      <p:sp>
        <p:nvSpPr>
          <p:cNvPr id="4" name="Slide Number Placeholder 3"/>
          <p:cNvSpPr>
            <a:spLocks noGrp="1"/>
          </p:cNvSpPr>
          <p:nvPr>
            <p:ph type="sldNum" sz="quarter" idx="10"/>
          </p:nvPr>
        </p:nvSpPr>
        <p:spPr/>
        <p:txBody>
          <a:bodyPr/>
          <a:lstStyle/>
          <a:p>
            <a:fld id="{F9359941-1679-5443-A686-DD245D03B7E2}" type="slidenum">
              <a:rPr lang="en-US" smtClean="0"/>
              <a:pPr/>
              <a:t>6</a:t>
            </a:fld>
            <a:endParaRPr lang="en-US"/>
          </a:p>
        </p:txBody>
      </p:sp>
    </p:spTree>
    <p:extLst>
      <p:ext uri="{BB962C8B-B14F-4D97-AF65-F5344CB8AC3E}">
        <p14:creationId xmlns:p14="http://schemas.microsoft.com/office/powerpoint/2010/main" val="896714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7C269F-6C10-A64F-BD7E-C096AA9F2137}" type="slidenum">
              <a:rPr lang="en-US"/>
              <a:pPr/>
              <a:t>7</a:t>
            </a:fld>
            <a:endParaRPr lang="en-US"/>
          </a:p>
        </p:txBody>
      </p:sp>
      <p:sp>
        <p:nvSpPr>
          <p:cNvPr id="2447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44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3D6E12-441D-6F42-9D1C-BBAF2B52C961}" type="slidenum">
              <a:rPr lang="en-US"/>
              <a:pPr/>
              <a:t>9</a:t>
            </a:fld>
            <a:endParaRPr lang="en-US"/>
          </a:p>
        </p:txBody>
      </p:sp>
      <p:sp>
        <p:nvSpPr>
          <p:cNvPr id="1280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28003" name="Rectangle 3"/>
          <p:cNvSpPr>
            <a:spLocks noGrp="1" noChangeArrowheads="1"/>
          </p:cNvSpPr>
          <p:nvPr>
            <p:ph type="body" idx="1"/>
          </p:nvPr>
        </p:nvSpPr>
        <p:spPr/>
        <p:txBody>
          <a:bodyPr/>
          <a:lstStyle/>
          <a:p>
            <a:r>
              <a:rPr lang="en-US" dirty="0" smtClean="0"/>
              <a:t>&lt;Read from slide&gt;</a:t>
            </a:r>
          </a:p>
          <a:p>
            <a:r>
              <a:rPr lang="en-US" dirty="0" smtClean="0"/>
              <a:t>This</a:t>
            </a:r>
            <a:r>
              <a:rPr lang="en-US" baseline="0" dirty="0" smtClean="0"/>
              <a:t> is the end of the video on end to end delay. I’ll see you again in the next video when I tell you about playback buffers. Packet Switching 3, where I’m going to tell you about a simple deterministic model for understanding variable packet delay.</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0558FD-1B31-DA4C-A01A-C61085B4F0A5}" type="slidenum">
              <a:rPr lang="en-US"/>
              <a:pPr/>
              <a:t>13</a:t>
            </a:fld>
            <a:endParaRPr lang="en-US"/>
          </a:p>
        </p:txBody>
      </p:sp>
      <p:sp>
        <p:nvSpPr>
          <p:cNvPr id="1310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3107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Calibri"/>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678565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lvl1pPr>
              <a:defRPr/>
            </a:lvl1pPr>
          </a:lstStyle>
          <a:p>
            <a:fld id="{7B97DA02-D7E1-B64C-B345-D892F0D43DB1}" type="slidenum">
              <a:rPr lang="en-US"/>
              <a:pPr/>
              <a:t>‹#›</a:t>
            </a:fld>
            <a:endParaRPr lang="en-US"/>
          </a:p>
        </p:txBody>
      </p:sp>
    </p:spTree>
    <p:extLst>
      <p:ext uri="{BB962C8B-B14F-4D97-AF65-F5344CB8AC3E}">
        <p14:creationId xmlns:p14="http://schemas.microsoft.com/office/powerpoint/2010/main" val="1209150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7"/>
          <p:cNvSpPr>
            <a:spLocks noGrp="1"/>
          </p:cNvSpPr>
          <p:nvPr>
            <p:ph type="sldNum" sz="quarter" idx="12"/>
          </p:nvPr>
        </p:nvSpPr>
        <p:spPr>
          <a:xfrm>
            <a:off x="6553200" y="6248400"/>
            <a:ext cx="1905000" cy="457200"/>
          </a:xfrm>
        </p:spPr>
        <p:txBody>
          <a:bodyPr/>
          <a:lstStyle>
            <a:lvl1pPr>
              <a:defRPr/>
            </a:lvl1pPr>
          </a:lstStyle>
          <a:p>
            <a:fld id="{BD79A8FB-728E-B042-89ED-38C18C15D679}" type="slidenum">
              <a:rPr lang="en-US"/>
              <a:pPr/>
              <a:t>‹#›</a:t>
            </a:fld>
            <a:endParaRPr lang="en-US"/>
          </a:p>
        </p:txBody>
      </p:sp>
    </p:spTree>
    <p:extLst>
      <p:ext uri="{BB962C8B-B14F-4D97-AF65-F5344CB8AC3E}">
        <p14:creationId xmlns:p14="http://schemas.microsoft.com/office/powerpoint/2010/main" val="660745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lvl1pPr>
              <a:defRPr/>
            </a:lvl1pPr>
          </a:lstStyle>
          <a:p>
            <a:fld id="{47BB83B6-92F4-494F-9F1D-BD99F394F2F6}" type="slidenum">
              <a:rPr lang="en-US"/>
              <a:pPr/>
              <a:t>‹#›</a:t>
            </a:fld>
            <a:endParaRPr lang="en-US"/>
          </a:p>
        </p:txBody>
      </p:sp>
    </p:spTree>
    <p:extLst>
      <p:ext uri="{BB962C8B-B14F-4D97-AF65-F5344CB8AC3E}">
        <p14:creationId xmlns:p14="http://schemas.microsoft.com/office/powerpoint/2010/main" val="1439319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lvl1pPr>
              <a:defRPr/>
            </a:lvl1pPr>
          </a:lstStyle>
          <a:p>
            <a:fld id="{8FE79FD7-4C5E-A44A-944A-7CC85642A217}" type="slidenum">
              <a:rPr lang="en-US"/>
              <a:pPr/>
              <a:t>‹#›</a:t>
            </a:fld>
            <a:endParaRPr lang="en-US"/>
          </a:p>
        </p:txBody>
      </p:sp>
    </p:spTree>
    <p:extLst>
      <p:ext uri="{BB962C8B-B14F-4D97-AF65-F5344CB8AC3E}">
        <p14:creationId xmlns:p14="http://schemas.microsoft.com/office/powerpoint/2010/main" val="1145900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lvl1pPr>
              <a:defRPr/>
            </a:lvl1pPr>
          </a:lstStyle>
          <a:p>
            <a:fld id="{864E6437-E230-CA4D-9B99-A03DD24D6970}" type="slidenum">
              <a:rPr lang="en-US"/>
              <a:pPr/>
              <a:t>‹#›</a:t>
            </a:fld>
            <a:endParaRPr lang="en-US"/>
          </a:p>
        </p:txBody>
      </p:sp>
    </p:spTree>
    <p:extLst>
      <p:ext uri="{BB962C8B-B14F-4D97-AF65-F5344CB8AC3E}">
        <p14:creationId xmlns:p14="http://schemas.microsoft.com/office/powerpoint/2010/main" val="3695793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lvl1pPr>
              <a:defRPr/>
            </a:lvl1pPr>
          </a:lstStyle>
          <a:p>
            <a:fld id="{92BF0D90-96B9-DC48-8428-5ED7CC121714}" type="slidenum">
              <a:rPr lang="en-US"/>
              <a:pPr/>
              <a:t>‹#›</a:t>
            </a:fld>
            <a:endParaRPr lang="en-US"/>
          </a:p>
        </p:txBody>
      </p:sp>
    </p:spTree>
    <p:extLst>
      <p:ext uri="{BB962C8B-B14F-4D97-AF65-F5344CB8AC3E}">
        <p14:creationId xmlns:p14="http://schemas.microsoft.com/office/powerpoint/2010/main" val="1804024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vl1pPr>
          </a:lstStyle>
          <a:p>
            <a:fld id="{738F99DE-0318-D043-B674-8CF31571028E}" type="slidenum">
              <a:rPr lang="en-US"/>
              <a:pPr/>
              <a:t>‹#›</a:t>
            </a:fld>
            <a:endParaRPr lang="en-US"/>
          </a:p>
        </p:txBody>
      </p:sp>
    </p:spTree>
    <p:extLst>
      <p:ext uri="{BB962C8B-B14F-4D97-AF65-F5344CB8AC3E}">
        <p14:creationId xmlns:p14="http://schemas.microsoft.com/office/powerpoint/2010/main" val="2477375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lvl1pPr>
              <a:defRPr/>
            </a:lvl1pPr>
          </a:lstStyle>
          <a:p>
            <a:fld id="{55A8B1FB-3452-A446-8134-E220B684E248}" type="slidenum">
              <a:rPr lang="en-US"/>
              <a:pPr/>
              <a:t>‹#›</a:t>
            </a:fld>
            <a:endParaRPr lang="en-US"/>
          </a:p>
        </p:txBody>
      </p:sp>
    </p:spTree>
    <p:extLst>
      <p:ext uri="{BB962C8B-B14F-4D97-AF65-F5344CB8AC3E}">
        <p14:creationId xmlns:p14="http://schemas.microsoft.com/office/powerpoint/2010/main" val="1454250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lvl1pPr>
              <a:defRPr/>
            </a:lvl1pPr>
          </a:lstStyle>
          <a:p>
            <a:fld id="{3E3F8463-32B3-6240-BEB2-FF6CE1BE1B07}" type="slidenum">
              <a:rPr lang="en-US"/>
              <a:pPr/>
              <a:t>‹#›</a:t>
            </a:fld>
            <a:endParaRPr lang="en-US"/>
          </a:p>
        </p:txBody>
      </p:sp>
    </p:spTree>
    <p:extLst>
      <p:ext uri="{BB962C8B-B14F-4D97-AF65-F5344CB8AC3E}">
        <p14:creationId xmlns:p14="http://schemas.microsoft.com/office/powerpoint/2010/main" val="2391360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lvl1pPr>
              <a:defRPr/>
            </a:lvl1pPr>
          </a:lstStyle>
          <a:p>
            <a:fld id="{FE7C8578-9269-2040-840E-8890122EAFDF}" type="slidenum">
              <a:rPr lang="en-US"/>
              <a:pPr/>
              <a:t>‹#›</a:t>
            </a:fld>
            <a:endParaRPr lang="en-US"/>
          </a:p>
        </p:txBody>
      </p:sp>
    </p:spTree>
    <p:extLst>
      <p:ext uri="{BB962C8B-B14F-4D97-AF65-F5344CB8AC3E}">
        <p14:creationId xmlns:p14="http://schemas.microsoft.com/office/powerpoint/2010/main" val="45325835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vl1pPr>
          </a:lstStyle>
          <a:p>
            <a:fld id="{D497A0BE-8A58-6E4A-B7FA-9F08B1B28698}" type="slidenum">
              <a:rPr lang="en-US"/>
              <a:pPr/>
              <a:t>‹#›</a:t>
            </a:fld>
            <a:endParaRPr lang="en-US"/>
          </a:p>
        </p:txBody>
      </p:sp>
      <p:sp>
        <p:nvSpPr>
          <p:cNvPr id="1031" name="Line 7"/>
          <p:cNvSpPr>
            <a:spLocks noChangeShapeType="1"/>
          </p:cNvSpPr>
          <p:nvPr userDrawn="1"/>
        </p:nvSpPr>
        <p:spPr bwMode="auto">
          <a:xfrm>
            <a:off x="533400" y="6096000"/>
            <a:ext cx="807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p:txStyles>
    <p:titleStyle>
      <a:lvl1pPr algn="ctr" rtl="0" eaLnBrk="0" fontAlgn="base" hangingPunct="0">
        <a:spcBef>
          <a:spcPct val="0"/>
        </a:spcBef>
        <a:spcAft>
          <a:spcPct val="0"/>
        </a:spcAft>
        <a:defRPr sz="4800">
          <a:solidFill>
            <a:srgbClr val="000099"/>
          </a:solidFill>
          <a:latin typeface="Calibri"/>
          <a:ea typeface="+mj-ea"/>
          <a:cs typeface="+mj-cs"/>
        </a:defRPr>
      </a:lvl1pPr>
      <a:lvl2pPr algn="ctr" rtl="0" eaLnBrk="0" fontAlgn="base" hangingPunct="0">
        <a:spcBef>
          <a:spcPct val="0"/>
        </a:spcBef>
        <a:spcAft>
          <a:spcPct val="0"/>
        </a:spcAft>
        <a:defRPr sz="4000">
          <a:solidFill>
            <a:srgbClr val="000099"/>
          </a:solidFill>
          <a:latin typeface="Comic Sans MS" charset="0"/>
          <a:ea typeface="ＭＳ Ｐゴシック" charset="0"/>
        </a:defRPr>
      </a:lvl2pPr>
      <a:lvl3pPr algn="ctr" rtl="0" eaLnBrk="0" fontAlgn="base" hangingPunct="0">
        <a:spcBef>
          <a:spcPct val="0"/>
        </a:spcBef>
        <a:spcAft>
          <a:spcPct val="0"/>
        </a:spcAft>
        <a:defRPr sz="4000">
          <a:solidFill>
            <a:srgbClr val="000099"/>
          </a:solidFill>
          <a:latin typeface="Comic Sans MS" charset="0"/>
          <a:ea typeface="ＭＳ Ｐゴシック" charset="0"/>
        </a:defRPr>
      </a:lvl3pPr>
      <a:lvl4pPr algn="ctr" rtl="0" eaLnBrk="0" fontAlgn="base" hangingPunct="0">
        <a:spcBef>
          <a:spcPct val="0"/>
        </a:spcBef>
        <a:spcAft>
          <a:spcPct val="0"/>
        </a:spcAft>
        <a:defRPr sz="4000">
          <a:solidFill>
            <a:srgbClr val="000099"/>
          </a:solidFill>
          <a:latin typeface="Comic Sans MS" charset="0"/>
          <a:ea typeface="ＭＳ Ｐゴシック" charset="0"/>
        </a:defRPr>
      </a:lvl4pPr>
      <a:lvl5pPr algn="ctr" rtl="0" eaLnBrk="0" fontAlgn="base" hangingPunct="0">
        <a:spcBef>
          <a:spcPct val="0"/>
        </a:spcBef>
        <a:spcAft>
          <a:spcPct val="0"/>
        </a:spcAft>
        <a:defRPr sz="4000">
          <a:solidFill>
            <a:srgbClr val="000099"/>
          </a:solidFill>
          <a:latin typeface="Comic Sans MS" charset="0"/>
          <a:ea typeface="ＭＳ Ｐゴシック" charset="0"/>
        </a:defRPr>
      </a:lvl5pPr>
      <a:lvl6pPr marL="457200" algn="ctr" rtl="0" eaLnBrk="0" fontAlgn="base" hangingPunct="0">
        <a:spcBef>
          <a:spcPct val="0"/>
        </a:spcBef>
        <a:spcAft>
          <a:spcPct val="0"/>
        </a:spcAft>
        <a:defRPr sz="4000">
          <a:solidFill>
            <a:srgbClr val="000099"/>
          </a:solidFill>
          <a:latin typeface="Comic Sans MS" charset="0"/>
          <a:ea typeface="ＭＳ Ｐゴシック" charset="0"/>
        </a:defRPr>
      </a:lvl6pPr>
      <a:lvl7pPr marL="914400" algn="ctr" rtl="0" eaLnBrk="0" fontAlgn="base" hangingPunct="0">
        <a:spcBef>
          <a:spcPct val="0"/>
        </a:spcBef>
        <a:spcAft>
          <a:spcPct val="0"/>
        </a:spcAft>
        <a:defRPr sz="4000">
          <a:solidFill>
            <a:srgbClr val="000099"/>
          </a:solidFill>
          <a:latin typeface="Comic Sans MS" charset="0"/>
          <a:ea typeface="ＭＳ Ｐゴシック" charset="0"/>
        </a:defRPr>
      </a:lvl7pPr>
      <a:lvl8pPr marL="1371600" algn="ctr" rtl="0" eaLnBrk="0" fontAlgn="base" hangingPunct="0">
        <a:spcBef>
          <a:spcPct val="0"/>
        </a:spcBef>
        <a:spcAft>
          <a:spcPct val="0"/>
        </a:spcAft>
        <a:defRPr sz="4000">
          <a:solidFill>
            <a:srgbClr val="000099"/>
          </a:solidFill>
          <a:latin typeface="Comic Sans MS" charset="0"/>
          <a:ea typeface="ＭＳ Ｐゴシック" charset="0"/>
        </a:defRPr>
      </a:lvl8pPr>
      <a:lvl9pPr marL="1828800" algn="ctr" rtl="0" eaLnBrk="0" fontAlgn="base" hangingPunct="0">
        <a:spcBef>
          <a:spcPct val="0"/>
        </a:spcBef>
        <a:spcAft>
          <a:spcPct val="0"/>
        </a:spcAft>
        <a:defRPr sz="4000">
          <a:solidFill>
            <a:srgbClr val="000099"/>
          </a:solidFill>
          <a:latin typeface="Comic Sans MS" charset="0"/>
          <a:ea typeface="ＭＳ Ｐゴシック" charset="0"/>
        </a:defRPr>
      </a:lvl9pPr>
    </p:titleStyle>
    <p:bodyStyle>
      <a:lvl1pPr marL="0" indent="0" algn="l" rtl="0" eaLnBrk="0" fontAlgn="base" hangingPunct="0">
        <a:spcBef>
          <a:spcPct val="20000"/>
        </a:spcBef>
        <a:spcAft>
          <a:spcPct val="0"/>
        </a:spcAft>
        <a:buClr>
          <a:srgbClr val="000099"/>
        </a:buClr>
        <a:buSzPct val="75000"/>
        <a:buFont typeface="Wingdings" charset="0"/>
        <a:buNone/>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100000"/>
        <a:buFont typeface="Lucida Grande"/>
        <a:buChar char="-"/>
        <a:defRPr sz="2000">
          <a:solidFill>
            <a:srgbClr val="000099"/>
          </a:solidFill>
          <a:latin typeface="+mn-lt"/>
          <a:ea typeface="+mn-ea"/>
        </a:defRPr>
      </a:lvl2pPr>
      <a:lvl3pPr marL="1143000" indent="-228600" algn="l" rtl="0" eaLnBrk="0" fontAlgn="base" hangingPunct="0">
        <a:spcBef>
          <a:spcPct val="20000"/>
        </a:spcBef>
        <a:spcAft>
          <a:spcPct val="0"/>
        </a:spcAft>
        <a:buSzPct val="75000"/>
        <a:buFont typeface="Courier New"/>
        <a:buChar char="o"/>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eaLnBrk="0" fontAlgn="base" hangingPunct="0">
        <a:spcBef>
          <a:spcPct val="20000"/>
        </a:spcBef>
        <a:spcAft>
          <a:spcPct val="0"/>
        </a:spcAft>
        <a:buChar char="»"/>
        <a:defRPr sz="1600">
          <a:solidFill>
            <a:schemeClr val="tx1"/>
          </a:solidFill>
          <a:latin typeface="+mn-lt"/>
          <a:ea typeface="+mn-ea"/>
        </a:defRPr>
      </a:lvl6pPr>
      <a:lvl7pPr marL="2971800" indent="-228600" algn="l" rtl="0" eaLnBrk="0" fontAlgn="base" hangingPunct="0">
        <a:spcBef>
          <a:spcPct val="20000"/>
        </a:spcBef>
        <a:spcAft>
          <a:spcPct val="0"/>
        </a:spcAft>
        <a:buChar char="»"/>
        <a:defRPr sz="1600">
          <a:solidFill>
            <a:schemeClr val="tx1"/>
          </a:solidFill>
          <a:latin typeface="+mn-lt"/>
          <a:ea typeface="+mn-ea"/>
        </a:defRPr>
      </a:lvl7pPr>
      <a:lvl8pPr marL="3429000" indent="-228600" algn="l" rtl="0" eaLnBrk="0" fontAlgn="base" hangingPunct="0">
        <a:spcBef>
          <a:spcPct val="20000"/>
        </a:spcBef>
        <a:spcAft>
          <a:spcPct val="0"/>
        </a:spcAft>
        <a:buChar char="»"/>
        <a:defRPr sz="1600">
          <a:solidFill>
            <a:schemeClr val="tx1"/>
          </a:solidFill>
          <a:latin typeface="+mn-lt"/>
          <a:ea typeface="+mn-ea"/>
        </a:defRPr>
      </a:lvl8pPr>
      <a:lvl9pPr marL="3886200" indent="-228600" algn="l" rtl="0" eaLnBrk="0" fontAlgn="base" hangingPunct="0">
        <a:spcBef>
          <a:spcPct val="20000"/>
        </a:spcBef>
        <a:spcAft>
          <a:spcPct val="0"/>
        </a:spcAft>
        <a:buChar char="»"/>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5" Type="http://schemas.openxmlformats.org/officeDocument/2006/relationships/image" Target="../media/image9.jpeg"/><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2.bin"/><Relationship Id="rId5" Type="http://schemas.openxmlformats.org/officeDocument/2006/relationships/image" Target="../media/image10.wmf"/><Relationship Id="rId6" Type="http://schemas.openxmlformats.org/officeDocument/2006/relationships/oleObject" Target="../embeddings/oleObject3.bin"/><Relationship Id="rId7" Type="http://schemas.openxmlformats.org/officeDocument/2006/relationships/image" Target="../media/image11.wmf"/><Relationship Id="rId1" Type="http://schemas.openxmlformats.org/officeDocument/2006/relationships/vmlDrawing" Target="../drawings/vmlDrawing2.vml"/><Relationship Id="rId2"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4.bin"/><Relationship Id="rId5" Type="http://schemas.openxmlformats.org/officeDocument/2006/relationships/image" Target="../media/image12.wmf"/><Relationship Id="rId1" Type="http://schemas.openxmlformats.org/officeDocument/2006/relationships/vmlDrawing" Target="../drawings/vmlDrawing3.vml"/><Relationship Id="rId2"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3.w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5.bin"/><Relationship Id="rId5" Type="http://schemas.openxmlformats.org/officeDocument/2006/relationships/image" Target="../media/image14.wmf"/><Relationship Id="rId1" Type="http://schemas.openxmlformats.org/officeDocument/2006/relationships/vmlDrawing" Target="../drawings/vmlDrawing4.vml"/><Relationship Id="rId2"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6.bin"/><Relationship Id="rId5" Type="http://schemas.openxmlformats.org/officeDocument/2006/relationships/image" Target="../media/image15.wmf"/><Relationship Id="rId1" Type="http://schemas.openxmlformats.org/officeDocument/2006/relationships/vmlDrawing" Target="../drawings/vmlDrawing5.vml"/><Relationship Id="rId2"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7.bin"/><Relationship Id="rId5" Type="http://schemas.openxmlformats.org/officeDocument/2006/relationships/image" Target="../media/image16.wmf"/><Relationship Id="rId1" Type="http://schemas.openxmlformats.org/officeDocument/2006/relationships/vmlDrawing" Target="../drawings/vmlDrawing6.vml"/><Relationship Id="rId2"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oleObject8.bin"/><Relationship Id="rId5" Type="http://schemas.openxmlformats.org/officeDocument/2006/relationships/image" Target="../media/image17.wmf"/><Relationship Id="rId1" Type="http://schemas.openxmlformats.org/officeDocument/2006/relationships/vmlDrawing" Target="../drawings/vmlDrawing7.vml"/><Relationship Id="rId2"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oleObject9.bin"/><Relationship Id="rId5" Type="http://schemas.openxmlformats.org/officeDocument/2006/relationships/image" Target="../media/image18.w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oleObject" Target="../embeddings/oleObject10.bin"/><Relationship Id="rId5" Type="http://schemas.openxmlformats.org/officeDocument/2006/relationships/image" Target="../media/image19.w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png"/><Relationship Id="rId5" Type="http://schemas.openxmlformats.org/officeDocument/2006/relationships/oleObject" Target="../embeddings/oleObject1.bin"/><Relationship Id="rId6" Type="http://schemas.openxmlformats.org/officeDocument/2006/relationships/image" Target="../media/image6.emf"/><Relationship Id="rId1" Type="http://schemas.openxmlformats.org/officeDocument/2006/relationships/vmlDrawing" Target="../drawings/vmlDrawing1.vml"/><Relationship Id="rId2"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990600"/>
            <a:ext cx="7772400" cy="1143000"/>
          </a:xfrm>
        </p:spPr>
        <p:txBody>
          <a:bodyPr/>
          <a:lstStyle/>
          <a:p>
            <a:r>
              <a:rPr lang="en-US" sz="3600" dirty="0" smtClean="0"/>
              <a:t>CS144</a:t>
            </a:r>
            <a:br>
              <a:rPr lang="en-US" sz="3600" dirty="0" smtClean="0"/>
            </a:br>
            <a:r>
              <a:rPr lang="en-US" sz="3600" dirty="0" smtClean="0"/>
              <a:t>An </a:t>
            </a:r>
            <a:r>
              <a:rPr lang="en-US" sz="3600" dirty="0"/>
              <a:t>Introduction to </a:t>
            </a:r>
            <a:r>
              <a:rPr lang="en-US" sz="3600" dirty="0" smtClean="0"/>
              <a:t>Computer </a:t>
            </a:r>
            <a:r>
              <a:rPr lang="en-US" sz="3600" dirty="0"/>
              <a:t>Networks</a:t>
            </a:r>
          </a:p>
        </p:txBody>
      </p:sp>
      <p:sp>
        <p:nvSpPr>
          <p:cNvPr id="2051" name="Rectangle 3"/>
          <p:cNvSpPr>
            <a:spLocks noGrp="1" noChangeArrowheads="1"/>
          </p:cNvSpPr>
          <p:nvPr>
            <p:ph type="subTitle" idx="1"/>
          </p:nvPr>
        </p:nvSpPr>
        <p:spPr>
          <a:xfrm>
            <a:off x="1371600" y="2514600"/>
            <a:ext cx="6400800" cy="1752600"/>
          </a:xfrm>
        </p:spPr>
        <p:txBody>
          <a:bodyPr/>
          <a:lstStyle/>
          <a:p>
            <a:r>
              <a:rPr lang="en-US" sz="3200" b="1" dirty="0"/>
              <a:t/>
            </a:r>
            <a:br>
              <a:rPr lang="en-US" sz="3200" b="1" dirty="0"/>
            </a:br>
            <a:r>
              <a:rPr lang="en-US" sz="3200" b="1" dirty="0" smtClean="0"/>
              <a:t>Packet Switching</a:t>
            </a:r>
          </a:p>
          <a:p>
            <a:r>
              <a:rPr lang="en-US" i="1" dirty="0" smtClean="0"/>
              <a:t>Playback Buffers</a:t>
            </a:r>
          </a:p>
        </p:txBody>
      </p:sp>
      <p:pic>
        <p:nvPicPr>
          <p:cNvPr id="10" name="Picture 12" descr="SU_Seal_Blk_p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753826"/>
            <a:ext cx="1295400" cy="1295400"/>
          </a:xfrm>
          <a:prstGeom prst="rect">
            <a:avLst/>
          </a:prstGeom>
          <a:noFill/>
          <a:ln>
            <a:no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a:spLocks noChangeArrowheads="1"/>
          </p:cNvSpPr>
          <p:nvPr/>
        </p:nvSpPr>
        <p:spPr bwMode="auto">
          <a:xfrm>
            <a:off x="1889125" y="4970102"/>
            <a:ext cx="5349875" cy="897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r>
              <a:rPr lang="en-US" sz="2000" b="1" dirty="0">
                <a:solidFill>
                  <a:srgbClr val="000099"/>
                </a:solidFill>
                <a:latin typeface="Calibri"/>
              </a:rPr>
              <a:t>Nick McKeown</a:t>
            </a:r>
          </a:p>
          <a:p>
            <a:pPr>
              <a:lnSpc>
                <a:spcPct val="110000"/>
              </a:lnSpc>
            </a:pPr>
            <a:r>
              <a:rPr lang="en-US" sz="1600" dirty="0">
                <a:solidFill>
                  <a:srgbClr val="000099"/>
                </a:solidFill>
                <a:latin typeface="Calibri"/>
              </a:rPr>
              <a:t>Professor of Electrical Engineering </a:t>
            </a:r>
          </a:p>
          <a:p>
            <a:pPr>
              <a:lnSpc>
                <a:spcPct val="90000"/>
              </a:lnSpc>
            </a:pPr>
            <a:r>
              <a:rPr lang="en-US" sz="1600" dirty="0">
                <a:solidFill>
                  <a:srgbClr val="000099"/>
                </a:solidFill>
                <a:latin typeface="Calibri"/>
              </a:rPr>
              <a:t>and Computer Science, Stanford </a:t>
            </a:r>
            <a:r>
              <a:rPr lang="en-US" sz="1600" dirty="0" smtClean="0">
                <a:solidFill>
                  <a:srgbClr val="000099"/>
                </a:solidFill>
                <a:latin typeface="Calibri"/>
              </a:rPr>
              <a:t>University</a:t>
            </a:r>
            <a:endParaRPr lang="en-US" sz="1600" dirty="0">
              <a:solidFill>
                <a:srgbClr val="000099"/>
              </a:solidFill>
              <a:latin typeface="Calibri"/>
            </a:endParaRPr>
          </a:p>
        </p:txBody>
      </p:sp>
    </p:spTree>
    <p:extLst>
      <p:ext uri="{BB962C8B-B14F-4D97-AF65-F5344CB8AC3E}">
        <p14:creationId xmlns:p14="http://schemas.microsoft.com/office/powerpoint/2010/main" val="103910227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&lt;end&gt;</a:t>
            </a:r>
            <a:endParaRPr lang="en-US" dirty="0"/>
          </a:p>
        </p:txBody>
      </p:sp>
      <p:sp>
        <p:nvSpPr>
          <p:cNvPr id="3" name="Slide Number Placeholder 2"/>
          <p:cNvSpPr>
            <a:spLocks noGrp="1"/>
          </p:cNvSpPr>
          <p:nvPr>
            <p:ph type="sldNum" sz="quarter" idx="12"/>
          </p:nvPr>
        </p:nvSpPr>
        <p:spPr/>
        <p:txBody>
          <a:bodyPr/>
          <a:lstStyle/>
          <a:p>
            <a:fld id="{92BF0D90-96B9-DC48-8428-5ED7CC121714}" type="slidenum">
              <a:rPr lang="en-US" smtClean="0"/>
              <a:pPr/>
              <a:t>10</a:t>
            </a:fld>
            <a:endParaRPr lang="en-US"/>
          </a:p>
        </p:txBody>
      </p:sp>
    </p:spTree>
    <p:extLst>
      <p:ext uri="{BB962C8B-B14F-4D97-AF65-F5344CB8AC3E}">
        <p14:creationId xmlns:p14="http://schemas.microsoft.com/office/powerpoint/2010/main" val="218667749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&lt;Got to here so far….&gt;</a:t>
            </a:r>
            <a:endParaRPr lang="en-US" dirty="0"/>
          </a:p>
        </p:txBody>
      </p:sp>
      <p:sp>
        <p:nvSpPr>
          <p:cNvPr id="7" name="Content Placeholder 6"/>
          <p:cNvSpPr>
            <a:spLocks noGrp="1"/>
          </p:cNvSpPr>
          <p:nvPr>
            <p:ph idx="1"/>
          </p:nvPr>
        </p:nvSpPr>
        <p:spPr>
          <a:xfrm>
            <a:off x="304800" y="1981200"/>
            <a:ext cx="8534400" cy="4114800"/>
          </a:xfrm>
        </p:spPr>
        <p:txBody>
          <a:bodyPr/>
          <a:lstStyle/>
          <a:p>
            <a:r>
              <a:rPr lang="en-US" dirty="0" smtClean="0"/>
              <a:t>Coming up:</a:t>
            </a:r>
          </a:p>
          <a:p>
            <a:pPr marL="514350" indent="-514350">
              <a:buFont typeface="+mj-lt"/>
              <a:buAutoNum type="arabicPeriod"/>
            </a:pPr>
            <a:r>
              <a:rPr lang="en-US" dirty="0" smtClean="0"/>
              <a:t>Simple deterministic model of a queue</a:t>
            </a:r>
          </a:p>
          <a:p>
            <a:pPr marL="514350" indent="-514350">
              <a:buFont typeface="+mj-lt"/>
              <a:buAutoNum type="arabicPeriod"/>
            </a:pPr>
            <a:r>
              <a:rPr lang="en-US" dirty="0" smtClean="0"/>
              <a:t>Some basic results about queues: Little’s result, determinism minimizes delay</a:t>
            </a:r>
          </a:p>
          <a:p>
            <a:pPr marL="514350" indent="-514350">
              <a:buFont typeface="+mj-lt"/>
              <a:buAutoNum type="arabicPeriod"/>
            </a:pPr>
            <a:r>
              <a:rPr lang="en-US" dirty="0" smtClean="0"/>
              <a:t>Simple model of queue delay (1/mu-lambda)</a:t>
            </a:r>
          </a:p>
          <a:p>
            <a:pPr marL="514350" indent="-514350">
              <a:buFont typeface="+mj-lt"/>
              <a:buAutoNum type="arabicPeriod"/>
            </a:pPr>
            <a:r>
              <a:rPr lang="en-US" dirty="0" smtClean="0"/>
              <a:t>Leads into next topics:</a:t>
            </a:r>
          </a:p>
          <a:p>
            <a:pPr marL="1257300" lvl="1" indent="-514350">
              <a:buFont typeface="+mj-lt"/>
              <a:buAutoNum type="arabicPeriod"/>
            </a:pPr>
            <a:r>
              <a:rPr lang="en-US" dirty="0" smtClean="0"/>
              <a:t>How </a:t>
            </a:r>
            <a:r>
              <a:rPr lang="en-US" dirty="0"/>
              <a:t>to size a playback </a:t>
            </a:r>
            <a:r>
              <a:rPr lang="en-US" dirty="0" smtClean="0"/>
              <a:t>buffer. (include short demo)</a:t>
            </a:r>
          </a:p>
          <a:p>
            <a:pPr marL="1257300" lvl="1" indent="-514350">
              <a:buFont typeface="+mj-lt"/>
              <a:buAutoNum type="arabicPeriod"/>
            </a:pPr>
            <a:r>
              <a:rPr lang="en-US" dirty="0" smtClean="0"/>
              <a:t>Retransmissions</a:t>
            </a:r>
            <a:r>
              <a:rPr lang="en-US" dirty="0"/>
              <a:t>, flow-control, </a:t>
            </a:r>
            <a:r>
              <a:rPr lang="en-US" dirty="0" err="1" smtClean="0"/>
              <a:t>cong</a:t>
            </a:r>
            <a:r>
              <a:rPr lang="en-US" dirty="0" smtClean="0"/>
              <a:t> </a:t>
            </a:r>
            <a:r>
              <a:rPr lang="en-US" dirty="0"/>
              <a:t>control and TCP  </a:t>
            </a:r>
            <a:r>
              <a:rPr lang="en-US" dirty="0" smtClean="0"/>
              <a:t>(3</a:t>
            </a:r>
            <a:r>
              <a:rPr lang="en-US" dirty="0"/>
              <a:t>-4 videos</a:t>
            </a:r>
            <a:r>
              <a:rPr lang="en-US" dirty="0" smtClean="0"/>
              <a:t>)</a:t>
            </a:r>
          </a:p>
          <a:p>
            <a:pPr marL="1257300" lvl="1" indent="-514350">
              <a:buFont typeface="+mj-lt"/>
              <a:buAutoNum type="arabicPeriod"/>
            </a:pPr>
            <a:r>
              <a:rPr lang="en-US" dirty="0" smtClean="0"/>
              <a:t>How to size a </a:t>
            </a:r>
            <a:r>
              <a:rPr lang="en-US" smtClean="0"/>
              <a:t>router buffer</a:t>
            </a:r>
            <a:endParaRPr lang="en-US" dirty="0" smtClean="0"/>
          </a:p>
          <a:p>
            <a:pPr marL="1257300" lvl="1" indent="-514350">
              <a:buFont typeface="+mj-lt"/>
              <a:buAutoNum type="arabicPeriod"/>
            </a:pPr>
            <a:r>
              <a:rPr lang="en-US" dirty="0" smtClean="0"/>
              <a:t>Per</a:t>
            </a:r>
            <a:r>
              <a:rPr lang="en-US" dirty="0"/>
              <a:t>-flow queues, fairness, fair </a:t>
            </a:r>
            <a:r>
              <a:rPr lang="en-US" dirty="0" err="1"/>
              <a:t>queueing</a:t>
            </a:r>
            <a:r>
              <a:rPr lang="en-US" dirty="0"/>
              <a:t>, b/w </a:t>
            </a:r>
            <a:r>
              <a:rPr lang="en-US" dirty="0" smtClean="0"/>
              <a:t>guarantees</a:t>
            </a:r>
          </a:p>
          <a:p>
            <a:pPr marL="1257300" lvl="1" indent="-514350">
              <a:buFont typeface="+mj-lt"/>
              <a:buAutoNum type="arabicPeriod"/>
            </a:pPr>
            <a:r>
              <a:rPr lang="en-US" dirty="0" smtClean="0"/>
              <a:t>Delay </a:t>
            </a:r>
            <a:r>
              <a:rPr lang="en-US" dirty="0" err="1"/>
              <a:t>guarantess</a:t>
            </a:r>
            <a:r>
              <a:rPr lang="en-US" dirty="0"/>
              <a:t> (generalized processor sharing, Parekh/</a:t>
            </a:r>
            <a:r>
              <a:rPr lang="en-US" dirty="0" err="1"/>
              <a:t>Gallager</a:t>
            </a:r>
            <a:r>
              <a:rPr lang="en-US" dirty="0"/>
              <a:t>)</a:t>
            </a:r>
            <a:r>
              <a:rPr lang="en-US" dirty="0" smtClean="0"/>
              <a:t>.</a:t>
            </a:r>
          </a:p>
        </p:txBody>
      </p:sp>
      <p:sp>
        <p:nvSpPr>
          <p:cNvPr id="4" name="Slide Number Placeholder 3"/>
          <p:cNvSpPr>
            <a:spLocks noGrp="1"/>
          </p:cNvSpPr>
          <p:nvPr>
            <p:ph type="sldNum" sz="quarter" idx="12"/>
          </p:nvPr>
        </p:nvSpPr>
        <p:spPr/>
        <p:txBody>
          <a:bodyPr/>
          <a:lstStyle/>
          <a:p>
            <a:fld id="{47BB83B6-92F4-494F-9F1D-BD99F394F2F6}" type="slidenum">
              <a:rPr lang="en-US" smtClean="0"/>
              <a:pPr/>
              <a:t>11</a:t>
            </a:fld>
            <a:endParaRPr lang="en-US"/>
          </a:p>
        </p:txBody>
      </p:sp>
    </p:spTree>
    <p:extLst>
      <p:ext uri="{BB962C8B-B14F-4D97-AF65-F5344CB8AC3E}">
        <p14:creationId xmlns:p14="http://schemas.microsoft.com/office/powerpoint/2010/main" val="15080049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Queueing</a:t>
            </a:r>
            <a:r>
              <a:rPr lang="en-US" baseline="30000" dirty="0" smtClean="0"/>
              <a:t>*</a:t>
            </a:r>
            <a:r>
              <a:rPr lang="en-US" dirty="0" smtClean="0"/>
              <a:t> </a:t>
            </a:r>
            <a:endParaRPr lang="en-US" dirty="0">
              <a:latin typeface="Wingdings" charset="2"/>
              <a:cs typeface="Wingdings" charset="2"/>
            </a:endParaRPr>
          </a:p>
        </p:txBody>
      </p:sp>
      <p:sp>
        <p:nvSpPr>
          <p:cNvPr id="4" name="Content Placeholder 3"/>
          <p:cNvSpPr>
            <a:spLocks noGrp="1"/>
          </p:cNvSpPr>
          <p:nvPr>
            <p:ph idx="1"/>
          </p:nvPr>
        </p:nvSpPr>
        <p:spPr/>
        <p:txBody>
          <a:bodyPr/>
          <a:lstStyle/>
          <a:p>
            <a:r>
              <a:rPr lang="en-US" dirty="0" smtClean="0">
                <a:latin typeface="+mj-lt"/>
                <a:cs typeface="Wingdings 3" charset="2"/>
              </a:rPr>
              <a:t>&lt;</a:t>
            </a:r>
          </a:p>
        </p:txBody>
      </p:sp>
      <p:sp>
        <p:nvSpPr>
          <p:cNvPr id="3" name="Slide Number Placeholder 2"/>
          <p:cNvSpPr>
            <a:spLocks noGrp="1"/>
          </p:cNvSpPr>
          <p:nvPr>
            <p:ph type="sldNum" sz="quarter" idx="12"/>
          </p:nvPr>
        </p:nvSpPr>
        <p:spPr/>
        <p:txBody>
          <a:bodyPr/>
          <a:lstStyle/>
          <a:p>
            <a:fld id="{92BF0D90-96B9-DC48-8428-5ED7CC121714}" type="slidenum">
              <a:rPr lang="en-US" smtClean="0"/>
              <a:pPr/>
              <a:t>12</a:t>
            </a:fld>
            <a:endParaRPr lang="en-US"/>
          </a:p>
        </p:txBody>
      </p:sp>
      <p:sp>
        <p:nvSpPr>
          <p:cNvPr id="5" name="TextBox 4"/>
          <p:cNvSpPr txBox="1"/>
          <p:nvPr/>
        </p:nvSpPr>
        <p:spPr>
          <a:xfrm>
            <a:off x="457200" y="6197024"/>
            <a:ext cx="5092660" cy="584776"/>
          </a:xfrm>
          <a:prstGeom prst="rect">
            <a:avLst/>
          </a:prstGeom>
          <a:noFill/>
        </p:spPr>
        <p:txBody>
          <a:bodyPr wrap="none" rtlCol="0">
            <a:spAutoFit/>
          </a:bodyPr>
          <a:lstStyle/>
          <a:p>
            <a:r>
              <a:rPr lang="en-US" sz="1600" dirty="0" smtClean="0">
                <a:latin typeface="+mj-lt"/>
              </a:rPr>
              <a:t>*</a:t>
            </a:r>
            <a:r>
              <a:rPr lang="en-US" sz="1600" dirty="0" err="1" smtClean="0">
                <a:latin typeface="+mj-lt"/>
              </a:rPr>
              <a:t>Queueing</a:t>
            </a:r>
            <a:r>
              <a:rPr lang="en-US" sz="1600" dirty="0" smtClean="0">
                <a:latin typeface="+mj-lt"/>
              </a:rPr>
              <a:t> = UK spelling, adopted by </a:t>
            </a:r>
            <a:r>
              <a:rPr lang="en-US" sz="1600" dirty="0" err="1" smtClean="0">
                <a:latin typeface="+mj-lt"/>
              </a:rPr>
              <a:t>Kleinrock</a:t>
            </a:r>
            <a:r>
              <a:rPr lang="en-US" sz="1600" dirty="0" smtClean="0">
                <a:latin typeface="+mj-lt"/>
              </a:rPr>
              <a:t> in 1960s. </a:t>
            </a:r>
            <a:br>
              <a:rPr lang="en-US" sz="1600" dirty="0" smtClean="0">
                <a:latin typeface="+mj-lt"/>
              </a:rPr>
            </a:br>
            <a:r>
              <a:rPr lang="en-US" sz="1600" dirty="0" smtClean="0">
                <a:latin typeface="+mj-lt"/>
              </a:rPr>
              <a:t>  </a:t>
            </a:r>
            <a:r>
              <a:rPr lang="en-US" sz="1600" dirty="0" err="1" smtClean="0">
                <a:latin typeface="+mj-lt"/>
              </a:rPr>
              <a:t>Queueing</a:t>
            </a:r>
            <a:r>
              <a:rPr lang="en-US" sz="1600" dirty="0" smtClean="0">
                <a:latin typeface="+mj-lt"/>
              </a:rPr>
              <a:t> and queuing (US spelling) are both widely used.</a:t>
            </a:r>
            <a:endParaRPr lang="en-US" sz="1600" dirty="0">
              <a:latin typeface="+mj-lt"/>
            </a:endParaRPr>
          </a:p>
        </p:txBody>
      </p:sp>
    </p:spTree>
    <p:extLst>
      <p:ext uri="{BB962C8B-B14F-4D97-AF65-F5344CB8AC3E}">
        <p14:creationId xmlns:p14="http://schemas.microsoft.com/office/powerpoint/2010/main" val="119004665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ate Placeholder 5"/>
          <p:cNvSpPr>
            <a:spLocks noGrp="1"/>
          </p:cNvSpPr>
          <p:nvPr>
            <p:ph type="dt" sz="half" idx="4294967295"/>
          </p:nvPr>
        </p:nvSpPr>
        <p:spPr>
          <a:xfrm>
            <a:off x="685800" y="6248400"/>
            <a:ext cx="1905000" cy="457200"/>
          </a:xfrm>
          <a:prstGeom prst="rect">
            <a:avLst/>
          </a:prstGeom>
        </p:spPr>
        <p:txBody>
          <a:bodyPr/>
          <a:lstStyle/>
          <a:p>
            <a:r>
              <a:rPr lang="en-US"/>
              <a:t>Winter 2007</a:t>
            </a:r>
          </a:p>
        </p:txBody>
      </p:sp>
      <p:sp>
        <p:nvSpPr>
          <p:cNvPr id="20" name="Footer Placeholder 6"/>
          <p:cNvSpPr>
            <a:spLocks noGrp="1"/>
          </p:cNvSpPr>
          <p:nvPr>
            <p:ph type="ftr" sz="quarter" idx="4294967295"/>
          </p:nvPr>
        </p:nvSpPr>
        <p:spPr>
          <a:xfrm>
            <a:off x="3124200" y="6248400"/>
            <a:ext cx="2895600" cy="457200"/>
          </a:xfrm>
          <a:prstGeom prst="rect">
            <a:avLst/>
          </a:prstGeom>
        </p:spPr>
        <p:txBody>
          <a:bodyPr/>
          <a:lstStyle/>
          <a:p>
            <a:r>
              <a:rPr lang="en-US"/>
              <a:t>CS244a Handout 3</a:t>
            </a:r>
          </a:p>
        </p:txBody>
      </p:sp>
      <p:sp>
        <p:nvSpPr>
          <p:cNvPr id="21" name="Slide Number Placeholder 7"/>
          <p:cNvSpPr>
            <a:spLocks noGrp="1"/>
          </p:cNvSpPr>
          <p:nvPr>
            <p:ph type="sldNum" sz="quarter" idx="12"/>
          </p:nvPr>
        </p:nvSpPr>
        <p:spPr/>
        <p:txBody>
          <a:bodyPr/>
          <a:lstStyle/>
          <a:p>
            <a:fld id="{FCA48415-3389-2A4F-8F7C-5BBF3A8B6D28}" type="slidenum">
              <a:rPr lang="en-US"/>
              <a:pPr/>
              <a:t>13</a:t>
            </a:fld>
            <a:endParaRPr lang="en-US"/>
          </a:p>
        </p:txBody>
      </p:sp>
      <p:sp>
        <p:nvSpPr>
          <p:cNvPr id="108550" name="Rectangle 6"/>
          <p:cNvSpPr>
            <a:spLocks noGrp="1" noChangeArrowheads="1"/>
          </p:cNvSpPr>
          <p:nvPr>
            <p:ph type="title"/>
          </p:nvPr>
        </p:nvSpPr>
        <p:spPr>
          <a:xfrm>
            <a:off x="533400" y="381000"/>
            <a:ext cx="7772400" cy="1143000"/>
          </a:xfrm>
        </p:spPr>
        <p:txBody>
          <a:bodyPr/>
          <a:lstStyle/>
          <a:p>
            <a:r>
              <a:rPr lang="en-US" sz="3600"/>
              <a:t>Statistical Multiplexing</a:t>
            </a:r>
            <a:br>
              <a:rPr lang="en-US" sz="3600"/>
            </a:br>
            <a:r>
              <a:rPr lang="en-US" sz="2800" i="1"/>
              <a:t>Basic idea</a:t>
            </a:r>
          </a:p>
        </p:txBody>
      </p:sp>
      <p:pic>
        <p:nvPicPr>
          <p:cNvPr id="108549" name="Picture 5" descr="oneFlow"/>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304800" y="1401763"/>
            <a:ext cx="3962400" cy="2974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pic>
        <p:nvPicPr>
          <p:cNvPr id="108554" name="Picture 10" descr="manyFlows"/>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4929188" y="4114800"/>
            <a:ext cx="2638425" cy="1981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pic>
        <p:nvPicPr>
          <p:cNvPr id="108556" name="Picture 12" descr="twoFlows"/>
          <p:cNvPicPr>
            <a:picLocks noGrp="1" noChangeAspect="1" noChangeArrowheads="1"/>
          </p:cNvPicPr>
          <p:nvPr>
            <p:ph sz="quarter" idx="2"/>
          </p:nvPr>
        </p:nvPicPr>
        <p:blipFill>
          <a:blip r:embed="rId5">
            <a:extLst>
              <a:ext uri="{28A0092B-C50C-407E-A947-70E740481C1C}">
                <a14:useLocalDpi xmlns:a14="http://schemas.microsoft.com/office/drawing/2010/main" val="0"/>
              </a:ext>
            </a:extLst>
          </a:blip>
          <a:srcRect/>
          <a:stretch>
            <a:fillRect/>
          </a:stretch>
        </p:blipFill>
        <p:spPr>
          <a:xfrm>
            <a:off x="4929188" y="1447800"/>
            <a:ext cx="2638425" cy="1981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
        <p:nvSpPr>
          <p:cNvPr id="108557" name="Text Box 13"/>
          <p:cNvSpPr txBox="1">
            <a:spLocks noChangeArrowheads="1"/>
          </p:cNvSpPr>
          <p:nvPr/>
        </p:nvSpPr>
        <p:spPr bwMode="auto">
          <a:xfrm>
            <a:off x="3276600" y="4094163"/>
            <a:ext cx="5524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400"/>
              <a:t>time</a:t>
            </a:r>
          </a:p>
        </p:txBody>
      </p:sp>
      <p:sp>
        <p:nvSpPr>
          <p:cNvPr id="108558" name="Text Box 14"/>
          <p:cNvSpPr txBox="1">
            <a:spLocks noChangeArrowheads="1"/>
          </p:cNvSpPr>
          <p:nvPr/>
        </p:nvSpPr>
        <p:spPr bwMode="auto">
          <a:xfrm>
            <a:off x="6858000" y="3200400"/>
            <a:ext cx="5524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400"/>
              <a:t>time</a:t>
            </a:r>
          </a:p>
        </p:txBody>
      </p:sp>
      <p:sp>
        <p:nvSpPr>
          <p:cNvPr id="108559" name="Text Box 15"/>
          <p:cNvSpPr txBox="1">
            <a:spLocks noChangeArrowheads="1"/>
          </p:cNvSpPr>
          <p:nvPr/>
        </p:nvSpPr>
        <p:spPr bwMode="auto">
          <a:xfrm>
            <a:off x="6858000" y="5867400"/>
            <a:ext cx="5524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400"/>
              <a:t>time</a:t>
            </a:r>
          </a:p>
        </p:txBody>
      </p:sp>
      <p:sp>
        <p:nvSpPr>
          <p:cNvPr id="108561" name="Text Box 17"/>
          <p:cNvSpPr txBox="1">
            <a:spLocks noChangeArrowheads="1"/>
          </p:cNvSpPr>
          <p:nvPr/>
        </p:nvSpPr>
        <p:spPr bwMode="auto">
          <a:xfrm>
            <a:off x="228600" y="1630363"/>
            <a:ext cx="541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400"/>
              <a:t>rate</a:t>
            </a:r>
          </a:p>
        </p:txBody>
      </p:sp>
      <p:sp>
        <p:nvSpPr>
          <p:cNvPr id="108562" name="Text Box 18"/>
          <p:cNvSpPr txBox="1">
            <a:spLocks noChangeArrowheads="1"/>
          </p:cNvSpPr>
          <p:nvPr/>
        </p:nvSpPr>
        <p:spPr bwMode="auto">
          <a:xfrm>
            <a:off x="1508125" y="1219200"/>
            <a:ext cx="1452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One flow</a:t>
            </a:r>
          </a:p>
        </p:txBody>
      </p:sp>
      <p:sp>
        <p:nvSpPr>
          <p:cNvPr id="108563" name="Text Box 19"/>
          <p:cNvSpPr txBox="1">
            <a:spLocks noChangeArrowheads="1"/>
          </p:cNvSpPr>
          <p:nvPr/>
        </p:nvSpPr>
        <p:spPr bwMode="auto">
          <a:xfrm>
            <a:off x="5486400" y="1219200"/>
            <a:ext cx="160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Two flows</a:t>
            </a:r>
          </a:p>
        </p:txBody>
      </p:sp>
      <p:sp>
        <p:nvSpPr>
          <p:cNvPr id="108564" name="AutoShape 20"/>
          <p:cNvSpPr>
            <a:spLocks noChangeArrowheads="1"/>
          </p:cNvSpPr>
          <p:nvPr/>
        </p:nvSpPr>
        <p:spPr bwMode="auto">
          <a:xfrm>
            <a:off x="7543800" y="1676400"/>
            <a:ext cx="1143000" cy="533400"/>
          </a:xfrm>
          <a:prstGeom prst="wedgeRectCallout">
            <a:avLst>
              <a:gd name="adj1" fmla="val -131111"/>
              <a:gd name="adj2" fmla="val 88097"/>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r>
              <a:rPr lang="en-US" sz="1400"/>
              <a:t>Average rate</a:t>
            </a:r>
          </a:p>
        </p:txBody>
      </p:sp>
      <p:sp>
        <p:nvSpPr>
          <p:cNvPr id="108565" name="Text Box 21"/>
          <p:cNvSpPr txBox="1">
            <a:spLocks noChangeArrowheads="1"/>
          </p:cNvSpPr>
          <p:nvPr/>
        </p:nvSpPr>
        <p:spPr bwMode="auto">
          <a:xfrm>
            <a:off x="5486400" y="3886200"/>
            <a:ext cx="1774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Many flows</a:t>
            </a:r>
          </a:p>
        </p:txBody>
      </p:sp>
      <p:sp>
        <p:nvSpPr>
          <p:cNvPr id="108566" name="Text Box 22"/>
          <p:cNvSpPr txBox="1">
            <a:spLocks noChangeArrowheads="1"/>
          </p:cNvSpPr>
          <p:nvPr/>
        </p:nvSpPr>
        <p:spPr bwMode="auto">
          <a:xfrm>
            <a:off x="593725" y="47704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endParaRPr lang="en-US"/>
          </a:p>
        </p:txBody>
      </p:sp>
      <p:sp>
        <p:nvSpPr>
          <p:cNvPr id="108567" name="Text Box 23"/>
          <p:cNvSpPr txBox="1">
            <a:spLocks noChangeArrowheads="1"/>
          </p:cNvSpPr>
          <p:nvPr/>
        </p:nvSpPr>
        <p:spPr bwMode="auto">
          <a:xfrm>
            <a:off x="165100" y="4386263"/>
            <a:ext cx="4330700" cy="2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233363" indent="-233363">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eaLnBrk="0" fontAlgn="base" hangingPunct="0">
              <a:spcBef>
                <a:spcPct val="0"/>
              </a:spcBef>
              <a:spcAft>
                <a:spcPct val="0"/>
              </a:spcAft>
              <a:defRPr sz="2400">
                <a:solidFill>
                  <a:schemeClr val="tx1"/>
                </a:solidFill>
                <a:latin typeface="Times New Roman" charset="0"/>
                <a:ea typeface="ＭＳ Ｐゴシック" charset="0"/>
              </a:defRPr>
            </a:lvl6pPr>
            <a:lvl7pPr eaLnBrk="0" fontAlgn="base" hangingPunct="0">
              <a:spcBef>
                <a:spcPct val="0"/>
              </a:spcBef>
              <a:spcAft>
                <a:spcPct val="0"/>
              </a:spcAft>
              <a:defRPr sz="2400">
                <a:solidFill>
                  <a:schemeClr val="tx1"/>
                </a:solidFill>
                <a:latin typeface="Times New Roman" charset="0"/>
                <a:ea typeface="ＭＳ Ｐゴシック" charset="0"/>
              </a:defRPr>
            </a:lvl7pPr>
            <a:lvl8pPr eaLnBrk="0" fontAlgn="base" hangingPunct="0">
              <a:spcBef>
                <a:spcPct val="0"/>
              </a:spcBef>
              <a:spcAft>
                <a:spcPct val="0"/>
              </a:spcAft>
              <a:defRPr sz="2400">
                <a:solidFill>
                  <a:schemeClr val="tx1"/>
                </a:solidFill>
                <a:latin typeface="Times New Roman" charset="0"/>
                <a:ea typeface="ＭＳ Ｐゴシック" charset="0"/>
              </a:defRPr>
            </a:lvl8pPr>
            <a:lvl9pPr eaLnBrk="0" fontAlgn="base" hangingPunct="0">
              <a:spcBef>
                <a:spcPct val="0"/>
              </a:spcBef>
              <a:spcAft>
                <a:spcPct val="0"/>
              </a:spcAft>
              <a:defRPr sz="2400">
                <a:solidFill>
                  <a:schemeClr val="tx1"/>
                </a:solidFill>
                <a:latin typeface="Times New Roman" charset="0"/>
                <a:ea typeface="ＭＳ Ｐゴシック" charset="0"/>
              </a:defRPr>
            </a:lvl9pPr>
          </a:lstStyle>
          <a:p>
            <a:pPr>
              <a:buClr>
                <a:srgbClr val="000099"/>
              </a:buClr>
              <a:buSzPct val="75000"/>
              <a:buFont typeface="Wingdings" charset="0"/>
              <a:buChar char="v"/>
            </a:pPr>
            <a:r>
              <a:rPr lang="en-US" sz="1800">
                <a:latin typeface="Comic Sans MS" charset="0"/>
              </a:rPr>
              <a:t>Network traffic is bursty.</a:t>
            </a:r>
            <a:br>
              <a:rPr lang="en-US" sz="1800">
                <a:latin typeface="Comic Sans MS" charset="0"/>
              </a:rPr>
            </a:br>
            <a:r>
              <a:rPr lang="en-US" sz="1800">
                <a:latin typeface="Comic Sans MS" charset="0"/>
              </a:rPr>
              <a:t>i.e. the rate changes frequently.</a:t>
            </a:r>
          </a:p>
          <a:p>
            <a:pPr>
              <a:buClr>
                <a:srgbClr val="000099"/>
              </a:buClr>
              <a:buSzPct val="75000"/>
              <a:buFont typeface="Wingdings" charset="0"/>
              <a:buChar char="v"/>
            </a:pPr>
            <a:r>
              <a:rPr lang="en-US" sz="1800">
                <a:latin typeface="Comic Sans MS" charset="0"/>
              </a:rPr>
              <a:t>Peaks from independent flows</a:t>
            </a:r>
            <a:br>
              <a:rPr lang="en-US" sz="1800">
                <a:latin typeface="Comic Sans MS" charset="0"/>
              </a:rPr>
            </a:br>
            <a:r>
              <a:rPr lang="en-US" sz="1800">
                <a:latin typeface="Comic Sans MS" charset="0"/>
              </a:rPr>
              <a:t>generally occur at different times.</a:t>
            </a:r>
          </a:p>
          <a:p>
            <a:pPr>
              <a:buClr>
                <a:srgbClr val="000099"/>
              </a:buClr>
              <a:buSzPct val="75000"/>
              <a:buFont typeface="Wingdings" charset="0"/>
              <a:buChar char="v"/>
            </a:pPr>
            <a:r>
              <a:rPr lang="en-US" sz="1800">
                <a:latin typeface="Comic Sans MS" charset="0"/>
              </a:rPr>
              <a:t>Conclusion: The more flows we have, </a:t>
            </a:r>
            <a:br>
              <a:rPr lang="en-US" sz="1800">
                <a:latin typeface="Comic Sans MS" charset="0"/>
              </a:rPr>
            </a:br>
            <a:r>
              <a:rPr lang="en-US" sz="1800">
                <a:latin typeface="Comic Sans MS" charset="0"/>
              </a:rPr>
              <a:t>the smoother the traffic.</a:t>
            </a:r>
          </a:p>
          <a:p>
            <a:endParaRPr lang="en-US" sz="1800">
              <a:latin typeface="Comic Sans MS" charset="0"/>
            </a:endParaRPr>
          </a:p>
        </p:txBody>
      </p:sp>
      <p:sp>
        <p:nvSpPr>
          <p:cNvPr id="108568" name="Text Box 24"/>
          <p:cNvSpPr txBox="1">
            <a:spLocks noChangeArrowheads="1"/>
          </p:cNvSpPr>
          <p:nvPr/>
        </p:nvSpPr>
        <p:spPr bwMode="auto">
          <a:xfrm>
            <a:off x="7467600" y="4541838"/>
            <a:ext cx="1524000" cy="63976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200"/>
              <a:t>Average rates of: </a:t>
            </a:r>
            <a:br>
              <a:rPr lang="en-US" sz="1200"/>
            </a:br>
            <a:r>
              <a:rPr lang="en-US" sz="1200"/>
              <a:t>1, 2, 10, 100, 1000 flows.</a:t>
            </a:r>
          </a:p>
        </p:txBody>
      </p:sp>
      <p:sp>
        <p:nvSpPr>
          <p:cNvPr id="108569" name="Text Box 25"/>
          <p:cNvSpPr txBox="1">
            <a:spLocks noChangeArrowheads="1"/>
          </p:cNvSpPr>
          <p:nvPr/>
        </p:nvSpPr>
        <p:spPr bwMode="auto">
          <a:xfrm>
            <a:off x="4724400" y="1600200"/>
            <a:ext cx="541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400"/>
              <a:t>rate</a:t>
            </a:r>
          </a:p>
        </p:txBody>
      </p:sp>
      <p:sp>
        <p:nvSpPr>
          <p:cNvPr id="108570" name="Text Box 26"/>
          <p:cNvSpPr txBox="1">
            <a:spLocks noChangeArrowheads="1"/>
          </p:cNvSpPr>
          <p:nvPr/>
        </p:nvSpPr>
        <p:spPr bwMode="auto">
          <a:xfrm>
            <a:off x="4724400" y="4267200"/>
            <a:ext cx="541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400"/>
              <a:t>rate</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Date Placeholder 2"/>
          <p:cNvSpPr>
            <a:spLocks noGrp="1"/>
          </p:cNvSpPr>
          <p:nvPr>
            <p:ph type="dt" sz="half" idx="4294967295"/>
          </p:nvPr>
        </p:nvSpPr>
        <p:spPr>
          <a:xfrm>
            <a:off x="685800" y="6248400"/>
            <a:ext cx="1905000" cy="457200"/>
          </a:xfrm>
          <a:prstGeom prst="rect">
            <a:avLst/>
          </a:prstGeom>
        </p:spPr>
        <p:txBody>
          <a:bodyPr/>
          <a:lstStyle/>
          <a:p>
            <a:r>
              <a:rPr lang="en-US"/>
              <a:t>Winter 2007</a:t>
            </a:r>
          </a:p>
        </p:txBody>
      </p:sp>
      <p:sp>
        <p:nvSpPr>
          <p:cNvPr id="44" name="Footer Placeholder 3"/>
          <p:cNvSpPr>
            <a:spLocks noGrp="1"/>
          </p:cNvSpPr>
          <p:nvPr>
            <p:ph type="ftr" sz="quarter" idx="4294967295"/>
          </p:nvPr>
        </p:nvSpPr>
        <p:spPr>
          <a:xfrm>
            <a:off x="3124200" y="6248400"/>
            <a:ext cx="2895600" cy="457200"/>
          </a:xfrm>
          <a:prstGeom prst="rect">
            <a:avLst/>
          </a:prstGeom>
        </p:spPr>
        <p:txBody>
          <a:bodyPr/>
          <a:lstStyle/>
          <a:p>
            <a:r>
              <a:rPr lang="en-US"/>
              <a:t>CS244a Handout 3</a:t>
            </a:r>
          </a:p>
        </p:txBody>
      </p:sp>
      <p:sp>
        <p:nvSpPr>
          <p:cNvPr id="45" name="Slide Number Placeholder 4"/>
          <p:cNvSpPr>
            <a:spLocks noGrp="1"/>
          </p:cNvSpPr>
          <p:nvPr>
            <p:ph type="sldNum" sz="quarter" idx="12"/>
          </p:nvPr>
        </p:nvSpPr>
        <p:spPr/>
        <p:txBody>
          <a:bodyPr/>
          <a:lstStyle/>
          <a:p>
            <a:fld id="{A66B4D7E-C3E1-CF46-8C7E-69610381855B}" type="slidenum">
              <a:rPr lang="en-US"/>
              <a:pPr/>
              <a:t>14</a:t>
            </a:fld>
            <a:endParaRPr lang="en-US"/>
          </a:p>
        </p:txBody>
      </p:sp>
      <p:sp>
        <p:nvSpPr>
          <p:cNvPr id="67587" name="Line 3"/>
          <p:cNvSpPr>
            <a:spLocks noChangeShapeType="1"/>
          </p:cNvSpPr>
          <p:nvPr/>
        </p:nvSpPr>
        <p:spPr bwMode="auto">
          <a:xfrm>
            <a:off x="2506663" y="3259138"/>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7588" name="Line 4"/>
          <p:cNvSpPr>
            <a:spLocks noChangeShapeType="1"/>
          </p:cNvSpPr>
          <p:nvPr/>
        </p:nvSpPr>
        <p:spPr bwMode="auto">
          <a:xfrm>
            <a:off x="2506663" y="3792538"/>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7589" name="Line 5"/>
          <p:cNvSpPr>
            <a:spLocks noChangeShapeType="1"/>
          </p:cNvSpPr>
          <p:nvPr/>
        </p:nvSpPr>
        <p:spPr bwMode="auto">
          <a:xfrm>
            <a:off x="3192463" y="32591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7590" name="Line 6"/>
          <p:cNvSpPr>
            <a:spLocks noChangeShapeType="1"/>
          </p:cNvSpPr>
          <p:nvPr/>
        </p:nvSpPr>
        <p:spPr bwMode="auto">
          <a:xfrm>
            <a:off x="3040063" y="32591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7591" name="Line 7"/>
          <p:cNvSpPr>
            <a:spLocks noChangeShapeType="1"/>
          </p:cNvSpPr>
          <p:nvPr/>
        </p:nvSpPr>
        <p:spPr bwMode="auto">
          <a:xfrm>
            <a:off x="2887663" y="325913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7592" name="Line 8"/>
          <p:cNvSpPr>
            <a:spLocks noChangeShapeType="1"/>
          </p:cNvSpPr>
          <p:nvPr/>
        </p:nvSpPr>
        <p:spPr bwMode="auto">
          <a:xfrm flipV="1">
            <a:off x="3200400" y="3505200"/>
            <a:ext cx="1371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7593" name="Line 9"/>
          <p:cNvSpPr>
            <a:spLocks noChangeShapeType="1"/>
          </p:cNvSpPr>
          <p:nvPr/>
        </p:nvSpPr>
        <p:spPr bwMode="auto">
          <a:xfrm>
            <a:off x="1601788" y="2892425"/>
            <a:ext cx="912812" cy="4603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7594" name="Line 10"/>
          <p:cNvSpPr>
            <a:spLocks noChangeShapeType="1"/>
          </p:cNvSpPr>
          <p:nvPr/>
        </p:nvSpPr>
        <p:spPr bwMode="auto">
          <a:xfrm>
            <a:off x="1601788" y="3225800"/>
            <a:ext cx="9525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7595" name="Line 11"/>
          <p:cNvSpPr>
            <a:spLocks noChangeShapeType="1"/>
          </p:cNvSpPr>
          <p:nvPr/>
        </p:nvSpPr>
        <p:spPr bwMode="auto">
          <a:xfrm flipV="1">
            <a:off x="1563688" y="3581400"/>
            <a:ext cx="950912" cy="5778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67599" name="Group 15"/>
          <p:cNvGrpSpPr>
            <a:grpSpLocks/>
          </p:cNvGrpSpPr>
          <p:nvPr/>
        </p:nvGrpSpPr>
        <p:grpSpPr bwMode="auto">
          <a:xfrm>
            <a:off x="1611313" y="3529013"/>
            <a:ext cx="36512" cy="258762"/>
            <a:chOff x="886" y="1955"/>
            <a:chExt cx="23" cy="163"/>
          </a:xfrm>
        </p:grpSpPr>
        <p:sp>
          <p:nvSpPr>
            <p:cNvPr id="67600" name="Oval 16"/>
            <p:cNvSpPr>
              <a:spLocks noChangeArrowheads="1"/>
            </p:cNvSpPr>
            <p:nvPr/>
          </p:nvSpPr>
          <p:spPr bwMode="auto">
            <a:xfrm>
              <a:off x="886" y="1955"/>
              <a:ext cx="23" cy="2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7601" name="Oval 17"/>
            <p:cNvSpPr>
              <a:spLocks noChangeArrowheads="1"/>
            </p:cNvSpPr>
            <p:nvPr/>
          </p:nvSpPr>
          <p:spPr bwMode="auto">
            <a:xfrm>
              <a:off x="886" y="2025"/>
              <a:ext cx="23" cy="2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7602" name="Oval 18"/>
            <p:cNvSpPr>
              <a:spLocks noChangeArrowheads="1"/>
            </p:cNvSpPr>
            <p:nvPr/>
          </p:nvSpPr>
          <p:spPr bwMode="auto">
            <a:xfrm>
              <a:off x="886" y="2095"/>
              <a:ext cx="23" cy="2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67603" name="Text Box 19"/>
          <p:cNvSpPr txBox="1">
            <a:spLocks noChangeArrowheads="1"/>
          </p:cNvSpPr>
          <p:nvPr/>
        </p:nvSpPr>
        <p:spPr bwMode="auto">
          <a:xfrm>
            <a:off x="3200400" y="3200400"/>
            <a:ext cx="14192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r>
              <a:rPr lang="en-US" sz="1800"/>
              <a:t>Link rate, </a:t>
            </a:r>
            <a:r>
              <a:rPr lang="en-US" sz="1800" i="1"/>
              <a:t>R</a:t>
            </a:r>
          </a:p>
        </p:txBody>
      </p:sp>
      <p:sp>
        <p:nvSpPr>
          <p:cNvPr id="67604" name="Text Box 20"/>
          <p:cNvSpPr txBox="1">
            <a:spLocks noChangeArrowheads="1"/>
          </p:cNvSpPr>
          <p:nvPr/>
        </p:nvSpPr>
        <p:spPr bwMode="auto">
          <a:xfrm>
            <a:off x="2600325" y="2892425"/>
            <a:ext cx="539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r>
              <a:rPr lang="en-US" sz="1800" i="1">
                <a:latin typeface="Times New Roman" charset="0"/>
              </a:rPr>
              <a:t>X</a:t>
            </a:r>
            <a:r>
              <a:rPr lang="en-US" sz="1800">
                <a:latin typeface="Times New Roman" charset="0"/>
              </a:rPr>
              <a:t>(</a:t>
            </a:r>
            <a:r>
              <a:rPr lang="en-US" sz="1800" i="1">
                <a:latin typeface="Times New Roman" charset="0"/>
              </a:rPr>
              <a:t>t</a:t>
            </a:r>
            <a:r>
              <a:rPr lang="en-US" sz="1800">
                <a:latin typeface="Times New Roman" charset="0"/>
              </a:rPr>
              <a:t>)</a:t>
            </a:r>
          </a:p>
        </p:txBody>
      </p:sp>
      <p:sp>
        <p:nvSpPr>
          <p:cNvPr id="67605" name="Line 21"/>
          <p:cNvSpPr>
            <a:spLocks noChangeShapeType="1"/>
          </p:cNvSpPr>
          <p:nvPr/>
        </p:nvSpPr>
        <p:spPr bwMode="auto">
          <a:xfrm flipV="1">
            <a:off x="5203825" y="2681288"/>
            <a:ext cx="0" cy="1519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7606" name="Line 22"/>
          <p:cNvSpPr>
            <a:spLocks noChangeShapeType="1"/>
          </p:cNvSpPr>
          <p:nvPr/>
        </p:nvSpPr>
        <p:spPr bwMode="auto">
          <a:xfrm>
            <a:off x="5203825" y="4200525"/>
            <a:ext cx="2590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7607" name="Line 23"/>
          <p:cNvSpPr>
            <a:spLocks noChangeShapeType="1"/>
          </p:cNvSpPr>
          <p:nvPr/>
        </p:nvSpPr>
        <p:spPr bwMode="auto">
          <a:xfrm>
            <a:off x="5203825" y="3138488"/>
            <a:ext cx="25908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7608" name="Freeform 24"/>
          <p:cNvSpPr>
            <a:spLocks/>
          </p:cNvSpPr>
          <p:nvPr/>
        </p:nvSpPr>
        <p:spPr bwMode="auto">
          <a:xfrm>
            <a:off x="5203825" y="3140075"/>
            <a:ext cx="2438400" cy="1036638"/>
          </a:xfrm>
          <a:custGeom>
            <a:avLst/>
            <a:gdLst>
              <a:gd name="T0" fmla="*/ 0 w 1536"/>
              <a:gd name="T1" fmla="*/ 653 h 653"/>
              <a:gd name="T2" fmla="*/ 192 w 1536"/>
              <a:gd name="T3" fmla="*/ 557 h 653"/>
              <a:gd name="T4" fmla="*/ 288 w 1536"/>
              <a:gd name="T5" fmla="*/ 413 h 653"/>
              <a:gd name="T6" fmla="*/ 432 w 1536"/>
              <a:gd name="T7" fmla="*/ 413 h 653"/>
              <a:gd name="T8" fmla="*/ 480 w 1536"/>
              <a:gd name="T9" fmla="*/ 365 h 653"/>
              <a:gd name="T10" fmla="*/ 528 w 1536"/>
              <a:gd name="T11" fmla="*/ 317 h 653"/>
              <a:gd name="T12" fmla="*/ 624 w 1536"/>
              <a:gd name="T13" fmla="*/ 317 h 653"/>
              <a:gd name="T14" fmla="*/ 672 w 1536"/>
              <a:gd name="T15" fmla="*/ 413 h 653"/>
              <a:gd name="T16" fmla="*/ 720 w 1536"/>
              <a:gd name="T17" fmla="*/ 413 h 653"/>
              <a:gd name="T18" fmla="*/ 816 w 1536"/>
              <a:gd name="T19" fmla="*/ 317 h 653"/>
              <a:gd name="T20" fmla="*/ 912 w 1536"/>
              <a:gd name="T21" fmla="*/ 173 h 653"/>
              <a:gd name="T22" fmla="*/ 960 w 1536"/>
              <a:gd name="T23" fmla="*/ 29 h 653"/>
              <a:gd name="T24" fmla="*/ 1036 w 1536"/>
              <a:gd name="T25" fmla="*/ 5 h 653"/>
              <a:gd name="T26" fmla="*/ 1128 w 1536"/>
              <a:gd name="T27" fmla="*/ 5 h 653"/>
              <a:gd name="T28" fmla="*/ 1200 w 1536"/>
              <a:gd name="T29" fmla="*/ 9 h 653"/>
              <a:gd name="T30" fmla="*/ 1268 w 1536"/>
              <a:gd name="T31" fmla="*/ 57 h 653"/>
              <a:gd name="T32" fmla="*/ 1344 w 1536"/>
              <a:gd name="T33" fmla="*/ 173 h 653"/>
              <a:gd name="T34" fmla="*/ 1536 w 1536"/>
              <a:gd name="T35" fmla="*/ 125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36" h="653">
                <a:moveTo>
                  <a:pt x="0" y="653"/>
                </a:moveTo>
                <a:cubicBezTo>
                  <a:pt x="72" y="625"/>
                  <a:pt x="144" y="597"/>
                  <a:pt x="192" y="557"/>
                </a:cubicBezTo>
                <a:cubicBezTo>
                  <a:pt x="240" y="517"/>
                  <a:pt x="248" y="437"/>
                  <a:pt x="288" y="413"/>
                </a:cubicBezTo>
                <a:cubicBezTo>
                  <a:pt x="328" y="389"/>
                  <a:pt x="400" y="421"/>
                  <a:pt x="432" y="413"/>
                </a:cubicBezTo>
                <a:cubicBezTo>
                  <a:pt x="464" y="405"/>
                  <a:pt x="464" y="381"/>
                  <a:pt x="480" y="365"/>
                </a:cubicBezTo>
                <a:cubicBezTo>
                  <a:pt x="496" y="349"/>
                  <a:pt x="504" y="325"/>
                  <a:pt x="528" y="317"/>
                </a:cubicBezTo>
                <a:cubicBezTo>
                  <a:pt x="552" y="309"/>
                  <a:pt x="600" y="301"/>
                  <a:pt x="624" y="317"/>
                </a:cubicBezTo>
                <a:cubicBezTo>
                  <a:pt x="648" y="333"/>
                  <a:pt x="656" y="397"/>
                  <a:pt x="672" y="413"/>
                </a:cubicBezTo>
                <a:cubicBezTo>
                  <a:pt x="688" y="429"/>
                  <a:pt x="696" y="429"/>
                  <a:pt x="720" y="413"/>
                </a:cubicBezTo>
                <a:cubicBezTo>
                  <a:pt x="744" y="397"/>
                  <a:pt x="784" y="357"/>
                  <a:pt x="816" y="317"/>
                </a:cubicBezTo>
                <a:cubicBezTo>
                  <a:pt x="848" y="277"/>
                  <a:pt x="888" y="221"/>
                  <a:pt x="912" y="173"/>
                </a:cubicBezTo>
                <a:cubicBezTo>
                  <a:pt x="936" y="125"/>
                  <a:pt x="939" y="57"/>
                  <a:pt x="960" y="29"/>
                </a:cubicBezTo>
                <a:cubicBezTo>
                  <a:pt x="981" y="1"/>
                  <a:pt x="1008" y="9"/>
                  <a:pt x="1036" y="5"/>
                </a:cubicBezTo>
                <a:cubicBezTo>
                  <a:pt x="1064" y="1"/>
                  <a:pt x="1101" y="4"/>
                  <a:pt x="1128" y="5"/>
                </a:cubicBezTo>
                <a:cubicBezTo>
                  <a:pt x="1155" y="6"/>
                  <a:pt x="1177" y="0"/>
                  <a:pt x="1200" y="9"/>
                </a:cubicBezTo>
                <a:cubicBezTo>
                  <a:pt x="1223" y="18"/>
                  <a:pt x="1244" y="30"/>
                  <a:pt x="1268" y="57"/>
                </a:cubicBezTo>
                <a:cubicBezTo>
                  <a:pt x="1292" y="84"/>
                  <a:pt x="1299" y="162"/>
                  <a:pt x="1344" y="173"/>
                </a:cubicBezTo>
                <a:cubicBezTo>
                  <a:pt x="1389" y="184"/>
                  <a:pt x="1504" y="133"/>
                  <a:pt x="1536" y="125"/>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7609" name="Line 25"/>
          <p:cNvSpPr>
            <a:spLocks noChangeShapeType="1"/>
          </p:cNvSpPr>
          <p:nvPr/>
        </p:nvSpPr>
        <p:spPr bwMode="auto">
          <a:xfrm flipH="1">
            <a:off x="6956425" y="2771775"/>
            <a:ext cx="152400" cy="3667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7610" name="Text Box 26"/>
          <p:cNvSpPr txBox="1">
            <a:spLocks noChangeArrowheads="1"/>
          </p:cNvSpPr>
          <p:nvPr/>
        </p:nvSpPr>
        <p:spPr bwMode="auto">
          <a:xfrm>
            <a:off x="6346825" y="2466975"/>
            <a:ext cx="18510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r>
              <a:rPr lang="en-US" sz="1200"/>
              <a:t>Dropped packets</a:t>
            </a:r>
          </a:p>
        </p:txBody>
      </p:sp>
      <p:sp>
        <p:nvSpPr>
          <p:cNvPr id="67611" name="Text Box 27"/>
          <p:cNvSpPr txBox="1">
            <a:spLocks noChangeArrowheads="1"/>
          </p:cNvSpPr>
          <p:nvPr/>
        </p:nvSpPr>
        <p:spPr bwMode="auto">
          <a:xfrm>
            <a:off x="4879975" y="2984500"/>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r>
              <a:rPr lang="en-US" sz="1800" i="1">
                <a:latin typeface="Times New Roman" charset="0"/>
              </a:rPr>
              <a:t>B</a:t>
            </a:r>
          </a:p>
        </p:txBody>
      </p:sp>
      <p:sp>
        <p:nvSpPr>
          <p:cNvPr id="67612" name="Text Box 28"/>
          <p:cNvSpPr txBox="1">
            <a:spLocks noChangeArrowheads="1"/>
          </p:cNvSpPr>
          <p:nvPr/>
        </p:nvSpPr>
        <p:spPr bwMode="auto">
          <a:xfrm>
            <a:off x="6705600" y="2466975"/>
            <a:ext cx="14922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r>
              <a:rPr lang="en-US" sz="1200"/>
              <a:t>Dropped packets</a:t>
            </a:r>
          </a:p>
        </p:txBody>
      </p:sp>
      <p:sp>
        <p:nvSpPr>
          <p:cNvPr id="67613" name="Text Box 29"/>
          <p:cNvSpPr txBox="1">
            <a:spLocks noChangeArrowheads="1"/>
          </p:cNvSpPr>
          <p:nvPr/>
        </p:nvSpPr>
        <p:spPr bwMode="auto">
          <a:xfrm>
            <a:off x="4114800" y="2362200"/>
            <a:ext cx="14922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sz="1400"/>
              <a:t>Queue Length</a:t>
            </a:r>
          </a:p>
          <a:p>
            <a:pPr algn="ctr"/>
            <a:r>
              <a:rPr lang="en-US" sz="1400" i="1">
                <a:latin typeface="Times New Roman" charset="0"/>
              </a:rPr>
              <a:t>X</a:t>
            </a:r>
            <a:r>
              <a:rPr lang="en-US" sz="1400"/>
              <a:t>(</a:t>
            </a:r>
            <a:r>
              <a:rPr lang="en-US" sz="1400" i="1">
                <a:latin typeface="Times New Roman" charset="0"/>
              </a:rPr>
              <a:t>t</a:t>
            </a:r>
            <a:r>
              <a:rPr lang="en-US" sz="1400"/>
              <a:t>)</a:t>
            </a:r>
          </a:p>
        </p:txBody>
      </p:sp>
      <p:sp>
        <p:nvSpPr>
          <p:cNvPr id="67614" name="Text Box 30"/>
          <p:cNvSpPr txBox="1">
            <a:spLocks noChangeArrowheads="1"/>
          </p:cNvSpPr>
          <p:nvPr/>
        </p:nvSpPr>
        <p:spPr bwMode="auto">
          <a:xfrm>
            <a:off x="6858000" y="4200525"/>
            <a:ext cx="8064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r>
              <a:rPr lang="en-US" sz="1400"/>
              <a:t>Time</a:t>
            </a:r>
          </a:p>
        </p:txBody>
      </p:sp>
      <p:sp>
        <p:nvSpPr>
          <p:cNvPr id="67615" name="Text Box 31"/>
          <p:cNvSpPr txBox="1">
            <a:spLocks noChangeArrowheads="1"/>
          </p:cNvSpPr>
          <p:nvPr/>
        </p:nvSpPr>
        <p:spPr bwMode="auto">
          <a:xfrm>
            <a:off x="2133600" y="3810000"/>
            <a:ext cx="1492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sz="1800"/>
              <a:t>Packet buffer</a:t>
            </a:r>
          </a:p>
        </p:txBody>
      </p:sp>
      <p:sp>
        <p:nvSpPr>
          <p:cNvPr id="67617" name="Text Box 33"/>
          <p:cNvSpPr txBox="1">
            <a:spLocks noChangeArrowheads="1"/>
          </p:cNvSpPr>
          <p:nvPr/>
        </p:nvSpPr>
        <p:spPr bwMode="auto">
          <a:xfrm>
            <a:off x="392113" y="1905000"/>
            <a:ext cx="1492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sz="1800"/>
              <a:t>Packets for one output</a:t>
            </a:r>
          </a:p>
        </p:txBody>
      </p:sp>
      <p:sp>
        <p:nvSpPr>
          <p:cNvPr id="67619" name="Rectangle 35"/>
          <p:cNvSpPr>
            <a:spLocks noGrp="1" noChangeArrowheads="1"/>
          </p:cNvSpPr>
          <p:nvPr>
            <p:ph type="title"/>
          </p:nvPr>
        </p:nvSpPr>
        <p:spPr>
          <a:xfrm>
            <a:off x="685800" y="381000"/>
            <a:ext cx="7772400" cy="1143000"/>
          </a:xfrm>
          <a:noFill/>
          <a:ln/>
        </p:spPr>
        <p:txBody>
          <a:bodyPr/>
          <a:lstStyle/>
          <a:p>
            <a:r>
              <a:rPr lang="en-US"/>
              <a:t>Packet Switching</a:t>
            </a:r>
            <a:br>
              <a:rPr lang="en-US"/>
            </a:br>
            <a:r>
              <a:rPr lang="en-US" sz="2800" i="1"/>
              <a:t>Statistical Multiplexing </a:t>
            </a:r>
          </a:p>
        </p:txBody>
      </p:sp>
      <p:sp>
        <p:nvSpPr>
          <p:cNvPr id="67622" name="Rectangle 38"/>
          <p:cNvSpPr>
            <a:spLocks noChangeArrowheads="1"/>
          </p:cNvSpPr>
          <p:nvPr/>
        </p:nvSpPr>
        <p:spPr bwMode="auto">
          <a:xfrm>
            <a:off x="392113" y="2743200"/>
            <a:ext cx="9144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600"/>
              <a:t>Data</a:t>
            </a:r>
          </a:p>
        </p:txBody>
      </p:sp>
      <p:sp>
        <p:nvSpPr>
          <p:cNvPr id="67623" name="Rectangle 39"/>
          <p:cNvSpPr>
            <a:spLocks noChangeArrowheads="1"/>
          </p:cNvSpPr>
          <p:nvPr/>
        </p:nvSpPr>
        <p:spPr bwMode="auto">
          <a:xfrm>
            <a:off x="1306513" y="2743200"/>
            <a:ext cx="4572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600"/>
              <a:t>Hdr</a:t>
            </a:r>
          </a:p>
        </p:txBody>
      </p:sp>
      <p:sp>
        <p:nvSpPr>
          <p:cNvPr id="67624" name="Rectangle 40"/>
          <p:cNvSpPr>
            <a:spLocks noChangeArrowheads="1"/>
          </p:cNvSpPr>
          <p:nvPr/>
        </p:nvSpPr>
        <p:spPr bwMode="auto">
          <a:xfrm>
            <a:off x="392113" y="3124200"/>
            <a:ext cx="9144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600"/>
              <a:t>Data</a:t>
            </a:r>
          </a:p>
        </p:txBody>
      </p:sp>
      <p:sp>
        <p:nvSpPr>
          <p:cNvPr id="67625" name="Rectangle 41"/>
          <p:cNvSpPr>
            <a:spLocks noChangeArrowheads="1"/>
          </p:cNvSpPr>
          <p:nvPr/>
        </p:nvSpPr>
        <p:spPr bwMode="auto">
          <a:xfrm>
            <a:off x="1306513" y="3124200"/>
            <a:ext cx="4572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600"/>
              <a:t>Hdr</a:t>
            </a:r>
          </a:p>
        </p:txBody>
      </p:sp>
      <p:sp>
        <p:nvSpPr>
          <p:cNvPr id="67626" name="Rectangle 42"/>
          <p:cNvSpPr>
            <a:spLocks noChangeArrowheads="1"/>
          </p:cNvSpPr>
          <p:nvPr/>
        </p:nvSpPr>
        <p:spPr bwMode="auto">
          <a:xfrm>
            <a:off x="392113" y="4038600"/>
            <a:ext cx="9144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600"/>
              <a:t>Data</a:t>
            </a:r>
          </a:p>
        </p:txBody>
      </p:sp>
      <p:sp>
        <p:nvSpPr>
          <p:cNvPr id="67627" name="Rectangle 43"/>
          <p:cNvSpPr>
            <a:spLocks noChangeArrowheads="1"/>
          </p:cNvSpPr>
          <p:nvPr/>
        </p:nvSpPr>
        <p:spPr bwMode="auto">
          <a:xfrm>
            <a:off x="1306513" y="4038600"/>
            <a:ext cx="4572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600"/>
              <a:t>Hdr</a:t>
            </a:r>
          </a:p>
        </p:txBody>
      </p:sp>
      <p:sp>
        <p:nvSpPr>
          <p:cNvPr id="67628" name="Text Box 44"/>
          <p:cNvSpPr txBox="1">
            <a:spLocks noChangeArrowheads="1"/>
          </p:cNvSpPr>
          <p:nvPr/>
        </p:nvSpPr>
        <p:spPr bwMode="auto">
          <a:xfrm>
            <a:off x="1905000" y="2816225"/>
            <a:ext cx="30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i="1">
                <a:latin typeface="Times New Roman" charset="0"/>
              </a:rPr>
              <a:t>R</a:t>
            </a:r>
          </a:p>
        </p:txBody>
      </p:sp>
      <p:sp>
        <p:nvSpPr>
          <p:cNvPr id="67629" name="Text Box 45"/>
          <p:cNvSpPr txBox="1">
            <a:spLocks noChangeArrowheads="1"/>
          </p:cNvSpPr>
          <p:nvPr/>
        </p:nvSpPr>
        <p:spPr bwMode="auto">
          <a:xfrm>
            <a:off x="1905000" y="3044825"/>
            <a:ext cx="30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i="1">
                <a:latin typeface="Times New Roman" charset="0"/>
              </a:rPr>
              <a:t>R</a:t>
            </a:r>
          </a:p>
        </p:txBody>
      </p:sp>
      <p:sp>
        <p:nvSpPr>
          <p:cNvPr id="67630" name="Text Box 46"/>
          <p:cNvSpPr txBox="1">
            <a:spLocks noChangeArrowheads="1"/>
          </p:cNvSpPr>
          <p:nvPr/>
        </p:nvSpPr>
        <p:spPr bwMode="auto">
          <a:xfrm>
            <a:off x="1905000" y="3502025"/>
            <a:ext cx="307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i="1">
                <a:latin typeface="Times New Roman" charset="0"/>
              </a:rPr>
              <a:t>R</a:t>
            </a:r>
          </a:p>
        </p:txBody>
      </p:sp>
      <p:sp>
        <p:nvSpPr>
          <p:cNvPr id="67631" name="Text Box 47"/>
          <p:cNvSpPr txBox="1">
            <a:spLocks noChangeArrowheads="1"/>
          </p:cNvSpPr>
          <p:nvPr/>
        </p:nvSpPr>
        <p:spPr bwMode="auto">
          <a:xfrm>
            <a:off x="685800" y="4741863"/>
            <a:ext cx="8001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287338" indent="-287338">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eaLnBrk="0" fontAlgn="base" hangingPunct="0">
              <a:spcBef>
                <a:spcPct val="0"/>
              </a:spcBef>
              <a:spcAft>
                <a:spcPct val="0"/>
              </a:spcAft>
              <a:defRPr sz="2400">
                <a:solidFill>
                  <a:schemeClr val="tx1"/>
                </a:solidFill>
                <a:latin typeface="Times New Roman" charset="0"/>
                <a:ea typeface="ＭＳ Ｐゴシック" charset="0"/>
              </a:defRPr>
            </a:lvl6pPr>
            <a:lvl7pPr eaLnBrk="0" fontAlgn="base" hangingPunct="0">
              <a:spcBef>
                <a:spcPct val="0"/>
              </a:spcBef>
              <a:spcAft>
                <a:spcPct val="0"/>
              </a:spcAft>
              <a:defRPr sz="2400">
                <a:solidFill>
                  <a:schemeClr val="tx1"/>
                </a:solidFill>
                <a:latin typeface="Times New Roman" charset="0"/>
                <a:ea typeface="ＭＳ Ｐゴシック" charset="0"/>
              </a:defRPr>
            </a:lvl7pPr>
            <a:lvl8pPr eaLnBrk="0" fontAlgn="base" hangingPunct="0">
              <a:spcBef>
                <a:spcPct val="0"/>
              </a:spcBef>
              <a:spcAft>
                <a:spcPct val="0"/>
              </a:spcAft>
              <a:defRPr sz="2400">
                <a:solidFill>
                  <a:schemeClr val="tx1"/>
                </a:solidFill>
                <a:latin typeface="Times New Roman" charset="0"/>
                <a:ea typeface="ＭＳ Ｐゴシック" charset="0"/>
              </a:defRPr>
            </a:lvl8pPr>
            <a:lvl9pPr eaLnBrk="0" fontAlgn="base" hangingPunct="0">
              <a:spcBef>
                <a:spcPct val="0"/>
              </a:spcBef>
              <a:spcAft>
                <a:spcPct val="0"/>
              </a:spcAft>
              <a:defRPr sz="2400">
                <a:solidFill>
                  <a:schemeClr val="tx1"/>
                </a:solidFill>
                <a:latin typeface="Times New Roman" charset="0"/>
                <a:ea typeface="ＭＳ Ｐゴシック" charset="0"/>
              </a:defRPr>
            </a:lvl9pPr>
          </a:lstStyle>
          <a:p>
            <a:pPr>
              <a:buClr>
                <a:srgbClr val="000099"/>
              </a:buClr>
              <a:buSzPct val="75000"/>
              <a:buFont typeface="Wingdings" charset="0"/>
              <a:buChar char="v"/>
            </a:pPr>
            <a:r>
              <a:rPr lang="en-US" sz="2000">
                <a:latin typeface="Comic Sans MS" charset="0"/>
              </a:rPr>
              <a:t>Because the buffer absorbs temporary bursts, the egress link need not operate at rate </a:t>
            </a:r>
            <a:r>
              <a:rPr lang="en-US" sz="2000" i="1"/>
              <a:t>N.R</a:t>
            </a:r>
            <a:r>
              <a:rPr lang="en-US" sz="2000" i="1">
                <a:latin typeface="Comic Sans MS" charset="0"/>
              </a:rPr>
              <a:t>.</a:t>
            </a:r>
          </a:p>
          <a:p>
            <a:pPr>
              <a:buClr>
                <a:srgbClr val="000099"/>
              </a:buClr>
              <a:buSzPct val="75000"/>
              <a:buFont typeface="Wingdings" charset="0"/>
              <a:buChar char="v"/>
            </a:pPr>
            <a:r>
              <a:rPr lang="en-US" sz="2000">
                <a:latin typeface="Comic Sans MS" charset="0"/>
              </a:rPr>
              <a:t>But the buffer has finite size, </a:t>
            </a:r>
            <a:r>
              <a:rPr lang="en-US" sz="2000" i="1"/>
              <a:t>B</a:t>
            </a:r>
            <a:r>
              <a:rPr lang="en-US" sz="2000">
                <a:latin typeface="Comic Sans MS" charset="0"/>
              </a:rPr>
              <a:t>, so losses will occur.</a:t>
            </a:r>
          </a:p>
        </p:txBody>
      </p:sp>
      <p:sp>
        <p:nvSpPr>
          <p:cNvPr id="67632" name="Text Box 48"/>
          <p:cNvSpPr txBox="1">
            <a:spLocks noChangeArrowheads="1"/>
          </p:cNvSpPr>
          <p:nvPr/>
        </p:nvSpPr>
        <p:spPr bwMode="auto">
          <a:xfrm>
            <a:off x="76200" y="2682875"/>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a:latin typeface="Times New Roman" charset="0"/>
              </a:rPr>
              <a:t>1</a:t>
            </a:r>
          </a:p>
        </p:txBody>
      </p:sp>
      <p:sp>
        <p:nvSpPr>
          <p:cNvPr id="67633" name="Text Box 49"/>
          <p:cNvSpPr txBox="1">
            <a:spLocks noChangeArrowheads="1"/>
          </p:cNvSpPr>
          <p:nvPr/>
        </p:nvSpPr>
        <p:spPr bwMode="auto">
          <a:xfrm>
            <a:off x="76200" y="3089275"/>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a:latin typeface="Times New Roman" charset="0"/>
              </a:rPr>
              <a:t>2</a:t>
            </a:r>
          </a:p>
        </p:txBody>
      </p:sp>
      <p:sp>
        <p:nvSpPr>
          <p:cNvPr id="67634" name="Text Box 50"/>
          <p:cNvSpPr txBox="1">
            <a:spLocks noChangeArrowheads="1"/>
          </p:cNvSpPr>
          <p:nvPr/>
        </p:nvSpPr>
        <p:spPr bwMode="auto">
          <a:xfrm>
            <a:off x="76200" y="4003675"/>
            <a:ext cx="319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i="1">
                <a:latin typeface="Times New Roman" charset="0"/>
              </a:rPr>
              <a:t>N</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Date Placeholder 2"/>
          <p:cNvSpPr>
            <a:spLocks noGrp="1"/>
          </p:cNvSpPr>
          <p:nvPr>
            <p:ph type="dt" sz="half" idx="4294967295"/>
          </p:nvPr>
        </p:nvSpPr>
        <p:spPr>
          <a:xfrm>
            <a:off x="685800" y="6248400"/>
            <a:ext cx="1905000" cy="457200"/>
          </a:xfrm>
          <a:prstGeom prst="rect">
            <a:avLst/>
          </a:prstGeom>
        </p:spPr>
        <p:txBody>
          <a:bodyPr/>
          <a:lstStyle/>
          <a:p>
            <a:r>
              <a:rPr lang="en-US"/>
              <a:t>Winter 2007</a:t>
            </a:r>
          </a:p>
        </p:txBody>
      </p:sp>
      <p:sp>
        <p:nvSpPr>
          <p:cNvPr id="42" name="Footer Placeholder 3"/>
          <p:cNvSpPr>
            <a:spLocks noGrp="1"/>
          </p:cNvSpPr>
          <p:nvPr>
            <p:ph type="ftr" sz="quarter" idx="4294967295"/>
          </p:nvPr>
        </p:nvSpPr>
        <p:spPr>
          <a:xfrm>
            <a:off x="3124200" y="6248400"/>
            <a:ext cx="2895600" cy="457200"/>
          </a:xfrm>
          <a:prstGeom prst="rect">
            <a:avLst/>
          </a:prstGeom>
        </p:spPr>
        <p:txBody>
          <a:bodyPr/>
          <a:lstStyle/>
          <a:p>
            <a:r>
              <a:rPr lang="en-US"/>
              <a:t>CS244a Handout 3</a:t>
            </a:r>
          </a:p>
        </p:txBody>
      </p:sp>
      <p:sp>
        <p:nvSpPr>
          <p:cNvPr id="43" name="Slide Number Placeholder 4"/>
          <p:cNvSpPr>
            <a:spLocks noGrp="1"/>
          </p:cNvSpPr>
          <p:nvPr>
            <p:ph type="sldNum" sz="quarter" idx="12"/>
          </p:nvPr>
        </p:nvSpPr>
        <p:spPr/>
        <p:txBody>
          <a:bodyPr/>
          <a:lstStyle/>
          <a:p>
            <a:fld id="{9397CE11-1BD1-0D4D-81BE-8D2CC6AB0C1E}" type="slidenum">
              <a:rPr lang="en-US"/>
              <a:pPr/>
              <a:t>15</a:t>
            </a:fld>
            <a:endParaRPr lang="en-US"/>
          </a:p>
        </p:txBody>
      </p:sp>
      <p:sp>
        <p:nvSpPr>
          <p:cNvPr id="71682" name="Rectangle 2"/>
          <p:cNvSpPr>
            <a:spLocks noGrp="1" noChangeArrowheads="1"/>
          </p:cNvSpPr>
          <p:nvPr>
            <p:ph type="title"/>
          </p:nvPr>
        </p:nvSpPr>
        <p:spPr/>
        <p:txBody>
          <a:bodyPr/>
          <a:lstStyle/>
          <a:p>
            <a:r>
              <a:rPr lang="en-US"/>
              <a:t>Statistical Multiplexing</a:t>
            </a:r>
          </a:p>
        </p:txBody>
      </p:sp>
      <p:sp>
        <p:nvSpPr>
          <p:cNvPr id="71683" name="Line 3"/>
          <p:cNvSpPr>
            <a:spLocks noChangeShapeType="1"/>
          </p:cNvSpPr>
          <p:nvPr/>
        </p:nvSpPr>
        <p:spPr bwMode="auto">
          <a:xfrm>
            <a:off x="685800" y="2209800"/>
            <a:ext cx="0" cy="160020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1684" name="Line 4"/>
          <p:cNvSpPr>
            <a:spLocks noChangeShapeType="1"/>
          </p:cNvSpPr>
          <p:nvPr/>
        </p:nvSpPr>
        <p:spPr bwMode="auto">
          <a:xfrm flipH="1" flipV="1">
            <a:off x="457200" y="3581400"/>
            <a:ext cx="35052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1685" name="Freeform 5"/>
          <p:cNvSpPr>
            <a:spLocks/>
          </p:cNvSpPr>
          <p:nvPr/>
        </p:nvSpPr>
        <p:spPr bwMode="auto">
          <a:xfrm>
            <a:off x="609600" y="2801938"/>
            <a:ext cx="3276600" cy="755650"/>
          </a:xfrm>
          <a:custGeom>
            <a:avLst/>
            <a:gdLst>
              <a:gd name="T0" fmla="*/ 0 w 2064"/>
              <a:gd name="T1" fmla="*/ 299 h 476"/>
              <a:gd name="T2" fmla="*/ 210 w 2064"/>
              <a:gd name="T3" fmla="*/ 448 h 476"/>
              <a:gd name="T4" fmla="*/ 311 w 2064"/>
              <a:gd name="T5" fmla="*/ 128 h 476"/>
              <a:gd name="T6" fmla="*/ 432 w 2064"/>
              <a:gd name="T7" fmla="*/ 11 h 476"/>
              <a:gd name="T8" fmla="*/ 624 w 2064"/>
              <a:gd name="T9" fmla="*/ 59 h 476"/>
              <a:gd name="T10" fmla="*/ 667 w 2064"/>
              <a:gd name="T11" fmla="*/ 237 h 476"/>
              <a:gd name="T12" fmla="*/ 768 w 2064"/>
              <a:gd name="T13" fmla="*/ 347 h 476"/>
              <a:gd name="T14" fmla="*/ 912 w 2064"/>
              <a:gd name="T15" fmla="*/ 251 h 476"/>
              <a:gd name="T16" fmla="*/ 1008 w 2064"/>
              <a:gd name="T17" fmla="*/ 107 h 476"/>
              <a:gd name="T18" fmla="*/ 1056 w 2064"/>
              <a:gd name="T19" fmla="*/ 11 h 476"/>
              <a:gd name="T20" fmla="*/ 1248 w 2064"/>
              <a:gd name="T21" fmla="*/ 107 h 476"/>
              <a:gd name="T22" fmla="*/ 1584 w 2064"/>
              <a:gd name="T23" fmla="*/ 395 h 476"/>
              <a:gd name="T24" fmla="*/ 1920 w 2064"/>
              <a:gd name="T25" fmla="*/ 395 h 476"/>
              <a:gd name="T26" fmla="*/ 2064 w 2064"/>
              <a:gd name="T27" fmla="*/ 25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4" h="476">
                <a:moveTo>
                  <a:pt x="0" y="299"/>
                </a:moveTo>
                <a:cubicBezTo>
                  <a:pt x="35" y="324"/>
                  <a:pt x="158" y="476"/>
                  <a:pt x="210" y="448"/>
                </a:cubicBezTo>
                <a:cubicBezTo>
                  <a:pt x="262" y="420"/>
                  <a:pt x="274" y="201"/>
                  <a:pt x="311" y="128"/>
                </a:cubicBezTo>
                <a:cubicBezTo>
                  <a:pt x="348" y="55"/>
                  <a:pt x="380" y="22"/>
                  <a:pt x="432" y="11"/>
                </a:cubicBezTo>
                <a:cubicBezTo>
                  <a:pt x="484" y="0"/>
                  <a:pt x="585" y="21"/>
                  <a:pt x="624" y="59"/>
                </a:cubicBezTo>
                <a:cubicBezTo>
                  <a:pt x="663" y="97"/>
                  <a:pt x="643" y="189"/>
                  <a:pt x="667" y="237"/>
                </a:cubicBezTo>
                <a:cubicBezTo>
                  <a:pt x="691" y="285"/>
                  <a:pt x="727" y="345"/>
                  <a:pt x="768" y="347"/>
                </a:cubicBezTo>
                <a:cubicBezTo>
                  <a:pt x="809" y="349"/>
                  <a:pt x="872" y="291"/>
                  <a:pt x="912" y="251"/>
                </a:cubicBezTo>
                <a:cubicBezTo>
                  <a:pt x="952" y="211"/>
                  <a:pt x="984" y="147"/>
                  <a:pt x="1008" y="107"/>
                </a:cubicBezTo>
                <a:cubicBezTo>
                  <a:pt x="1032" y="67"/>
                  <a:pt x="1016" y="11"/>
                  <a:pt x="1056" y="11"/>
                </a:cubicBezTo>
                <a:cubicBezTo>
                  <a:pt x="1096" y="11"/>
                  <a:pt x="1160" y="43"/>
                  <a:pt x="1248" y="107"/>
                </a:cubicBezTo>
                <a:cubicBezTo>
                  <a:pt x="1336" y="171"/>
                  <a:pt x="1472" y="347"/>
                  <a:pt x="1584" y="395"/>
                </a:cubicBezTo>
                <a:cubicBezTo>
                  <a:pt x="1696" y="443"/>
                  <a:pt x="1840" y="419"/>
                  <a:pt x="1920" y="395"/>
                </a:cubicBezTo>
                <a:cubicBezTo>
                  <a:pt x="2000" y="371"/>
                  <a:pt x="2048" y="291"/>
                  <a:pt x="2064" y="251"/>
                </a:cubicBezTo>
              </a:path>
            </a:pathLst>
          </a:custGeom>
          <a:noFill/>
          <a:ln w="381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1686" name="Line 6"/>
          <p:cNvSpPr>
            <a:spLocks noChangeShapeType="1"/>
          </p:cNvSpPr>
          <p:nvPr/>
        </p:nvSpPr>
        <p:spPr bwMode="auto">
          <a:xfrm>
            <a:off x="457200" y="2819400"/>
            <a:ext cx="3429000" cy="0"/>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1687" name="Line 7"/>
          <p:cNvSpPr>
            <a:spLocks noChangeShapeType="1"/>
          </p:cNvSpPr>
          <p:nvPr/>
        </p:nvSpPr>
        <p:spPr bwMode="auto">
          <a:xfrm>
            <a:off x="685800" y="4343400"/>
            <a:ext cx="0" cy="160020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1688" name="Line 8"/>
          <p:cNvSpPr>
            <a:spLocks noChangeShapeType="1"/>
          </p:cNvSpPr>
          <p:nvPr/>
        </p:nvSpPr>
        <p:spPr bwMode="auto">
          <a:xfrm flipH="1" flipV="1">
            <a:off x="457200" y="5715000"/>
            <a:ext cx="35052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1689" name="Freeform 9"/>
          <p:cNvSpPr>
            <a:spLocks/>
          </p:cNvSpPr>
          <p:nvPr/>
        </p:nvSpPr>
        <p:spPr bwMode="auto">
          <a:xfrm>
            <a:off x="609600" y="4887913"/>
            <a:ext cx="3276600" cy="803275"/>
          </a:xfrm>
          <a:custGeom>
            <a:avLst/>
            <a:gdLst>
              <a:gd name="T0" fmla="*/ 0 w 2064"/>
              <a:gd name="T1" fmla="*/ 329 h 506"/>
              <a:gd name="T2" fmla="*/ 210 w 2064"/>
              <a:gd name="T3" fmla="*/ 478 h 506"/>
              <a:gd name="T4" fmla="*/ 311 w 2064"/>
              <a:gd name="T5" fmla="*/ 158 h 506"/>
              <a:gd name="T6" fmla="*/ 466 w 2064"/>
              <a:gd name="T7" fmla="*/ 487 h 506"/>
              <a:gd name="T8" fmla="*/ 624 w 2064"/>
              <a:gd name="T9" fmla="*/ 89 h 506"/>
              <a:gd name="T10" fmla="*/ 667 w 2064"/>
              <a:gd name="T11" fmla="*/ 267 h 506"/>
              <a:gd name="T12" fmla="*/ 795 w 2064"/>
              <a:gd name="T13" fmla="*/ 2 h 506"/>
              <a:gd name="T14" fmla="*/ 912 w 2064"/>
              <a:gd name="T15" fmla="*/ 281 h 506"/>
              <a:gd name="T16" fmla="*/ 1070 w 2064"/>
              <a:gd name="T17" fmla="*/ 423 h 506"/>
              <a:gd name="T18" fmla="*/ 1161 w 2064"/>
              <a:gd name="T19" fmla="*/ 395 h 506"/>
              <a:gd name="T20" fmla="*/ 1248 w 2064"/>
              <a:gd name="T21" fmla="*/ 137 h 506"/>
              <a:gd name="T22" fmla="*/ 1554 w 2064"/>
              <a:gd name="T23" fmla="*/ 167 h 506"/>
              <a:gd name="T24" fmla="*/ 1618 w 2064"/>
              <a:gd name="T25" fmla="*/ 286 h 506"/>
              <a:gd name="T26" fmla="*/ 1792 w 2064"/>
              <a:gd name="T27" fmla="*/ 158 h 506"/>
              <a:gd name="T28" fmla="*/ 1947 w 2064"/>
              <a:gd name="T29" fmla="*/ 276 h 506"/>
              <a:gd name="T30" fmla="*/ 2064 w 2064"/>
              <a:gd name="T31" fmla="*/ 281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64" h="506">
                <a:moveTo>
                  <a:pt x="0" y="329"/>
                </a:moveTo>
                <a:cubicBezTo>
                  <a:pt x="35" y="354"/>
                  <a:pt x="158" y="506"/>
                  <a:pt x="210" y="478"/>
                </a:cubicBezTo>
                <a:cubicBezTo>
                  <a:pt x="262" y="450"/>
                  <a:pt x="268" y="157"/>
                  <a:pt x="311" y="158"/>
                </a:cubicBezTo>
                <a:cubicBezTo>
                  <a:pt x="354" y="159"/>
                  <a:pt x="414" y="498"/>
                  <a:pt x="466" y="487"/>
                </a:cubicBezTo>
                <a:cubicBezTo>
                  <a:pt x="518" y="476"/>
                  <a:pt x="591" y="126"/>
                  <a:pt x="624" y="89"/>
                </a:cubicBezTo>
                <a:cubicBezTo>
                  <a:pt x="657" y="52"/>
                  <a:pt x="639" y="281"/>
                  <a:pt x="667" y="267"/>
                </a:cubicBezTo>
                <a:cubicBezTo>
                  <a:pt x="695" y="253"/>
                  <a:pt x="754" y="0"/>
                  <a:pt x="795" y="2"/>
                </a:cubicBezTo>
                <a:cubicBezTo>
                  <a:pt x="836" y="4"/>
                  <a:pt x="866" y="211"/>
                  <a:pt x="912" y="281"/>
                </a:cubicBezTo>
                <a:cubicBezTo>
                  <a:pt x="958" y="351"/>
                  <a:pt x="1029" y="404"/>
                  <a:pt x="1070" y="423"/>
                </a:cubicBezTo>
                <a:cubicBezTo>
                  <a:pt x="1111" y="442"/>
                  <a:pt x="1131" y="443"/>
                  <a:pt x="1161" y="395"/>
                </a:cubicBezTo>
                <a:cubicBezTo>
                  <a:pt x="1191" y="347"/>
                  <a:pt x="1182" y="175"/>
                  <a:pt x="1248" y="137"/>
                </a:cubicBezTo>
                <a:cubicBezTo>
                  <a:pt x="1314" y="99"/>
                  <a:pt x="1492" y="142"/>
                  <a:pt x="1554" y="167"/>
                </a:cubicBezTo>
                <a:cubicBezTo>
                  <a:pt x="1616" y="192"/>
                  <a:pt x="1578" y="287"/>
                  <a:pt x="1618" y="286"/>
                </a:cubicBezTo>
                <a:cubicBezTo>
                  <a:pt x="1658" y="285"/>
                  <a:pt x="1737" y="160"/>
                  <a:pt x="1792" y="158"/>
                </a:cubicBezTo>
                <a:cubicBezTo>
                  <a:pt x="1847" y="156"/>
                  <a:pt x="1902" y="255"/>
                  <a:pt x="1947" y="276"/>
                </a:cubicBezTo>
                <a:cubicBezTo>
                  <a:pt x="1992" y="297"/>
                  <a:pt x="2040" y="280"/>
                  <a:pt x="2064" y="281"/>
                </a:cubicBezTo>
              </a:path>
            </a:pathLst>
          </a:custGeom>
          <a:noFill/>
          <a:ln w="38100" cmpd="sng">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1690" name="Line 10"/>
          <p:cNvSpPr>
            <a:spLocks noChangeShapeType="1"/>
          </p:cNvSpPr>
          <p:nvPr/>
        </p:nvSpPr>
        <p:spPr bwMode="auto">
          <a:xfrm>
            <a:off x="457200" y="4876800"/>
            <a:ext cx="3429000" cy="0"/>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1691" name="Text Box 11"/>
          <p:cNvSpPr txBox="1">
            <a:spLocks noChangeArrowheads="1"/>
          </p:cNvSpPr>
          <p:nvPr/>
        </p:nvSpPr>
        <p:spPr bwMode="auto">
          <a:xfrm>
            <a:off x="838200" y="4338638"/>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i="1">
                <a:solidFill>
                  <a:srgbClr val="000099"/>
                </a:solidFill>
                <a:latin typeface="Times New Roman" charset="0"/>
              </a:rPr>
              <a:t>B</a:t>
            </a:r>
          </a:p>
        </p:txBody>
      </p:sp>
      <p:sp>
        <p:nvSpPr>
          <p:cNvPr id="71692" name="Text Box 12"/>
          <p:cNvSpPr txBox="1">
            <a:spLocks noChangeArrowheads="1"/>
          </p:cNvSpPr>
          <p:nvPr/>
        </p:nvSpPr>
        <p:spPr bwMode="auto">
          <a:xfrm>
            <a:off x="762000" y="2281238"/>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i="1">
                <a:solidFill>
                  <a:srgbClr val="000099"/>
                </a:solidFill>
                <a:latin typeface="Times New Roman" charset="0"/>
              </a:rPr>
              <a:t>A</a:t>
            </a:r>
          </a:p>
        </p:txBody>
      </p:sp>
      <p:sp>
        <p:nvSpPr>
          <p:cNvPr id="71693" name="Text Box 13"/>
          <p:cNvSpPr txBox="1">
            <a:spLocks noChangeArrowheads="1"/>
          </p:cNvSpPr>
          <p:nvPr/>
        </p:nvSpPr>
        <p:spPr bwMode="auto">
          <a:xfrm>
            <a:off x="3276600" y="3581400"/>
            <a:ext cx="6588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1" hangingPunct="1"/>
            <a:r>
              <a:rPr lang="en-US" sz="1800">
                <a:solidFill>
                  <a:srgbClr val="000099"/>
                </a:solidFill>
              </a:rPr>
              <a:t>time</a:t>
            </a:r>
          </a:p>
        </p:txBody>
      </p:sp>
      <p:sp>
        <p:nvSpPr>
          <p:cNvPr id="71694" name="Text Box 14"/>
          <p:cNvSpPr txBox="1">
            <a:spLocks noChangeArrowheads="1"/>
          </p:cNvSpPr>
          <p:nvPr/>
        </p:nvSpPr>
        <p:spPr bwMode="auto">
          <a:xfrm>
            <a:off x="3276600" y="5745163"/>
            <a:ext cx="6588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1" hangingPunct="1"/>
            <a:r>
              <a:rPr lang="en-US" sz="1800">
                <a:solidFill>
                  <a:srgbClr val="000099"/>
                </a:solidFill>
              </a:rPr>
              <a:t>time</a:t>
            </a:r>
          </a:p>
        </p:txBody>
      </p:sp>
      <p:sp>
        <p:nvSpPr>
          <p:cNvPr id="71695" name="Text Box 15"/>
          <p:cNvSpPr txBox="1">
            <a:spLocks noChangeArrowheads="1"/>
          </p:cNvSpPr>
          <p:nvPr/>
        </p:nvSpPr>
        <p:spPr bwMode="auto">
          <a:xfrm>
            <a:off x="58738" y="2300288"/>
            <a:ext cx="6778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1" hangingPunct="1"/>
            <a:r>
              <a:rPr lang="en-US" sz="1800">
                <a:solidFill>
                  <a:srgbClr val="000099"/>
                </a:solidFill>
              </a:rPr>
              <a:t>Rate</a:t>
            </a:r>
          </a:p>
        </p:txBody>
      </p:sp>
      <p:sp>
        <p:nvSpPr>
          <p:cNvPr id="71696" name="Text Box 16"/>
          <p:cNvSpPr txBox="1">
            <a:spLocks noChangeArrowheads="1"/>
          </p:cNvSpPr>
          <p:nvPr/>
        </p:nvSpPr>
        <p:spPr bwMode="auto">
          <a:xfrm>
            <a:off x="58738" y="4460875"/>
            <a:ext cx="6778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1" hangingPunct="1"/>
            <a:r>
              <a:rPr lang="en-US" sz="1800">
                <a:solidFill>
                  <a:srgbClr val="000099"/>
                </a:solidFill>
              </a:rPr>
              <a:t>Rate</a:t>
            </a:r>
          </a:p>
        </p:txBody>
      </p:sp>
      <p:sp>
        <p:nvSpPr>
          <p:cNvPr id="71697" name="Text Box 17"/>
          <p:cNvSpPr txBox="1">
            <a:spLocks noChangeArrowheads="1"/>
          </p:cNvSpPr>
          <p:nvPr/>
        </p:nvSpPr>
        <p:spPr bwMode="auto">
          <a:xfrm>
            <a:off x="3386138" y="2433638"/>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i="1">
                <a:solidFill>
                  <a:srgbClr val="000099"/>
                </a:solidFill>
                <a:latin typeface="Times New Roman" charset="0"/>
              </a:rPr>
              <a:t>C</a:t>
            </a:r>
          </a:p>
        </p:txBody>
      </p:sp>
      <p:sp>
        <p:nvSpPr>
          <p:cNvPr id="71698" name="Text Box 18"/>
          <p:cNvSpPr txBox="1">
            <a:spLocks noChangeArrowheads="1"/>
          </p:cNvSpPr>
          <p:nvPr/>
        </p:nvSpPr>
        <p:spPr bwMode="auto">
          <a:xfrm>
            <a:off x="3429000" y="4491038"/>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i="1">
                <a:solidFill>
                  <a:srgbClr val="000099"/>
                </a:solidFill>
                <a:latin typeface="Times New Roman" charset="0"/>
              </a:rPr>
              <a:t>C</a:t>
            </a:r>
          </a:p>
        </p:txBody>
      </p:sp>
      <p:sp>
        <p:nvSpPr>
          <p:cNvPr id="71699" name="Line 19"/>
          <p:cNvSpPr>
            <a:spLocks noChangeShapeType="1"/>
          </p:cNvSpPr>
          <p:nvPr/>
        </p:nvSpPr>
        <p:spPr bwMode="auto">
          <a:xfrm>
            <a:off x="5197475" y="3200400"/>
            <a:ext cx="11430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nvGrpSpPr>
          <p:cNvPr id="71700" name="Group 20"/>
          <p:cNvGrpSpPr>
            <a:grpSpLocks/>
          </p:cNvGrpSpPr>
          <p:nvPr/>
        </p:nvGrpSpPr>
        <p:grpSpPr bwMode="auto">
          <a:xfrm>
            <a:off x="6340475" y="3048000"/>
            <a:ext cx="609600" cy="381000"/>
            <a:chOff x="3696" y="1392"/>
            <a:chExt cx="384" cy="240"/>
          </a:xfrm>
        </p:grpSpPr>
        <p:grpSp>
          <p:nvGrpSpPr>
            <p:cNvPr id="71701" name="Group 21"/>
            <p:cNvGrpSpPr>
              <a:grpSpLocks/>
            </p:cNvGrpSpPr>
            <p:nvPr/>
          </p:nvGrpSpPr>
          <p:grpSpPr bwMode="auto">
            <a:xfrm>
              <a:off x="3792" y="1392"/>
              <a:ext cx="288" cy="240"/>
              <a:chOff x="3792" y="1392"/>
              <a:chExt cx="288" cy="240"/>
            </a:xfrm>
          </p:grpSpPr>
          <p:sp>
            <p:nvSpPr>
              <p:cNvPr id="71702" name="Rectangle 22"/>
              <p:cNvSpPr>
                <a:spLocks noChangeArrowheads="1"/>
              </p:cNvSpPr>
              <p:nvPr/>
            </p:nvSpPr>
            <p:spPr bwMode="auto">
              <a:xfrm>
                <a:off x="3792" y="1392"/>
                <a:ext cx="96" cy="240"/>
              </a:xfrm>
              <a:prstGeom prst="rect">
                <a:avLst/>
              </a:prstGeom>
              <a:solidFill>
                <a:schemeClr val="accent1"/>
              </a:solidFill>
              <a:ln w="28575">
                <a:solidFill>
                  <a:schemeClr val="bg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1703" name="Rectangle 23"/>
              <p:cNvSpPr>
                <a:spLocks noChangeArrowheads="1"/>
              </p:cNvSpPr>
              <p:nvPr/>
            </p:nvSpPr>
            <p:spPr bwMode="auto">
              <a:xfrm>
                <a:off x="3888" y="1392"/>
                <a:ext cx="96" cy="240"/>
              </a:xfrm>
              <a:prstGeom prst="rect">
                <a:avLst/>
              </a:prstGeom>
              <a:solidFill>
                <a:schemeClr val="accent1"/>
              </a:solidFill>
              <a:ln w="28575">
                <a:solidFill>
                  <a:schemeClr val="bg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1704" name="Rectangle 24"/>
              <p:cNvSpPr>
                <a:spLocks noChangeArrowheads="1"/>
              </p:cNvSpPr>
              <p:nvPr/>
            </p:nvSpPr>
            <p:spPr bwMode="auto">
              <a:xfrm>
                <a:off x="3984" y="1392"/>
                <a:ext cx="96" cy="240"/>
              </a:xfrm>
              <a:prstGeom prst="rect">
                <a:avLst/>
              </a:prstGeom>
              <a:solidFill>
                <a:schemeClr val="accent1"/>
              </a:solidFill>
              <a:ln w="28575">
                <a:solidFill>
                  <a:schemeClr val="bg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71705" name="Line 25"/>
            <p:cNvSpPr>
              <a:spLocks noChangeShapeType="1"/>
            </p:cNvSpPr>
            <p:nvPr/>
          </p:nvSpPr>
          <p:spPr bwMode="auto">
            <a:xfrm>
              <a:off x="3696" y="1392"/>
              <a:ext cx="192"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1706" name="Line 26"/>
            <p:cNvSpPr>
              <a:spLocks noChangeShapeType="1"/>
            </p:cNvSpPr>
            <p:nvPr/>
          </p:nvSpPr>
          <p:spPr bwMode="auto">
            <a:xfrm>
              <a:off x="3696" y="1632"/>
              <a:ext cx="192"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71707" name="Line 27"/>
          <p:cNvSpPr>
            <a:spLocks noChangeShapeType="1"/>
          </p:cNvSpPr>
          <p:nvPr/>
        </p:nvSpPr>
        <p:spPr bwMode="auto">
          <a:xfrm flipV="1">
            <a:off x="7026275" y="3200400"/>
            <a:ext cx="11430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1708" name="Text Box 28"/>
          <p:cNvSpPr txBox="1">
            <a:spLocks noChangeArrowheads="1"/>
          </p:cNvSpPr>
          <p:nvPr/>
        </p:nvSpPr>
        <p:spPr bwMode="auto">
          <a:xfrm>
            <a:off x="4800600" y="2814638"/>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i="1">
                <a:solidFill>
                  <a:srgbClr val="000099"/>
                </a:solidFill>
                <a:latin typeface="Times New Roman" charset="0"/>
              </a:rPr>
              <a:t>A</a:t>
            </a:r>
          </a:p>
        </p:txBody>
      </p:sp>
      <p:sp>
        <p:nvSpPr>
          <p:cNvPr id="71709" name="Text Box 29"/>
          <p:cNvSpPr txBox="1">
            <a:spLocks noChangeArrowheads="1"/>
          </p:cNvSpPr>
          <p:nvPr/>
        </p:nvSpPr>
        <p:spPr bwMode="auto">
          <a:xfrm>
            <a:off x="7686675" y="2738438"/>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i="1">
                <a:solidFill>
                  <a:srgbClr val="000099"/>
                </a:solidFill>
                <a:latin typeface="Times New Roman" charset="0"/>
              </a:rPr>
              <a:t>C</a:t>
            </a:r>
          </a:p>
        </p:txBody>
      </p:sp>
      <p:sp>
        <p:nvSpPr>
          <p:cNvPr id="71710" name="Line 30"/>
          <p:cNvSpPr>
            <a:spLocks noChangeShapeType="1"/>
          </p:cNvSpPr>
          <p:nvPr/>
        </p:nvSpPr>
        <p:spPr bwMode="auto">
          <a:xfrm>
            <a:off x="5197475" y="5105400"/>
            <a:ext cx="11430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nvGrpSpPr>
          <p:cNvPr id="71711" name="Group 31"/>
          <p:cNvGrpSpPr>
            <a:grpSpLocks/>
          </p:cNvGrpSpPr>
          <p:nvPr/>
        </p:nvGrpSpPr>
        <p:grpSpPr bwMode="auto">
          <a:xfrm>
            <a:off x="6340475" y="4953000"/>
            <a:ext cx="609600" cy="381000"/>
            <a:chOff x="3696" y="1392"/>
            <a:chExt cx="384" cy="240"/>
          </a:xfrm>
        </p:grpSpPr>
        <p:grpSp>
          <p:nvGrpSpPr>
            <p:cNvPr id="71712" name="Group 32"/>
            <p:cNvGrpSpPr>
              <a:grpSpLocks/>
            </p:cNvGrpSpPr>
            <p:nvPr/>
          </p:nvGrpSpPr>
          <p:grpSpPr bwMode="auto">
            <a:xfrm>
              <a:off x="3792" y="1392"/>
              <a:ext cx="288" cy="240"/>
              <a:chOff x="3792" y="1392"/>
              <a:chExt cx="288" cy="240"/>
            </a:xfrm>
          </p:grpSpPr>
          <p:sp>
            <p:nvSpPr>
              <p:cNvPr id="71713" name="Rectangle 33"/>
              <p:cNvSpPr>
                <a:spLocks noChangeArrowheads="1"/>
              </p:cNvSpPr>
              <p:nvPr/>
            </p:nvSpPr>
            <p:spPr bwMode="auto">
              <a:xfrm>
                <a:off x="3792" y="1392"/>
                <a:ext cx="96" cy="240"/>
              </a:xfrm>
              <a:prstGeom prst="rect">
                <a:avLst/>
              </a:prstGeom>
              <a:solidFill>
                <a:schemeClr val="accent1"/>
              </a:solidFill>
              <a:ln w="28575">
                <a:solidFill>
                  <a:schemeClr val="bg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1714" name="Rectangle 34"/>
              <p:cNvSpPr>
                <a:spLocks noChangeArrowheads="1"/>
              </p:cNvSpPr>
              <p:nvPr/>
            </p:nvSpPr>
            <p:spPr bwMode="auto">
              <a:xfrm>
                <a:off x="3888" y="1392"/>
                <a:ext cx="96" cy="240"/>
              </a:xfrm>
              <a:prstGeom prst="rect">
                <a:avLst/>
              </a:prstGeom>
              <a:solidFill>
                <a:schemeClr val="accent1"/>
              </a:solidFill>
              <a:ln w="28575">
                <a:solidFill>
                  <a:schemeClr val="bg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1715" name="Rectangle 35"/>
              <p:cNvSpPr>
                <a:spLocks noChangeArrowheads="1"/>
              </p:cNvSpPr>
              <p:nvPr/>
            </p:nvSpPr>
            <p:spPr bwMode="auto">
              <a:xfrm>
                <a:off x="3984" y="1392"/>
                <a:ext cx="96" cy="240"/>
              </a:xfrm>
              <a:prstGeom prst="rect">
                <a:avLst/>
              </a:prstGeom>
              <a:solidFill>
                <a:schemeClr val="accent1"/>
              </a:solidFill>
              <a:ln w="28575">
                <a:solidFill>
                  <a:schemeClr val="bg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71716" name="Line 36"/>
            <p:cNvSpPr>
              <a:spLocks noChangeShapeType="1"/>
            </p:cNvSpPr>
            <p:nvPr/>
          </p:nvSpPr>
          <p:spPr bwMode="auto">
            <a:xfrm>
              <a:off x="3696" y="1392"/>
              <a:ext cx="192"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1717" name="Line 37"/>
            <p:cNvSpPr>
              <a:spLocks noChangeShapeType="1"/>
            </p:cNvSpPr>
            <p:nvPr/>
          </p:nvSpPr>
          <p:spPr bwMode="auto">
            <a:xfrm>
              <a:off x="3696" y="1632"/>
              <a:ext cx="192"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71718" name="Line 38"/>
          <p:cNvSpPr>
            <a:spLocks noChangeShapeType="1"/>
          </p:cNvSpPr>
          <p:nvPr/>
        </p:nvSpPr>
        <p:spPr bwMode="auto">
          <a:xfrm flipV="1">
            <a:off x="7026275" y="5105400"/>
            <a:ext cx="11430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1719" name="Text Box 39"/>
          <p:cNvSpPr txBox="1">
            <a:spLocks noChangeArrowheads="1"/>
          </p:cNvSpPr>
          <p:nvPr/>
        </p:nvSpPr>
        <p:spPr bwMode="auto">
          <a:xfrm>
            <a:off x="4800600" y="4719638"/>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i="1">
                <a:solidFill>
                  <a:srgbClr val="000099"/>
                </a:solidFill>
                <a:latin typeface="Times New Roman" charset="0"/>
              </a:rPr>
              <a:t>B</a:t>
            </a:r>
          </a:p>
        </p:txBody>
      </p:sp>
      <p:sp>
        <p:nvSpPr>
          <p:cNvPr id="71720" name="Text Box 40"/>
          <p:cNvSpPr txBox="1">
            <a:spLocks noChangeArrowheads="1"/>
          </p:cNvSpPr>
          <p:nvPr/>
        </p:nvSpPr>
        <p:spPr bwMode="auto">
          <a:xfrm>
            <a:off x="7686675" y="4643438"/>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i="1">
                <a:solidFill>
                  <a:srgbClr val="000099"/>
                </a:solidFill>
                <a:latin typeface="Times New Roman" charset="0"/>
              </a:rPr>
              <a:t>C</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Date Placeholder 2"/>
          <p:cNvSpPr>
            <a:spLocks noGrp="1"/>
          </p:cNvSpPr>
          <p:nvPr>
            <p:ph type="dt" sz="half" idx="4294967295"/>
          </p:nvPr>
        </p:nvSpPr>
        <p:spPr>
          <a:xfrm>
            <a:off x="685800" y="6248400"/>
            <a:ext cx="1905000" cy="457200"/>
          </a:xfrm>
          <a:prstGeom prst="rect">
            <a:avLst/>
          </a:prstGeom>
        </p:spPr>
        <p:txBody>
          <a:bodyPr/>
          <a:lstStyle/>
          <a:p>
            <a:r>
              <a:rPr lang="en-US"/>
              <a:t>Winter 2007</a:t>
            </a:r>
          </a:p>
        </p:txBody>
      </p:sp>
      <p:sp>
        <p:nvSpPr>
          <p:cNvPr id="30" name="Footer Placeholder 3"/>
          <p:cNvSpPr>
            <a:spLocks noGrp="1"/>
          </p:cNvSpPr>
          <p:nvPr>
            <p:ph type="ftr" sz="quarter" idx="4294967295"/>
          </p:nvPr>
        </p:nvSpPr>
        <p:spPr>
          <a:xfrm>
            <a:off x="3124200" y="6248400"/>
            <a:ext cx="2895600" cy="457200"/>
          </a:xfrm>
          <a:prstGeom prst="rect">
            <a:avLst/>
          </a:prstGeom>
        </p:spPr>
        <p:txBody>
          <a:bodyPr/>
          <a:lstStyle/>
          <a:p>
            <a:r>
              <a:rPr lang="en-US"/>
              <a:t>CS244a Handout 3</a:t>
            </a:r>
          </a:p>
        </p:txBody>
      </p:sp>
      <p:sp>
        <p:nvSpPr>
          <p:cNvPr id="31" name="Slide Number Placeholder 4"/>
          <p:cNvSpPr>
            <a:spLocks noGrp="1"/>
          </p:cNvSpPr>
          <p:nvPr>
            <p:ph type="sldNum" sz="quarter" idx="12"/>
          </p:nvPr>
        </p:nvSpPr>
        <p:spPr/>
        <p:txBody>
          <a:bodyPr/>
          <a:lstStyle/>
          <a:p>
            <a:fld id="{50F6B080-8BAC-2B44-8332-842E6866DE1A}" type="slidenum">
              <a:rPr lang="en-US"/>
              <a:pPr/>
              <a:t>16</a:t>
            </a:fld>
            <a:endParaRPr lang="en-US"/>
          </a:p>
        </p:txBody>
      </p:sp>
      <p:sp>
        <p:nvSpPr>
          <p:cNvPr id="73730" name="Rectangle 2050"/>
          <p:cNvSpPr>
            <a:spLocks noGrp="1" noChangeArrowheads="1"/>
          </p:cNvSpPr>
          <p:nvPr>
            <p:ph type="title"/>
          </p:nvPr>
        </p:nvSpPr>
        <p:spPr/>
        <p:txBody>
          <a:bodyPr/>
          <a:lstStyle/>
          <a:p>
            <a:r>
              <a:rPr lang="en-US"/>
              <a:t>Statistical Multiplexing Gain</a:t>
            </a:r>
          </a:p>
        </p:txBody>
      </p:sp>
      <p:sp>
        <p:nvSpPr>
          <p:cNvPr id="73731" name="Line 2051"/>
          <p:cNvSpPr>
            <a:spLocks noChangeShapeType="1"/>
          </p:cNvSpPr>
          <p:nvPr/>
        </p:nvSpPr>
        <p:spPr bwMode="auto">
          <a:xfrm>
            <a:off x="5562600" y="2971800"/>
            <a:ext cx="1143000" cy="22860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3732" name="Line 2052"/>
          <p:cNvSpPr>
            <a:spLocks noChangeShapeType="1"/>
          </p:cNvSpPr>
          <p:nvPr/>
        </p:nvSpPr>
        <p:spPr bwMode="auto">
          <a:xfrm flipV="1">
            <a:off x="5562600" y="3429000"/>
            <a:ext cx="1143000" cy="22860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nvGrpSpPr>
          <p:cNvPr id="73733" name="Group 2053"/>
          <p:cNvGrpSpPr>
            <a:grpSpLocks/>
          </p:cNvGrpSpPr>
          <p:nvPr/>
        </p:nvGrpSpPr>
        <p:grpSpPr bwMode="auto">
          <a:xfrm>
            <a:off x="6705600" y="3124200"/>
            <a:ext cx="609600" cy="381000"/>
            <a:chOff x="3696" y="1392"/>
            <a:chExt cx="384" cy="240"/>
          </a:xfrm>
        </p:grpSpPr>
        <p:grpSp>
          <p:nvGrpSpPr>
            <p:cNvPr id="73734" name="Group 2054"/>
            <p:cNvGrpSpPr>
              <a:grpSpLocks/>
            </p:cNvGrpSpPr>
            <p:nvPr/>
          </p:nvGrpSpPr>
          <p:grpSpPr bwMode="auto">
            <a:xfrm>
              <a:off x="3792" y="1392"/>
              <a:ext cx="288" cy="240"/>
              <a:chOff x="3792" y="1392"/>
              <a:chExt cx="288" cy="240"/>
            </a:xfrm>
          </p:grpSpPr>
          <p:sp>
            <p:nvSpPr>
              <p:cNvPr id="73735" name="Rectangle 2055"/>
              <p:cNvSpPr>
                <a:spLocks noChangeArrowheads="1"/>
              </p:cNvSpPr>
              <p:nvPr/>
            </p:nvSpPr>
            <p:spPr bwMode="auto">
              <a:xfrm>
                <a:off x="3792" y="1392"/>
                <a:ext cx="96" cy="240"/>
              </a:xfrm>
              <a:prstGeom prst="rect">
                <a:avLst/>
              </a:prstGeom>
              <a:solidFill>
                <a:schemeClr val="accent1"/>
              </a:solidFill>
              <a:ln w="28575">
                <a:solidFill>
                  <a:schemeClr val="bg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3736" name="Rectangle 2056"/>
              <p:cNvSpPr>
                <a:spLocks noChangeArrowheads="1"/>
              </p:cNvSpPr>
              <p:nvPr/>
            </p:nvSpPr>
            <p:spPr bwMode="auto">
              <a:xfrm>
                <a:off x="3888" y="1392"/>
                <a:ext cx="96" cy="240"/>
              </a:xfrm>
              <a:prstGeom prst="rect">
                <a:avLst/>
              </a:prstGeom>
              <a:solidFill>
                <a:schemeClr val="accent1"/>
              </a:solidFill>
              <a:ln w="28575">
                <a:solidFill>
                  <a:schemeClr val="bg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3737" name="Rectangle 2057"/>
              <p:cNvSpPr>
                <a:spLocks noChangeArrowheads="1"/>
              </p:cNvSpPr>
              <p:nvPr/>
            </p:nvSpPr>
            <p:spPr bwMode="auto">
              <a:xfrm>
                <a:off x="3984" y="1392"/>
                <a:ext cx="96" cy="240"/>
              </a:xfrm>
              <a:prstGeom prst="rect">
                <a:avLst/>
              </a:prstGeom>
              <a:solidFill>
                <a:schemeClr val="accent1"/>
              </a:solidFill>
              <a:ln w="28575">
                <a:solidFill>
                  <a:schemeClr val="bg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73738" name="Line 2058"/>
            <p:cNvSpPr>
              <a:spLocks noChangeShapeType="1"/>
            </p:cNvSpPr>
            <p:nvPr/>
          </p:nvSpPr>
          <p:spPr bwMode="auto">
            <a:xfrm>
              <a:off x="3696" y="1392"/>
              <a:ext cx="192"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3739" name="Line 2059"/>
            <p:cNvSpPr>
              <a:spLocks noChangeShapeType="1"/>
            </p:cNvSpPr>
            <p:nvPr/>
          </p:nvSpPr>
          <p:spPr bwMode="auto">
            <a:xfrm>
              <a:off x="3696" y="1632"/>
              <a:ext cx="192"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73740" name="Line 2060"/>
          <p:cNvSpPr>
            <a:spLocks noChangeShapeType="1"/>
          </p:cNvSpPr>
          <p:nvPr/>
        </p:nvSpPr>
        <p:spPr bwMode="auto">
          <a:xfrm flipV="1">
            <a:off x="7391400" y="3276600"/>
            <a:ext cx="1143000"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3741" name="Text Box 2061"/>
          <p:cNvSpPr txBox="1">
            <a:spLocks noChangeArrowheads="1"/>
          </p:cNvSpPr>
          <p:nvPr/>
        </p:nvSpPr>
        <p:spPr bwMode="auto">
          <a:xfrm>
            <a:off x="5165725" y="2632075"/>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i="1">
                <a:solidFill>
                  <a:srgbClr val="000099"/>
                </a:solidFill>
                <a:latin typeface="Times New Roman" charset="0"/>
              </a:rPr>
              <a:t>A</a:t>
            </a:r>
          </a:p>
        </p:txBody>
      </p:sp>
      <p:sp>
        <p:nvSpPr>
          <p:cNvPr id="73742" name="Text Box 2062"/>
          <p:cNvSpPr txBox="1">
            <a:spLocks noChangeArrowheads="1"/>
          </p:cNvSpPr>
          <p:nvPr/>
        </p:nvSpPr>
        <p:spPr bwMode="auto">
          <a:xfrm>
            <a:off x="5181600" y="3424238"/>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i="1">
                <a:solidFill>
                  <a:srgbClr val="000099"/>
                </a:solidFill>
                <a:latin typeface="Times New Roman" charset="0"/>
              </a:rPr>
              <a:t>B</a:t>
            </a:r>
          </a:p>
        </p:txBody>
      </p:sp>
      <p:sp>
        <p:nvSpPr>
          <p:cNvPr id="73743" name="Text Box 2063"/>
          <p:cNvSpPr txBox="1">
            <a:spLocks noChangeArrowheads="1"/>
          </p:cNvSpPr>
          <p:nvPr/>
        </p:nvSpPr>
        <p:spPr bwMode="auto">
          <a:xfrm>
            <a:off x="8051800" y="2814638"/>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i="1">
                <a:solidFill>
                  <a:srgbClr val="000099"/>
                </a:solidFill>
                <a:latin typeface="Times New Roman" charset="0"/>
              </a:rPr>
              <a:t>R</a:t>
            </a:r>
          </a:p>
        </p:txBody>
      </p:sp>
      <p:sp>
        <p:nvSpPr>
          <p:cNvPr id="73744" name="Freeform 2064"/>
          <p:cNvSpPr>
            <a:spLocks/>
          </p:cNvSpPr>
          <p:nvPr/>
        </p:nvSpPr>
        <p:spPr bwMode="auto">
          <a:xfrm>
            <a:off x="838200" y="3311525"/>
            <a:ext cx="3276600" cy="803275"/>
          </a:xfrm>
          <a:custGeom>
            <a:avLst/>
            <a:gdLst>
              <a:gd name="T0" fmla="*/ 0 w 2064"/>
              <a:gd name="T1" fmla="*/ 329 h 506"/>
              <a:gd name="T2" fmla="*/ 210 w 2064"/>
              <a:gd name="T3" fmla="*/ 478 h 506"/>
              <a:gd name="T4" fmla="*/ 311 w 2064"/>
              <a:gd name="T5" fmla="*/ 158 h 506"/>
              <a:gd name="T6" fmla="*/ 466 w 2064"/>
              <a:gd name="T7" fmla="*/ 487 h 506"/>
              <a:gd name="T8" fmla="*/ 624 w 2064"/>
              <a:gd name="T9" fmla="*/ 89 h 506"/>
              <a:gd name="T10" fmla="*/ 667 w 2064"/>
              <a:gd name="T11" fmla="*/ 267 h 506"/>
              <a:gd name="T12" fmla="*/ 795 w 2064"/>
              <a:gd name="T13" fmla="*/ 2 h 506"/>
              <a:gd name="T14" fmla="*/ 912 w 2064"/>
              <a:gd name="T15" fmla="*/ 281 h 506"/>
              <a:gd name="T16" fmla="*/ 1070 w 2064"/>
              <a:gd name="T17" fmla="*/ 423 h 506"/>
              <a:gd name="T18" fmla="*/ 1161 w 2064"/>
              <a:gd name="T19" fmla="*/ 395 h 506"/>
              <a:gd name="T20" fmla="*/ 1248 w 2064"/>
              <a:gd name="T21" fmla="*/ 137 h 506"/>
              <a:gd name="T22" fmla="*/ 1554 w 2064"/>
              <a:gd name="T23" fmla="*/ 167 h 506"/>
              <a:gd name="T24" fmla="*/ 1618 w 2064"/>
              <a:gd name="T25" fmla="*/ 286 h 506"/>
              <a:gd name="T26" fmla="*/ 1792 w 2064"/>
              <a:gd name="T27" fmla="*/ 158 h 506"/>
              <a:gd name="T28" fmla="*/ 1947 w 2064"/>
              <a:gd name="T29" fmla="*/ 276 h 506"/>
              <a:gd name="T30" fmla="*/ 2064 w 2064"/>
              <a:gd name="T31" fmla="*/ 281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64" h="506">
                <a:moveTo>
                  <a:pt x="0" y="329"/>
                </a:moveTo>
                <a:cubicBezTo>
                  <a:pt x="35" y="354"/>
                  <a:pt x="158" y="506"/>
                  <a:pt x="210" y="478"/>
                </a:cubicBezTo>
                <a:cubicBezTo>
                  <a:pt x="262" y="450"/>
                  <a:pt x="268" y="157"/>
                  <a:pt x="311" y="158"/>
                </a:cubicBezTo>
                <a:cubicBezTo>
                  <a:pt x="354" y="159"/>
                  <a:pt x="414" y="498"/>
                  <a:pt x="466" y="487"/>
                </a:cubicBezTo>
                <a:cubicBezTo>
                  <a:pt x="518" y="476"/>
                  <a:pt x="591" y="126"/>
                  <a:pt x="624" y="89"/>
                </a:cubicBezTo>
                <a:cubicBezTo>
                  <a:pt x="657" y="52"/>
                  <a:pt x="639" y="281"/>
                  <a:pt x="667" y="267"/>
                </a:cubicBezTo>
                <a:cubicBezTo>
                  <a:pt x="695" y="253"/>
                  <a:pt x="754" y="0"/>
                  <a:pt x="795" y="2"/>
                </a:cubicBezTo>
                <a:cubicBezTo>
                  <a:pt x="836" y="4"/>
                  <a:pt x="866" y="211"/>
                  <a:pt x="912" y="281"/>
                </a:cubicBezTo>
                <a:cubicBezTo>
                  <a:pt x="958" y="351"/>
                  <a:pt x="1029" y="404"/>
                  <a:pt x="1070" y="423"/>
                </a:cubicBezTo>
                <a:cubicBezTo>
                  <a:pt x="1111" y="442"/>
                  <a:pt x="1131" y="443"/>
                  <a:pt x="1161" y="395"/>
                </a:cubicBezTo>
                <a:cubicBezTo>
                  <a:pt x="1191" y="347"/>
                  <a:pt x="1182" y="175"/>
                  <a:pt x="1248" y="137"/>
                </a:cubicBezTo>
                <a:cubicBezTo>
                  <a:pt x="1314" y="99"/>
                  <a:pt x="1492" y="142"/>
                  <a:pt x="1554" y="167"/>
                </a:cubicBezTo>
                <a:cubicBezTo>
                  <a:pt x="1616" y="192"/>
                  <a:pt x="1578" y="287"/>
                  <a:pt x="1618" y="286"/>
                </a:cubicBezTo>
                <a:cubicBezTo>
                  <a:pt x="1658" y="285"/>
                  <a:pt x="1737" y="160"/>
                  <a:pt x="1792" y="158"/>
                </a:cubicBezTo>
                <a:cubicBezTo>
                  <a:pt x="1847" y="156"/>
                  <a:pt x="1902" y="255"/>
                  <a:pt x="1947" y="276"/>
                </a:cubicBezTo>
                <a:cubicBezTo>
                  <a:pt x="1992" y="297"/>
                  <a:pt x="2040" y="280"/>
                  <a:pt x="2064" y="281"/>
                </a:cubicBezTo>
              </a:path>
            </a:pathLst>
          </a:custGeom>
          <a:noFill/>
          <a:ln w="38100" cap="flat" cmpd="sng">
            <a:solidFill>
              <a:srgbClr val="0099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3745" name="Freeform 2065"/>
          <p:cNvSpPr>
            <a:spLocks/>
          </p:cNvSpPr>
          <p:nvPr/>
        </p:nvSpPr>
        <p:spPr bwMode="auto">
          <a:xfrm>
            <a:off x="838200" y="3352800"/>
            <a:ext cx="3276600" cy="755650"/>
          </a:xfrm>
          <a:custGeom>
            <a:avLst/>
            <a:gdLst>
              <a:gd name="T0" fmla="*/ 0 w 2064"/>
              <a:gd name="T1" fmla="*/ 299 h 476"/>
              <a:gd name="T2" fmla="*/ 210 w 2064"/>
              <a:gd name="T3" fmla="*/ 448 h 476"/>
              <a:gd name="T4" fmla="*/ 311 w 2064"/>
              <a:gd name="T5" fmla="*/ 128 h 476"/>
              <a:gd name="T6" fmla="*/ 432 w 2064"/>
              <a:gd name="T7" fmla="*/ 11 h 476"/>
              <a:gd name="T8" fmla="*/ 624 w 2064"/>
              <a:gd name="T9" fmla="*/ 59 h 476"/>
              <a:gd name="T10" fmla="*/ 667 w 2064"/>
              <a:gd name="T11" fmla="*/ 237 h 476"/>
              <a:gd name="T12" fmla="*/ 768 w 2064"/>
              <a:gd name="T13" fmla="*/ 347 h 476"/>
              <a:gd name="T14" fmla="*/ 912 w 2064"/>
              <a:gd name="T15" fmla="*/ 251 h 476"/>
              <a:gd name="T16" fmla="*/ 1008 w 2064"/>
              <a:gd name="T17" fmla="*/ 107 h 476"/>
              <a:gd name="T18" fmla="*/ 1056 w 2064"/>
              <a:gd name="T19" fmla="*/ 11 h 476"/>
              <a:gd name="T20" fmla="*/ 1248 w 2064"/>
              <a:gd name="T21" fmla="*/ 107 h 476"/>
              <a:gd name="T22" fmla="*/ 1584 w 2064"/>
              <a:gd name="T23" fmla="*/ 395 h 476"/>
              <a:gd name="T24" fmla="*/ 1920 w 2064"/>
              <a:gd name="T25" fmla="*/ 395 h 476"/>
              <a:gd name="T26" fmla="*/ 2064 w 2064"/>
              <a:gd name="T27" fmla="*/ 25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64" h="476">
                <a:moveTo>
                  <a:pt x="0" y="299"/>
                </a:moveTo>
                <a:cubicBezTo>
                  <a:pt x="35" y="324"/>
                  <a:pt x="158" y="476"/>
                  <a:pt x="210" y="448"/>
                </a:cubicBezTo>
                <a:cubicBezTo>
                  <a:pt x="262" y="420"/>
                  <a:pt x="274" y="201"/>
                  <a:pt x="311" y="128"/>
                </a:cubicBezTo>
                <a:cubicBezTo>
                  <a:pt x="348" y="55"/>
                  <a:pt x="380" y="22"/>
                  <a:pt x="432" y="11"/>
                </a:cubicBezTo>
                <a:cubicBezTo>
                  <a:pt x="484" y="0"/>
                  <a:pt x="585" y="21"/>
                  <a:pt x="624" y="59"/>
                </a:cubicBezTo>
                <a:cubicBezTo>
                  <a:pt x="663" y="97"/>
                  <a:pt x="643" y="189"/>
                  <a:pt x="667" y="237"/>
                </a:cubicBezTo>
                <a:cubicBezTo>
                  <a:pt x="691" y="285"/>
                  <a:pt x="727" y="345"/>
                  <a:pt x="768" y="347"/>
                </a:cubicBezTo>
                <a:cubicBezTo>
                  <a:pt x="809" y="349"/>
                  <a:pt x="872" y="291"/>
                  <a:pt x="912" y="251"/>
                </a:cubicBezTo>
                <a:cubicBezTo>
                  <a:pt x="952" y="211"/>
                  <a:pt x="984" y="147"/>
                  <a:pt x="1008" y="107"/>
                </a:cubicBezTo>
                <a:cubicBezTo>
                  <a:pt x="1032" y="67"/>
                  <a:pt x="1016" y="11"/>
                  <a:pt x="1056" y="11"/>
                </a:cubicBezTo>
                <a:cubicBezTo>
                  <a:pt x="1096" y="11"/>
                  <a:pt x="1160" y="43"/>
                  <a:pt x="1248" y="107"/>
                </a:cubicBezTo>
                <a:cubicBezTo>
                  <a:pt x="1336" y="171"/>
                  <a:pt x="1472" y="347"/>
                  <a:pt x="1584" y="395"/>
                </a:cubicBezTo>
                <a:cubicBezTo>
                  <a:pt x="1696" y="443"/>
                  <a:pt x="1840" y="419"/>
                  <a:pt x="1920" y="395"/>
                </a:cubicBezTo>
                <a:cubicBezTo>
                  <a:pt x="2000" y="371"/>
                  <a:pt x="2048" y="291"/>
                  <a:pt x="2064" y="251"/>
                </a:cubicBezTo>
              </a:path>
            </a:pathLst>
          </a:custGeom>
          <a:noFill/>
          <a:ln w="38100" cap="flat" cmpd="sng">
            <a:solidFill>
              <a:srgbClr val="FF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3746" name="Line 2066"/>
          <p:cNvSpPr>
            <a:spLocks noChangeShapeType="1"/>
          </p:cNvSpPr>
          <p:nvPr/>
        </p:nvSpPr>
        <p:spPr bwMode="auto">
          <a:xfrm>
            <a:off x="914400" y="1600200"/>
            <a:ext cx="0" cy="2743200"/>
          </a:xfrm>
          <a:prstGeom prst="line">
            <a:avLst/>
          </a:prstGeom>
          <a:noFill/>
          <a:ln w="38100">
            <a:solidFill>
              <a:schemeClr val="bg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3747" name="Line 2067"/>
          <p:cNvSpPr>
            <a:spLocks noChangeShapeType="1"/>
          </p:cNvSpPr>
          <p:nvPr/>
        </p:nvSpPr>
        <p:spPr bwMode="auto">
          <a:xfrm flipH="1" flipV="1">
            <a:off x="685800" y="4114800"/>
            <a:ext cx="3505200" cy="0"/>
          </a:xfrm>
          <a:prstGeom prst="line">
            <a:avLst/>
          </a:prstGeom>
          <a:noFill/>
          <a:ln w="38100">
            <a:solidFill>
              <a:schemeClr val="bg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3748" name="Freeform 2068"/>
          <p:cNvSpPr>
            <a:spLocks/>
          </p:cNvSpPr>
          <p:nvPr/>
        </p:nvSpPr>
        <p:spPr bwMode="auto">
          <a:xfrm>
            <a:off x="830263" y="2860675"/>
            <a:ext cx="3295650" cy="1138238"/>
          </a:xfrm>
          <a:custGeom>
            <a:avLst/>
            <a:gdLst>
              <a:gd name="T0" fmla="*/ 0 w 2076"/>
              <a:gd name="T1" fmla="*/ 381 h 717"/>
              <a:gd name="T2" fmla="*/ 211 w 2076"/>
              <a:gd name="T3" fmla="*/ 673 h 717"/>
              <a:gd name="T4" fmla="*/ 293 w 2076"/>
              <a:gd name="T5" fmla="*/ 116 h 717"/>
              <a:gd name="T6" fmla="*/ 439 w 2076"/>
              <a:gd name="T7" fmla="*/ 253 h 717"/>
              <a:gd name="T8" fmla="*/ 613 w 2076"/>
              <a:gd name="T9" fmla="*/ 6 h 717"/>
              <a:gd name="T10" fmla="*/ 686 w 2076"/>
              <a:gd name="T11" fmla="*/ 216 h 717"/>
              <a:gd name="T12" fmla="*/ 805 w 2076"/>
              <a:gd name="T13" fmla="*/ 15 h 717"/>
              <a:gd name="T14" fmla="*/ 896 w 2076"/>
              <a:gd name="T15" fmla="*/ 244 h 717"/>
              <a:gd name="T16" fmla="*/ 1015 w 2076"/>
              <a:gd name="T17" fmla="*/ 225 h 717"/>
              <a:gd name="T18" fmla="*/ 1043 w 2076"/>
              <a:gd name="T19" fmla="*/ 235 h 717"/>
              <a:gd name="T20" fmla="*/ 1271 w 2076"/>
              <a:gd name="T21" fmla="*/ 152 h 717"/>
              <a:gd name="T22" fmla="*/ 1573 w 2076"/>
              <a:gd name="T23" fmla="*/ 335 h 717"/>
              <a:gd name="T24" fmla="*/ 1628 w 2076"/>
              <a:gd name="T25" fmla="*/ 408 h 717"/>
              <a:gd name="T26" fmla="*/ 1783 w 2076"/>
              <a:gd name="T27" fmla="*/ 335 h 717"/>
              <a:gd name="T28" fmla="*/ 2076 w 2076"/>
              <a:gd name="T29" fmla="*/ 399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76" h="717">
                <a:moveTo>
                  <a:pt x="0" y="381"/>
                </a:moveTo>
                <a:cubicBezTo>
                  <a:pt x="35" y="430"/>
                  <a:pt x="162" y="717"/>
                  <a:pt x="211" y="673"/>
                </a:cubicBezTo>
                <a:cubicBezTo>
                  <a:pt x="260" y="629"/>
                  <a:pt x="255" y="186"/>
                  <a:pt x="293" y="116"/>
                </a:cubicBezTo>
                <a:cubicBezTo>
                  <a:pt x="331" y="46"/>
                  <a:pt x="386" y="271"/>
                  <a:pt x="439" y="253"/>
                </a:cubicBezTo>
                <a:cubicBezTo>
                  <a:pt x="492" y="235"/>
                  <a:pt x="572" y="12"/>
                  <a:pt x="613" y="6"/>
                </a:cubicBezTo>
                <a:cubicBezTo>
                  <a:pt x="654" y="0"/>
                  <a:pt x="654" y="214"/>
                  <a:pt x="686" y="216"/>
                </a:cubicBezTo>
                <a:cubicBezTo>
                  <a:pt x="718" y="218"/>
                  <a:pt x="770" y="10"/>
                  <a:pt x="805" y="15"/>
                </a:cubicBezTo>
                <a:cubicBezTo>
                  <a:pt x="840" y="20"/>
                  <a:pt x="861" y="209"/>
                  <a:pt x="896" y="244"/>
                </a:cubicBezTo>
                <a:cubicBezTo>
                  <a:pt x="931" y="279"/>
                  <a:pt x="991" y="226"/>
                  <a:pt x="1015" y="225"/>
                </a:cubicBezTo>
                <a:cubicBezTo>
                  <a:pt x="1039" y="224"/>
                  <a:pt x="1000" y="247"/>
                  <a:pt x="1043" y="235"/>
                </a:cubicBezTo>
                <a:cubicBezTo>
                  <a:pt x="1086" y="223"/>
                  <a:pt x="1183" y="135"/>
                  <a:pt x="1271" y="152"/>
                </a:cubicBezTo>
                <a:cubicBezTo>
                  <a:pt x="1359" y="169"/>
                  <a:pt x="1513" y="292"/>
                  <a:pt x="1573" y="335"/>
                </a:cubicBezTo>
                <a:cubicBezTo>
                  <a:pt x="1633" y="378"/>
                  <a:pt x="1593" y="408"/>
                  <a:pt x="1628" y="408"/>
                </a:cubicBezTo>
                <a:cubicBezTo>
                  <a:pt x="1663" y="408"/>
                  <a:pt x="1708" y="336"/>
                  <a:pt x="1783" y="335"/>
                </a:cubicBezTo>
                <a:cubicBezTo>
                  <a:pt x="1858" y="334"/>
                  <a:pt x="2015" y="386"/>
                  <a:pt x="2076" y="399"/>
                </a:cubicBezTo>
              </a:path>
            </a:pathLst>
          </a:custGeom>
          <a:noFill/>
          <a:ln w="38100" cmpd="sng">
            <a:solidFill>
              <a:srgbClr val="CC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3749" name="Line 2069"/>
          <p:cNvSpPr>
            <a:spLocks noChangeShapeType="1"/>
          </p:cNvSpPr>
          <p:nvPr/>
        </p:nvSpPr>
        <p:spPr bwMode="auto">
          <a:xfrm>
            <a:off x="685800" y="2857500"/>
            <a:ext cx="3429000" cy="0"/>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3750" name="Line 2070"/>
          <p:cNvSpPr>
            <a:spLocks noChangeShapeType="1"/>
          </p:cNvSpPr>
          <p:nvPr/>
        </p:nvSpPr>
        <p:spPr bwMode="auto">
          <a:xfrm>
            <a:off x="685800" y="2438400"/>
            <a:ext cx="3429000" cy="0"/>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3751" name="Text Box 2071"/>
          <p:cNvSpPr txBox="1">
            <a:spLocks noChangeArrowheads="1"/>
          </p:cNvSpPr>
          <p:nvPr/>
        </p:nvSpPr>
        <p:spPr bwMode="auto">
          <a:xfrm>
            <a:off x="3629025" y="2030413"/>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a:solidFill>
                  <a:srgbClr val="000099"/>
                </a:solidFill>
                <a:latin typeface="Times New Roman" charset="0"/>
              </a:rPr>
              <a:t>2</a:t>
            </a:r>
            <a:r>
              <a:rPr lang="en-US" i="1">
                <a:solidFill>
                  <a:srgbClr val="000099"/>
                </a:solidFill>
                <a:latin typeface="Times New Roman" charset="0"/>
              </a:rPr>
              <a:t>C</a:t>
            </a:r>
          </a:p>
        </p:txBody>
      </p:sp>
      <p:sp>
        <p:nvSpPr>
          <p:cNvPr id="73752" name="Text Box 2072"/>
          <p:cNvSpPr txBox="1">
            <a:spLocks noChangeArrowheads="1"/>
          </p:cNvSpPr>
          <p:nvPr/>
        </p:nvSpPr>
        <p:spPr bwMode="auto">
          <a:xfrm>
            <a:off x="3609975" y="2509838"/>
            <a:ext cx="1084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n-US" i="1">
                <a:solidFill>
                  <a:srgbClr val="000099"/>
                </a:solidFill>
                <a:latin typeface="Times New Roman" charset="0"/>
              </a:rPr>
              <a:t>R &lt; </a:t>
            </a:r>
            <a:r>
              <a:rPr lang="en-US">
                <a:solidFill>
                  <a:srgbClr val="000099"/>
                </a:solidFill>
                <a:latin typeface="Times New Roman" charset="0"/>
              </a:rPr>
              <a:t>2</a:t>
            </a:r>
            <a:r>
              <a:rPr lang="en-US" i="1">
                <a:solidFill>
                  <a:srgbClr val="000099"/>
                </a:solidFill>
                <a:latin typeface="Times New Roman" charset="0"/>
              </a:rPr>
              <a:t>C</a:t>
            </a:r>
          </a:p>
        </p:txBody>
      </p:sp>
      <p:sp>
        <p:nvSpPr>
          <p:cNvPr id="73753" name="Text Box 2073"/>
          <p:cNvSpPr txBox="1">
            <a:spLocks noChangeArrowheads="1"/>
          </p:cNvSpPr>
          <p:nvPr/>
        </p:nvSpPr>
        <p:spPr bwMode="auto">
          <a:xfrm>
            <a:off x="990600" y="1671638"/>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r>
              <a:rPr lang="es-ES_tradnl" i="1">
                <a:solidFill>
                  <a:srgbClr val="000099"/>
                </a:solidFill>
                <a:latin typeface="Times New Roman" charset="0"/>
              </a:rPr>
              <a:t>A+B</a:t>
            </a:r>
            <a:endParaRPr lang="en-US" i="1">
              <a:solidFill>
                <a:srgbClr val="000099"/>
              </a:solidFill>
              <a:latin typeface="Times New Roman" charset="0"/>
            </a:endParaRPr>
          </a:p>
        </p:txBody>
      </p:sp>
      <p:sp>
        <p:nvSpPr>
          <p:cNvPr id="73754" name="Text Box 2074"/>
          <p:cNvSpPr txBox="1">
            <a:spLocks noChangeArrowheads="1"/>
          </p:cNvSpPr>
          <p:nvPr/>
        </p:nvSpPr>
        <p:spPr bwMode="auto">
          <a:xfrm>
            <a:off x="3546475" y="4144963"/>
            <a:ext cx="6588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1" hangingPunct="1"/>
            <a:r>
              <a:rPr lang="en-US" sz="1800">
                <a:solidFill>
                  <a:srgbClr val="000099"/>
                </a:solidFill>
              </a:rPr>
              <a:t>time</a:t>
            </a:r>
          </a:p>
        </p:txBody>
      </p:sp>
      <p:sp>
        <p:nvSpPr>
          <p:cNvPr id="73755" name="Text Box 2075"/>
          <p:cNvSpPr txBox="1">
            <a:spLocks noChangeArrowheads="1"/>
          </p:cNvSpPr>
          <p:nvPr/>
        </p:nvSpPr>
        <p:spPr bwMode="auto">
          <a:xfrm>
            <a:off x="287338" y="1905000"/>
            <a:ext cx="6778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1" hangingPunct="1"/>
            <a:r>
              <a:rPr lang="en-US" sz="1800">
                <a:solidFill>
                  <a:srgbClr val="000099"/>
                </a:solidFill>
              </a:rPr>
              <a:t>Rate</a:t>
            </a:r>
          </a:p>
        </p:txBody>
      </p:sp>
      <p:sp>
        <p:nvSpPr>
          <p:cNvPr id="73758" name="Text Box 2078"/>
          <p:cNvSpPr txBox="1">
            <a:spLocks noChangeArrowheads="1"/>
          </p:cNvSpPr>
          <p:nvPr/>
        </p:nvSpPr>
        <p:spPr bwMode="auto">
          <a:xfrm>
            <a:off x="863600" y="4584700"/>
            <a:ext cx="72390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a:t>Statistical multiplexing gain = </a:t>
            </a:r>
            <a:r>
              <a:rPr lang="en-US">
                <a:latin typeface="Times New Roman" charset="0"/>
              </a:rPr>
              <a:t>2</a:t>
            </a:r>
            <a:r>
              <a:rPr lang="en-US" i="1">
                <a:latin typeface="Times New Roman" charset="0"/>
              </a:rPr>
              <a:t>C</a:t>
            </a:r>
            <a:r>
              <a:rPr lang="en-US">
                <a:latin typeface="Times New Roman" charset="0"/>
              </a:rPr>
              <a:t>/</a:t>
            </a:r>
            <a:r>
              <a:rPr lang="en-US" i="1">
                <a:latin typeface="Times New Roman" charset="0"/>
              </a:rPr>
              <a:t>R</a:t>
            </a:r>
          </a:p>
          <a:p>
            <a:pPr algn="ctr"/>
            <a:endParaRPr lang="en-US"/>
          </a:p>
          <a:p>
            <a:pPr algn="ctr"/>
            <a:r>
              <a:rPr lang="en-US" sz="1800" b="1"/>
              <a:t>Other definitions of SMG: </a:t>
            </a:r>
            <a:r>
              <a:rPr lang="en-US" sz="1800">
                <a:solidFill>
                  <a:srgbClr val="000099"/>
                </a:solidFill>
              </a:rPr>
              <a:t>The ratio of rates that give rise to a particular queue occupancy, or particular loss probability.</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Date Placeholder 2"/>
          <p:cNvSpPr>
            <a:spLocks noGrp="1"/>
          </p:cNvSpPr>
          <p:nvPr>
            <p:ph type="dt" sz="half" idx="4294967295"/>
          </p:nvPr>
        </p:nvSpPr>
        <p:spPr>
          <a:xfrm>
            <a:off x="685800" y="6248400"/>
            <a:ext cx="1905000" cy="457200"/>
          </a:xfrm>
          <a:prstGeom prst="rect">
            <a:avLst/>
          </a:prstGeom>
        </p:spPr>
        <p:txBody>
          <a:bodyPr/>
          <a:lstStyle/>
          <a:p>
            <a:r>
              <a:rPr lang="en-US"/>
              <a:t>Winter 2007</a:t>
            </a:r>
          </a:p>
        </p:txBody>
      </p:sp>
      <p:sp>
        <p:nvSpPr>
          <p:cNvPr id="55" name="Footer Placeholder 3"/>
          <p:cNvSpPr>
            <a:spLocks noGrp="1"/>
          </p:cNvSpPr>
          <p:nvPr>
            <p:ph type="ftr" sz="quarter" idx="4294967295"/>
          </p:nvPr>
        </p:nvSpPr>
        <p:spPr>
          <a:xfrm>
            <a:off x="3124200" y="6248400"/>
            <a:ext cx="2895600" cy="457200"/>
          </a:xfrm>
          <a:prstGeom prst="rect">
            <a:avLst/>
          </a:prstGeom>
        </p:spPr>
        <p:txBody>
          <a:bodyPr/>
          <a:lstStyle/>
          <a:p>
            <a:r>
              <a:rPr lang="en-US"/>
              <a:t>CS244a Handout 3</a:t>
            </a:r>
          </a:p>
        </p:txBody>
      </p:sp>
      <p:sp>
        <p:nvSpPr>
          <p:cNvPr id="56" name="Slide Number Placeholder 4"/>
          <p:cNvSpPr>
            <a:spLocks noGrp="1"/>
          </p:cNvSpPr>
          <p:nvPr>
            <p:ph type="sldNum" sz="quarter" idx="12"/>
          </p:nvPr>
        </p:nvSpPr>
        <p:spPr/>
        <p:txBody>
          <a:bodyPr/>
          <a:lstStyle/>
          <a:p>
            <a:fld id="{D46DAB32-EC77-C44B-ABC6-22A199678630}" type="slidenum">
              <a:rPr lang="en-US"/>
              <a:pPr/>
              <a:t>17</a:t>
            </a:fld>
            <a:endParaRPr lang="en-US"/>
          </a:p>
        </p:txBody>
      </p:sp>
      <p:sp>
        <p:nvSpPr>
          <p:cNvPr id="55312" name="Rectangle 16"/>
          <p:cNvSpPr>
            <a:spLocks noGrp="1" noChangeArrowheads="1"/>
          </p:cNvSpPr>
          <p:nvPr>
            <p:ph type="title"/>
          </p:nvPr>
        </p:nvSpPr>
        <p:spPr>
          <a:xfrm>
            <a:off x="685800" y="381000"/>
            <a:ext cx="7772400" cy="1143000"/>
          </a:xfrm>
          <a:noFill/>
          <a:ln/>
        </p:spPr>
        <p:txBody>
          <a:bodyPr/>
          <a:lstStyle/>
          <a:p>
            <a:r>
              <a:rPr lang="en-US"/>
              <a:t>Packet Switching</a:t>
            </a:r>
            <a:br>
              <a:rPr lang="en-US"/>
            </a:br>
            <a:r>
              <a:rPr lang="en-US" sz="2400" i="1"/>
              <a:t>Why not send the entire message in one packet?</a:t>
            </a:r>
            <a:r>
              <a:rPr lang="en-US"/>
              <a:t> </a:t>
            </a:r>
          </a:p>
        </p:txBody>
      </p:sp>
      <p:sp>
        <p:nvSpPr>
          <p:cNvPr id="55327" name="Text Box 31"/>
          <p:cNvSpPr txBox="1">
            <a:spLocks noChangeArrowheads="1"/>
          </p:cNvSpPr>
          <p:nvPr/>
        </p:nvSpPr>
        <p:spPr bwMode="auto">
          <a:xfrm>
            <a:off x="457200" y="4648200"/>
            <a:ext cx="8229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buSzPct val="150000"/>
            </a:pPr>
            <a:r>
              <a:rPr lang="en-US" sz="2000"/>
              <a:t> Breaking message into packets allows parallel transmission across all links, reducing end to end latency. It also prevents a link from being </a:t>
            </a:r>
            <a:r>
              <a:rPr lang="ja-JP" altLang="en-US" sz="2000">
                <a:latin typeface="Arial"/>
              </a:rPr>
              <a:t>“</a:t>
            </a:r>
            <a:r>
              <a:rPr lang="en-US" sz="2000"/>
              <a:t>hogged</a:t>
            </a:r>
            <a:r>
              <a:rPr lang="ja-JP" altLang="en-US" sz="2000">
                <a:latin typeface="Arial"/>
              </a:rPr>
              <a:t>”</a:t>
            </a:r>
            <a:r>
              <a:rPr lang="en-US" sz="2000"/>
              <a:t> for a long time by one message.</a:t>
            </a:r>
          </a:p>
        </p:txBody>
      </p:sp>
      <p:sp>
        <p:nvSpPr>
          <p:cNvPr id="55355" name="Text Box 59"/>
          <p:cNvSpPr txBox="1">
            <a:spLocks noChangeArrowheads="1"/>
          </p:cNvSpPr>
          <p:nvPr/>
        </p:nvSpPr>
        <p:spPr bwMode="auto">
          <a:xfrm>
            <a:off x="4757738" y="2395538"/>
            <a:ext cx="935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a:t>Host A</a:t>
            </a:r>
          </a:p>
        </p:txBody>
      </p:sp>
      <p:sp>
        <p:nvSpPr>
          <p:cNvPr id="55356" name="Text Box 60"/>
          <p:cNvSpPr txBox="1">
            <a:spLocks noChangeArrowheads="1"/>
          </p:cNvSpPr>
          <p:nvPr/>
        </p:nvSpPr>
        <p:spPr bwMode="auto">
          <a:xfrm>
            <a:off x="4757738" y="3756025"/>
            <a:ext cx="9128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a:t>Host B</a:t>
            </a:r>
          </a:p>
        </p:txBody>
      </p:sp>
      <p:sp>
        <p:nvSpPr>
          <p:cNvPr id="55357" name="Line 61"/>
          <p:cNvSpPr>
            <a:spLocks noChangeShapeType="1"/>
          </p:cNvSpPr>
          <p:nvPr/>
        </p:nvSpPr>
        <p:spPr bwMode="auto">
          <a:xfrm>
            <a:off x="5595938" y="2452688"/>
            <a:ext cx="2895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5358" name="Line 62"/>
          <p:cNvSpPr>
            <a:spLocks noChangeShapeType="1"/>
          </p:cNvSpPr>
          <p:nvPr/>
        </p:nvSpPr>
        <p:spPr bwMode="auto">
          <a:xfrm>
            <a:off x="5595938" y="3840163"/>
            <a:ext cx="2895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5359" name="Line 63"/>
          <p:cNvSpPr>
            <a:spLocks noChangeShapeType="1"/>
          </p:cNvSpPr>
          <p:nvPr/>
        </p:nvSpPr>
        <p:spPr bwMode="auto">
          <a:xfrm>
            <a:off x="5595938" y="2800350"/>
            <a:ext cx="2895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5360" name="Line 64"/>
          <p:cNvSpPr>
            <a:spLocks noChangeShapeType="1"/>
          </p:cNvSpPr>
          <p:nvPr/>
        </p:nvSpPr>
        <p:spPr bwMode="auto">
          <a:xfrm>
            <a:off x="5595938" y="3146425"/>
            <a:ext cx="2895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5361" name="Line 65"/>
          <p:cNvSpPr>
            <a:spLocks noChangeShapeType="1"/>
          </p:cNvSpPr>
          <p:nvPr/>
        </p:nvSpPr>
        <p:spPr bwMode="auto">
          <a:xfrm>
            <a:off x="5595938" y="3494088"/>
            <a:ext cx="2895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5362" name="Text Box 66"/>
          <p:cNvSpPr txBox="1">
            <a:spLocks noChangeArrowheads="1"/>
          </p:cNvSpPr>
          <p:nvPr/>
        </p:nvSpPr>
        <p:spPr bwMode="auto">
          <a:xfrm>
            <a:off x="5300663" y="2771775"/>
            <a:ext cx="34766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200"/>
              <a:t>R1</a:t>
            </a:r>
          </a:p>
        </p:txBody>
      </p:sp>
      <p:sp>
        <p:nvSpPr>
          <p:cNvPr id="55363" name="Text Box 67"/>
          <p:cNvSpPr txBox="1">
            <a:spLocks noChangeArrowheads="1"/>
          </p:cNvSpPr>
          <p:nvPr/>
        </p:nvSpPr>
        <p:spPr bwMode="auto">
          <a:xfrm>
            <a:off x="5300663" y="3092450"/>
            <a:ext cx="37306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200"/>
              <a:t>R2</a:t>
            </a:r>
          </a:p>
        </p:txBody>
      </p:sp>
      <p:sp>
        <p:nvSpPr>
          <p:cNvPr id="55364" name="Text Box 68"/>
          <p:cNvSpPr txBox="1">
            <a:spLocks noChangeArrowheads="1"/>
          </p:cNvSpPr>
          <p:nvPr/>
        </p:nvSpPr>
        <p:spPr bwMode="auto">
          <a:xfrm>
            <a:off x="5300663" y="3438525"/>
            <a:ext cx="37306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200"/>
              <a:t>R3</a:t>
            </a:r>
          </a:p>
        </p:txBody>
      </p:sp>
      <p:sp>
        <p:nvSpPr>
          <p:cNvPr id="55365" name="Line 69"/>
          <p:cNvSpPr>
            <a:spLocks noChangeShapeType="1"/>
          </p:cNvSpPr>
          <p:nvPr/>
        </p:nvSpPr>
        <p:spPr bwMode="auto">
          <a:xfrm>
            <a:off x="5788025" y="2338388"/>
            <a:ext cx="1031875"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5366" name="Text Box 70"/>
          <p:cNvSpPr txBox="1">
            <a:spLocks noChangeArrowheads="1"/>
          </p:cNvSpPr>
          <p:nvPr/>
        </p:nvSpPr>
        <p:spPr bwMode="auto">
          <a:xfrm>
            <a:off x="6129338" y="2103438"/>
            <a:ext cx="4476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200" i="1">
                <a:latin typeface="Times New Roman" charset="0"/>
              </a:rPr>
              <a:t>M/R</a:t>
            </a:r>
          </a:p>
        </p:txBody>
      </p:sp>
      <p:sp>
        <p:nvSpPr>
          <p:cNvPr id="55367" name="AutoShape 71" descr="Wide upward diagonal"/>
          <p:cNvSpPr>
            <a:spLocks noChangeArrowheads="1"/>
          </p:cNvSpPr>
          <p:nvPr/>
        </p:nvSpPr>
        <p:spPr bwMode="auto">
          <a:xfrm flipH="1">
            <a:off x="5773738" y="2452688"/>
            <a:ext cx="373062" cy="347662"/>
          </a:xfrm>
          <a:prstGeom prst="parallelogram">
            <a:avLst>
              <a:gd name="adj" fmla="val 36405"/>
            </a:avLst>
          </a:prstGeom>
          <a:pattFill prst="wdUpDiag">
            <a:fgClr>
              <a:schemeClr val="accent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5368" name="AutoShape 72" descr="Wide upward diagonal"/>
          <p:cNvSpPr>
            <a:spLocks noChangeArrowheads="1"/>
          </p:cNvSpPr>
          <p:nvPr/>
        </p:nvSpPr>
        <p:spPr bwMode="auto">
          <a:xfrm flipH="1">
            <a:off x="6040438" y="2452688"/>
            <a:ext cx="373062" cy="347662"/>
          </a:xfrm>
          <a:prstGeom prst="parallelogram">
            <a:avLst>
              <a:gd name="adj" fmla="val 36405"/>
            </a:avLst>
          </a:prstGeom>
          <a:pattFill prst="wdUpDiag">
            <a:fgClr>
              <a:schemeClr val="accent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5369" name="AutoShape 73" descr="Wide upward diagonal"/>
          <p:cNvSpPr>
            <a:spLocks noChangeArrowheads="1"/>
          </p:cNvSpPr>
          <p:nvPr/>
        </p:nvSpPr>
        <p:spPr bwMode="auto">
          <a:xfrm flipH="1">
            <a:off x="6307138" y="2452688"/>
            <a:ext cx="373062" cy="347662"/>
          </a:xfrm>
          <a:prstGeom prst="parallelogram">
            <a:avLst>
              <a:gd name="adj" fmla="val 36405"/>
            </a:avLst>
          </a:prstGeom>
          <a:pattFill prst="wdUpDiag">
            <a:fgClr>
              <a:schemeClr val="accent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5370" name="AutoShape 74" descr="Wide upward diagonal"/>
          <p:cNvSpPr>
            <a:spLocks noChangeArrowheads="1"/>
          </p:cNvSpPr>
          <p:nvPr/>
        </p:nvSpPr>
        <p:spPr bwMode="auto">
          <a:xfrm flipH="1">
            <a:off x="6572250" y="2452688"/>
            <a:ext cx="373063" cy="347662"/>
          </a:xfrm>
          <a:prstGeom prst="parallelogram">
            <a:avLst>
              <a:gd name="adj" fmla="val 36405"/>
            </a:avLst>
          </a:prstGeom>
          <a:pattFill prst="wdUpDiag">
            <a:fgClr>
              <a:schemeClr val="accent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5371" name="AutoShape 75" descr="Wide upward diagonal"/>
          <p:cNvSpPr>
            <a:spLocks noChangeArrowheads="1"/>
          </p:cNvSpPr>
          <p:nvPr/>
        </p:nvSpPr>
        <p:spPr bwMode="auto">
          <a:xfrm flipH="1">
            <a:off x="6146800" y="2800350"/>
            <a:ext cx="373063" cy="346075"/>
          </a:xfrm>
          <a:prstGeom prst="parallelogram">
            <a:avLst>
              <a:gd name="adj" fmla="val 36572"/>
            </a:avLst>
          </a:prstGeom>
          <a:pattFill prst="wdUpDiag">
            <a:fgClr>
              <a:schemeClr val="accent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5372" name="AutoShape 76" descr="Wide upward diagonal"/>
          <p:cNvSpPr>
            <a:spLocks noChangeArrowheads="1"/>
          </p:cNvSpPr>
          <p:nvPr/>
        </p:nvSpPr>
        <p:spPr bwMode="auto">
          <a:xfrm flipH="1">
            <a:off x="6413500" y="2800350"/>
            <a:ext cx="373063" cy="346075"/>
          </a:xfrm>
          <a:prstGeom prst="parallelogram">
            <a:avLst>
              <a:gd name="adj" fmla="val 36572"/>
            </a:avLst>
          </a:prstGeom>
          <a:pattFill prst="wdUpDiag">
            <a:fgClr>
              <a:schemeClr val="accent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5373" name="AutoShape 77" descr="Wide upward diagonal"/>
          <p:cNvSpPr>
            <a:spLocks noChangeArrowheads="1"/>
          </p:cNvSpPr>
          <p:nvPr/>
        </p:nvSpPr>
        <p:spPr bwMode="auto">
          <a:xfrm flipH="1">
            <a:off x="6680200" y="2800350"/>
            <a:ext cx="371475" cy="346075"/>
          </a:xfrm>
          <a:prstGeom prst="parallelogram">
            <a:avLst>
              <a:gd name="adj" fmla="val 36416"/>
            </a:avLst>
          </a:prstGeom>
          <a:pattFill prst="wdUpDiag">
            <a:fgClr>
              <a:schemeClr val="accent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5374" name="AutoShape 78" descr="Wide upward diagonal"/>
          <p:cNvSpPr>
            <a:spLocks noChangeArrowheads="1"/>
          </p:cNvSpPr>
          <p:nvPr/>
        </p:nvSpPr>
        <p:spPr bwMode="auto">
          <a:xfrm flipH="1">
            <a:off x="6945313" y="2800350"/>
            <a:ext cx="373062" cy="346075"/>
          </a:xfrm>
          <a:prstGeom prst="parallelogram">
            <a:avLst>
              <a:gd name="adj" fmla="val 36571"/>
            </a:avLst>
          </a:prstGeom>
          <a:pattFill prst="wdUpDiag">
            <a:fgClr>
              <a:schemeClr val="accent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5375" name="AutoShape 79" descr="Wide upward diagonal"/>
          <p:cNvSpPr>
            <a:spLocks noChangeArrowheads="1"/>
          </p:cNvSpPr>
          <p:nvPr/>
        </p:nvSpPr>
        <p:spPr bwMode="auto">
          <a:xfrm flipH="1">
            <a:off x="6519863" y="3146425"/>
            <a:ext cx="373062" cy="347663"/>
          </a:xfrm>
          <a:prstGeom prst="parallelogram">
            <a:avLst>
              <a:gd name="adj" fmla="val 36404"/>
            </a:avLst>
          </a:prstGeom>
          <a:pattFill prst="wdUpDiag">
            <a:fgClr>
              <a:schemeClr val="accent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5376" name="AutoShape 80" descr="Wide upward diagonal"/>
          <p:cNvSpPr>
            <a:spLocks noChangeArrowheads="1"/>
          </p:cNvSpPr>
          <p:nvPr/>
        </p:nvSpPr>
        <p:spPr bwMode="auto">
          <a:xfrm flipH="1">
            <a:off x="6786563" y="3146425"/>
            <a:ext cx="373062" cy="347663"/>
          </a:xfrm>
          <a:prstGeom prst="parallelogram">
            <a:avLst>
              <a:gd name="adj" fmla="val 36404"/>
            </a:avLst>
          </a:prstGeom>
          <a:pattFill prst="wdUpDiag">
            <a:fgClr>
              <a:schemeClr val="accent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5377" name="AutoShape 81" descr="Wide upward diagonal"/>
          <p:cNvSpPr>
            <a:spLocks noChangeArrowheads="1"/>
          </p:cNvSpPr>
          <p:nvPr/>
        </p:nvSpPr>
        <p:spPr bwMode="auto">
          <a:xfrm flipH="1">
            <a:off x="7051675" y="3146425"/>
            <a:ext cx="373063" cy="347663"/>
          </a:xfrm>
          <a:prstGeom prst="parallelogram">
            <a:avLst>
              <a:gd name="adj" fmla="val 36405"/>
            </a:avLst>
          </a:prstGeom>
          <a:pattFill prst="wdUpDiag">
            <a:fgClr>
              <a:schemeClr val="accent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5378" name="AutoShape 82" descr="Wide upward diagonal"/>
          <p:cNvSpPr>
            <a:spLocks noChangeArrowheads="1"/>
          </p:cNvSpPr>
          <p:nvPr/>
        </p:nvSpPr>
        <p:spPr bwMode="auto">
          <a:xfrm flipH="1">
            <a:off x="7318375" y="3146425"/>
            <a:ext cx="373063" cy="347663"/>
          </a:xfrm>
          <a:prstGeom prst="parallelogram">
            <a:avLst>
              <a:gd name="adj" fmla="val 36405"/>
            </a:avLst>
          </a:prstGeom>
          <a:pattFill prst="wdUpDiag">
            <a:fgClr>
              <a:schemeClr val="accent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5379" name="AutoShape 83" descr="Wide upward diagonal"/>
          <p:cNvSpPr>
            <a:spLocks noChangeArrowheads="1"/>
          </p:cNvSpPr>
          <p:nvPr/>
        </p:nvSpPr>
        <p:spPr bwMode="auto">
          <a:xfrm flipH="1">
            <a:off x="6892925" y="3494088"/>
            <a:ext cx="373063" cy="346075"/>
          </a:xfrm>
          <a:prstGeom prst="parallelogram">
            <a:avLst>
              <a:gd name="adj" fmla="val 36572"/>
            </a:avLst>
          </a:prstGeom>
          <a:pattFill prst="wdUpDiag">
            <a:fgClr>
              <a:schemeClr val="accent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5380" name="AutoShape 84" descr="Wide upward diagonal"/>
          <p:cNvSpPr>
            <a:spLocks noChangeArrowheads="1"/>
          </p:cNvSpPr>
          <p:nvPr/>
        </p:nvSpPr>
        <p:spPr bwMode="auto">
          <a:xfrm flipH="1">
            <a:off x="7159625" y="3494088"/>
            <a:ext cx="371475" cy="346075"/>
          </a:xfrm>
          <a:prstGeom prst="parallelogram">
            <a:avLst>
              <a:gd name="adj" fmla="val 36416"/>
            </a:avLst>
          </a:prstGeom>
          <a:pattFill prst="wdUpDiag">
            <a:fgClr>
              <a:schemeClr val="accent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5381" name="AutoShape 85" descr="Wide upward diagonal"/>
          <p:cNvSpPr>
            <a:spLocks noChangeArrowheads="1"/>
          </p:cNvSpPr>
          <p:nvPr/>
        </p:nvSpPr>
        <p:spPr bwMode="auto">
          <a:xfrm flipH="1">
            <a:off x="7424738" y="3494088"/>
            <a:ext cx="373062" cy="346075"/>
          </a:xfrm>
          <a:prstGeom prst="parallelogram">
            <a:avLst>
              <a:gd name="adj" fmla="val 36571"/>
            </a:avLst>
          </a:prstGeom>
          <a:pattFill prst="wdUpDiag">
            <a:fgClr>
              <a:schemeClr val="accent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5382" name="AutoShape 86" descr="Wide upward diagonal"/>
          <p:cNvSpPr>
            <a:spLocks noChangeArrowheads="1"/>
          </p:cNvSpPr>
          <p:nvPr/>
        </p:nvSpPr>
        <p:spPr bwMode="auto">
          <a:xfrm flipH="1">
            <a:off x="7691438" y="3494088"/>
            <a:ext cx="373062" cy="346075"/>
          </a:xfrm>
          <a:prstGeom prst="parallelogram">
            <a:avLst>
              <a:gd name="adj" fmla="val 36571"/>
            </a:avLst>
          </a:prstGeom>
          <a:pattFill prst="wdUpDiag">
            <a:fgClr>
              <a:schemeClr val="accent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5383" name="Line 87"/>
          <p:cNvSpPr>
            <a:spLocks noChangeShapeType="1"/>
          </p:cNvSpPr>
          <p:nvPr/>
        </p:nvSpPr>
        <p:spPr bwMode="auto">
          <a:xfrm>
            <a:off x="5773738" y="2452688"/>
            <a:ext cx="0" cy="1585912"/>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5384" name="Line 88"/>
          <p:cNvSpPr>
            <a:spLocks noChangeShapeType="1"/>
          </p:cNvSpPr>
          <p:nvPr/>
        </p:nvSpPr>
        <p:spPr bwMode="auto">
          <a:xfrm flipV="1">
            <a:off x="5748338" y="3932238"/>
            <a:ext cx="2286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aphicFrame>
        <p:nvGraphicFramePr>
          <p:cNvPr id="55385" name="Object 89"/>
          <p:cNvGraphicFramePr>
            <a:graphicFrameLocks noChangeAspect="1"/>
          </p:cNvGraphicFramePr>
          <p:nvPr/>
        </p:nvGraphicFramePr>
        <p:xfrm>
          <a:off x="5824538" y="3962400"/>
          <a:ext cx="2862262" cy="463550"/>
        </p:xfrm>
        <a:graphic>
          <a:graphicData uri="http://schemas.openxmlformats.org/presentationml/2006/ole">
            <mc:AlternateContent xmlns:mc="http://schemas.openxmlformats.org/markup-compatibility/2006">
              <mc:Choice xmlns:v="urn:schemas-microsoft-com:vml" Requires="v">
                <p:oleObj spid="_x0000_s55564" name="Equation" r:id="rId4" imgW="1981080" imgH="342720" progId="Equation.DSMT4">
                  <p:embed/>
                </p:oleObj>
              </mc:Choice>
              <mc:Fallback>
                <p:oleObj name="Equation" r:id="rId4" imgW="1981080" imgH="342720" progId="Equation.DSMT4">
                  <p:embed/>
                  <p:pic>
                    <p:nvPicPr>
                      <p:cNvPr id="0" name="Object 8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4538" y="3962400"/>
                        <a:ext cx="2862262"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55298" name="Text Box 2"/>
          <p:cNvSpPr txBox="1">
            <a:spLocks noChangeArrowheads="1"/>
          </p:cNvSpPr>
          <p:nvPr/>
        </p:nvSpPr>
        <p:spPr bwMode="auto">
          <a:xfrm>
            <a:off x="109538" y="2417763"/>
            <a:ext cx="8493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a:t>Host A</a:t>
            </a:r>
          </a:p>
        </p:txBody>
      </p:sp>
      <p:sp>
        <p:nvSpPr>
          <p:cNvPr id="55299" name="Text Box 3"/>
          <p:cNvSpPr txBox="1">
            <a:spLocks noChangeArrowheads="1"/>
          </p:cNvSpPr>
          <p:nvPr/>
        </p:nvSpPr>
        <p:spPr bwMode="auto">
          <a:xfrm>
            <a:off x="109538" y="3740150"/>
            <a:ext cx="8286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a:t>Host B</a:t>
            </a:r>
          </a:p>
        </p:txBody>
      </p:sp>
      <p:sp>
        <p:nvSpPr>
          <p:cNvPr id="55300" name="Line 4"/>
          <p:cNvSpPr>
            <a:spLocks noChangeShapeType="1"/>
          </p:cNvSpPr>
          <p:nvPr/>
        </p:nvSpPr>
        <p:spPr bwMode="auto">
          <a:xfrm>
            <a:off x="827088" y="2441575"/>
            <a:ext cx="247808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5301" name="Line 5"/>
          <p:cNvSpPr>
            <a:spLocks noChangeShapeType="1"/>
          </p:cNvSpPr>
          <p:nvPr/>
        </p:nvSpPr>
        <p:spPr bwMode="auto">
          <a:xfrm>
            <a:off x="827088" y="3787775"/>
            <a:ext cx="3479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5302" name="Line 6"/>
          <p:cNvSpPr>
            <a:spLocks noChangeShapeType="1"/>
          </p:cNvSpPr>
          <p:nvPr/>
        </p:nvSpPr>
        <p:spPr bwMode="auto">
          <a:xfrm>
            <a:off x="827088" y="2778125"/>
            <a:ext cx="24780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5303" name="Line 7"/>
          <p:cNvSpPr>
            <a:spLocks noChangeShapeType="1"/>
          </p:cNvSpPr>
          <p:nvPr/>
        </p:nvSpPr>
        <p:spPr bwMode="auto">
          <a:xfrm>
            <a:off x="827088" y="3114675"/>
            <a:ext cx="24780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5304" name="Line 8"/>
          <p:cNvSpPr>
            <a:spLocks noChangeShapeType="1"/>
          </p:cNvSpPr>
          <p:nvPr/>
        </p:nvSpPr>
        <p:spPr bwMode="auto">
          <a:xfrm>
            <a:off x="827088" y="3451225"/>
            <a:ext cx="24780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5305" name="Text Box 9"/>
          <p:cNvSpPr txBox="1">
            <a:spLocks noChangeArrowheads="1"/>
          </p:cNvSpPr>
          <p:nvPr/>
        </p:nvSpPr>
        <p:spPr bwMode="auto">
          <a:xfrm>
            <a:off x="574675" y="2779713"/>
            <a:ext cx="3206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000"/>
              <a:t>R1</a:t>
            </a:r>
          </a:p>
        </p:txBody>
      </p:sp>
      <p:sp>
        <p:nvSpPr>
          <p:cNvPr id="55306" name="Text Box 10"/>
          <p:cNvSpPr txBox="1">
            <a:spLocks noChangeArrowheads="1"/>
          </p:cNvSpPr>
          <p:nvPr/>
        </p:nvSpPr>
        <p:spPr bwMode="auto">
          <a:xfrm>
            <a:off x="574675" y="3092450"/>
            <a:ext cx="34131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000"/>
              <a:t>R2</a:t>
            </a:r>
          </a:p>
        </p:txBody>
      </p:sp>
      <p:sp>
        <p:nvSpPr>
          <p:cNvPr id="55307" name="Text Box 11"/>
          <p:cNvSpPr txBox="1">
            <a:spLocks noChangeArrowheads="1"/>
          </p:cNvSpPr>
          <p:nvPr/>
        </p:nvSpPr>
        <p:spPr bwMode="auto">
          <a:xfrm>
            <a:off x="574675" y="3429000"/>
            <a:ext cx="34131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000"/>
              <a:t>R3</a:t>
            </a:r>
          </a:p>
        </p:txBody>
      </p:sp>
      <p:sp>
        <p:nvSpPr>
          <p:cNvPr id="55325" name="Line 29"/>
          <p:cNvSpPr>
            <a:spLocks noChangeShapeType="1"/>
          </p:cNvSpPr>
          <p:nvPr/>
        </p:nvSpPr>
        <p:spPr bwMode="auto">
          <a:xfrm>
            <a:off x="992188" y="2332038"/>
            <a:ext cx="88265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5334" name="AutoShape 38" descr="Wide upward diagonal"/>
          <p:cNvSpPr>
            <a:spLocks noChangeArrowheads="1"/>
          </p:cNvSpPr>
          <p:nvPr/>
        </p:nvSpPr>
        <p:spPr bwMode="auto">
          <a:xfrm flipH="1">
            <a:off x="979488" y="2441575"/>
            <a:ext cx="1003300" cy="336550"/>
          </a:xfrm>
          <a:prstGeom prst="parallelogram">
            <a:avLst>
              <a:gd name="adj" fmla="val 32461"/>
            </a:avLst>
          </a:prstGeom>
          <a:pattFill prst="wdUpDiag">
            <a:fgClr>
              <a:schemeClr val="accent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5350" name="Line 54"/>
          <p:cNvSpPr>
            <a:spLocks noChangeShapeType="1"/>
          </p:cNvSpPr>
          <p:nvPr/>
        </p:nvSpPr>
        <p:spPr bwMode="auto">
          <a:xfrm>
            <a:off x="979488" y="2441575"/>
            <a:ext cx="0" cy="153828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5351" name="Line 55"/>
          <p:cNvSpPr>
            <a:spLocks noChangeShapeType="1"/>
          </p:cNvSpPr>
          <p:nvPr/>
        </p:nvSpPr>
        <p:spPr bwMode="auto">
          <a:xfrm>
            <a:off x="979488" y="3884613"/>
            <a:ext cx="3327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aphicFrame>
        <p:nvGraphicFramePr>
          <p:cNvPr id="55352" name="Object 56"/>
          <p:cNvGraphicFramePr>
            <a:graphicFrameLocks noChangeAspect="1"/>
          </p:cNvGraphicFramePr>
          <p:nvPr/>
        </p:nvGraphicFramePr>
        <p:xfrm>
          <a:off x="1328738" y="3970338"/>
          <a:ext cx="2438400" cy="449262"/>
        </p:xfrm>
        <a:graphic>
          <a:graphicData uri="http://schemas.openxmlformats.org/presentationml/2006/ole">
            <mc:AlternateContent xmlns:mc="http://schemas.openxmlformats.org/markup-compatibility/2006">
              <mc:Choice xmlns:v="urn:schemas-microsoft-com:vml" Requires="v">
                <p:oleObj spid="_x0000_s55565" name="Equation" r:id="rId6" imgW="1968480" imgH="342720" progId="Equation.DSMT4">
                  <p:embed/>
                </p:oleObj>
              </mc:Choice>
              <mc:Fallback>
                <p:oleObj name="Equation" r:id="rId6" imgW="1968480" imgH="342720" progId="Equation.DSMT4">
                  <p:embed/>
                  <p:pic>
                    <p:nvPicPr>
                      <p:cNvPr id="0" name="Object 5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28738" y="3970338"/>
                        <a:ext cx="2438400"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55386" name="AutoShape 90" descr="Wide upward diagonal"/>
          <p:cNvSpPr>
            <a:spLocks noChangeArrowheads="1"/>
          </p:cNvSpPr>
          <p:nvPr/>
        </p:nvSpPr>
        <p:spPr bwMode="auto">
          <a:xfrm flipH="1">
            <a:off x="1982788" y="2778125"/>
            <a:ext cx="1001712" cy="336550"/>
          </a:xfrm>
          <a:prstGeom prst="parallelogram">
            <a:avLst>
              <a:gd name="adj" fmla="val 32410"/>
            </a:avLst>
          </a:prstGeom>
          <a:pattFill prst="wdUpDiag">
            <a:fgClr>
              <a:schemeClr val="accent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5387" name="AutoShape 91" descr="Wide upward diagonal"/>
          <p:cNvSpPr>
            <a:spLocks noChangeArrowheads="1"/>
          </p:cNvSpPr>
          <p:nvPr/>
        </p:nvSpPr>
        <p:spPr bwMode="auto">
          <a:xfrm flipH="1">
            <a:off x="3303588" y="3451225"/>
            <a:ext cx="1003300" cy="336550"/>
          </a:xfrm>
          <a:prstGeom prst="parallelogram">
            <a:avLst>
              <a:gd name="adj" fmla="val 32461"/>
            </a:avLst>
          </a:prstGeom>
          <a:pattFill prst="wdUpDiag">
            <a:fgClr>
              <a:schemeClr val="accent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5388" name="Line 92"/>
          <p:cNvSpPr>
            <a:spLocks noChangeShapeType="1"/>
          </p:cNvSpPr>
          <p:nvPr/>
        </p:nvSpPr>
        <p:spPr bwMode="auto">
          <a:xfrm>
            <a:off x="3030538" y="3163888"/>
            <a:ext cx="182562" cy="192087"/>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5391" name="Text Box 95"/>
          <p:cNvSpPr txBox="1">
            <a:spLocks noChangeArrowheads="1"/>
          </p:cNvSpPr>
          <p:nvPr/>
        </p:nvSpPr>
        <p:spPr bwMode="auto">
          <a:xfrm>
            <a:off x="1252538" y="2057400"/>
            <a:ext cx="4476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200" i="1">
                <a:latin typeface="Times New Roman" charset="0"/>
              </a:rPr>
              <a:t>M/R</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3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2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Date Placeholder 2"/>
          <p:cNvSpPr>
            <a:spLocks noGrp="1"/>
          </p:cNvSpPr>
          <p:nvPr>
            <p:ph type="dt" sz="half" idx="4294967295"/>
          </p:nvPr>
        </p:nvSpPr>
        <p:spPr>
          <a:xfrm>
            <a:off x="685800" y="6248400"/>
            <a:ext cx="1905000" cy="457200"/>
          </a:xfrm>
          <a:prstGeom prst="rect">
            <a:avLst/>
          </a:prstGeom>
        </p:spPr>
        <p:txBody>
          <a:bodyPr/>
          <a:lstStyle/>
          <a:p>
            <a:r>
              <a:rPr lang="en-US"/>
              <a:t>Winter 2007</a:t>
            </a:r>
          </a:p>
        </p:txBody>
      </p:sp>
      <p:sp>
        <p:nvSpPr>
          <p:cNvPr id="45" name="Footer Placeholder 3"/>
          <p:cNvSpPr>
            <a:spLocks noGrp="1"/>
          </p:cNvSpPr>
          <p:nvPr>
            <p:ph type="ftr" sz="quarter" idx="4294967295"/>
          </p:nvPr>
        </p:nvSpPr>
        <p:spPr>
          <a:xfrm>
            <a:off x="3124200" y="6248400"/>
            <a:ext cx="2895600" cy="457200"/>
          </a:xfrm>
          <a:prstGeom prst="rect">
            <a:avLst/>
          </a:prstGeom>
        </p:spPr>
        <p:txBody>
          <a:bodyPr/>
          <a:lstStyle/>
          <a:p>
            <a:r>
              <a:rPr lang="en-US"/>
              <a:t>CS244a Handout 3</a:t>
            </a:r>
          </a:p>
        </p:txBody>
      </p:sp>
      <p:sp>
        <p:nvSpPr>
          <p:cNvPr id="46" name="Slide Number Placeholder 4"/>
          <p:cNvSpPr>
            <a:spLocks noGrp="1"/>
          </p:cNvSpPr>
          <p:nvPr>
            <p:ph type="sldNum" sz="quarter" idx="12"/>
          </p:nvPr>
        </p:nvSpPr>
        <p:spPr/>
        <p:txBody>
          <a:bodyPr/>
          <a:lstStyle/>
          <a:p>
            <a:fld id="{0F086CC4-61D4-8A4B-B090-12A25E4D54FA}" type="slidenum">
              <a:rPr lang="en-US"/>
              <a:pPr/>
              <a:t>18</a:t>
            </a:fld>
            <a:endParaRPr lang="en-US"/>
          </a:p>
        </p:txBody>
      </p:sp>
      <p:sp>
        <p:nvSpPr>
          <p:cNvPr id="79941" name="AutoShape 69" descr="Large confetti"/>
          <p:cNvSpPr>
            <a:spLocks noChangeArrowheads="1"/>
          </p:cNvSpPr>
          <p:nvPr/>
        </p:nvSpPr>
        <p:spPr bwMode="auto">
          <a:xfrm flipH="1">
            <a:off x="2971800" y="4038600"/>
            <a:ext cx="1905000" cy="454025"/>
          </a:xfrm>
          <a:prstGeom prst="parallelogram">
            <a:avLst>
              <a:gd name="adj" fmla="val 53147"/>
            </a:avLst>
          </a:prstGeom>
          <a:pattFill prst="lgConfetti">
            <a:fgClr>
              <a:schemeClr val="bg2"/>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9875" name="Rectangle 3"/>
          <p:cNvSpPr>
            <a:spLocks noGrp="1" noChangeArrowheads="1"/>
          </p:cNvSpPr>
          <p:nvPr>
            <p:ph type="title"/>
          </p:nvPr>
        </p:nvSpPr>
        <p:spPr>
          <a:xfrm>
            <a:off x="685800" y="381000"/>
            <a:ext cx="7772400" cy="1143000"/>
          </a:xfrm>
        </p:spPr>
        <p:txBody>
          <a:bodyPr/>
          <a:lstStyle/>
          <a:p>
            <a:r>
              <a:rPr lang="en-US"/>
              <a:t>Packet Switching</a:t>
            </a:r>
            <a:br>
              <a:rPr lang="en-US"/>
            </a:br>
            <a:r>
              <a:rPr lang="en-US" sz="2800" i="1"/>
              <a:t>Queueing Delay</a:t>
            </a:r>
          </a:p>
        </p:txBody>
      </p:sp>
      <p:sp>
        <p:nvSpPr>
          <p:cNvPr id="79876" name="Text Box 4"/>
          <p:cNvSpPr txBox="1">
            <a:spLocks noChangeArrowheads="1"/>
          </p:cNvSpPr>
          <p:nvPr/>
        </p:nvSpPr>
        <p:spPr bwMode="auto">
          <a:xfrm>
            <a:off x="1295400" y="2743200"/>
            <a:ext cx="1181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Host A</a:t>
            </a:r>
          </a:p>
        </p:txBody>
      </p:sp>
      <p:sp>
        <p:nvSpPr>
          <p:cNvPr id="79877" name="Text Box 5"/>
          <p:cNvSpPr txBox="1">
            <a:spLocks noChangeArrowheads="1"/>
          </p:cNvSpPr>
          <p:nvPr/>
        </p:nvSpPr>
        <p:spPr bwMode="auto">
          <a:xfrm>
            <a:off x="1295400" y="4724400"/>
            <a:ext cx="1150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Host B</a:t>
            </a:r>
          </a:p>
        </p:txBody>
      </p:sp>
      <p:sp>
        <p:nvSpPr>
          <p:cNvPr id="79878" name="Line 6"/>
          <p:cNvSpPr>
            <a:spLocks noChangeShapeType="1"/>
          </p:cNvSpPr>
          <p:nvPr/>
        </p:nvSpPr>
        <p:spPr bwMode="auto">
          <a:xfrm>
            <a:off x="2514600" y="3048000"/>
            <a:ext cx="3149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9879" name="Line 7"/>
          <p:cNvSpPr>
            <a:spLocks noChangeShapeType="1"/>
          </p:cNvSpPr>
          <p:nvPr/>
        </p:nvSpPr>
        <p:spPr bwMode="auto">
          <a:xfrm>
            <a:off x="2514600" y="5029200"/>
            <a:ext cx="3429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9880" name="Line 8"/>
          <p:cNvSpPr>
            <a:spLocks noChangeShapeType="1"/>
          </p:cNvSpPr>
          <p:nvPr/>
        </p:nvSpPr>
        <p:spPr bwMode="auto">
          <a:xfrm>
            <a:off x="2514600" y="3581400"/>
            <a:ext cx="314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9881" name="Line 9"/>
          <p:cNvSpPr>
            <a:spLocks noChangeShapeType="1"/>
          </p:cNvSpPr>
          <p:nvPr/>
        </p:nvSpPr>
        <p:spPr bwMode="auto">
          <a:xfrm>
            <a:off x="2514600" y="4038600"/>
            <a:ext cx="314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9882" name="Line 10"/>
          <p:cNvSpPr>
            <a:spLocks noChangeShapeType="1"/>
          </p:cNvSpPr>
          <p:nvPr/>
        </p:nvSpPr>
        <p:spPr bwMode="auto">
          <a:xfrm>
            <a:off x="2514600" y="4495800"/>
            <a:ext cx="314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9883" name="Text Box 11"/>
          <p:cNvSpPr txBox="1">
            <a:spLocks noChangeArrowheads="1"/>
          </p:cNvSpPr>
          <p:nvPr/>
        </p:nvSpPr>
        <p:spPr bwMode="auto">
          <a:xfrm>
            <a:off x="2092325" y="3429000"/>
            <a:ext cx="4032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a:t>R1</a:t>
            </a:r>
          </a:p>
        </p:txBody>
      </p:sp>
      <p:sp>
        <p:nvSpPr>
          <p:cNvPr id="79884" name="Text Box 12"/>
          <p:cNvSpPr txBox="1">
            <a:spLocks noChangeArrowheads="1"/>
          </p:cNvSpPr>
          <p:nvPr/>
        </p:nvSpPr>
        <p:spPr bwMode="auto">
          <a:xfrm>
            <a:off x="2092325" y="3886200"/>
            <a:ext cx="434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a:t>R2</a:t>
            </a:r>
          </a:p>
        </p:txBody>
      </p:sp>
      <p:sp>
        <p:nvSpPr>
          <p:cNvPr id="79885" name="Text Box 13"/>
          <p:cNvSpPr txBox="1">
            <a:spLocks noChangeArrowheads="1"/>
          </p:cNvSpPr>
          <p:nvPr/>
        </p:nvSpPr>
        <p:spPr bwMode="auto">
          <a:xfrm>
            <a:off x="2092325" y="4343400"/>
            <a:ext cx="434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a:t>R3</a:t>
            </a:r>
          </a:p>
        </p:txBody>
      </p:sp>
      <p:sp>
        <p:nvSpPr>
          <p:cNvPr id="79906" name="AutoShape 34" descr="Wide upward diagonal"/>
          <p:cNvSpPr>
            <a:spLocks noChangeArrowheads="1"/>
          </p:cNvSpPr>
          <p:nvPr/>
        </p:nvSpPr>
        <p:spPr bwMode="auto">
          <a:xfrm flipH="1">
            <a:off x="2784475" y="3057525"/>
            <a:ext cx="549275" cy="523875"/>
          </a:xfrm>
          <a:prstGeom prst="parallelogram">
            <a:avLst>
              <a:gd name="adj" fmla="val 52424"/>
            </a:avLst>
          </a:prstGeom>
          <a:pattFill prst="wdUpDiag">
            <a:fgClr>
              <a:schemeClr val="accent1"/>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9907" name="AutoShape 35" descr="Wide upward diagonal"/>
          <p:cNvSpPr>
            <a:spLocks noChangeArrowheads="1"/>
          </p:cNvSpPr>
          <p:nvPr/>
        </p:nvSpPr>
        <p:spPr bwMode="auto">
          <a:xfrm flipH="1">
            <a:off x="4032250" y="3581400"/>
            <a:ext cx="463550" cy="454025"/>
          </a:xfrm>
          <a:prstGeom prst="parallelogram">
            <a:avLst>
              <a:gd name="adj" fmla="val 51049"/>
            </a:avLst>
          </a:prstGeom>
          <a:pattFill prst="wdUpDiag">
            <a:fgClr>
              <a:schemeClr val="accent1"/>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9908" name="AutoShape 36" descr="Wide upward diagonal"/>
          <p:cNvSpPr>
            <a:spLocks noChangeArrowheads="1"/>
          </p:cNvSpPr>
          <p:nvPr/>
        </p:nvSpPr>
        <p:spPr bwMode="auto">
          <a:xfrm flipH="1">
            <a:off x="4648200" y="4038600"/>
            <a:ext cx="463550" cy="455613"/>
          </a:xfrm>
          <a:prstGeom prst="parallelogram">
            <a:avLst>
              <a:gd name="adj" fmla="val 50871"/>
            </a:avLst>
          </a:prstGeom>
          <a:pattFill prst="wdUpDiag">
            <a:fgClr>
              <a:schemeClr val="accent1"/>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9909" name="AutoShape 37" descr="Wide upward diagonal"/>
          <p:cNvSpPr>
            <a:spLocks noChangeArrowheads="1"/>
          </p:cNvSpPr>
          <p:nvPr/>
        </p:nvSpPr>
        <p:spPr bwMode="auto">
          <a:xfrm flipH="1">
            <a:off x="5105400" y="4495800"/>
            <a:ext cx="549275" cy="517525"/>
          </a:xfrm>
          <a:prstGeom prst="parallelogram">
            <a:avLst>
              <a:gd name="adj" fmla="val 53067"/>
            </a:avLst>
          </a:prstGeom>
          <a:pattFill prst="wdUpDiag">
            <a:fgClr>
              <a:schemeClr val="accent1"/>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9910" name="Text Box 38"/>
          <p:cNvSpPr txBox="1">
            <a:spLocks noChangeArrowheads="1"/>
          </p:cNvSpPr>
          <p:nvPr/>
        </p:nvSpPr>
        <p:spPr bwMode="auto">
          <a:xfrm>
            <a:off x="2679700" y="2803525"/>
            <a:ext cx="7842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200" i="1">
                <a:latin typeface="Times New Roman" charset="0"/>
              </a:rPr>
              <a:t>TRANSP</a:t>
            </a:r>
            <a:r>
              <a:rPr lang="en-US" sz="900" i="1">
                <a:latin typeface="Times New Roman" charset="0"/>
              </a:rPr>
              <a:t>1</a:t>
            </a:r>
            <a:endParaRPr lang="en-US" sz="1200" i="1">
              <a:latin typeface="Times New Roman" charset="0"/>
            </a:endParaRPr>
          </a:p>
        </p:txBody>
      </p:sp>
      <p:sp>
        <p:nvSpPr>
          <p:cNvPr id="79911" name="Text Box 39"/>
          <p:cNvSpPr txBox="1">
            <a:spLocks noChangeArrowheads="1"/>
          </p:cNvSpPr>
          <p:nvPr/>
        </p:nvSpPr>
        <p:spPr bwMode="auto">
          <a:xfrm>
            <a:off x="4038600" y="3352800"/>
            <a:ext cx="7842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200" i="1">
                <a:latin typeface="Times New Roman" charset="0"/>
              </a:rPr>
              <a:t>TRANSP</a:t>
            </a:r>
            <a:r>
              <a:rPr lang="en-US" sz="900" i="1">
                <a:latin typeface="Times New Roman" charset="0"/>
              </a:rPr>
              <a:t>2</a:t>
            </a:r>
            <a:endParaRPr lang="en-US" sz="1200" i="1">
              <a:latin typeface="Times New Roman" charset="0"/>
            </a:endParaRPr>
          </a:p>
        </p:txBody>
      </p:sp>
      <p:sp>
        <p:nvSpPr>
          <p:cNvPr id="79912" name="Text Box 40"/>
          <p:cNvSpPr txBox="1">
            <a:spLocks noChangeArrowheads="1"/>
          </p:cNvSpPr>
          <p:nvPr/>
        </p:nvSpPr>
        <p:spPr bwMode="auto">
          <a:xfrm>
            <a:off x="4419600" y="3810000"/>
            <a:ext cx="7842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200" i="1">
                <a:latin typeface="Times New Roman" charset="0"/>
              </a:rPr>
              <a:t>TRANSP</a:t>
            </a:r>
            <a:r>
              <a:rPr lang="en-US" sz="900" i="1">
                <a:latin typeface="Times New Roman" charset="0"/>
              </a:rPr>
              <a:t>3</a:t>
            </a:r>
            <a:endParaRPr lang="en-US" sz="1200" i="1">
              <a:latin typeface="Times New Roman" charset="0"/>
            </a:endParaRPr>
          </a:p>
        </p:txBody>
      </p:sp>
      <p:sp>
        <p:nvSpPr>
          <p:cNvPr id="79913" name="Text Box 41"/>
          <p:cNvSpPr txBox="1">
            <a:spLocks noChangeArrowheads="1"/>
          </p:cNvSpPr>
          <p:nvPr/>
        </p:nvSpPr>
        <p:spPr bwMode="auto">
          <a:xfrm>
            <a:off x="5029200" y="4221163"/>
            <a:ext cx="7842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200" i="1">
                <a:latin typeface="Times New Roman" charset="0"/>
              </a:rPr>
              <a:t>TRANSP</a:t>
            </a:r>
            <a:r>
              <a:rPr lang="en-US" sz="900" i="1">
                <a:latin typeface="Times New Roman" charset="0"/>
              </a:rPr>
              <a:t>4</a:t>
            </a:r>
            <a:endParaRPr lang="en-US" sz="1200" i="1">
              <a:latin typeface="Times New Roman" charset="0"/>
            </a:endParaRPr>
          </a:p>
        </p:txBody>
      </p:sp>
      <p:sp>
        <p:nvSpPr>
          <p:cNvPr id="79914" name="Line 42"/>
          <p:cNvSpPr>
            <a:spLocks noChangeShapeType="1"/>
          </p:cNvSpPr>
          <p:nvPr/>
        </p:nvSpPr>
        <p:spPr bwMode="auto">
          <a:xfrm>
            <a:off x="2784475" y="3048000"/>
            <a:ext cx="0" cy="533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9915" name="Line 43"/>
          <p:cNvSpPr>
            <a:spLocks noChangeShapeType="1"/>
          </p:cNvSpPr>
          <p:nvPr/>
        </p:nvSpPr>
        <p:spPr bwMode="auto">
          <a:xfrm>
            <a:off x="2782888" y="3657600"/>
            <a:ext cx="271462"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9916" name="Line 44"/>
          <p:cNvSpPr>
            <a:spLocks noChangeShapeType="1"/>
          </p:cNvSpPr>
          <p:nvPr/>
        </p:nvSpPr>
        <p:spPr bwMode="auto">
          <a:xfrm>
            <a:off x="2784475" y="3568700"/>
            <a:ext cx="0" cy="444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9917" name="Line 45"/>
          <p:cNvSpPr>
            <a:spLocks noChangeShapeType="1"/>
          </p:cNvSpPr>
          <p:nvPr/>
        </p:nvSpPr>
        <p:spPr bwMode="auto">
          <a:xfrm>
            <a:off x="3054350" y="3575050"/>
            <a:ext cx="0" cy="444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9918" name="Text Box 46"/>
          <p:cNvSpPr txBox="1">
            <a:spLocks noChangeArrowheads="1"/>
          </p:cNvSpPr>
          <p:nvPr/>
        </p:nvSpPr>
        <p:spPr bwMode="auto">
          <a:xfrm>
            <a:off x="2590800" y="3686175"/>
            <a:ext cx="5207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900" i="1">
                <a:latin typeface="Times New Roman" charset="0"/>
              </a:rPr>
              <a:t>PROP</a:t>
            </a:r>
            <a:r>
              <a:rPr lang="en-US" sz="700" i="1">
                <a:latin typeface="Times New Roman" charset="0"/>
              </a:rPr>
              <a:t>1</a:t>
            </a:r>
            <a:endParaRPr lang="en-US" sz="900" i="1">
              <a:latin typeface="Times New Roman" charset="0"/>
            </a:endParaRPr>
          </a:p>
        </p:txBody>
      </p:sp>
      <p:sp>
        <p:nvSpPr>
          <p:cNvPr id="79920" name="Line 48"/>
          <p:cNvSpPr>
            <a:spLocks noChangeShapeType="1"/>
          </p:cNvSpPr>
          <p:nvPr/>
        </p:nvSpPr>
        <p:spPr bwMode="auto">
          <a:xfrm>
            <a:off x="4038600" y="4114800"/>
            <a:ext cx="2286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9923" name="Text Box 51"/>
          <p:cNvSpPr txBox="1">
            <a:spLocks noChangeArrowheads="1"/>
          </p:cNvSpPr>
          <p:nvPr/>
        </p:nvSpPr>
        <p:spPr bwMode="auto">
          <a:xfrm>
            <a:off x="4038600" y="4114800"/>
            <a:ext cx="5207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900" i="1">
                <a:latin typeface="Times New Roman" charset="0"/>
              </a:rPr>
              <a:t>PROP</a:t>
            </a:r>
            <a:r>
              <a:rPr lang="en-US" sz="700" i="1">
                <a:latin typeface="Times New Roman" charset="0"/>
              </a:rPr>
              <a:t>2</a:t>
            </a:r>
            <a:endParaRPr lang="en-US" sz="900" i="1">
              <a:latin typeface="Times New Roman" charset="0"/>
            </a:endParaRPr>
          </a:p>
        </p:txBody>
      </p:sp>
      <p:sp>
        <p:nvSpPr>
          <p:cNvPr id="79927" name="Line 55"/>
          <p:cNvSpPr>
            <a:spLocks noChangeShapeType="1"/>
          </p:cNvSpPr>
          <p:nvPr/>
        </p:nvSpPr>
        <p:spPr bwMode="auto">
          <a:xfrm>
            <a:off x="4648200" y="4038600"/>
            <a:ext cx="0" cy="609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9928" name="Line 56"/>
          <p:cNvSpPr>
            <a:spLocks noChangeShapeType="1"/>
          </p:cNvSpPr>
          <p:nvPr/>
        </p:nvSpPr>
        <p:spPr bwMode="auto">
          <a:xfrm>
            <a:off x="4648200" y="4572000"/>
            <a:ext cx="22225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9930" name="Text Box 58"/>
          <p:cNvSpPr txBox="1">
            <a:spLocks noChangeArrowheads="1"/>
          </p:cNvSpPr>
          <p:nvPr/>
        </p:nvSpPr>
        <p:spPr bwMode="auto">
          <a:xfrm>
            <a:off x="4495800" y="4572000"/>
            <a:ext cx="5207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900" i="1">
                <a:latin typeface="Times New Roman" charset="0"/>
              </a:rPr>
              <a:t>PROP</a:t>
            </a:r>
            <a:r>
              <a:rPr lang="en-US" sz="700" i="1">
                <a:latin typeface="Times New Roman" charset="0"/>
              </a:rPr>
              <a:t>3</a:t>
            </a:r>
            <a:endParaRPr lang="en-US" sz="900" i="1">
              <a:latin typeface="Times New Roman" charset="0"/>
            </a:endParaRPr>
          </a:p>
        </p:txBody>
      </p:sp>
      <p:sp>
        <p:nvSpPr>
          <p:cNvPr id="79931" name="Line 59"/>
          <p:cNvSpPr>
            <a:spLocks noChangeShapeType="1"/>
          </p:cNvSpPr>
          <p:nvPr/>
        </p:nvSpPr>
        <p:spPr bwMode="auto">
          <a:xfrm>
            <a:off x="5105400" y="4495800"/>
            <a:ext cx="0" cy="685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9932" name="Line 60"/>
          <p:cNvSpPr>
            <a:spLocks noChangeShapeType="1"/>
          </p:cNvSpPr>
          <p:nvPr/>
        </p:nvSpPr>
        <p:spPr bwMode="auto">
          <a:xfrm>
            <a:off x="5105400" y="5105400"/>
            <a:ext cx="269875"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9935" name="Text Box 63"/>
          <p:cNvSpPr txBox="1">
            <a:spLocks noChangeArrowheads="1"/>
          </p:cNvSpPr>
          <p:nvPr/>
        </p:nvSpPr>
        <p:spPr bwMode="auto">
          <a:xfrm>
            <a:off x="5105400" y="5181600"/>
            <a:ext cx="5207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900" i="1">
                <a:latin typeface="Times New Roman" charset="0"/>
              </a:rPr>
              <a:t>PROP</a:t>
            </a:r>
            <a:r>
              <a:rPr lang="en-US" sz="700" i="1">
                <a:latin typeface="Times New Roman" charset="0"/>
              </a:rPr>
              <a:t>4</a:t>
            </a:r>
            <a:endParaRPr lang="en-US" sz="900" i="1">
              <a:latin typeface="Times New Roman" charset="0"/>
            </a:endParaRPr>
          </a:p>
        </p:txBody>
      </p:sp>
      <p:graphicFrame>
        <p:nvGraphicFramePr>
          <p:cNvPr id="79939" name="Object 67"/>
          <p:cNvGraphicFramePr>
            <a:graphicFrameLocks noChangeAspect="1"/>
          </p:cNvGraphicFramePr>
          <p:nvPr/>
        </p:nvGraphicFramePr>
        <p:xfrm>
          <a:off x="787400" y="5407025"/>
          <a:ext cx="7402513" cy="688975"/>
        </p:xfrm>
        <a:graphic>
          <a:graphicData uri="http://schemas.openxmlformats.org/presentationml/2006/ole">
            <mc:AlternateContent xmlns:mc="http://schemas.openxmlformats.org/markup-compatibility/2006">
              <mc:Choice xmlns:v="urn:schemas-microsoft-com:vml" Requires="v">
                <p:oleObj spid="_x0000_s80042" name="Equation" r:id="rId4" imgW="3682800" imgH="342720" progId="Equation.DSMT4">
                  <p:embed/>
                </p:oleObj>
              </mc:Choice>
              <mc:Fallback>
                <p:oleObj name="Equation" r:id="rId4" imgW="3682800" imgH="342720" progId="Equation.DSMT4">
                  <p:embed/>
                  <p:pic>
                    <p:nvPicPr>
                      <p:cNvPr id="0" name="Object 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400" y="5407025"/>
                        <a:ext cx="7402513"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79940" name="AutoShape 68" descr="Large confetti"/>
          <p:cNvSpPr>
            <a:spLocks noChangeArrowheads="1"/>
          </p:cNvSpPr>
          <p:nvPr/>
        </p:nvSpPr>
        <p:spPr bwMode="auto">
          <a:xfrm flipH="1">
            <a:off x="3200400" y="3581400"/>
            <a:ext cx="1066800" cy="454025"/>
          </a:xfrm>
          <a:prstGeom prst="parallelogram">
            <a:avLst>
              <a:gd name="adj" fmla="val 53139"/>
            </a:avLst>
          </a:prstGeom>
          <a:pattFill prst="lgConfetti">
            <a:fgClr>
              <a:schemeClr val="bg2"/>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9919" name="Line 47"/>
          <p:cNvSpPr>
            <a:spLocks noChangeShapeType="1"/>
          </p:cNvSpPr>
          <p:nvPr/>
        </p:nvSpPr>
        <p:spPr bwMode="auto">
          <a:xfrm>
            <a:off x="4038600" y="3581400"/>
            <a:ext cx="0" cy="609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9942" name="Line 70"/>
          <p:cNvSpPr>
            <a:spLocks noChangeShapeType="1"/>
          </p:cNvSpPr>
          <p:nvPr/>
        </p:nvSpPr>
        <p:spPr bwMode="auto">
          <a:xfrm>
            <a:off x="3352800" y="31242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9943" name="Line 71"/>
          <p:cNvSpPr>
            <a:spLocks noChangeShapeType="1"/>
          </p:cNvSpPr>
          <p:nvPr/>
        </p:nvSpPr>
        <p:spPr bwMode="auto">
          <a:xfrm>
            <a:off x="4038600" y="31242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9944" name="Line 72"/>
          <p:cNvSpPr>
            <a:spLocks noChangeShapeType="1"/>
          </p:cNvSpPr>
          <p:nvPr/>
        </p:nvSpPr>
        <p:spPr bwMode="auto">
          <a:xfrm>
            <a:off x="3352800" y="3352800"/>
            <a:ext cx="6858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9945" name="Text Box 73"/>
          <p:cNvSpPr txBox="1">
            <a:spLocks noChangeArrowheads="1"/>
          </p:cNvSpPr>
          <p:nvPr/>
        </p:nvSpPr>
        <p:spPr bwMode="auto">
          <a:xfrm>
            <a:off x="3535363" y="3124200"/>
            <a:ext cx="3508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200" i="1">
                <a:latin typeface="Times New Roman" charset="0"/>
              </a:rPr>
              <a:t>Q</a:t>
            </a:r>
            <a:r>
              <a:rPr lang="en-US" sz="900" i="1">
                <a:latin typeface="Times New Roman" charset="0"/>
              </a:rPr>
              <a:t>2</a:t>
            </a:r>
            <a:endParaRPr lang="en-US" sz="1200" i="1">
              <a:latin typeface="Times New Roman" charset="0"/>
            </a:endParaRPr>
          </a:p>
        </p:txBody>
      </p:sp>
      <p:sp>
        <p:nvSpPr>
          <p:cNvPr id="79946" name="Text Box 74"/>
          <p:cNvSpPr txBox="1">
            <a:spLocks noChangeArrowheads="1"/>
          </p:cNvSpPr>
          <p:nvPr/>
        </p:nvSpPr>
        <p:spPr bwMode="auto">
          <a:xfrm>
            <a:off x="304800" y="1600200"/>
            <a:ext cx="8686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000"/>
              <a:t>Because the egress link is not necessarily free when a packet arrives, it may be queued in a buffer. If the network is busy, packets might have to wait a long time.</a:t>
            </a:r>
          </a:p>
        </p:txBody>
      </p:sp>
      <p:sp>
        <p:nvSpPr>
          <p:cNvPr id="79947" name="AutoShape 75"/>
          <p:cNvSpPr>
            <a:spLocks noChangeArrowheads="1"/>
          </p:cNvSpPr>
          <p:nvPr/>
        </p:nvSpPr>
        <p:spPr bwMode="auto">
          <a:xfrm>
            <a:off x="6324600" y="3352800"/>
            <a:ext cx="2590800" cy="1219200"/>
          </a:xfrm>
          <a:prstGeom prst="wedgeRectCallout">
            <a:avLst>
              <a:gd name="adj1" fmla="val 8639"/>
              <a:gd name="adj2" fmla="val 12474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r>
              <a:rPr lang="en-US"/>
              <a:t>How can we determine the queueing delay?</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Date Placeholder 3"/>
          <p:cNvSpPr>
            <a:spLocks noGrp="1"/>
          </p:cNvSpPr>
          <p:nvPr>
            <p:ph type="dt" sz="half" idx="4294967295"/>
          </p:nvPr>
        </p:nvSpPr>
        <p:spPr>
          <a:xfrm>
            <a:off x="685800" y="6248400"/>
            <a:ext cx="1905000" cy="457200"/>
          </a:xfrm>
          <a:prstGeom prst="rect">
            <a:avLst/>
          </a:prstGeom>
        </p:spPr>
        <p:txBody>
          <a:bodyPr/>
          <a:lstStyle/>
          <a:p>
            <a:r>
              <a:rPr lang="en-US"/>
              <a:t>Winter 2007</a:t>
            </a:r>
          </a:p>
        </p:txBody>
      </p:sp>
      <p:sp>
        <p:nvSpPr>
          <p:cNvPr id="104" name="Footer Placeholder 4"/>
          <p:cNvSpPr>
            <a:spLocks noGrp="1"/>
          </p:cNvSpPr>
          <p:nvPr>
            <p:ph type="ftr" sz="quarter" idx="4294967295"/>
          </p:nvPr>
        </p:nvSpPr>
        <p:spPr>
          <a:xfrm>
            <a:off x="3124200" y="6248400"/>
            <a:ext cx="2895600" cy="457200"/>
          </a:xfrm>
          <a:prstGeom prst="rect">
            <a:avLst/>
          </a:prstGeom>
        </p:spPr>
        <p:txBody>
          <a:bodyPr/>
          <a:lstStyle/>
          <a:p>
            <a:r>
              <a:rPr lang="en-US"/>
              <a:t>CS244a Handout 3</a:t>
            </a:r>
          </a:p>
        </p:txBody>
      </p:sp>
      <p:sp>
        <p:nvSpPr>
          <p:cNvPr id="105" name="Slide Number Placeholder 5"/>
          <p:cNvSpPr>
            <a:spLocks noGrp="1"/>
          </p:cNvSpPr>
          <p:nvPr>
            <p:ph type="sldNum" sz="quarter" idx="12"/>
          </p:nvPr>
        </p:nvSpPr>
        <p:spPr/>
        <p:txBody>
          <a:bodyPr/>
          <a:lstStyle/>
          <a:p>
            <a:fld id="{F8E40874-CE1F-354D-A15B-435C5C138C47}" type="slidenum">
              <a:rPr lang="en-US"/>
              <a:pPr/>
              <a:t>19</a:t>
            </a:fld>
            <a:endParaRPr lang="en-US"/>
          </a:p>
        </p:txBody>
      </p:sp>
      <p:sp>
        <p:nvSpPr>
          <p:cNvPr id="98306" name="Rectangle 2"/>
          <p:cNvSpPr>
            <a:spLocks noGrp="1" noChangeArrowheads="1"/>
          </p:cNvSpPr>
          <p:nvPr>
            <p:ph type="title"/>
          </p:nvPr>
        </p:nvSpPr>
        <p:spPr>
          <a:xfrm>
            <a:off x="152400" y="152400"/>
            <a:ext cx="8763000" cy="1143000"/>
          </a:xfrm>
        </p:spPr>
        <p:txBody>
          <a:bodyPr/>
          <a:lstStyle/>
          <a:p>
            <a:r>
              <a:rPr lang="en-US"/>
              <a:t>Queues and Queueing Delay</a:t>
            </a:r>
          </a:p>
        </p:txBody>
      </p:sp>
      <p:sp>
        <p:nvSpPr>
          <p:cNvPr id="98307" name="Rectangle 3"/>
          <p:cNvSpPr>
            <a:spLocks noGrp="1" noChangeArrowheads="1"/>
          </p:cNvSpPr>
          <p:nvPr>
            <p:ph type="body" idx="1"/>
          </p:nvPr>
        </p:nvSpPr>
        <p:spPr>
          <a:xfrm>
            <a:off x="685800" y="1143000"/>
            <a:ext cx="7772400" cy="4114800"/>
          </a:xfrm>
        </p:spPr>
        <p:txBody>
          <a:bodyPr/>
          <a:lstStyle/>
          <a:p>
            <a:r>
              <a:rPr lang="en-US" sz="2000"/>
              <a:t>To understand the performance of a packet switched network, we can think of it as a series of queues interconnected by links.</a:t>
            </a:r>
          </a:p>
          <a:p>
            <a:r>
              <a:rPr lang="en-US" sz="2000"/>
              <a:t>For given link rates and lengths, the only variable is the queueing delay. </a:t>
            </a:r>
          </a:p>
          <a:p>
            <a:r>
              <a:rPr lang="en-US" sz="2000"/>
              <a:t>If we can understand the queueing delay, we can understand how the network performs.</a:t>
            </a:r>
          </a:p>
        </p:txBody>
      </p:sp>
      <p:grpSp>
        <p:nvGrpSpPr>
          <p:cNvPr id="98308" name="Group 4"/>
          <p:cNvGrpSpPr>
            <a:grpSpLocks/>
          </p:cNvGrpSpPr>
          <p:nvPr/>
        </p:nvGrpSpPr>
        <p:grpSpPr bwMode="auto">
          <a:xfrm>
            <a:off x="1828800" y="3505200"/>
            <a:ext cx="5033963" cy="2438400"/>
            <a:chOff x="285" y="1200"/>
            <a:chExt cx="5142" cy="2592"/>
          </a:xfrm>
        </p:grpSpPr>
        <p:sp>
          <p:nvSpPr>
            <p:cNvPr id="98309" name="Oval 5"/>
            <p:cNvSpPr>
              <a:spLocks noChangeArrowheads="1"/>
            </p:cNvSpPr>
            <p:nvPr/>
          </p:nvSpPr>
          <p:spPr bwMode="auto">
            <a:xfrm>
              <a:off x="931" y="2229"/>
              <a:ext cx="538" cy="52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98310" name="Line 6"/>
            <p:cNvSpPr>
              <a:spLocks noChangeShapeType="1"/>
            </p:cNvSpPr>
            <p:nvPr/>
          </p:nvSpPr>
          <p:spPr bwMode="auto">
            <a:xfrm>
              <a:off x="624" y="2491"/>
              <a:ext cx="307"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8311" name="Line 7"/>
            <p:cNvSpPr>
              <a:spLocks noChangeShapeType="1"/>
            </p:cNvSpPr>
            <p:nvPr/>
          </p:nvSpPr>
          <p:spPr bwMode="auto">
            <a:xfrm>
              <a:off x="1200" y="2752"/>
              <a:ext cx="864" cy="56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8312" name="Line 8"/>
            <p:cNvSpPr>
              <a:spLocks noChangeShapeType="1"/>
            </p:cNvSpPr>
            <p:nvPr/>
          </p:nvSpPr>
          <p:spPr bwMode="auto">
            <a:xfrm flipV="1">
              <a:off x="1469" y="2112"/>
              <a:ext cx="883" cy="379"/>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8313" name="Line 9"/>
            <p:cNvSpPr>
              <a:spLocks noChangeShapeType="1"/>
            </p:cNvSpPr>
            <p:nvPr/>
          </p:nvSpPr>
          <p:spPr bwMode="auto">
            <a:xfrm flipH="1">
              <a:off x="1200" y="1728"/>
              <a:ext cx="336" cy="501"/>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nvGrpSpPr>
            <p:cNvPr id="98314" name="Group 10"/>
            <p:cNvGrpSpPr>
              <a:grpSpLocks/>
            </p:cNvGrpSpPr>
            <p:nvPr/>
          </p:nvGrpSpPr>
          <p:grpSpPr bwMode="auto">
            <a:xfrm>
              <a:off x="1315" y="2453"/>
              <a:ext cx="115" cy="75"/>
              <a:chOff x="2592" y="2208"/>
              <a:chExt cx="240" cy="192"/>
            </a:xfrm>
          </p:grpSpPr>
          <p:sp>
            <p:nvSpPr>
              <p:cNvPr id="98315" name="Freeform 11"/>
              <p:cNvSpPr>
                <a:spLocks/>
              </p:cNvSpPr>
              <p:nvPr/>
            </p:nvSpPr>
            <p:spPr bwMode="auto">
              <a:xfrm>
                <a:off x="2592" y="2208"/>
                <a:ext cx="240" cy="192"/>
              </a:xfrm>
              <a:custGeom>
                <a:avLst/>
                <a:gdLst>
                  <a:gd name="T0" fmla="*/ 0 w 240"/>
                  <a:gd name="T1" fmla="*/ 0 h 192"/>
                  <a:gd name="T2" fmla="*/ 240 w 240"/>
                  <a:gd name="T3" fmla="*/ 0 h 192"/>
                  <a:gd name="T4" fmla="*/ 240 w 240"/>
                  <a:gd name="T5" fmla="*/ 192 h 192"/>
                  <a:gd name="T6" fmla="*/ 0 w 240"/>
                  <a:gd name="T7" fmla="*/ 192 h 192"/>
                </a:gdLst>
                <a:ahLst/>
                <a:cxnLst>
                  <a:cxn ang="0">
                    <a:pos x="T0" y="T1"/>
                  </a:cxn>
                  <a:cxn ang="0">
                    <a:pos x="T2" y="T3"/>
                  </a:cxn>
                  <a:cxn ang="0">
                    <a:pos x="T4" y="T5"/>
                  </a:cxn>
                  <a:cxn ang="0">
                    <a:pos x="T6" y="T7"/>
                  </a:cxn>
                </a:cxnLst>
                <a:rect l="0" t="0" r="r" b="b"/>
                <a:pathLst>
                  <a:path w="240" h="192">
                    <a:moveTo>
                      <a:pt x="0" y="0"/>
                    </a:moveTo>
                    <a:lnTo>
                      <a:pt x="240" y="0"/>
                    </a:lnTo>
                    <a:lnTo>
                      <a:pt x="240" y="192"/>
                    </a:lnTo>
                    <a:lnTo>
                      <a:pt x="0"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8316" name="Line 12"/>
              <p:cNvSpPr>
                <a:spLocks noChangeShapeType="1"/>
              </p:cNvSpPr>
              <p:nvPr/>
            </p:nvSpPr>
            <p:spPr bwMode="auto">
              <a:xfrm>
                <a:off x="2736" y="220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98317" name="Group 13"/>
            <p:cNvGrpSpPr>
              <a:grpSpLocks/>
            </p:cNvGrpSpPr>
            <p:nvPr/>
          </p:nvGrpSpPr>
          <p:grpSpPr bwMode="auto">
            <a:xfrm flipH="1">
              <a:off x="970" y="2453"/>
              <a:ext cx="115" cy="75"/>
              <a:chOff x="2592" y="2208"/>
              <a:chExt cx="240" cy="192"/>
            </a:xfrm>
          </p:grpSpPr>
          <p:sp>
            <p:nvSpPr>
              <p:cNvPr id="98318" name="Freeform 14"/>
              <p:cNvSpPr>
                <a:spLocks/>
              </p:cNvSpPr>
              <p:nvPr/>
            </p:nvSpPr>
            <p:spPr bwMode="auto">
              <a:xfrm>
                <a:off x="2592" y="2208"/>
                <a:ext cx="240" cy="192"/>
              </a:xfrm>
              <a:custGeom>
                <a:avLst/>
                <a:gdLst>
                  <a:gd name="T0" fmla="*/ 0 w 240"/>
                  <a:gd name="T1" fmla="*/ 0 h 192"/>
                  <a:gd name="T2" fmla="*/ 240 w 240"/>
                  <a:gd name="T3" fmla="*/ 0 h 192"/>
                  <a:gd name="T4" fmla="*/ 240 w 240"/>
                  <a:gd name="T5" fmla="*/ 192 h 192"/>
                  <a:gd name="T6" fmla="*/ 0 w 240"/>
                  <a:gd name="T7" fmla="*/ 192 h 192"/>
                </a:gdLst>
                <a:ahLst/>
                <a:cxnLst>
                  <a:cxn ang="0">
                    <a:pos x="T0" y="T1"/>
                  </a:cxn>
                  <a:cxn ang="0">
                    <a:pos x="T2" y="T3"/>
                  </a:cxn>
                  <a:cxn ang="0">
                    <a:pos x="T4" y="T5"/>
                  </a:cxn>
                  <a:cxn ang="0">
                    <a:pos x="T6" y="T7"/>
                  </a:cxn>
                </a:cxnLst>
                <a:rect l="0" t="0" r="r" b="b"/>
                <a:pathLst>
                  <a:path w="240" h="192">
                    <a:moveTo>
                      <a:pt x="0" y="0"/>
                    </a:moveTo>
                    <a:lnTo>
                      <a:pt x="240" y="0"/>
                    </a:lnTo>
                    <a:lnTo>
                      <a:pt x="240" y="192"/>
                    </a:lnTo>
                    <a:lnTo>
                      <a:pt x="0"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8319" name="Line 15"/>
              <p:cNvSpPr>
                <a:spLocks noChangeShapeType="1"/>
              </p:cNvSpPr>
              <p:nvPr/>
            </p:nvSpPr>
            <p:spPr bwMode="auto">
              <a:xfrm>
                <a:off x="2736" y="220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98320" name="Group 16"/>
            <p:cNvGrpSpPr>
              <a:grpSpLocks/>
            </p:cNvGrpSpPr>
            <p:nvPr/>
          </p:nvGrpSpPr>
          <p:grpSpPr bwMode="auto">
            <a:xfrm rot="16200000" flipH="1">
              <a:off x="1144" y="2621"/>
              <a:ext cx="112" cy="76"/>
              <a:chOff x="2592" y="2208"/>
              <a:chExt cx="240" cy="192"/>
            </a:xfrm>
          </p:grpSpPr>
          <p:sp>
            <p:nvSpPr>
              <p:cNvPr id="98321" name="Freeform 17"/>
              <p:cNvSpPr>
                <a:spLocks/>
              </p:cNvSpPr>
              <p:nvPr/>
            </p:nvSpPr>
            <p:spPr bwMode="auto">
              <a:xfrm>
                <a:off x="2592" y="2208"/>
                <a:ext cx="240" cy="192"/>
              </a:xfrm>
              <a:custGeom>
                <a:avLst/>
                <a:gdLst>
                  <a:gd name="T0" fmla="*/ 0 w 240"/>
                  <a:gd name="T1" fmla="*/ 0 h 192"/>
                  <a:gd name="T2" fmla="*/ 240 w 240"/>
                  <a:gd name="T3" fmla="*/ 0 h 192"/>
                  <a:gd name="T4" fmla="*/ 240 w 240"/>
                  <a:gd name="T5" fmla="*/ 192 h 192"/>
                  <a:gd name="T6" fmla="*/ 0 w 240"/>
                  <a:gd name="T7" fmla="*/ 192 h 192"/>
                </a:gdLst>
                <a:ahLst/>
                <a:cxnLst>
                  <a:cxn ang="0">
                    <a:pos x="T0" y="T1"/>
                  </a:cxn>
                  <a:cxn ang="0">
                    <a:pos x="T2" y="T3"/>
                  </a:cxn>
                  <a:cxn ang="0">
                    <a:pos x="T4" y="T5"/>
                  </a:cxn>
                  <a:cxn ang="0">
                    <a:pos x="T6" y="T7"/>
                  </a:cxn>
                </a:cxnLst>
                <a:rect l="0" t="0" r="r" b="b"/>
                <a:pathLst>
                  <a:path w="240" h="192">
                    <a:moveTo>
                      <a:pt x="0" y="0"/>
                    </a:moveTo>
                    <a:lnTo>
                      <a:pt x="240" y="0"/>
                    </a:lnTo>
                    <a:lnTo>
                      <a:pt x="240" y="192"/>
                    </a:lnTo>
                    <a:lnTo>
                      <a:pt x="0"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8322" name="Line 18"/>
              <p:cNvSpPr>
                <a:spLocks noChangeShapeType="1"/>
              </p:cNvSpPr>
              <p:nvPr/>
            </p:nvSpPr>
            <p:spPr bwMode="auto">
              <a:xfrm>
                <a:off x="2736" y="220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98323" name="Group 19"/>
            <p:cNvGrpSpPr>
              <a:grpSpLocks/>
            </p:cNvGrpSpPr>
            <p:nvPr/>
          </p:nvGrpSpPr>
          <p:grpSpPr bwMode="auto">
            <a:xfrm rot="5400000" flipH="1" flipV="1">
              <a:off x="1144" y="2285"/>
              <a:ext cx="112" cy="76"/>
              <a:chOff x="2592" y="2208"/>
              <a:chExt cx="240" cy="192"/>
            </a:xfrm>
          </p:grpSpPr>
          <p:sp>
            <p:nvSpPr>
              <p:cNvPr id="98324" name="Freeform 20"/>
              <p:cNvSpPr>
                <a:spLocks/>
              </p:cNvSpPr>
              <p:nvPr/>
            </p:nvSpPr>
            <p:spPr bwMode="auto">
              <a:xfrm>
                <a:off x="2592" y="2208"/>
                <a:ext cx="240" cy="192"/>
              </a:xfrm>
              <a:custGeom>
                <a:avLst/>
                <a:gdLst>
                  <a:gd name="T0" fmla="*/ 0 w 240"/>
                  <a:gd name="T1" fmla="*/ 0 h 192"/>
                  <a:gd name="T2" fmla="*/ 240 w 240"/>
                  <a:gd name="T3" fmla="*/ 0 h 192"/>
                  <a:gd name="T4" fmla="*/ 240 w 240"/>
                  <a:gd name="T5" fmla="*/ 192 h 192"/>
                  <a:gd name="T6" fmla="*/ 0 w 240"/>
                  <a:gd name="T7" fmla="*/ 192 h 192"/>
                </a:gdLst>
                <a:ahLst/>
                <a:cxnLst>
                  <a:cxn ang="0">
                    <a:pos x="T0" y="T1"/>
                  </a:cxn>
                  <a:cxn ang="0">
                    <a:pos x="T2" y="T3"/>
                  </a:cxn>
                  <a:cxn ang="0">
                    <a:pos x="T4" y="T5"/>
                  </a:cxn>
                  <a:cxn ang="0">
                    <a:pos x="T6" y="T7"/>
                  </a:cxn>
                </a:cxnLst>
                <a:rect l="0" t="0" r="r" b="b"/>
                <a:pathLst>
                  <a:path w="240" h="192">
                    <a:moveTo>
                      <a:pt x="0" y="0"/>
                    </a:moveTo>
                    <a:lnTo>
                      <a:pt x="240" y="0"/>
                    </a:lnTo>
                    <a:lnTo>
                      <a:pt x="240" y="192"/>
                    </a:lnTo>
                    <a:lnTo>
                      <a:pt x="0"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8325" name="Line 21"/>
              <p:cNvSpPr>
                <a:spLocks noChangeShapeType="1"/>
              </p:cNvSpPr>
              <p:nvPr/>
            </p:nvSpPr>
            <p:spPr bwMode="auto">
              <a:xfrm>
                <a:off x="2736" y="220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98326" name="Line 22"/>
            <p:cNvSpPr>
              <a:spLocks noChangeShapeType="1"/>
            </p:cNvSpPr>
            <p:nvPr/>
          </p:nvSpPr>
          <p:spPr bwMode="auto">
            <a:xfrm>
              <a:off x="2064" y="1728"/>
              <a:ext cx="576" cy="117"/>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nvGrpSpPr>
            <p:cNvPr id="98327" name="Group 23"/>
            <p:cNvGrpSpPr>
              <a:grpSpLocks/>
            </p:cNvGrpSpPr>
            <p:nvPr/>
          </p:nvGrpSpPr>
          <p:grpSpPr bwMode="auto">
            <a:xfrm>
              <a:off x="2371" y="1845"/>
              <a:ext cx="538" cy="523"/>
              <a:chOff x="2371" y="1653"/>
              <a:chExt cx="538" cy="523"/>
            </a:xfrm>
          </p:grpSpPr>
          <p:sp>
            <p:nvSpPr>
              <p:cNvPr id="98328" name="Oval 24"/>
              <p:cNvSpPr>
                <a:spLocks noChangeArrowheads="1"/>
              </p:cNvSpPr>
              <p:nvPr/>
            </p:nvSpPr>
            <p:spPr bwMode="auto">
              <a:xfrm>
                <a:off x="2371" y="1653"/>
                <a:ext cx="538" cy="52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grpSp>
            <p:nvGrpSpPr>
              <p:cNvPr id="98329" name="Group 25"/>
              <p:cNvGrpSpPr>
                <a:grpSpLocks/>
              </p:cNvGrpSpPr>
              <p:nvPr/>
            </p:nvGrpSpPr>
            <p:grpSpPr bwMode="auto">
              <a:xfrm>
                <a:off x="2755" y="1877"/>
                <a:ext cx="115" cy="75"/>
                <a:chOff x="2592" y="2208"/>
                <a:chExt cx="240" cy="192"/>
              </a:xfrm>
            </p:grpSpPr>
            <p:sp>
              <p:nvSpPr>
                <p:cNvPr id="98330" name="Freeform 26"/>
                <p:cNvSpPr>
                  <a:spLocks/>
                </p:cNvSpPr>
                <p:nvPr/>
              </p:nvSpPr>
              <p:spPr bwMode="auto">
                <a:xfrm>
                  <a:off x="2592" y="2208"/>
                  <a:ext cx="240" cy="192"/>
                </a:xfrm>
                <a:custGeom>
                  <a:avLst/>
                  <a:gdLst>
                    <a:gd name="T0" fmla="*/ 0 w 240"/>
                    <a:gd name="T1" fmla="*/ 0 h 192"/>
                    <a:gd name="T2" fmla="*/ 240 w 240"/>
                    <a:gd name="T3" fmla="*/ 0 h 192"/>
                    <a:gd name="T4" fmla="*/ 240 w 240"/>
                    <a:gd name="T5" fmla="*/ 192 h 192"/>
                    <a:gd name="T6" fmla="*/ 0 w 240"/>
                    <a:gd name="T7" fmla="*/ 192 h 192"/>
                  </a:gdLst>
                  <a:ahLst/>
                  <a:cxnLst>
                    <a:cxn ang="0">
                      <a:pos x="T0" y="T1"/>
                    </a:cxn>
                    <a:cxn ang="0">
                      <a:pos x="T2" y="T3"/>
                    </a:cxn>
                    <a:cxn ang="0">
                      <a:pos x="T4" y="T5"/>
                    </a:cxn>
                    <a:cxn ang="0">
                      <a:pos x="T6" y="T7"/>
                    </a:cxn>
                  </a:cxnLst>
                  <a:rect l="0" t="0" r="r" b="b"/>
                  <a:pathLst>
                    <a:path w="240" h="192">
                      <a:moveTo>
                        <a:pt x="0" y="0"/>
                      </a:moveTo>
                      <a:lnTo>
                        <a:pt x="240" y="0"/>
                      </a:lnTo>
                      <a:lnTo>
                        <a:pt x="240" y="192"/>
                      </a:lnTo>
                      <a:lnTo>
                        <a:pt x="0"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8331" name="Line 27"/>
                <p:cNvSpPr>
                  <a:spLocks noChangeShapeType="1"/>
                </p:cNvSpPr>
                <p:nvPr/>
              </p:nvSpPr>
              <p:spPr bwMode="auto">
                <a:xfrm>
                  <a:off x="2736" y="220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98332" name="Group 28"/>
              <p:cNvGrpSpPr>
                <a:grpSpLocks/>
              </p:cNvGrpSpPr>
              <p:nvPr/>
            </p:nvGrpSpPr>
            <p:grpSpPr bwMode="auto">
              <a:xfrm flipH="1">
                <a:off x="2410" y="1877"/>
                <a:ext cx="115" cy="75"/>
                <a:chOff x="2592" y="2208"/>
                <a:chExt cx="240" cy="192"/>
              </a:xfrm>
            </p:grpSpPr>
            <p:sp>
              <p:nvSpPr>
                <p:cNvPr id="98333" name="Freeform 29"/>
                <p:cNvSpPr>
                  <a:spLocks/>
                </p:cNvSpPr>
                <p:nvPr/>
              </p:nvSpPr>
              <p:spPr bwMode="auto">
                <a:xfrm>
                  <a:off x="2592" y="2208"/>
                  <a:ext cx="240" cy="192"/>
                </a:xfrm>
                <a:custGeom>
                  <a:avLst/>
                  <a:gdLst>
                    <a:gd name="T0" fmla="*/ 0 w 240"/>
                    <a:gd name="T1" fmla="*/ 0 h 192"/>
                    <a:gd name="T2" fmla="*/ 240 w 240"/>
                    <a:gd name="T3" fmla="*/ 0 h 192"/>
                    <a:gd name="T4" fmla="*/ 240 w 240"/>
                    <a:gd name="T5" fmla="*/ 192 h 192"/>
                    <a:gd name="T6" fmla="*/ 0 w 240"/>
                    <a:gd name="T7" fmla="*/ 192 h 192"/>
                  </a:gdLst>
                  <a:ahLst/>
                  <a:cxnLst>
                    <a:cxn ang="0">
                      <a:pos x="T0" y="T1"/>
                    </a:cxn>
                    <a:cxn ang="0">
                      <a:pos x="T2" y="T3"/>
                    </a:cxn>
                    <a:cxn ang="0">
                      <a:pos x="T4" y="T5"/>
                    </a:cxn>
                    <a:cxn ang="0">
                      <a:pos x="T6" y="T7"/>
                    </a:cxn>
                  </a:cxnLst>
                  <a:rect l="0" t="0" r="r" b="b"/>
                  <a:pathLst>
                    <a:path w="240" h="192">
                      <a:moveTo>
                        <a:pt x="0" y="0"/>
                      </a:moveTo>
                      <a:lnTo>
                        <a:pt x="240" y="0"/>
                      </a:lnTo>
                      <a:lnTo>
                        <a:pt x="240" y="192"/>
                      </a:lnTo>
                      <a:lnTo>
                        <a:pt x="0"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8334" name="Line 30"/>
                <p:cNvSpPr>
                  <a:spLocks noChangeShapeType="1"/>
                </p:cNvSpPr>
                <p:nvPr/>
              </p:nvSpPr>
              <p:spPr bwMode="auto">
                <a:xfrm>
                  <a:off x="2736" y="220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98335" name="Group 31"/>
              <p:cNvGrpSpPr>
                <a:grpSpLocks/>
              </p:cNvGrpSpPr>
              <p:nvPr/>
            </p:nvGrpSpPr>
            <p:grpSpPr bwMode="auto">
              <a:xfrm rot="16200000" flipH="1">
                <a:off x="2584" y="2045"/>
                <a:ext cx="112" cy="76"/>
                <a:chOff x="2592" y="2208"/>
                <a:chExt cx="240" cy="192"/>
              </a:xfrm>
            </p:grpSpPr>
            <p:sp>
              <p:nvSpPr>
                <p:cNvPr id="98336" name="Freeform 32"/>
                <p:cNvSpPr>
                  <a:spLocks/>
                </p:cNvSpPr>
                <p:nvPr/>
              </p:nvSpPr>
              <p:spPr bwMode="auto">
                <a:xfrm>
                  <a:off x="2592" y="2208"/>
                  <a:ext cx="240" cy="192"/>
                </a:xfrm>
                <a:custGeom>
                  <a:avLst/>
                  <a:gdLst>
                    <a:gd name="T0" fmla="*/ 0 w 240"/>
                    <a:gd name="T1" fmla="*/ 0 h 192"/>
                    <a:gd name="T2" fmla="*/ 240 w 240"/>
                    <a:gd name="T3" fmla="*/ 0 h 192"/>
                    <a:gd name="T4" fmla="*/ 240 w 240"/>
                    <a:gd name="T5" fmla="*/ 192 h 192"/>
                    <a:gd name="T6" fmla="*/ 0 w 240"/>
                    <a:gd name="T7" fmla="*/ 192 h 192"/>
                  </a:gdLst>
                  <a:ahLst/>
                  <a:cxnLst>
                    <a:cxn ang="0">
                      <a:pos x="T0" y="T1"/>
                    </a:cxn>
                    <a:cxn ang="0">
                      <a:pos x="T2" y="T3"/>
                    </a:cxn>
                    <a:cxn ang="0">
                      <a:pos x="T4" y="T5"/>
                    </a:cxn>
                    <a:cxn ang="0">
                      <a:pos x="T6" y="T7"/>
                    </a:cxn>
                  </a:cxnLst>
                  <a:rect l="0" t="0" r="r" b="b"/>
                  <a:pathLst>
                    <a:path w="240" h="192">
                      <a:moveTo>
                        <a:pt x="0" y="0"/>
                      </a:moveTo>
                      <a:lnTo>
                        <a:pt x="240" y="0"/>
                      </a:lnTo>
                      <a:lnTo>
                        <a:pt x="240" y="192"/>
                      </a:lnTo>
                      <a:lnTo>
                        <a:pt x="0"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8337" name="Line 33"/>
                <p:cNvSpPr>
                  <a:spLocks noChangeShapeType="1"/>
                </p:cNvSpPr>
                <p:nvPr/>
              </p:nvSpPr>
              <p:spPr bwMode="auto">
                <a:xfrm>
                  <a:off x="2736" y="220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98338" name="Group 34"/>
              <p:cNvGrpSpPr>
                <a:grpSpLocks/>
              </p:cNvGrpSpPr>
              <p:nvPr/>
            </p:nvGrpSpPr>
            <p:grpSpPr bwMode="auto">
              <a:xfrm rot="5400000" flipH="1" flipV="1">
                <a:off x="2584" y="1709"/>
                <a:ext cx="112" cy="76"/>
                <a:chOff x="2592" y="2208"/>
                <a:chExt cx="240" cy="192"/>
              </a:xfrm>
            </p:grpSpPr>
            <p:sp>
              <p:nvSpPr>
                <p:cNvPr id="98339" name="Freeform 35"/>
                <p:cNvSpPr>
                  <a:spLocks/>
                </p:cNvSpPr>
                <p:nvPr/>
              </p:nvSpPr>
              <p:spPr bwMode="auto">
                <a:xfrm>
                  <a:off x="2592" y="2208"/>
                  <a:ext cx="240" cy="192"/>
                </a:xfrm>
                <a:custGeom>
                  <a:avLst/>
                  <a:gdLst>
                    <a:gd name="T0" fmla="*/ 0 w 240"/>
                    <a:gd name="T1" fmla="*/ 0 h 192"/>
                    <a:gd name="T2" fmla="*/ 240 w 240"/>
                    <a:gd name="T3" fmla="*/ 0 h 192"/>
                    <a:gd name="T4" fmla="*/ 240 w 240"/>
                    <a:gd name="T5" fmla="*/ 192 h 192"/>
                    <a:gd name="T6" fmla="*/ 0 w 240"/>
                    <a:gd name="T7" fmla="*/ 192 h 192"/>
                  </a:gdLst>
                  <a:ahLst/>
                  <a:cxnLst>
                    <a:cxn ang="0">
                      <a:pos x="T0" y="T1"/>
                    </a:cxn>
                    <a:cxn ang="0">
                      <a:pos x="T2" y="T3"/>
                    </a:cxn>
                    <a:cxn ang="0">
                      <a:pos x="T4" y="T5"/>
                    </a:cxn>
                    <a:cxn ang="0">
                      <a:pos x="T6" y="T7"/>
                    </a:cxn>
                  </a:cxnLst>
                  <a:rect l="0" t="0" r="r" b="b"/>
                  <a:pathLst>
                    <a:path w="240" h="192">
                      <a:moveTo>
                        <a:pt x="0" y="0"/>
                      </a:moveTo>
                      <a:lnTo>
                        <a:pt x="240" y="0"/>
                      </a:lnTo>
                      <a:lnTo>
                        <a:pt x="240" y="192"/>
                      </a:lnTo>
                      <a:lnTo>
                        <a:pt x="0"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8340" name="Line 36"/>
                <p:cNvSpPr>
                  <a:spLocks noChangeShapeType="1"/>
                </p:cNvSpPr>
                <p:nvPr/>
              </p:nvSpPr>
              <p:spPr bwMode="auto">
                <a:xfrm>
                  <a:off x="2736" y="220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sp>
          <p:nvSpPr>
            <p:cNvPr id="98341" name="Oval 37"/>
            <p:cNvSpPr>
              <a:spLocks noChangeArrowheads="1"/>
            </p:cNvSpPr>
            <p:nvPr/>
          </p:nvSpPr>
          <p:spPr bwMode="auto">
            <a:xfrm>
              <a:off x="2083" y="3045"/>
              <a:ext cx="538" cy="52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98342" name="Line 38"/>
            <p:cNvSpPr>
              <a:spLocks noChangeShapeType="1"/>
            </p:cNvSpPr>
            <p:nvPr/>
          </p:nvSpPr>
          <p:spPr bwMode="auto">
            <a:xfrm>
              <a:off x="2352" y="3568"/>
              <a:ext cx="0" cy="224"/>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8343" name="Line 39"/>
            <p:cNvSpPr>
              <a:spLocks noChangeShapeType="1"/>
            </p:cNvSpPr>
            <p:nvPr/>
          </p:nvSpPr>
          <p:spPr bwMode="auto">
            <a:xfrm flipV="1">
              <a:off x="2621" y="3072"/>
              <a:ext cx="883" cy="235"/>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8344" name="Line 40"/>
            <p:cNvSpPr>
              <a:spLocks noChangeShapeType="1"/>
            </p:cNvSpPr>
            <p:nvPr/>
          </p:nvSpPr>
          <p:spPr bwMode="auto">
            <a:xfrm flipH="1">
              <a:off x="2352" y="2400"/>
              <a:ext cx="288" cy="645"/>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nvGrpSpPr>
            <p:cNvPr id="98345" name="Group 41"/>
            <p:cNvGrpSpPr>
              <a:grpSpLocks/>
            </p:cNvGrpSpPr>
            <p:nvPr/>
          </p:nvGrpSpPr>
          <p:grpSpPr bwMode="auto">
            <a:xfrm>
              <a:off x="2467" y="3269"/>
              <a:ext cx="115" cy="75"/>
              <a:chOff x="2592" y="2208"/>
              <a:chExt cx="240" cy="192"/>
            </a:xfrm>
          </p:grpSpPr>
          <p:sp>
            <p:nvSpPr>
              <p:cNvPr id="98346" name="Freeform 42"/>
              <p:cNvSpPr>
                <a:spLocks/>
              </p:cNvSpPr>
              <p:nvPr/>
            </p:nvSpPr>
            <p:spPr bwMode="auto">
              <a:xfrm>
                <a:off x="2592" y="2208"/>
                <a:ext cx="240" cy="192"/>
              </a:xfrm>
              <a:custGeom>
                <a:avLst/>
                <a:gdLst>
                  <a:gd name="T0" fmla="*/ 0 w 240"/>
                  <a:gd name="T1" fmla="*/ 0 h 192"/>
                  <a:gd name="T2" fmla="*/ 240 w 240"/>
                  <a:gd name="T3" fmla="*/ 0 h 192"/>
                  <a:gd name="T4" fmla="*/ 240 w 240"/>
                  <a:gd name="T5" fmla="*/ 192 h 192"/>
                  <a:gd name="T6" fmla="*/ 0 w 240"/>
                  <a:gd name="T7" fmla="*/ 192 h 192"/>
                </a:gdLst>
                <a:ahLst/>
                <a:cxnLst>
                  <a:cxn ang="0">
                    <a:pos x="T0" y="T1"/>
                  </a:cxn>
                  <a:cxn ang="0">
                    <a:pos x="T2" y="T3"/>
                  </a:cxn>
                  <a:cxn ang="0">
                    <a:pos x="T4" y="T5"/>
                  </a:cxn>
                  <a:cxn ang="0">
                    <a:pos x="T6" y="T7"/>
                  </a:cxn>
                </a:cxnLst>
                <a:rect l="0" t="0" r="r" b="b"/>
                <a:pathLst>
                  <a:path w="240" h="192">
                    <a:moveTo>
                      <a:pt x="0" y="0"/>
                    </a:moveTo>
                    <a:lnTo>
                      <a:pt x="240" y="0"/>
                    </a:lnTo>
                    <a:lnTo>
                      <a:pt x="240" y="192"/>
                    </a:lnTo>
                    <a:lnTo>
                      <a:pt x="0"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8347" name="Line 43"/>
              <p:cNvSpPr>
                <a:spLocks noChangeShapeType="1"/>
              </p:cNvSpPr>
              <p:nvPr/>
            </p:nvSpPr>
            <p:spPr bwMode="auto">
              <a:xfrm>
                <a:off x="2736" y="220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98348" name="Group 44"/>
            <p:cNvGrpSpPr>
              <a:grpSpLocks/>
            </p:cNvGrpSpPr>
            <p:nvPr/>
          </p:nvGrpSpPr>
          <p:grpSpPr bwMode="auto">
            <a:xfrm flipH="1">
              <a:off x="2122" y="3269"/>
              <a:ext cx="115" cy="75"/>
              <a:chOff x="2592" y="2208"/>
              <a:chExt cx="240" cy="192"/>
            </a:xfrm>
          </p:grpSpPr>
          <p:sp>
            <p:nvSpPr>
              <p:cNvPr id="98349" name="Freeform 45"/>
              <p:cNvSpPr>
                <a:spLocks/>
              </p:cNvSpPr>
              <p:nvPr/>
            </p:nvSpPr>
            <p:spPr bwMode="auto">
              <a:xfrm>
                <a:off x="2592" y="2208"/>
                <a:ext cx="240" cy="192"/>
              </a:xfrm>
              <a:custGeom>
                <a:avLst/>
                <a:gdLst>
                  <a:gd name="T0" fmla="*/ 0 w 240"/>
                  <a:gd name="T1" fmla="*/ 0 h 192"/>
                  <a:gd name="T2" fmla="*/ 240 w 240"/>
                  <a:gd name="T3" fmla="*/ 0 h 192"/>
                  <a:gd name="T4" fmla="*/ 240 w 240"/>
                  <a:gd name="T5" fmla="*/ 192 h 192"/>
                  <a:gd name="T6" fmla="*/ 0 w 240"/>
                  <a:gd name="T7" fmla="*/ 192 h 192"/>
                </a:gdLst>
                <a:ahLst/>
                <a:cxnLst>
                  <a:cxn ang="0">
                    <a:pos x="T0" y="T1"/>
                  </a:cxn>
                  <a:cxn ang="0">
                    <a:pos x="T2" y="T3"/>
                  </a:cxn>
                  <a:cxn ang="0">
                    <a:pos x="T4" y="T5"/>
                  </a:cxn>
                  <a:cxn ang="0">
                    <a:pos x="T6" y="T7"/>
                  </a:cxn>
                </a:cxnLst>
                <a:rect l="0" t="0" r="r" b="b"/>
                <a:pathLst>
                  <a:path w="240" h="192">
                    <a:moveTo>
                      <a:pt x="0" y="0"/>
                    </a:moveTo>
                    <a:lnTo>
                      <a:pt x="240" y="0"/>
                    </a:lnTo>
                    <a:lnTo>
                      <a:pt x="240" y="192"/>
                    </a:lnTo>
                    <a:lnTo>
                      <a:pt x="0"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8350" name="Line 46"/>
              <p:cNvSpPr>
                <a:spLocks noChangeShapeType="1"/>
              </p:cNvSpPr>
              <p:nvPr/>
            </p:nvSpPr>
            <p:spPr bwMode="auto">
              <a:xfrm>
                <a:off x="2736" y="220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98351" name="Group 47"/>
            <p:cNvGrpSpPr>
              <a:grpSpLocks/>
            </p:cNvGrpSpPr>
            <p:nvPr/>
          </p:nvGrpSpPr>
          <p:grpSpPr bwMode="auto">
            <a:xfrm rot="16200000" flipH="1">
              <a:off x="2296" y="3437"/>
              <a:ext cx="112" cy="76"/>
              <a:chOff x="2592" y="2208"/>
              <a:chExt cx="240" cy="192"/>
            </a:xfrm>
          </p:grpSpPr>
          <p:sp>
            <p:nvSpPr>
              <p:cNvPr id="98352" name="Freeform 48"/>
              <p:cNvSpPr>
                <a:spLocks/>
              </p:cNvSpPr>
              <p:nvPr/>
            </p:nvSpPr>
            <p:spPr bwMode="auto">
              <a:xfrm>
                <a:off x="2592" y="2208"/>
                <a:ext cx="240" cy="192"/>
              </a:xfrm>
              <a:custGeom>
                <a:avLst/>
                <a:gdLst>
                  <a:gd name="T0" fmla="*/ 0 w 240"/>
                  <a:gd name="T1" fmla="*/ 0 h 192"/>
                  <a:gd name="T2" fmla="*/ 240 w 240"/>
                  <a:gd name="T3" fmla="*/ 0 h 192"/>
                  <a:gd name="T4" fmla="*/ 240 w 240"/>
                  <a:gd name="T5" fmla="*/ 192 h 192"/>
                  <a:gd name="T6" fmla="*/ 0 w 240"/>
                  <a:gd name="T7" fmla="*/ 192 h 192"/>
                </a:gdLst>
                <a:ahLst/>
                <a:cxnLst>
                  <a:cxn ang="0">
                    <a:pos x="T0" y="T1"/>
                  </a:cxn>
                  <a:cxn ang="0">
                    <a:pos x="T2" y="T3"/>
                  </a:cxn>
                  <a:cxn ang="0">
                    <a:pos x="T4" y="T5"/>
                  </a:cxn>
                  <a:cxn ang="0">
                    <a:pos x="T6" y="T7"/>
                  </a:cxn>
                </a:cxnLst>
                <a:rect l="0" t="0" r="r" b="b"/>
                <a:pathLst>
                  <a:path w="240" h="192">
                    <a:moveTo>
                      <a:pt x="0" y="0"/>
                    </a:moveTo>
                    <a:lnTo>
                      <a:pt x="240" y="0"/>
                    </a:lnTo>
                    <a:lnTo>
                      <a:pt x="240" y="192"/>
                    </a:lnTo>
                    <a:lnTo>
                      <a:pt x="0"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8353" name="Line 49"/>
              <p:cNvSpPr>
                <a:spLocks noChangeShapeType="1"/>
              </p:cNvSpPr>
              <p:nvPr/>
            </p:nvSpPr>
            <p:spPr bwMode="auto">
              <a:xfrm>
                <a:off x="2736" y="220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98354" name="Group 50"/>
            <p:cNvGrpSpPr>
              <a:grpSpLocks/>
            </p:cNvGrpSpPr>
            <p:nvPr/>
          </p:nvGrpSpPr>
          <p:grpSpPr bwMode="auto">
            <a:xfrm rot="5400000" flipH="1" flipV="1">
              <a:off x="2296" y="3101"/>
              <a:ext cx="112" cy="76"/>
              <a:chOff x="2592" y="2208"/>
              <a:chExt cx="240" cy="192"/>
            </a:xfrm>
          </p:grpSpPr>
          <p:sp>
            <p:nvSpPr>
              <p:cNvPr id="98355" name="Freeform 51"/>
              <p:cNvSpPr>
                <a:spLocks/>
              </p:cNvSpPr>
              <p:nvPr/>
            </p:nvSpPr>
            <p:spPr bwMode="auto">
              <a:xfrm>
                <a:off x="2592" y="2208"/>
                <a:ext cx="240" cy="192"/>
              </a:xfrm>
              <a:custGeom>
                <a:avLst/>
                <a:gdLst>
                  <a:gd name="T0" fmla="*/ 0 w 240"/>
                  <a:gd name="T1" fmla="*/ 0 h 192"/>
                  <a:gd name="T2" fmla="*/ 240 w 240"/>
                  <a:gd name="T3" fmla="*/ 0 h 192"/>
                  <a:gd name="T4" fmla="*/ 240 w 240"/>
                  <a:gd name="T5" fmla="*/ 192 h 192"/>
                  <a:gd name="T6" fmla="*/ 0 w 240"/>
                  <a:gd name="T7" fmla="*/ 192 h 192"/>
                </a:gdLst>
                <a:ahLst/>
                <a:cxnLst>
                  <a:cxn ang="0">
                    <a:pos x="T0" y="T1"/>
                  </a:cxn>
                  <a:cxn ang="0">
                    <a:pos x="T2" y="T3"/>
                  </a:cxn>
                  <a:cxn ang="0">
                    <a:pos x="T4" y="T5"/>
                  </a:cxn>
                  <a:cxn ang="0">
                    <a:pos x="T6" y="T7"/>
                  </a:cxn>
                </a:cxnLst>
                <a:rect l="0" t="0" r="r" b="b"/>
                <a:pathLst>
                  <a:path w="240" h="192">
                    <a:moveTo>
                      <a:pt x="0" y="0"/>
                    </a:moveTo>
                    <a:lnTo>
                      <a:pt x="240" y="0"/>
                    </a:lnTo>
                    <a:lnTo>
                      <a:pt x="240" y="192"/>
                    </a:lnTo>
                    <a:lnTo>
                      <a:pt x="0"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8356" name="Line 52"/>
              <p:cNvSpPr>
                <a:spLocks noChangeShapeType="1"/>
              </p:cNvSpPr>
              <p:nvPr/>
            </p:nvSpPr>
            <p:spPr bwMode="auto">
              <a:xfrm>
                <a:off x="2736" y="220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98357" name="Oval 53"/>
            <p:cNvSpPr>
              <a:spLocks noChangeArrowheads="1"/>
            </p:cNvSpPr>
            <p:nvPr/>
          </p:nvSpPr>
          <p:spPr bwMode="auto">
            <a:xfrm>
              <a:off x="3523" y="2805"/>
              <a:ext cx="538" cy="52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98358" name="Line 54"/>
            <p:cNvSpPr>
              <a:spLocks noChangeShapeType="1"/>
            </p:cNvSpPr>
            <p:nvPr/>
          </p:nvSpPr>
          <p:spPr bwMode="auto">
            <a:xfrm>
              <a:off x="3792" y="3328"/>
              <a:ext cx="0" cy="224"/>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8359" name="Line 55"/>
            <p:cNvSpPr>
              <a:spLocks noChangeShapeType="1"/>
            </p:cNvSpPr>
            <p:nvPr/>
          </p:nvSpPr>
          <p:spPr bwMode="auto">
            <a:xfrm>
              <a:off x="4061" y="3067"/>
              <a:ext cx="307"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8360" name="Line 56"/>
            <p:cNvSpPr>
              <a:spLocks noChangeShapeType="1"/>
            </p:cNvSpPr>
            <p:nvPr/>
          </p:nvSpPr>
          <p:spPr bwMode="auto">
            <a:xfrm flipH="1">
              <a:off x="3792" y="2400"/>
              <a:ext cx="672" cy="405"/>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nvGrpSpPr>
            <p:cNvPr id="98361" name="Group 57"/>
            <p:cNvGrpSpPr>
              <a:grpSpLocks/>
            </p:cNvGrpSpPr>
            <p:nvPr/>
          </p:nvGrpSpPr>
          <p:grpSpPr bwMode="auto">
            <a:xfrm>
              <a:off x="3907" y="3029"/>
              <a:ext cx="115" cy="75"/>
              <a:chOff x="2592" y="2208"/>
              <a:chExt cx="240" cy="192"/>
            </a:xfrm>
          </p:grpSpPr>
          <p:sp>
            <p:nvSpPr>
              <p:cNvPr id="98362" name="Freeform 58"/>
              <p:cNvSpPr>
                <a:spLocks/>
              </p:cNvSpPr>
              <p:nvPr/>
            </p:nvSpPr>
            <p:spPr bwMode="auto">
              <a:xfrm>
                <a:off x="2592" y="2208"/>
                <a:ext cx="240" cy="192"/>
              </a:xfrm>
              <a:custGeom>
                <a:avLst/>
                <a:gdLst>
                  <a:gd name="T0" fmla="*/ 0 w 240"/>
                  <a:gd name="T1" fmla="*/ 0 h 192"/>
                  <a:gd name="T2" fmla="*/ 240 w 240"/>
                  <a:gd name="T3" fmla="*/ 0 h 192"/>
                  <a:gd name="T4" fmla="*/ 240 w 240"/>
                  <a:gd name="T5" fmla="*/ 192 h 192"/>
                  <a:gd name="T6" fmla="*/ 0 w 240"/>
                  <a:gd name="T7" fmla="*/ 192 h 192"/>
                </a:gdLst>
                <a:ahLst/>
                <a:cxnLst>
                  <a:cxn ang="0">
                    <a:pos x="T0" y="T1"/>
                  </a:cxn>
                  <a:cxn ang="0">
                    <a:pos x="T2" y="T3"/>
                  </a:cxn>
                  <a:cxn ang="0">
                    <a:pos x="T4" y="T5"/>
                  </a:cxn>
                  <a:cxn ang="0">
                    <a:pos x="T6" y="T7"/>
                  </a:cxn>
                </a:cxnLst>
                <a:rect l="0" t="0" r="r" b="b"/>
                <a:pathLst>
                  <a:path w="240" h="192">
                    <a:moveTo>
                      <a:pt x="0" y="0"/>
                    </a:moveTo>
                    <a:lnTo>
                      <a:pt x="240" y="0"/>
                    </a:lnTo>
                    <a:lnTo>
                      <a:pt x="240" y="192"/>
                    </a:lnTo>
                    <a:lnTo>
                      <a:pt x="0"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8363" name="Line 59"/>
              <p:cNvSpPr>
                <a:spLocks noChangeShapeType="1"/>
              </p:cNvSpPr>
              <p:nvPr/>
            </p:nvSpPr>
            <p:spPr bwMode="auto">
              <a:xfrm>
                <a:off x="2736" y="220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98364" name="Group 60"/>
            <p:cNvGrpSpPr>
              <a:grpSpLocks/>
            </p:cNvGrpSpPr>
            <p:nvPr/>
          </p:nvGrpSpPr>
          <p:grpSpPr bwMode="auto">
            <a:xfrm flipH="1">
              <a:off x="3562" y="3029"/>
              <a:ext cx="115" cy="75"/>
              <a:chOff x="2592" y="2208"/>
              <a:chExt cx="240" cy="192"/>
            </a:xfrm>
          </p:grpSpPr>
          <p:sp>
            <p:nvSpPr>
              <p:cNvPr id="98365" name="Freeform 61"/>
              <p:cNvSpPr>
                <a:spLocks/>
              </p:cNvSpPr>
              <p:nvPr/>
            </p:nvSpPr>
            <p:spPr bwMode="auto">
              <a:xfrm>
                <a:off x="2592" y="2208"/>
                <a:ext cx="240" cy="192"/>
              </a:xfrm>
              <a:custGeom>
                <a:avLst/>
                <a:gdLst>
                  <a:gd name="T0" fmla="*/ 0 w 240"/>
                  <a:gd name="T1" fmla="*/ 0 h 192"/>
                  <a:gd name="T2" fmla="*/ 240 w 240"/>
                  <a:gd name="T3" fmla="*/ 0 h 192"/>
                  <a:gd name="T4" fmla="*/ 240 w 240"/>
                  <a:gd name="T5" fmla="*/ 192 h 192"/>
                  <a:gd name="T6" fmla="*/ 0 w 240"/>
                  <a:gd name="T7" fmla="*/ 192 h 192"/>
                </a:gdLst>
                <a:ahLst/>
                <a:cxnLst>
                  <a:cxn ang="0">
                    <a:pos x="T0" y="T1"/>
                  </a:cxn>
                  <a:cxn ang="0">
                    <a:pos x="T2" y="T3"/>
                  </a:cxn>
                  <a:cxn ang="0">
                    <a:pos x="T4" y="T5"/>
                  </a:cxn>
                  <a:cxn ang="0">
                    <a:pos x="T6" y="T7"/>
                  </a:cxn>
                </a:cxnLst>
                <a:rect l="0" t="0" r="r" b="b"/>
                <a:pathLst>
                  <a:path w="240" h="192">
                    <a:moveTo>
                      <a:pt x="0" y="0"/>
                    </a:moveTo>
                    <a:lnTo>
                      <a:pt x="240" y="0"/>
                    </a:lnTo>
                    <a:lnTo>
                      <a:pt x="240" y="192"/>
                    </a:lnTo>
                    <a:lnTo>
                      <a:pt x="0"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8366" name="Line 62"/>
              <p:cNvSpPr>
                <a:spLocks noChangeShapeType="1"/>
              </p:cNvSpPr>
              <p:nvPr/>
            </p:nvSpPr>
            <p:spPr bwMode="auto">
              <a:xfrm>
                <a:off x="2736" y="220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98367" name="Group 63"/>
            <p:cNvGrpSpPr>
              <a:grpSpLocks/>
            </p:cNvGrpSpPr>
            <p:nvPr/>
          </p:nvGrpSpPr>
          <p:grpSpPr bwMode="auto">
            <a:xfrm rot="16200000" flipH="1">
              <a:off x="3736" y="3197"/>
              <a:ext cx="112" cy="76"/>
              <a:chOff x="2592" y="2208"/>
              <a:chExt cx="240" cy="192"/>
            </a:xfrm>
          </p:grpSpPr>
          <p:sp>
            <p:nvSpPr>
              <p:cNvPr id="98368" name="Freeform 64"/>
              <p:cNvSpPr>
                <a:spLocks/>
              </p:cNvSpPr>
              <p:nvPr/>
            </p:nvSpPr>
            <p:spPr bwMode="auto">
              <a:xfrm>
                <a:off x="2592" y="2208"/>
                <a:ext cx="240" cy="192"/>
              </a:xfrm>
              <a:custGeom>
                <a:avLst/>
                <a:gdLst>
                  <a:gd name="T0" fmla="*/ 0 w 240"/>
                  <a:gd name="T1" fmla="*/ 0 h 192"/>
                  <a:gd name="T2" fmla="*/ 240 w 240"/>
                  <a:gd name="T3" fmla="*/ 0 h 192"/>
                  <a:gd name="T4" fmla="*/ 240 w 240"/>
                  <a:gd name="T5" fmla="*/ 192 h 192"/>
                  <a:gd name="T6" fmla="*/ 0 w 240"/>
                  <a:gd name="T7" fmla="*/ 192 h 192"/>
                </a:gdLst>
                <a:ahLst/>
                <a:cxnLst>
                  <a:cxn ang="0">
                    <a:pos x="T0" y="T1"/>
                  </a:cxn>
                  <a:cxn ang="0">
                    <a:pos x="T2" y="T3"/>
                  </a:cxn>
                  <a:cxn ang="0">
                    <a:pos x="T4" y="T5"/>
                  </a:cxn>
                  <a:cxn ang="0">
                    <a:pos x="T6" y="T7"/>
                  </a:cxn>
                </a:cxnLst>
                <a:rect l="0" t="0" r="r" b="b"/>
                <a:pathLst>
                  <a:path w="240" h="192">
                    <a:moveTo>
                      <a:pt x="0" y="0"/>
                    </a:moveTo>
                    <a:lnTo>
                      <a:pt x="240" y="0"/>
                    </a:lnTo>
                    <a:lnTo>
                      <a:pt x="240" y="192"/>
                    </a:lnTo>
                    <a:lnTo>
                      <a:pt x="0"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8369" name="Line 65"/>
              <p:cNvSpPr>
                <a:spLocks noChangeShapeType="1"/>
              </p:cNvSpPr>
              <p:nvPr/>
            </p:nvSpPr>
            <p:spPr bwMode="auto">
              <a:xfrm>
                <a:off x="2736" y="220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98370" name="Group 66"/>
            <p:cNvGrpSpPr>
              <a:grpSpLocks/>
            </p:cNvGrpSpPr>
            <p:nvPr/>
          </p:nvGrpSpPr>
          <p:grpSpPr bwMode="auto">
            <a:xfrm rot="5400000" flipH="1" flipV="1">
              <a:off x="3736" y="2861"/>
              <a:ext cx="112" cy="76"/>
              <a:chOff x="2592" y="2208"/>
              <a:chExt cx="240" cy="192"/>
            </a:xfrm>
          </p:grpSpPr>
          <p:sp>
            <p:nvSpPr>
              <p:cNvPr id="98371" name="Freeform 67"/>
              <p:cNvSpPr>
                <a:spLocks/>
              </p:cNvSpPr>
              <p:nvPr/>
            </p:nvSpPr>
            <p:spPr bwMode="auto">
              <a:xfrm>
                <a:off x="2592" y="2208"/>
                <a:ext cx="240" cy="192"/>
              </a:xfrm>
              <a:custGeom>
                <a:avLst/>
                <a:gdLst>
                  <a:gd name="T0" fmla="*/ 0 w 240"/>
                  <a:gd name="T1" fmla="*/ 0 h 192"/>
                  <a:gd name="T2" fmla="*/ 240 w 240"/>
                  <a:gd name="T3" fmla="*/ 0 h 192"/>
                  <a:gd name="T4" fmla="*/ 240 w 240"/>
                  <a:gd name="T5" fmla="*/ 192 h 192"/>
                  <a:gd name="T6" fmla="*/ 0 w 240"/>
                  <a:gd name="T7" fmla="*/ 192 h 192"/>
                </a:gdLst>
                <a:ahLst/>
                <a:cxnLst>
                  <a:cxn ang="0">
                    <a:pos x="T0" y="T1"/>
                  </a:cxn>
                  <a:cxn ang="0">
                    <a:pos x="T2" y="T3"/>
                  </a:cxn>
                  <a:cxn ang="0">
                    <a:pos x="T4" y="T5"/>
                  </a:cxn>
                  <a:cxn ang="0">
                    <a:pos x="T6" y="T7"/>
                  </a:cxn>
                </a:cxnLst>
                <a:rect l="0" t="0" r="r" b="b"/>
                <a:pathLst>
                  <a:path w="240" h="192">
                    <a:moveTo>
                      <a:pt x="0" y="0"/>
                    </a:moveTo>
                    <a:lnTo>
                      <a:pt x="240" y="0"/>
                    </a:lnTo>
                    <a:lnTo>
                      <a:pt x="240" y="192"/>
                    </a:lnTo>
                    <a:lnTo>
                      <a:pt x="0"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8372" name="Line 68"/>
              <p:cNvSpPr>
                <a:spLocks noChangeShapeType="1"/>
              </p:cNvSpPr>
              <p:nvPr/>
            </p:nvSpPr>
            <p:spPr bwMode="auto">
              <a:xfrm>
                <a:off x="2736" y="220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98373" name="Oval 69"/>
            <p:cNvSpPr>
              <a:spLocks noChangeArrowheads="1"/>
            </p:cNvSpPr>
            <p:nvPr/>
          </p:nvSpPr>
          <p:spPr bwMode="auto">
            <a:xfrm>
              <a:off x="4195" y="1893"/>
              <a:ext cx="538" cy="52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98374" name="Line 70"/>
            <p:cNvSpPr>
              <a:spLocks noChangeShapeType="1"/>
            </p:cNvSpPr>
            <p:nvPr/>
          </p:nvSpPr>
          <p:spPr bwMode="auto">
            <a:xfrm>
              <a:off x="2928" y="2112"/>
              <a:ext cx="1248" cy="4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8375" name="Line 71"/>
            <p:cNvSpPr>
              <a:spLocks noChangeShapeType="1"/>
            </p:cNvSpPr>
            <p:nvPr/>
          </p:nvSpPr>
          <p:spPr bwMode="auto">
            <a:xfrm>
              <a:off x="4733" y="2155"/>
              <a:ext cx="307"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8376" name="Line 72"/>
            <p:cNvSpPr>
              <a:spLocks noChangeShapeType="1"/>
            </p:cNvSpPr>
            <p:nvPr/>
          </p:nvSpPr>
          <p:spPr bwMode="auto">
            <a:xfrm>
              <a:off x="4464" y="1632"/>
              <a:ext cx="0" cy="261"/>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nvGrpSpPr>
            <p:cNvPr id="98377" name="Group 73"/>
            <p:cNvGrpSpPr>
              <a:grpSpLocks/>
            </p:cNvGrpSpPr>
            <p:nvPr/>
          </p:nvGrpSpPr>
          <p:grpSpPr bwMode="auto">
            <a:xfrm>
              <a:off x="4579" y="2117"/>
              <a:ext cx="115" cy="75"/>
              <a:chOff x="2592" y="2208"/>
              <a:chExt cx="240" cy="192"/>
            </a:xfrm>
          </p:grpSpPr>
          <p:sp>
            <p:nvSpPr>
              <p:cNvPr id="98378" name="Freeform 74"/>
              <p:cNvSpPr>
                <a:spLocks/>
              </p:cNvSpPr>
              <p:nvPr/>
            </p:nvSpPr>
            <p:spPr bwMode="auto">
              <a:xfrm>
                <a:off x="2592" y="2208"/>
                <a:ext cx="240" cy="192"/>
              </a:xfrm>
              <a:custGeom>
                <a:avLst/>
                <a:gdLst>
                  <a:gd name="T0" fmla="*/ 0 w 240"/>
                  <a:gd name="T1" fmla="*/ 0 h 192"/>
                  <a:gd name="T2" fmla="*/ 240 w 240"/>
                  <a:gd name="T3" fmla="*/ 0 h 192"/>
                  <a:gd name="T4" fmla="*/ 240 w 240"/>
                  <a:gd name="T5" fmla="*/ 192 h 192"/>
                  <a:gd name="T6" fmla="*/ 0 w 240"/>
                  <a:gd name="T7" fmla="*/ 192 h 192"/>
                </a:gdLst>
                <a:ahLst/>
                <a:cxnLst>
                  <a:cxn ang="0">
                    <a:pos x="T0" y="T1"/>
                  </a:cxn>
                  <a:cxn ang="0">
                    <a:pos x="T2" y="T3"/>
                  </a:cxn>
                  <a:cxn ang="0">
                    <a:pos x="T4" y="T5"/>
                  </a:cxn>
                  <a:cxn ang="0">
                    <a:pos x="T6" y="T7"/>
                  </a:cxn>
                </a:cxnLst>
                <a:rect l="0" t="0" r="r" b="b"/>
                <a:pathLst>
                  <a:path w="240" h="192">
                    <a:moveTo>
                      <a:pt x="0" y="0"/>
                    </a:moveTo>
                    <a:lnTo>
                      <a:pt x="240" y="0"/>
                    </a:lnTo>
                    <a:lnTo>
                      <a:pt x="240" y="192"/>
                    </a:lnTo>
                    <a:lnTo>
                      <a:pt x="0"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8379" name="Line 75"/>
              <p:cNvSpPr>
                <a:spLocks noChangeShapeType="1"/>
              </p:cNvSpPr>
              <p:nvPr/>
            </p:nvSpPr>
            <p:spPr bwMode="auto">
              <a:xfrm>
                <a:off x="2736" y="220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98380" name="Group 76"/>
            <p:cNvGrpSpPr>
              <a:grpSpLocks/>
            </p:cNvGrpSpPr>
            <p:nvPr/>
          </p:nvGrpSpPr>
          <p:grpSpPr bwMode="auto">
            <a:xfrm flipH="1">
              <a:off x="4234" y="2117"/>
              <a:ext cx="115" cy="75"/>
              <a:chOff x="2592" y="2208"/>
              <a:chExt cx="240" cy="192"/>
            </a:xfrm>
          </p:grpSpPr>
          <p:sp>
            <p:nvSpPr>
              <p:cNvPr id="98381" name="Freeform 77"/>
              <p:cNvSpPr>
                <a:spLocks/>
              </p:cNvSpPr>
              <p:nvPr/>
            </p:nvSpPr>
            <p:spPr bwMode="auto">
              <a:xfrm>
                <a:off x="2592" y="2208"/>
                <a:ext cx="240" cy="192"/>
              </a:xfrm>
              <a:custGeom>
                <a:avLst/>
                <a:gdLst>
                  <a:gd name="T0" fmla="*/ 0 w 240"/>
                  <a:gd name="T1" fmla="*/ 0 h 192"/>
                  <a:gd name="T2" fmla="*/ 240 w 240"/>
                  <a:gd name="T3" fmla="*/ 0 h 192"/>
                  <a:gd name="T4" fmla="*/ 240 w 240"/>
                  <a:gd name="T5" fmla="*/ 192 h 192"/>
                  <a:gd name="T6" fmla="*/ 0 w 240"/>
                  <a:gd name="T7" fmla="*/ 192 h 192"/>
                </a:gdLst>
                <a:ahLst/>
                <a:cxnLst>
                  <a:cxn ang="0">
                    <a:pos x="T0" y="T1"/>
                  </a:cxn>
                  <a:cxn ang="0">
                    <a:pos x="T2" y="T3"/>
                  </a:cxn>
                  <a:cxn ang="0">
                    <a:pos x="T4" y="T5"/>
                  </a:cxn>
                  <a:cxn ang="0">
                    <a:pos x="T6" y="T7"/>
                  </a:cxn>
                </a:cxnLst>
                <a:rect l="0" t="0" r="r" b="b"/>
                <a:pathLst>
                  <a:path w="240" h="192">
                    <a:moveTo>
                      <a:pt x="0" y="0"/>
                    </a:moveTo>
                    <a:lnTo>
                      <a:pt x="240" y="0"/>
                    </a:lnTo>
                    <a:lnTo>
                      <a:pt x="240" y="192"/>
                    </a:lnTo>
                    <a:lnTo>
                      <a:pt x="0"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8382" name="Line 78"/>
              <p:cNvSpPr>
                <a:spLocks noChangeShapeType="1"/>
              </p:cNvSpPr>
              <p:nvPr/>
            </p:nvSpPr>
            <p:spPr bwMode="auto">
              <a:xfrm>
                <a:off x="2736" y="220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98383" name="Group 79"/>
            <p:cNvGrpSpPr>
              <a:grpSpLocks/>
            </p:cNvGrpSpPr>
            <p:nvPr/>
          </p:nvGrpSpPr>
          <p:grpSpPr bwMode="auto">
            <a:xfrm rot="16200000" flipH="1">
              <a:off x="4408" y="2285"/>
              <a:ext cx="112" cy="76"/>
              <a:chOff x="2592" y="2208"/>
              <a:chExt cx="240" cy="192"/>
            </a:xfrm>
          </p:grpSpPr>
          <p:sp>
            <p:nvSpPr>
              <p:cNvPr id="98384" name="Freeform 80"/>
              <p:cNvSpPr>
                <a:spLocks/>
              </p:cNvSpPr>
              <p:nvPr/>
            </p:nvSpPr>
            <p:spPr bwMode="auto">
              <a:xfrm>
                <a:off x="2592" y="2208"/>
                <a:ext cx="240" cy="192"/>
              </a:xfrm>
              <a:custGeom>
                <a:avLst/>
                <a:gdLst>
                  <a:gd name="T0" fmla="*/ 0 w 240"/>
                  <a:gd name="T1" fmla="*/ 0 h 192"/>
                  <a:gd name="T2" fmla="*/ 240 w 240"/>
                  <a:gd name="T3" fmla="*/ 0 h 192"/>
                  <a:gd name="T4" fmla="*/ 240 w 240"/>
                  <a:gd name="T5" fmla="*/ 192 h 192"/>
                  <a:gd name="T6" fmla="*/ 0 w 240"/>
                  <a:gd name="T7" fmla="*/ 192 h 192"/>
                </a:gdLst>
                <a:ahLst/>
                <a:cxnLst>
                  <a:cxn ang="0">
                    <a:pos x="T0" y="T1"/>
                  </a:cxn>
                  <a:cxn ang="0">
                    <a:pos x="T2" y="T3"/>
                  </a:cxn>
                  <a:cxn ang="0">
                    <a:pos x="T4" y="T5"/>
                  </a:cxn>
                  <a:cxn ang="0">
                    <a:pos x="T6" y="T7"/>
                  </a:cxn>
                </a:cxnLst>
                <a:rect l="0" t="0" r="r" b="b"/>
                <a:pathLst>
                  <a:path w="240" h="192">
                    <a:moveTo>
                      <a:pt x="0" y="0"/>
                    </a:moveTo>
                    <a:lnTo>
                      <a:pt x="240" y="0"/>
                    </a:lnTo>
                    <a:lnTo>
                      <a:pt x="240" y="192"/>
                    </a:lnTo>
                    <a:lnTo>
                      <a:pt x="0"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8385" name="Line 81"/>
              <p:cNvSpPr>
                <a:spLocks noChangeShapeType="1"/>
              </p:cNvSpPr>
              <p:nvPr/>
            </p:nvSpPr>
            <p:spPr bwMode="auto">
              <a:xfrm>
                <a:off x="2736" y="220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98386" name="Group 82"/>
            <p:cNvGrpSpPr>
              <a:grpSpLocks/>
            </p:cNvGrpSpPr>
            <p:nvPr/>
          </p:nvGrpSpPr>
          <p:grpSpPr bwMode="auto">
            <a:xfrm rot="5400000" flipH="1" flipV="1">
              <a:off x="4408" y="1949"/>
              <a:ext cx="112" cy="76"/>
              <a:chOff x="2592" y="2208"/>
              <a:chExt cx="240" cy="192"/>
            </a:xfrm>
          </p:grpSpPr>
          <p:sp>
            <p:nvSpPr>
              <p:cNvPr id="98387" name="Freeform 83"/>
              <p:cNvSpPr>
                <a:spLocks/>
              </p:cNvSpPr>
              <p:nvPr/>
            </p:nvSpPr>
            <p:spPr bwMode="auto">
              <a:xfrm>
                <a:off x="2592" y="2208"/>
                <a:ext cx="240" cy="192"/>
              </a:xfrm>
              <a:custGeom>
                <a:avLst/>
                <a:gdLst>
                  <a:gd name="T0" fmla="*/ 0 w 240"/>
                  <a:gd name="T1" fmla="*/ 0 h 192"/>
                  <a:gd name="T2" fmla="*/ 240 w 240"/>
                  <a:gd name="T3" fmla="*/ 0 h 192"/>
                  <a:gd name="T4" fmla="*/ 240 w 240"/>
                  <a:gd name="T5" fmla="*/ 192 h 192"/>
                  <a:gd name="T6" fmla="*/ 0 w 240"/>
                  <a:gd name="T7" fmla="*/ 192 h 192"/>
                </a:gdLst>
                <a:ahLst/>
                <a:cxnLst>
                  <a:cxn ang="0">
                    <a:pos x="T0" y="T1"/>
                  </a:cxn>
                  <a:cxn ang="0">
                    <a:pos x="T2" y="T3"/>
                  </a:cxn>
                  <a:cxn ang="0">
                    <a:pos x="T4" y="T5"/>
                  </a:cxn>
                  <a:cxn ang="0">
                    <a:pos x="T6" y="T7"/>
                  </a:cxn>
                </a:cxnLst>
                <a:rect l="0" t="0" r="r" b="b"/>
                <a:pathLst>
                  <a:path w="240" h="192">
                    <a:moveTo>
                      <a:pt x="0" y="0"/>
                    </a:moveTo>
                    <a:lnTo>
                      <a:pt x="240" y="0"/>
                    </a:lnTo>
                    <a:lnTo>
                      <a:pt x="240" y="192"/>
                    </a:lnTo>
                    <a:lnTo>
                      <a:pt x="0"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8388" name="Line 84"/>
              <p:cNvSpPr>
                <a:spLocks noChangeShapeType="1"/>
              </p:cNvSpPr>
              <p:nvPr/>
            </p:nvSpPr>
            <p:spPr bwMode="auto">
              <a:xfrm>
                <a:off x="2736" y="220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pic>
          <p:nvPicPr>
            <p:cNvPr id="98389" name="Picture 85" descr="bd0690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 y="2304"/>
              <a:ext cx="387"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99"/>
                  </a:solidFill>
                  <a:miter lim="800000"/>
                  <a:headEnd/>
                  <a:tailEnd/>
                </a14:hiddenLine>
              </a:ext>
            </a:extLst>
          </p:spPr>
        </p:pic>
        <p:pic>
          <p:nvPicPr>
            <p:cNvPr id="98390" name="Picture 86" descr="bd0690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 y="1920"/>
              <a:ext cx="387"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99"/>
                  </a:solidFill>
                  <a:miter lim="800000"/>
                  <a:headEnd/>
                  <a:tailEnd/>
                </a14:hiddenLine>
              </a:ext>
            </a:extLst>
          </p:spPr>
        </p:pic>
        <p:grpSp>
          <p:nvGrpSpPr>
            <p:cNvPr id="98391" name="Group 87"/>
            <p:cNvGrpSpPr>
              <a:grpSpLocks/>
            </p:cNvGrpSpPr>
            <p:nvPr/>
          </p:nvGrpSpPr>
          <p:grpSpPr bwMode="auto">
            <a:xfrm>
              <a:off x="1536" y="1440"/>
              <a:ext cx="538" cy="523"/>
              <a:chOff x="2371" y="1653"/>
              <a:chExt cx="538" cy="523"/>
            </a:xfrm>
          </p:grpSpPr>
          <p:sp>
            <p:nvSpPr>
              <p:cNvPr id="98392" name="Oval 88"/>
              <p:cNvSpPr>
                <a:spLocks noChangeArrowheads="1"/>
              </p:cNvSpPr>
              <p:nvPr/>
            </p:nvSpPr>
            <p:spPr bwMode="auto">
              <a:xfrm>
                <a:off x="2371" y="1653"/>
                <a:ext cx="538" cy="52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grpSp>
            <p:nvGrpSpPr>
              <p:cNvPr id="98393" name="Group 89"/>
              <p:cNvGrpSpPr>
                <a:grpSpLocks/>
              </p:cNvGrpSpPr>
              <p:nvPr/>
            </p:nvGrpSpPr>
            <p:grpSpPr bwMode="auto">
              <a:xfrm>
                <a:off x="2755" y="1877"/>
                <a:ext cx="115" cy="75"/>
                <a:chOff x="2592" y="2208"/>
                <a:chExt cx="240" cy="192"/>
              </a:xfrm>
            </p:grpSpPr>
            <p:sp>
              <p:nvSpPr>
                <p:cNvPr id="98394" name="Freeform 90"/>
                <p:cNvSpPr>
                  <a:spLocks/>
                </p:cNvSpPr>
                <p:nvPr/>
              </p:nvSpPr>
              <p:spPr bwMode="auto">
                <a:xfrm>
                  <a:off x="2592" y="2208"/>
                  <a:ext cx="240" cy="192"/>
                </a:xfrm>
                <a:custGeom>
                  <a:avLst/>
                  <a:gdLst>
                    <a:gd name="T0" fmla="*/ 0 w 240"/>
                    <a:gd name="T1" fmla="*/ 0 h 192"/>
                    <a:gd name="T2" fmla="*/ 240 w 240"/>
                    <a:gd name="T3" fmla="*/ 0 h 192"/>
                    <a:gd name="T4" fmla="*/ 240 w 240"/>
                    <a:gd name="T5" fmla="*/ 192 h 192"/>
                    <a:gd name="T6" fmla="*/ 0 w 240"/>
                    <a:gd name="T7" fmla="*/ 192 h 192"/>
                  </a:gdLst>
                  <a:ahLst/>
                  <a:cxnLst>
                    <a:cxn ang="0">
                      <a:pos x="T0" y="T1"/>
                    </a:cxn>
                    <a:cxn ang="0">
                      <a:pos x="T2" y="T3"/>
                    </a:cxn>
                    <a:cxn ang="0">
                      <a:pos x="T4" y="T5"/>
                    </a:cxn>
                    <a:cxn ang="0">
                      <a:pos x="T6" y="T7"/>
                    </a:cxn>
                  </a:cxnLst>
                  <a:rect l="0" t="0" r="r" b="b"/>
                  <a:pathLst>
                    <a:path w="240" h="192">
                      <a:moveTo>
                        <a:pt x="0" y="0"/>
                      </a:moveTo>
                      <a:lnTo>
                        <a:pt x="240" y="0"/>
                      </a:lnTo>
                      <a:lnTo>
                        <a:pt x="240" y="192"/>
                      </a:lnTo>
                      <a:lnTo>
                        <a:pt x="0"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8395" name="Line 91"/>
                <p:cNvSpPr>
                  <a:spLocks noChangeShapeType="1"/>
                </p:cNvSpPr>
                <p:nvPr/>
              </p:nvSpPr>
              <p:spPr bwMode="auto">
                <a:xfrm>
                  <a:off x="2736" y="220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98396" name="Group 92"/>
              <p:cNvGrpSpPr>
                <a:grpSpLocks/>
              </p:cNvGrpSpPr>
              <p:nvPr/>
            </p:nvGrpSpPr>
            <p:grpSpPr bwMode="auto">
              <a:xfrm flipH="1">
                <a:off x="2410" y="1877"/>
                <a:ext cx="115" cy="75"/>
                <a:chOff x="2592" y="2208"/>
                <a:chExt cx="240" cy="192"/>
              </a:xfrm>
            </p:grpSpPr>
            <p:sp>
              <p:nvSpPr>
                <p:cNvPr id="98397" name="Freeform 93"/>
                <p:cNvSpPr>
                  <a:spLocks/>
                </p:cNvSpPr>
                <p:nvPr/>
              </p:nvSpPr>
              <p:spPr bwMode="auto">
                <a:xfrm>
                  <a:off x="2592" y="2208"/>
                  <a:ext cx="240" cy="192"/>
                </a:xfrm>
                <a:custGeom>
                  <a:avLst/>
                  <a:gdLst>
                    <a:gd name="T0" fmla="*/ 0 w 240"/>
                    <a:gd name="T1" fmla="*/ 0 h 192"/>
                    <a:gd name="T2" fmla="*/ 240 w 240"/>
                    <a:gd name="T3" fmla="*/ 0 h 192"/>
                    <a:gd name="T4" fmla="*/ 240 w 240"/>
                    <a:gd name="T5" fmla="*/ 192 h 192"/>
                    <a:gd name="T6" fmla="*/ 0 w 240"/>
                    <a:gd name="T7" fmla="*/ 192 h 192"/>
                  </a:gdLst>
                  <a:ahLst/>
                  <a:cxnLst>
                    <a:cxn ang="0">
                      <a:pos x="T0" y="T1"/>
                    </a:cxn>
                    <a:cxn ang="0">
                      <a:pos x="T2" y="T3"/>
                    </a:cxn>
                    <a:cxn ang="0">
                      <a:pos x="T4" y="T5"/>
                    </a:cxn>
                    <a:cxn ang="0">
                      <a:pos x="T6" y="T7"/>
                    </a:cxn>
                  </a:cxnLst>
                  <a:rect l="0" t="0" r="r" b="b"/>
                  <a:pathLst>
                    <a:path w="240" h="192">
                      <a:moveTo>
                        <a:pt x="0" y="0"/>
                      </a:moveTo>
                      <a:lnTo>
                        <a:pt x="240" y="0"/>
                      </a:lnTo>
                      <a:lnTo>
                        <a:pt x="240" y="192"/>
                      </a:lnTo>
                      <a:lnTo>
                        <a:pt x="0"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8398" name="Line 94"/>
                <p:cNvSpPr>
                  <a:spLocks noChangeShapeType="1"/>
                </p:cNvSpPr>
                <p:nvPr/>
              </p:nvSpPr>
              <p:spPr bwMode="auto">
                <a:xfrm>
                  <a:off x="2736" y="220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98399" name="Group 95"/>
              <p:cNvGrpSpPr>
                <a:grpSpLocks/>
              </p:cNvGrpSpPr>
              <p:nvPr/>
            </p:nvGrpSpPr>
            <p:grpSpPr bwMode="auto">
              <a:xfrm rot="16200000" flipH="1">
                <a:off x="2584" y="2045"/>
                <a:ext cx="112" cy="76"/>
                <a:chOff x="2592" y="2208"/>
                <a:chExt cx="240" cy="192"/>
              </a:xfrm>
            </p:grpSpPr>
            <p:sp>
              <p:nvSpPr>
                <p:cNvPr id="98400" name="Freeform 96"/>
                <p:cNvSpPr>
                  <a:spLocks/>
                </p:cNvSpPr>
                <p:nvPr/>
              </p:nvSpPr>
              <p:spPr bwMode="auto">
                <a:xfrm>
                  <a:off x="2592" y="2208"/>
                  <a:ext cx="240" cy="192"/>
                </a:xfrm>
                <a:custGeom>
                  <a:avLst/>
                  <a:gdLst>
                    <a:gd name="T0" fmla="*/ 0 w 240"/>
                    <a:gd name="T1" fmla="*/ 0 h 192"/>
                    <a:gd name="T2" fmla="*/ 240 w 240"/>
                    <a:gd name="T3" fmla="*/ 0 h 192"/>
                    <a:gd name="T4" fmla="*/ 240 w 240"/>
                    <a:gd name="T5" fmla="*/ 192 h 192"/>
                    <a:gd name="T6" fmla="*/ 0 w 240"/>
                    <a:gd name="T7" fmla="*/ 192 h 192"/>
                  </a:gdLst>
                  <a:ahLst/>
                  <a:cxnLst>
                    <a:cxn ang="0">
                      <a:pos x="T0" y="T1"/>
                    </a:cxn>
                    <a:cxn ang="0">
                      <a:pos x="T2" y="T3"/>
                    </a:cxn>
                    <a:cxn ang="0">
                      <a:pos x="T4" y="T5"/>
                    </a:cxn>
                    <a:cxn ang="0">
                      <a:pos x="T6" y="T7"/>
                    </a:cxn>
                  </a:cxnLst>
                  <a:rect l="0" t="0" r="r" b="b"/>
                  <a:pathLst>
                    <a:path w="240" h="192">
                      <a:moveTo>
                        <a:pt x="0" y="0"/>
                      </a:moveTo>
                      <a:lnTo>
                        <a:pt x="240" y="0"/>
                      </a:lnTo>
                      <a:lnTo>
                        <a:pt x="240" y="192"/>
                      </a:lnTo>
                      <a:lnTo>
                        <a:pt x="0"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8401" name="Line 97"/>
                <p:cNvSpPr>
                  <a:spLocks noChangeShapeType="1"/>
                </p:cNvSpPr>
                <p:nvPr/>
              </p:nvSpPr>
              <p:spPr bwMode="auto">
                <a:xfrm>
                  <a:off x="2736" y="220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98402" name="Group 98"/>
              <p:cNvGrpSpPr>
                <a:grpSpLocks/>
              </p:cNvGrpSpPr>
              <p:nvPr/>
            </p:nvGrpSpPr>
            <p:grpSpPr bwMode="auto">
              <a:xfrm rot="5400000" flipH="1" flipV="1">
                <a:off x="2584" y="1709"/>
                <a:ext cx="112" cy="76"/>
                <a:chOff x="2592" y="2208"/>
                <a:chExt cx="240" cy="192"/>
              </a:xfrm>
            </p:grpSpPr>
            <p:sp>
              <p:nvSpPr>
                <p:cNvPr id="98403" name="Freeform 99"/>
                <p:cNvSpPr>
                  <a:spLocks/>
                </p:cNvSpPr>
                <p:nvPr/>
              </p:nvSpPr>
              <p:spPr bwMode="auto">
                <a:xfrm>
                  <a:off x="2592" y="2208"/>
                  <a:ext cx="240" cy="192"/>
                </a:xfrm>
                <a:custGeom>
                  <a:avLst/>
                  <a:gdLst>
                    <a:gd name="T0" fmla="*/ 0 w 240"/>
                    <a:gd name="T1" fmla="*/ 0 h 192"/>
                    <a:gd name="T2" fmla="*/ 240 w 240"/>
                    <a:gd name="T3" fmla="*/ 0 h 192"/>
                    <a:gd name="T4" fmla="*/ 240 w 240"/>
                    <a:gd name="T5" fmla="*/ 192 h 192"/>
                    <a:gd name="T6" fmla="*/ 0 w 240"/>
                    <a:gd name="T7" fmla="*/ 192 h 192"/>
                  </a:gdLst>
                  <a:ahLst/>
                  <a:cxnLst>
                    <a:cxn ang="0">
                      <a:pos x="T0" y="T1"/>
                    </a:cxn>
                    <a:cxn ang="0">
                      <a:pos x="T2" y="T3"/>
                    </a:cxn>
                    <a:cxn ang="0">
                      <a:pos x="T4" y="T5"/>
                    </a:cxn>
                    <a:cxn ang="0">
                      <a:pos x="T6" y="T7"/>
                    </a:cxn>
                  </a:cxnLst>
                  <a:rect l="0" t="0" r="r" b="b"/>
                  <a:pathLst>
                    <a:path w="240" h="192">
                      <a:moveTo>
                        <a:pt x="0" y="0"/>
                      </a:moveTo>
                      <a:lnTo>
                        <a:pt x="240" y="0"/>
                      </a:lnTo>
                      <a:lnTo>
                        <a:pt x="240" y="192"/>
                      </a:lnTo>
                      <a:lnTo>
                        <a:pt x="0"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8404" name="Line 100"/>
                <p:cNvSpPr>
                  <a:spLocks noChangeShapeType="1"/>
                </p:cNvSpPr>
                <p:nvPr/>
              </p:nvSpPr>
              <p:spPr bwMode="auto">
                <a:xfrm>
                  <a:off x="2736" y="220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sp>
          <p:nvSpPr>
            <p:cNvPr id="98405" name="Line 101"/>
            <p:cNvSpPr>
              <a:spLocks noChangeShapeType="1"/>
            </p:cNvSpPr>
            <p:nvPr/>
          </p:nvSpPr>
          <p:spPr bwMode="auto">
            <a:xfrm>
              <a:off x="1824" y="1968"/>
              <a:ext cx="0" cy="224"/>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8406" name="Line 102"/>
            <p:cNvSpPr>
              <a:spLocks noChangeShapeType="1"/>
            </p:cNvSpPr>
            <p:nvPr/>
          </p:nvSpPr>
          <p:spPr bwMode="auto">
            <a:xfrm>
              <a:off x="1824" y="1200"/>
              <a:ext cx="0" cy="224"/>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Real-time applications </a:t>
            </a:r>
            <a:br>
              <a:rPr lang="en-US" dirty="0" smtClean="0"/>
            </a:br>
            <a:r>
              <a:rPr lang="en-US" dirty="0" smtClean="0"/>
              <a:t>(e.g. YouTube and Skype) </a:t>
            </a:r>
            <a:br>
              <a:rPr lang="en-US" dirty="0" smtClean="0"/>
            </a:br>
            <a:r>
              <a:rPr lang="en-US" dirty="0" smtClean="0"/>
              <a:t>have to cope with variable </a:t>
            </a:r>
            <a:r>
              <a:rPr lang="en-US" dirty="0" err="1" smtClean="0"/>
              <a:t>queueing</a:t>
            </a:r>
            <a:r>
              <a:rPr lang="en-US" dirty="0" smtClean="0"/>
              <a:t> delay</a:t>
            </a:r>
            <a:endParaRPr lang="en-US" dirty="0"/>
          </a:p>
        </p:txBody>
      </p:sp>
      <p:sp>
        <p:nvSpPr>
          <p:cNvPr id="4" name="Slide Number Placeholder 3"/>
          <p:cNvSpPr>
            <a:spLocks noGrp="1"/>
          </p:cNvSpPr>
          <p:nvPr>
            <p:ph type="sldNum" sz="quarter" idx="4294967295"/>
          </p:nvPr>
        </p:nvSpPr>
        <p:spPr>
          <a:xfrm>
            <a:off x="7239000" y="6248400"/>
            <a:ext cx="1905000" cy="457200"/>
          </a:xfrm>
        </p:spPr>
        <p:txBody>
          <a:bodyPr/>
          <a:lstStyle/>
          <a:p>
            <a:fld id="{47BB83B6-92F4-494F-9F1D-BD99F394F2F6}" type="slidenum">
              <a:rPr lang="en-US" smtClean="0"/>
              <a:pPr/>
              <a:t>2</a:t>
            </a:fld>
            <a:endParaRPr lang="en-US"/>
          </a:p>
        </p:txBody>
      </p:sp>
    </p:spTree>
    <p:extLst>
      <p:ext uri="{BB962C8B-B14F-4D97-AF65-F5344CB8AC3E}">
        <p14:creationId xmlns:p14="http://schemas.microsoft.com/office/powerpoint/2010/main" val="12704649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Date Placeholder 2"/>
          <p:cNvSpPr>
            <a:spLocks noGrp="1"/>
          </p:cNvSpPr>
          <p:nvPr>
            <p:ph type="dt" sz="half" idx="4294967295"/>
          </p:nvPr>
        </p:nvSpPr>
        <p:spPr>
          <a:xfrm>
            <a:off x="685800" y="6248400"/>
            <a:ext cx="1905000" cy="457200"/>
          </a:xfrm>
          <a:prstGeom prst="rect">
            <a:avLst/>
          </a:prstGeom>
        </p:spPr>
        <p:txBody>
          <a:bodyPr/>
          <a:lstStyle/>
          <a:p>
            <a:r>
              <a:rPr lang="en-US"/>
              <a:t>Winter 2007</a:t>
            </a:r>
          </a:p>
        </p:txBody>
      </p:sp>
      <p:sp>
        <p:nvSpPr>
          <p:cNvPr id="52" name="Footer Placeholder 3"/>
          <p:cNvSpPr>
            <a:spLocks noGrp="1"/>
          </p:cNvSpPr>
          <p:nvPr>
            <p:ph type="ftr" sz="quarter" idx="4294967295"/>
          </p:nvPr>
        </p:nvSpPr>
        <p:spPr>
          <a:xfrm>
            <a:off x="3124200" y="6248400"/>
            <a:ext cx="2895600" cy="457200"/>
          </a:xfrm>
          <a:prstGeom prst="rect">
            <a:avLst/>
          </a:prstGeom>
        </p:spPr>
        <p:txBody>
          <a:bodyPr/>
          <a:lstStyle/>
          <a:p>
            <a:r>
              <a:rPr lang="en-US"/>
              <a:t>CS244a Handout 3</a:t>
            </a:r>
          </a:p>
        </p:txBody>
      </p:sp>
      <p:sp>
        <p:nvSpPr>
          <p:cNvPr id="53" name="Slide Number Placeholder 4"/>
          <p:cNvSpPr>
            <a:spLocks noGrp="1"/>
          </p:cNvSpPr>
          <p:nvPr>
            <p:ph type="sldNum" sz="quarter" idx="12"/>
          </p:nvPr>
        </p:nvSpPr>
        <p:spPr/>
        <p:txBody>
          <a:bodyPr/>
          <a:lstStyle/>
          <a:p>
            <a:fld id="{B1C46159-0F6E-5446-B57E-0E9DCE820536}" type="slidenum">
              <a:rPr lang="en-US"/>
              <a:pPr/>
              <a:t>20</a:t>
            </a:fld>
            <a:endParaRPr lang="en-US"/>
          </a:p>
        </p:txBody>
      </p:sp>
      <p:sp>
        <p:nvSpPr>
          <p:cNvPr id="91138" name="Rectangle 2"/>
          <p:cNvSpPr>
            <a:spLocks noGrp="1" noChangeArrowheads="1"/>
          </p:cNvSpPr>
          <p:nvPr>
            <p:ph type="title"/>
          </p:nvPr>
        </p:nvSpPr>
        <p:spPr/>
        <p:txBody>
          <a:bodyPr/>
          <a:lstStyle/>
          <a:p>
            <a:r>
              <a:rPr lang="en-US" sz="3600"/>
              <a:t>Queues and Queueing Delay</a:t>
            </a:r>
          </a:p>
        </p:txBody>
      </p:sp>
      <p:sp>
        <p:nvSpPr>
          <p:cNvPr id="91139" name="Line 3"/>
          <p:cNvSpPr>
            <a:spLocks noChangeShapeType="1"/>
          </p:cNvSpPr>
          <p:nvPr/>
        </p:nvSpPr>
        <p:spPr bwMode="auto">
          <a:xfrm>
            <a:off x="990600" y="3954463"/>
            <a:ext cx="487363"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1140" name="Line 4"/>
          <p:cNvSpPr>
            <a:spLocks noChangeShapeType="1"/>
          </p:cNvSpPr>
          <p:nvPr/>
        </p:nvSpPr>
        <p:spPr bwMode="auto">
          <a:xfrm flipV="1">
            <a:off x="2332038" y="3352800"/>
            <a:ext cx="1401762" cy="60166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1141" name="Line 5"/>
          <p:cNvSpPr>
            <a:spLocks noChangeShapeType="1"/>
          </p:cNvSpPr>
          <p:nvPr/>
        </p:nvSpPr>
        <p:spPr bwMode="auto">
          <a:xfrm flipV="1">
            <a:off x="4572000" y="2971800"/>
            <a:ext cx="609600" cy="381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1142" name="Line 6"/>
          <p:cNvSpPr>
            <a:spLocks noChangeShapeType="1"/>
          </p:cNvSpPr>
          <p:nvPr/>
        </p:nvSpPr>
        <p:spPr bwMode="auto">
          <a:xfrm>
            <a:off x="7513638" y="3421063"/>
            <a:ext cx="48736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pic>
        <p:nvPicPr>
          <p:cNvPr id="91143" name="Picture 7" descr="bd0690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438" y="3657600"/>
            <a:ext cx="6143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99"/>
                </a:solidFill>
                <a:miter lim="800000"/>
                <a:headEnd/>
                <a:tailEnd/>
              </a14:hiddenLine>
            </a:ext>
          </a:extLst>
        </p:spPr>
      </p:pic>
      <p:pic>
        <p:nvPicPr>
          <p:cNvPr id="91144" name="Picture 8" descr="bd0690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0" y="3048000"/>
            <a:ext cx="6143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99"/>
                </a:solidFill>
                <a:miter lim="800000"/>
                <a:headEnd/>
                <a:tailEnd/>
              </a14:hiddenLine>
            </a:ext>
          </a:extLst>
        </p:spPr>
      </p:pic>
      <p:sp>
        <p:nvSpPr>
          <p:cNvPr id="91145" name="Line 9"/>
          <p:cNvSpPr>
            <a:spLocks noChangeShapeType="1"/>
          </p:cNvSpPr>
          <p:nvPr/>
        </p:nvSpPr>
        <p:spPr bwMode="auto">
          <a:xfrm>
            <a:off x="1905000" y="32004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1146" name="Line 10"/>
          <p:cNvSpPr>
            <a:spLocks noChangeShapeType="1"/>
          </p:cNvSpPr>
          <p:nvPr/>
        </p:nvSpPr>
        <p:spPr bwMode="auto">
          <a:xfrm flipV="1">
            <a:off x="1905000" y="43434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nvGrpSpPr>
          <p:cNvPr id="91147" name="Group 11"/>
          <p:cNvGrpSpPr>
            <a:grpSpLocks/>
          </p:cNvGrpSpPr>
          <p:nvPr/>
        </p:nvGrpSpPr>
        <p:grpSpPr bwMode="auto">
          <a:xfrm>
            <a:off x="1477963" y="3538538"/>
            <a:ext cx="854075" cy="830262"/>
            <a:chOff x="931" y="2229"/>
            <a:chExt cx="538" cy="523"/>
          </a:xfrm>
        </p:grpSpPr>
        <p:sp>
          <p:nvSpPr>
            <p:cNvPr id="91148" name="Oval 12"/>
            <p:cNvSpPr>
              <a:spLocks noChangeArrowheads="1"/>
            </p:cNvSpPr>
            <p:nvPr/>
          </p:nvSpPr>
          <p:spPr bwMode="auto">
            <a:xfrm>
              <a:off x="931" y="2229"/>
              <a:ext cx="538" cy="52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grpSp>
          <p:nvGrpSpPr>
            <p:cNvPr id="91149" name="Group 13"/>
            <p:cNvGrpSpPr>
              <a:grpSpLocks/>
            </p:cNvGrpSpPr>
            <p:nvPr/>
          </p:nvGrpSpPr>
          <p:grpSpPr bwMode="auto">
            <a:xfrm>
              <a:off x="1200" y="2352"/>
              <a:ext cx="192" cy="267"/>
              <a:chOff x="2592" y="2208"/>
              <a:chExt cx="240" cy="192"/>
            </a:xfrm>
          </p:grpSpPr>
          <p:sp>
            <p:nvSpPr>
              <p:cNvPr id="91150" name="Freeform 14"/>
              <p:cNvSpPr>
                <a:spLocks/>
              </p:cNvSpPr>
              <p:nvPr/>
            </p:nvSpPr>
            <p:spPr bwMode="auto">
              <a:xfrm>
                <a:off x="2592" y="2208"/>
                <a:ext cx="240" cy="192"/>
              </a:xfrm>
              <a:custGeom>
                <a:avLst/>
                <a:gdLst>
                  <a:gd name="T0" fmla="*/ 0 w 240"/>
                  <a:gd name="T1" fmla="*/ 0 h 192"/>
                  <a:gd name="T2" fmla="*/ 240 w 240"/>
                  <a:gd name="T3" fmla="*/ 0 h 192"/>
                  <a:gd name="T4" fmla="*/ 240 w 240"/>
                  <a:gd name="T5" fmla="*/ 192 h 192"/>
                  <a:gd name="T6" fmla="*/ 0 w 240"/>
                  <a:gd name="T7" fmla="*/ 192 h 192"/>
                </a:gdLst>
                <a:ahLst/>
                <a:cxnLst>
                  <a:cxn ang="0">
                    <a:pos x="T0" y="T1"/>
                  </a:cxn>
                  <a:cxn ang="0">
                    <a:pos x="T2" y="T3"/>
                  </a:cxn>
                  <a:cxn ang="0">
                    <a:pos x="T4" y="T5"/>
                  </a:cxn>
                  <a:cxn ang="0">
                    <a:pos x="T6" y="T7"/>
                  </a:cxn>
                </a:cxnLst>
                <a:rect l="0" t="0" r="r" b="b"/>
                <a:pathLst>
                  <a:path w="240" h="192">
                    <a:moveTo>
                      <a:pt x="0" y="0"/>
                    </a:moveTo>
                    <a:lnTo>
                      <a:pt x="240" y="0"/>
                    </a:lnTo>
                    <a:lnTo>
                      <a:pt x="240" y="192"/>
                    </a:lnTo>
                    <a:lnTo>
                      <a:pt x="0"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1151" name="Line 15"/>
              <p:cNvSpPr>
                <a:spLocks noChangeShapeType="1"/>
              </p:cNvSpPr>
              <p:nvPr/>
            </p:nvSpPr>
            <p:spPr bwMode="auto">
              <a:xfrm>
                <a:off x="2736" y="220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sp>
        <p:nvSpPr>
          <p:cNvPr id="91167" name="Line 31"/>
          <p:cNvSpPr>
            <a:spLocks noChangeShapeType="1"/>
          </p:cNvSpPr>
          <p:nvPr/>
        </p:nvSpPr>
        <p:spPr bwMode="auto">
          <a:xfrm>
            <a:off x="6019800" y="2895600"/>
            <a:ext cx="685800"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1168" name="Line 32"/>
          <p:cNvSpPr>
            <a:spLocks noChangeShapeType="1"/>
          </p:cNvSpPr>
          <p:nvPr/>
        </p:nvSpPr>
        <p:spPr bwMode="auto">
          <a:xfrm>
            <a:off x="4114800" y="2667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1169" name="Line 33"/>
          <p:cNvSpPr>
            <a:spLocks noChangeShapeType="1"/>
          </p:cNvSpPr>
          <p:nvPr/>
        </p:nvSpPr>
        <p:spPr bwMode="auto">
          <a:xfrm flipV="1">
            <a:off x="4114800" y="3810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1170" name="Line 34"/>
          <p:cNvSpPr>
            <a:spLocks noChangeShapeType="1"/>
          </p:cNvSpPr>
          <p:nvPr/>
        </p:nvSpPr>
        <p:spPr bwMode="auto">
          <a:xfrm>
            <a:off x="5562600" y="21336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1171" name="Line 35"/>
          <p:cNvSpPr>
            <a:spLocks noChangeShapeType="1"/>
          </p:cNvSpPr>
          <p:nvPr/>
        </p:nvSpPr>
        <p:spPr bwMode="auto">
          <a:xfrm flipV="1">
            <a:off x="5562600" y="32766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1172" name="Line 36"/>
          <p:cNvSpPr>
            <a:spLocks noChangeShapeType="1"/>
          </p:cNvSpPr>
          <p:nvPr/>
        </p:nvSpPr>
        <p:spPr bwMode="auto">
          <a:xfrm>
            <a:off x="7010400" y="2667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1173" name="Line 37"/>
          <p:cNvSpPr>
            <a:spLocks noChangeShapeType="1"/>
          </p:cNvSpPr>
          <p:nvPr/>
        </p:nvSpPr>
        <p:spPr bwMode="auto">
          <a:xfrm flipV="1">
            <a:off x="7010400" y="3810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nvGrpSpPr>
          <p:cNvPr id="91152" name="Group 16"/>
          <p:cNvGrpSpPr>
            <a:grpSpLocks/>
          </p:cNvGrpSpPr>
          <p:nvPr/>
        </p:nvGrpSpPr>
        <p:grpSpPr bwMode="auto">
          <a:xfrm>
            <a:off x="3733800" y="2971800"/>
            <a:ext cx="854075" cy="830263"/>
            <a:chOff x="931" y="2229"/>
            <a:chExt cx="538" cy="523"/>
          </a:xfrm>
        </p:grpSpPr>
        <p:sp>
          <p:nvSpPr>
            <p:cNvPr id="91153" name="Oval 17"/>
            <p:cNvSpPr>
              <a:spLocks noChangeArrowheads="1"/>
            </p:cNvSpPr>
            <p:nvPr/>
          </p:nvSpPr>
          <p:spPr bwMode="auto">
            <a:xfrm>
              <a:off x="931" y="2229"/>
              <a:ext cx="538" cy="52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grpSp>
          <p:nvGrpSpPr>
            <p:cNvPr id="91154" name="Group 18"/>
            <p:cNvGrpSpPr>
              <a:grpSpLocks/>
            </p:cNvGrpSpPr>
            <p:nvPr/>
          </p:nvGrpSpPr>
          <p:grpSpPr bwMode="auto">
            <a:xfrm>
              <a:off x="1200" y="2352"/>
              <a:ext cx="192" cy="267"/>
              <a:chOff x="2592" y="2208"/>
              <a:chExt cx="240" cy="192"/>
            </a:xfrm>
          </p:grpSpPr>
          <p:sp>
            <p:nvSpPr>
              <p:cNvPr id="91155" name="Freeform 19"/>
              <p:cNvSpPr>
                <a:spLocks/>
              </p:cNvSpPr>
              <p:nvPr/>
            </p:nvSpPr>
            <p:spPr bwMode="auto">
              <a:xfrm>
                <a:off x="2592" y="2208"/>
                <a:ext cx="240" cy="192"/>
              </a:xfrm>
              <a:custGeom>
                <a:avLst/>
                <a:gdLst>
                  <a:gd name="T0" fmla="*/ 0 w 240"/>
                  <a:gd name="T1" fmla="*/ 0 h 192"/>
                  <a:gd name="T2" fmla="*/ 240 w 240"/>
                  <a:gd name="T3" fmla="*/ 0 h 192"/>
                  <a:gd name="T4" fmla="*/ 240 w 240"/>
                  <a:gd name="T5" fmla="*/ 192 h 192"/>
                  <a:gd name="T6" fmla="*/ 0 w 240"/>
                  <a:gd name="T7" fmla="*/ 192 h 192"/>
                </a:gdLst>
                <a:ahLst/>
                <a:cxnLst>
                  <a:cxn ang="0">
                    <a:pos x="T0" y="T1"/>
                  </a:cxn>
                  <a:cxn ang="0">
                    <a:pos x="T2" y="T3"/>
                  </a:cxn>
                  <a:cxn ang="0">
                    <a:pos x="T4" y="T5"/>
                  </a:cxn>
                  <a:cxn ang="0">
                    <a:pos x="T6" y="T7"/>
                  </a:cxn>
                </a:cxnLst>
                <a:rect l="0" t="0" r="r" b="b"/>
                <a:pathLst>
                  <a:path w="240" h="192">
                    <a:moveTo>
                      <a:pt x="0" y="0"/>
                    </a:moveTo>
                    <a:lnTo>
                      <a:pt x="240" y="0"/>
                    </a:lnTo>
                    <a:lnTo>
                      <a:pt x="240" y="192"/>
                    </a:lnTo>
                    <a:lnTo>
                      <a:pt x="0"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1156" name="Line 20"/>
              <p:cNvSpPr>
                <a:spLocks noChangeShapeType="1"/>
              </p:cNvSpPr>
              <p:nvPr/>
            </p:nvSpPr>
            <p:spPr bwMode="auto">
              <a:xfrm>
                <a:off x="2736" y="220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grpSp>
        <p:nvGrpSpPr>
          <p:cNvPr id="91157" name="Group 21"/>
          <p:cNvGrpSpPr>
            <a:grpSpLocks/>
          </p:cNvGrpSpPr>
          <p:nvPr/>
        </p:nvGrpSpPr>
        <p:grpSpPr bwMode="auto">
          <a:xfrm>
            <a:off x="6629400" y="3048000"/>
            <a:ext cx="854075" cy="830263"/>
            <a:chOff x="931" y="2229"/>
            <a:chExt cx="538" cy="523"/>
          </a:xfrm>
        </p:grpSpPr>
        <p:sp>
          <p:nvSpPr>
            <p:cNvPr id="91158" name="Oval 22"/>
            <p:cNvSpPr>
              <a:spLocks noChangeArrowheads="1"/>
            </p:cNvSpPr>
            <p:nvPr/>
          </p:nvSpPr>
          <p:spPr bwMode="auto">
            <a:xfrm>
              <a:off x="931" y="2229"/>
              <a:ext cx="538" cy="52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grpSp>
          <p:nvGrpSpPr>
            <p:cNvPr id="91159" name="Group 23"/>
            <p:cNvGrpSpPr>
              <a:grpSpLocks/>
            </p:cNvGrpSpPr>
            <p:nvPr/>
          </p:nvGrpSpPr>
          <p:grpSpPr bwMode="auto">
            <a:xfrm>
              <a:off x="1200" y="2352"/>
              <a:ext cx="192" cy="267"/>
              <a:chOff x="2592" y="2208"/>
              <a:chExt cx="240" cy="192"/>
            </a:xfrm>
          </p:grpSpPr>
          <p:sp>
            <p:nvSpPr>
              <p:cNvPr id="91160" name="Freeform 24"/>
              <p:cNvSpPr>
                <a:spLocks/>
              </p:cNvSpPr>
              <p:nvPr/>
            </p:nvSpPr>
            <p:spPr bwMode="auto">
              <a:xfrm>
                <a:off x="2592" y="2208"/>
                <a:ext cx="240" cy="192"/>
              </a:xfrm>
              <a:custGeom>
                <a:avLst/>
                <a:gdLst>
                  <a:gd name="T0" fmla="*/ 0 w 240"/>
                  <a:gd name="T1" fmla="*/ 0 h 192"/>
                  <a:gd name="T2" fmla="*/ 240 w 240"/>
                  <a:gd name="T3" fmla="*/ 0 h 192"/>
                  <a:gd name="T4" fmla="*/ 240 w 240"/>
                  <a:gd name="T5" fmla="*/ 192 h 192"/>
                  <a:gd name="T6" fmla="*/ 0 w 240"/>
                  <a:gd name="T7" fmla="*/ 192 h 192"/>
                </a:gdLst>
                <a:ahLst/>
                <a:cxnLst>
                  <a:cxn ang="0">
                    <a:pos x="T0" y="T1"/>
                  </a:cxn>
                  <a:cxn ang="0">
                    <a:pos x="T2" y="T3"/>
                  </a:cxn>
                  <a:cxn ang="0">
                    <a:pos x="T4" y="T5"/>
                  </a:cxn>
                  <a:cxn ang="0">
                    <a:pos x="T6" y="T7"/>
                  </a:cxn>
                </a:cxnLst>
                <a:rect l="0" t="0" r="r" b="b"/>
                <a:pathLst>
                  <a:path w="240" h="192">
                    <a:moveTo>
                      <a:pt x="0" y="0"/>
                    </a:moveTo>
                    <a:lnTo>
                      <a:pt x="240" y="0"/>
                    </a:lnTo>
                    <a:lnTo>
                      <a:pt x="240" y="192"/>
                    </a:lnTo>
                    <a:lnTo>
                      <a:pt x="0"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1161" name="Line 25"/>
              <p:cNvSpPr>
                <a:spLocks noChangeShapeType="1"/>
              </p:cNvSpPr>
              <p:nvPr/>
            </p:nvSpPr>
            <p:spPr bwMode="auto">
              <a:xfrm>
                <a:off x="2736" y="220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grpSp>
        <p:nvGrpSpPr>
          <p:cNvPr id="91162" name="Group 26"/>
          <p:cNvGrpSpPr>
            <a:grpSpLocks/>
          </p:cNvGrpSpPr>
          <p:nvPr/>
        </p:nvGrpSpPr>
        <p:grpSpPr bwMode="auto">
          <a:xfrm>
            <a:off x="5181600" y="2514600"/>
            <a:ext cx="854075" cy="830263"/>
            <a:chOff x="931" y="2229"/>
            <a:chExt cx="538" cy="523"/>
          </a:xfrm>
        </p:grpSpPr>
        <p:sp>
          <p:nvSpPr>
            <p:cNvPr id="91163" name="Oval 27"/>
            <p:cNvSpPr>
              <a:spLocks noChangeArrowheads="1"/>
            </p:cNvSpPr>
            <p:nvPr/>
          </p:nvSpPr>
          <p:spPr bwMode="auto">
            <a:xfrm>
              <a:off x="931" y="2229"/>
              <a:ext cx="538" cy="52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grpSp>
          <p:nvGrpSpPr>
            <p:cNvPr id="91164" name="Group 28"/>
            <p:cNvGrpSpPr>
              <a:grpSpLocks/>
            </p:cNvGrpSpPr>
            <p:nvPr/>
          </p:nvGrpSpPr>
          <p:grpSpPr bwMode="auto">
            <a:xfrm>
              <a:off x="1200" y="2352"/>
              <a:ext cx="192" cy="267"/>
              <a:chOff x="2592" y="2208"/>
              <a:chExt cx="240" cy="192"/>
            </a:xfrm>
          </p:grpSpPr>
          <p:sp>
            <p:nvSpPr>
              <p:cNvPr id="91165" name="Freeform 29"/>
              <p:cNvSpPr>
                <a:spLocks/>
              </p:cNvSpPr>
              <p:nvPr/>
            </p:nvSpPr>
            <p:spPr bwMode="auto">
              <a:xfrm>
                <a:off x="2592" y="2208"/>
                <a:ext cx="240" cy="192"/>
              </a:xfrm>
              <a:custGeom>
                <a:avLst/>
                <a:gdLst>
                  <a:gd name="T0" fmla="*/ 0 w 240"/>
                  <a:gd name="T1" fmla="*/ 0 h 192"/>
                  <a:gd name="T2" fmla="*/ 240 w 240"/>
                  <a:gd name="T3" fmla="*/ 0 h 192"/>
                  <a:gd name="T4" fmla="*/ 240 w 240"/>
                  <a:gd name="T5" fmla="*/ 192 h 192"/>
                  <a:gd name="T6" fmla="*/ 0 w 240"/>
                  <a:gd name="T7" fmla="*/ 192 h 192"/>
                </a:gdLst>
                <a:ahLst/>
                <a:cxnLst>
                  <a:cxn ang="0">
                    <a:pos x="T0" y="T1"/>
                  </a:cxn>
                  <a:cxn ang="0">
                    <a:pos x="T2" y="T3"/>
                  </a:cxn>
                  <a:cxn ang="0">
                    <a:pos x="T4" y="T5"/>
                  </a:cxn>
                  <a:cxn ang="0">
                    <a:pos x="T6" y="T7"/>
                  </a:cxn>
                </a:cxnLst>
                <a:rect l="0" t="0" r="r" b="b"/>
                <a:pathLst>
                  <a:path w="240" h="192">
                    <a:moveTo>
                      <a:pt x="0" y="0"/>
                    </a:moveTo>
                    <a:lnTo>
                      <a:pt x="240" y="0"/>
                    </a:lnTo>
                    <a:lnTo>
                      <a:pt x="240" y="192"/>
                    </a:lnTo>
                    <a:lnTo>
                      <a:pt x="0"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1166" name="Line 30"/>
              <p:cNvSpPr>
                <a:spLocks noChangeShapeType="1"/>
              </p:cNvSpPr>
              <p:nvPr/>
            </p:nvSpPr>
            <p:spPr bwMode="auto">
              <a:xfrm>
                <a:off x="2736" y="220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grpSp>
        <p:nvGrpSpPr>
          <p:cNvPr id="91184" name="Group 48"/>
          <p:cNvGrpSpPr>
            <a:grpSpLocks/>
          </p:cNvGrpSpPr>
          <p:nvPr/>
        </p:nvGrpSpPr>
        <p:grpSpPr bwMode="auto">
          <a:xfrm>
            <a:off x="1754188" y="3132138"/>
            <a:ext cx="2181225" cy="1752600"/>
            <a:chOff x="1105" y="1973"/>
            <a:chExt cx="1374" cy="1104"/>
          </a:xfrm>
        </p:grpSpPr>
        <p:sp>
          <p:nvSpPr>
            <p:cNvPr id="91174" name="Freeform 38"/>
            <p:cNvSpPr>
              <a:spLocks/>
            </p:cNvSpPr>
            <p:nvPr/>
          </p:nvSpPr>
          <p:spPr bwMode="auto">
            <a:xfrm>
              <a:off x="1120" y="1973"/>
              <a:ext cx="119" cy="497"/>
            </a:xfrm>
            <a:custGeom>
              <a:avLst/>
              <a:gdLst>
                <a:gd name="T0" fmla="*/ 0 w 119"/>
                <a:gd name="T1" fmla="*/ 0 h 497"/>
                <a:gd name="T2" fmla="*/ 40 w 119"/>
                <a:gd name="T3" fmla="*/ 418 h 497"/>
                <a:gd name="T4" fmla="*/ 56 w 119"/>
                <a:gd name="T5" fmla="*/ 473 h 497"/>
                <a:gd name="T6" fmla="*/ 119 w 119"/>
                <a:gd name="T7" fmla="*/ 497 h 497"/>
              </a:gdLst>
              <a:ahLst/>
              <a:cxnLst>
                <a:cxn ang="0">
                  <a:pos x="T0" y="T1"/>
                </a:cxn>
                <a:cxn ang="0">
                  <a:pos x="T2" y="T3"/>
                </a:cxn>
                <a:cxn ang="0">
                  <a:pos x="T4" y="T5"/>
                </a:cxn>
                <a:cxn ang="0">
                  <a:pos x="T6" y="T7"/>
                </a:cxn>
              </a:cxnLst>
              <a:rect l="0" t="0" r="r" b="b"/>
              <a:pathLst>
                <a:path w="119" h="497">
                  <a:moveTo>
                    <a:pt x="0" y="0"/>
                  </a:moveTo>
                  <a:cubicBezTo>
                    <a:pt x="7" y="140"/>
                    <a:pt x="17" y="279"/>
                    <a:pt x="40" y="418"/>
                  </a:cubicBezTo>
                  <a:cubicBezTo>
                    <a:pt x="40" y="418"/>
                    <a:pt x="53" y="469"/>
                    <a:pt x="56" y="473"/>
                  </a:cubicBezTo>
                  <a:cubicBezTo>
                    <a:pt x="72" y="489"/>
                    <a:pt x="119" y="497"/>
                    <a:pt x="119" y="497"/>
                  </a:cubicBezTo>
                </a:path>
              </a:pathLst>
            </a:custGeom>
            <a:noFill/>
            <a:ln w="19050" cmpd="sng">
              <a:solidFill>
                <a:srgbClr val="0099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1175" name="Freeform 39"/>
            <p:cNvSpPr>
              <a:spLocks/>
            </p:cNvSpPr>
            <p:nvPr/>
          </p:nvSpPr>
          <p:spPr bwMode="auto">
            <a:xfrm>
              <a:off x="1105" y="2588"/>
              <a:ext cx="150" cy="489"/>
            </a:xfrm>
            <a:custGeom>
              <a:avLst/>
              <a:gdLst>
                <a:gd name="T0" fmla="*/ 0 w 150"/>
                <a:gd name="T1" fmla="*/ 489 h 489"/>
                <a:gd name="T2" fmla="*/ 31 w 150"/>
                <a:gd name="T3" fmla="*/ 197 h 489"/>
                <a:gd name="T4" fmla="*/ 39 w 150"/>
                <a:gd name="T5" fmla="*/ 103 h 489"/>
                <a:gd name="T6" fmla="*/ 150 w 150"/>
                <a:gd name="T7" fmla="*/ 0 h 489"/>
              </a:gdLst>
              <a:ahLst/>
              <a:cxnLst>
                <a:cxn ang="0">
                  <a:pos x="T0" y="T1"/>
                </a:cxn>
                <a:cxn ang="0">
                  <a:pos x="T2" y="T3"/>
                </a:cxn>
                <a:cxn ang="0">
                  <a:pos x="T4" y="T5"/>
                </a:cxn>
                <a:cxn ang="0">
                  <a:pos x="T6" y="T7"/>
                </a:cxn>
              </a:cxnLst>
              <a:rect l="0" t="0" r="r" b="b"/>
              <a:pathLst>
                <a:path w="150" h="489">
                  <a:moveTo>
                    <a:pt x="0" y="489"/>
                  </a:moveTo>
                  <a:cubicBezTo>
                    <a:pt x="18" y="392"/>
                    <a:pt x="21" y="295"/>
                    <a:pt x="31" y="197"/>
                  </a:cubicBezTo>
                  <a:cubicBezTo>
                    <a:pt x="34" y="166"/>
                    <a:pt x="28" y="132"/>
                    <a:pt x="39" y="103"/>
                  </a:cubicBezTo>
                  <a:cubicBezTo>
                    <a:pt x="55" y="62"/>
                    <a:pt x="119" y="31"/>
                    <a:pt x="150" y="0"/>
                  </a:cubicBezTo>
                </a:path>
              </a:pathLst>
            </a:custGeom>
            <a:noFill/>
            <a:ln w="19050" cmpd="sng">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1182" name="Freeform 46"/>
            <p:cNvSpPr>
              <a:spLocks/>
            </p:cNvSpPr>
            <p:nvPr/>
          </p:nvSpPr>
          <p:spPr bwMode="auto">
            <a:xfrm>
              <a:off x="2178" y="2217"/>
              <a:ext cx="301" cy="521"/>
            </a:xfrm>
            <a:custGeom>
              <a:avLst/>
              <a:gdLst>
                <a:gd name="T0" fmla="*/ 0 w 301"/>
                <a:gd name="T1" fmla="*/ 48 h 521"/>
                <a:gd name="T2" fmla="*/ 71 w 301"/>
                <a:gd name="T3" fmla="*/ 16 h 521"/>
                <a:gd name="T4" fmla="*/ 236 w 301"/>
                <a:gd name="T5" fmla="*/ 71 h 521"/>
                <a:gd name="T6" fmla="*/ 244 w 301"/>
                <a:gd name="T7" fmla="*/ 111 h 521"/>
                <a:gd name="T8" fmla="*/ 260 w 301"/>
                <a:gd name="T9" fmla="*/ 158 h 521"/>
                <a:gd name="T10" fmla="*/ 292 w 301"/>
                <a:gd name="T11" fmla="*/ 395 h 521"/>
                <a:gd name="T12" fmla="*/ 300 w 301"/>
                <a:gd name="T13" fmla="*/ 521 h 521"/>
              </a:gdLst>
              <a:ahLst/>
              <a:cxnLst>
                <a:cxn ang="0">
                  <a:pos x="T0" y="T1"/>
                </a:cxn>
                <a:cxn ang="0">
                  <a:pos x="T2" y="T3"/>
                </a:cxn>
                <a:cxn ang="0">
                  <a:pos x="T4" y="T5"/>
                </a:cxn>
                <a:cxn ang="0">
                  <a:pos x="T6" y="T7"/>
                </a:cxn>
                <a:cxn ang="0">
                  <a:pos x="T8" y="T9"/>
                </a:cxn>
                <a:cxn ang="0">
                  <a:pos x="T10" y="T11"/>
                </a:cxn>
                <a:cxn ang="0">
                  <a:pos x="T12" y="T13"/>
                </a:cxn>
              </a:cxnLst>
              <a:rect l="0" t="0" r="r" b="b"/>
              <a:pathLst>
                <a:path w="301" h="521">
                  <a:moveTo>
                    <a:pt x="0" y="48"/>
                  </a:moveTo>
                  <a:cubicBezTo>
                    <a:pt x="26" y="39"/>
                    <a:pt x="45" y="25"/>
                    <a:pt x="71" y="16"/>
                  </a:cubicBezTo>
                  <a:cubicBezTo>
                    <a:pt x="181" y="23"/>
                    <a:pt x="189" y="0"/>
                    <a:pt x="236" y="71"/>
                  </a:cubicBezTo>
                  <a:cubicBezTo>
                    <a:pt x="239" y="84"/>
                    <a:pt x="240" y="98"/>
                    <a:pt x="244" y="111"/>
                  </a:cubicBezTo>
                  <a:cubicBezTo>
                    <a:pt x="248" y="127"/>
                    <a:pt x="260" y="158"/>
                    <a:pt x="260" y="158"/>
                  </a:cubicBezTo>
                  <a:cubicBezTo>
                    <a:pt x="270" y="238"/>
                    <a:pt x="276" y="316"/>
                    <a:pt x="292" y="395"/>
                  </a:cubicBezTo>
                  <a:cubicBezTo>
                    <a:pt x="301" y="505"/>
                    <a:pt x="300" y="463"/>
                    <a:pt x="300" y="521"/>
                  </a:cubicBezTo>
                </a:path>
              </a:pathLst>
            </a:custGeom>
            <a:noFill/>
            <a:ln w="19050" cmpd="sng">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91185" name="Group 49"/>
          <p:cNvGrpSpPr>
            <a:grpSpLocks/>
          </p:cNvGrpSpPr>
          <p:nvPr/>
        </p:nvGrpSpPr>
        <p:grpSpPr bwMode="auto">
          <a:xfrm>
            <a:off x="3962400" y="1981200"/>
            <a:ext cx="3057525" cy="2300288"/>
            <a:chOff x="2496" y="1248"/>
            <a:chExt cx="1926" cy="1449"/>
          </a:xfrm>
        </p:grpSpPr>
        <p:sp>
          <p:nvSpPr>
            <p:cNvPr id="91176" name="Freeform 40"/>
            <p:cNvSpPr>
              <a:spLocks/>
            </p:cNvSpPr>
            <p:nvPr/>
          </p:nvSpPr>
          <p:spPr bwMode="auto">
            <a:xfrm>
              <a:off x="2544" y="2160"/>
              <a:ext cx="96" cy="489"/>
            </a:xfrm>
            <a:custGeom>
              <a:avLst/>
              <a:gdLst>
                <a:gd name="T0" fmla="*/ 0 w 150"/>
                <a:gd name="T1" fmla="*/ 489 h 489"/>
                <a:gd name="T2" fmla="*/ 31 w 150"/>
                <a:gd name="T3" fmla="*/ 197 h 489"/>
                <a:gd name="T4" fmla="*/ 39 w 150"/>
                <a:gd name="T5" fmla="*/ 103 h 489"/>
                <a:gd name="T6" fmla="*/ 150 w 150"/>
                <a:gd name="T7" fmla="*/ 0 h 489"/>
              </a:gdLst>
              <a:ahLst/>
              <a:cxnLst>
                <a:cxn ang="0">
                  <a:pos x="T0" y="T1"/>
                </a:cxn>
                <a:cxn ang="0">
                  <a:pos x="T2" y="T3"/>
                </a:cxn>
                <a:cxn ang="0">
                  <a:pos x="T4" y="T5"/>
                </a:cxn>
                <a:cxn ang="0">
                  <a:pos x="T6" y="T7"/>
                </a:cxn>
              </a:cxnLst>
              <a:rect l="0" t="0" r="r" b="b"/>
              <a:pathLst>
                <a:path w="150" h="489">
                  <a:moveTo>
                    <a:pt x="0" y="489"/>
                  </a:moveTo>
                  <a:cubicBezTo>
                    <a:pt x="18" y="392"/>
                    <a:pt x="21" y="295"/>
                    <a:pt x="31" y="197"/>
                  </a:cubicBezTo>
                  <a:cubicBezTo>
                    <a:pt x="34" y="166"/>
                    <a:pt x="28" y="132"/>
                    <a:pt x="39" y="103"/>
                  </a:cubicBezTo>
                  <a:cubicBezTo>
                    <a:pt x="55" y="62"/>
                    <a:pt x="119" y="31"/>
                    <a:pt x="150" y="0"/>
                  </a:cubicBezTo>
                </a:path>
              </a:pathLst>
            </a:custGeom>
            <a:noFill/>
            <a:ln w="19050" cmpd="sng">
              <a:solidFill>
                <a:schemeClr val="bg2"/>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1177" name="Freeform 41"/>
            <p:cNvSpPr>
              <a:spLocks/>
            </p:cNvSpPr>
            <p:nvPr/>
          </p:nvSpPr>
          <p:spPr bwMode="auto">
            <a:xfrm>
              <a:off x="2496" y="1536"/>
              <a:ext cx="119" cy="497"/>
            </a:xfrm>
            <a:custGeom>
              <a:avLst/>
              <a:gdLst>
                <a:gd name="T0" fmla="*/ 0 w 119"/>
                <a:gd name="T1" fmla="*/ 0 h 497"/>
                <a:gd name="T2" fmla="*/ 40 w 119"/>
                <a:gd name="T3" fmla="*/ 418 h 497"/>
                <a:gd name="T4" fmla="*/ 56 w 119"/>
                <a:gd name="T5" fmla="*/ 473 h 497"/>
                <a:gd name="T6" fmla="*/ 119 w 119"/>
                <a:gd name="T7" fmla="*/ 497 h 497"/>
              </a:gdLst>
              <a:ahLst/>
              <a:cxnLst>
                <a:cxn ang="0">
                  <a:pos x="T0" y="T1"/>
                </a:cxn>
                <a:cxn ang="0">
                  <a:pos x="T2" y="T3"/>
                </a:cxn>
                <a:cxn ang="0">
                  <a:pos x="T4" y="T5"/>
                </a:cxn>
                <a:cxn ang="0">
                  <a:pos x="T6" y="T7"/>
                </a:cxn>
              </a:cxnLst>
              <a:rect l="0" t="0" r="r" b="b"/>
              <a:pathLst>
                <a:path w="119" h="497">
                  <a:moveTo>
                    <a:pt x="0" y="0"/>
                  </a:moveTo>
                  <a:cubicBezTo>
                    <a:pt x="7" y="140"/>
                    <a:pt x="17" y="279"/>
                    <a:pt x="40" y="418"/>
                  </a:cubicBezTo>
                  <a:cubicBezTo>
                    <a:pt x="40" y="418"/>
                    <a:pt x="53" y="469"/>
                    <a:pt x="56" y="473"/>
                  </a:cubicBezTo>
                  <a:cubicBezTo>
                    <a:pt x="72" y="489"/>
                    <a:pt x="119" y="497"/>
                    <a:pt x="119" y="497"/>
                  </a:cubicBezTo>
                </a:path>
              </a:pathLst>
            </a:custGeom>
            <a:noFill/>
            <a:ln w="19050" cmpd="sng">
              <a:solidFill>
                <a:srgbClr val="000099"/>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1178" name="Freeform 42"/>
            <p:cNvSpPr>
              <a:spLocks/>
            </p:cNvSpPr>
            <p:nvPr/>
          </p:nvSpPr>
          <p:spPr bwMode="auto">
            <a:xfrm>
              <a:off x="3408" y="1872"/>
              <a:ext cx="150" cy="489"/>
            </a:xfrm>
            <a:custGeom>
              <a:avLst/>
              <a:gdLst>
                <a:gd name="T0" fmla="*/ 0 w 150"/>
                <a:gd name="T1" fmla="*/ 489 h 489"/>
                <a:gd name="T2" fmla="*/ 31 w 150"/>
                <a:gd name="T3" fmla="*/ 197 h 489"/>
                <a:gd name="T4" fmla="*/ 39 w 150"/>
                <a:gd name="T5" fmla="*/ 103 h 489"/>
                <a:gd name="T6" fmla="*/ 150 w 150"/>
                <a:gd name="T7" fmla="*/ 0 h 489"/>
              </a:gdLst>
              <a:ahLst/>
              <a:cxnLst>
                <a:cxn ang="0">
                  <a:pos x="T0" y="T1"/>
                </a:cxn>
                <a:cxn ang="0">
                  <a:pos x="T2" y="T3"/>
                </a:cxn>
                <a:cxn ang="0">
                  <a:pos x="T4" y="T5"/>
                </a:cxn>
                <a:cxn ang="0">
                  <a:pos x="T6" y="T7"/>
                </a:cxn>
              </a:cxnLst>
              <a:rect l="0" t="0" r="r" b="b"/>
              <a:pathLst>
                <a:path w="150" h="489">
                  <a:moveTo>
                    <a:pt x="0" y="489"/>
                  </a:moveTo>
                  <a:cubicBezTo>
                    <a:pt x="18" y="392"/>
                    <a:pt x="21" y="295"/>
                    <a:pt x="31" y="197"/>
                  </a:cubicBezTo>
                  <a:cubicBezTo>
                    <a:pt x="34" y="166"/>
                    <a:pt x="28" y="132"/>
                    <a:pt x="39" y="103"/>
                  </a:cubicBezTo>
                  <a:cubicBezTo>
                    <a:pt x="55" y="62"/>
                    <a:pt x="119" y="31"/>
                    <a:pt x="150" y="0"/>
                  </a:cubicBezTo>
                </a:path>
              </a:pathLst>
            </a:custGeom>
            <a:noFill/>
            <a:ln w="19050" cmpd="sng">
              <a:solidFill>
                <a:schemeClr val="accent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1179" name="Freeform 43"/>
            <p:cNvSpPr>
              <a:spLocks/>
            </p:cNvSpPr>
            <p:nvPr/>
          </p:nvSpPr>
          <p:spPr bwMode="auto">
            <a:xfrm>
              <a:off x="3408" y="1248"/>
              <a:ext cx="119" cy="497"/>
            </a:xfrm>
            <a:custGeom>
              <a:avLst/>
              <a:gdLst>
                <a:gd name="T0" fmla="*/ 0 w 119"/>
                <a:gd name="T1" fmla="*/ 0 h 497"/>
                <a:gd name="T2" fmla="*/ 40 w 119"/>
                <a:gd name="T3" fmla="*/ 418 h 497"/>
                <a:gd name="T4" fmla="*/ 56 w 119"/>
                <a:gd name="T5" fmla="*/ 473 h 497"/>
                <a:gd name="T6" fmla="*/ 119 w 119"/>
                <a:gd name="T7" fmla="*/ 497 h 497"/>
              </a:gdLst>
              <a:ahLst/>
              <a:cxnLst>
                <a:cxn ang="0">
                  <a:pos x="T0" y="T1"/>
                </a:cxn>
                <a:cxn ang="0">
                  <a:pos x="T2" y="T3"/>
                </a:cxn>
                <a:cxn ang="0">
                  <a:pos x="T4" y="T5"/>
                </a:cxn>
                <a:cxn ang="0">
                  <a:pos x="T6" y="T7"/>
                </a:cxn>
              </a:cxnLst>
              <a:rect l="0" t="0" r="r" b="b"/>
              <a:pathLst>
                <a:path w="119" h="497">
                  <a:moveTo>
                    <a:pt x="0" y="0"/>
                  </a:moveTo>
                  <a:cubicBezTo>
                    <a:pt x="7" y="140"/>
                    <a:pt x="17" y="279"/>
                    <a:pt x="40" y="418"/>
                  </a:cubicBezTo>
                  <a:cubicBezTo>
                    <a:pt x="40" y="418"/>
                    <a:pt x="53" y="469"/>
                    <a:pt x="56" y="473"/>
                  </a:cubicBezTo>
                  <a:cubicBezTo>
                    <a:pt x="72" y="489"/>
                    <a:pt x="119" y="497"/>
                    <a:pt x="119" y="497"/>
                  </a:cubicBezTo>
                </a:path>
              </a:pathLst>
            </a:custGeom>
            <a:noFill/>
            <a:ln w="19050" cmpd="sng">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1180" name="Freeform 44"/>
            <p:cNvSpPr>
              <a:spLocks/>
            </p:cNvSpPr>
            <p:nvPr/>
          </p:nvSpPr>
          <p:spPr bwMode="auto">
            <a:xfrm>
              <a:off x="4272" y="2208"/>
              <a:ext cx="150" cy="489"/>
            </a:xfrm>
            <a:custGeom>
              <a:avLst/>
              <a:gdLst>
                <a:gd name="T0" fmla="*/ 0 w 150"/>
                <a:gd name="T1" fmla="*/ 489 h 489"/>
                <a:gd name="T2" fmla="*/ 31 w 150"/>
                <a:gd name="T3" fmla="*/ 197 h 489"/>
                <a:gd name="T4" fmla="*/ 39 w 150"/>
                <a:gd name="T5" fmla="*/ 103 h 489"/>
                <a:gd name="T6" fmla="*/ 150 w 150"/>
                <a:gd name="T7" fmla="*/ 0 h 489"/>
              </a:gdLst>
              <a:ahLst/>
              <a:cxnLst>
                <a:cxn ang="0">
                  <a:pos x="T0" y="T1"/>
                </a:cxn>
                <a:cxn ang="0">
                  <a:pos x="T2" y="T3"/>
                </a:cxn>
                <a:cxn ang="0">
                  <a:pos x="T4" y="T5"/>
                </a:cxn>
                <a:cxn ang="0">
                  <a:pos x="T6" y="T7"/>
                </a:cxn>
              </a:cxnLst>
              <a:rect l="0" t="0" r="r" b="b"/>
              <a:pathLst>
                <a:path w="150" h="489">
                  <a:moveTo>
                    <a:pt x="0" y="489"/>
                  </a:moveTo>
                  <a:cubicBezTo>
                    <a:pt x="18" y="392"/>
                    <a:pt x="21" y="295"/>
                    <a:pt x="31" y="197"/>
                  </a:cubicBezTo>
                  <a:cubicBezTo>
                    <a:pt x="34" y="166"/>
                    <a:pt x="28" y="132"/>
                    <a:pt x="39" y="103"/>
                  </a:cubicBezTo>
                  <a:cubicBezTo>
                    <a:pt x="55" y="62"/>
                    <a:pt x="119" y="31"/>
                    <a:pt x="150" y="0"/>
                  </a:cubicBezTo>
                </a:path>
              </a:pathLst>
            </a:custGeom>
            <a:noFill/>
            <a:ln w="19050" cmpd="sng">
              <a:solidFill>
                <a:srgbClr val="CC0099"/>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1181" name="Freeform 45"/>
            <p:cNvSpPr>
              <a:spLocks/>
            </p:cNvSpPr>
            <p:nvPr/>
          </p:nvSpPr>
          <p:spPr bwMode="auto">
            <a:xfrm rot="319050">
              <a:off x="4320" y="1584"/>
              <a:ext cx="71" cy="497"/>
            </a:xfrm>
            <a:custGeom>
              <a:avLst/>
              <a:gdLst>
                <a:gd name="T0" fmla="*/ 0 w 119"/>
                <a:gd name="T1" fmla="*/ 0 h 497"/>
                <a:gd name="T2" fmla="*/ 40 w 119"/>
                <a:gd name="T3" fmla="*/ 418 h 497"/>
                <a:gd name="T4" fmla="*/ 56 w 119"/>
                <a:gd name="T5" fmla="*/ 473 h 497"/>
                <a:gd name="T6" fmla="*/ 119 w 119"/>
                <a:gd name="T7" fmla="*/ 497 h 497"/>
              </a:gdLst>
              <a:ahLst/>
              <a:cxnLst>
                <a:cxn ang="0">
                  <a:pos x="T0" y="T1"/>
                </a:cxn>
                <a:cxn ang="0">
                  <a:pos x="T2" y="T3"/>
                </a:cxn>
                <a:cxn ang="0">
                  <a:pos x="T4" y="T5"/>
                </a:cxn>
                <a:cxn ang="0">
                  <a:pos x="T6" y="T7"/>
                </a:cxn>
              </a:cxnLst>
              <a:rect l="0" t="0" r="r" b="b"/>
              <a:pathLst>
                <a:path w="119" h="497">
                  <a:moveTo>
                    <a:pt x="0" y="0"/>
                  </a:moveTo>
                  <a:cubicBezTo>
                    <a:pt x="7" y="140"/>
                    <a:pt x="17" y="279"/>
                    <a:pt x="40" y="418"/>
                  </a:cubicBezTo>
                  <a:cubicBezTo>
                    <a:pt x="40" y="418"/>
                    <a:pt x="53" y="469"/>
                    <a:pt x="56" y="473"/>
                  </a:cubicBezTo>
                  <a:cubicBezTo>
                    <a:pt x="72" y="489"/>
                    <a:pt x="119" y="497"/>
                    <a:pt x="119" y="497"/>
                  </a:cubicBezTo>
                </a:path>
              </a:pathLst>
            </a:custGeom>
            <a:noFill/>
            <a:ln w="19050" cmpd="sng">
              <a:solidFill>
                <a:srgbClr val="009999"/>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1183" name="Freeform 47"/>
            <p:cNvSpPr>
              <a:spLocks/>
            </p:cNvSpPr>
            <p:nvPr/>
          </p:nvSpPr>
          <p:spPr bwMode="auto">
            <a:xfrm flipV="1">
              <a:off x="4032" y="1488"/>
              <a:ext cx="301" cy="521"/>
            </a:xfrm>
            <a:custGeom>
              <a:avLst/>
              <a:gdLst>
                <a:gd name="T0" fmla="*/ 0 w 301"/>
                <a:gd name="T1" fmla="*/ 48 h 521"/>
                <a:gd name="T2" fmla="*/ 71 w 301"/>
                <a:gd name="T3" fmla="*/ 16 h 521"/>
                <a:gd name="T4" fmla="*/ 236 w 301"/>
                <a:gd name="T5" fmla="*/ 71 h 521"/>
                <a:gd name="T6" fmla="*/ 244 w 301"/>
                <a:gd name="T7" fmla="*/ 111 h 521"/>
                <a:gd name="T8" fmla="*/ 260 w 301"/>
                <a:gd name="T9" fmla="*/ 158 h 521"/>
                <a:gd name="T10" fmla="*/ 292 w 301"/>
                <a:gd name="T11" fmla="*/ 395 h 521"/>
                <a:gd name="T12" fmla="*/ 300 w 301"/>
                <a:gd name="T13" fmla="*/ 521 h 521"/>
              </a:gdLst>
              <a:ahLst/>
              <a:cxnLst>
                <a:cxn ang="0">
                  <a:pos x="T0" y="T1"/>
                </a:cxn>
                <a:cxn ang="0">
                  <a:pos x="T2" y="T3"/>
                </a:cxn>
                <a:cxn ang="0">
                  <a:pos x="T4" y="T5"/>
                </a:cxn>
                <a:cxn ang="0">
                  <a:pos x="T6" y="T7"/>
                </a:cxn>
                <a:cxn ang="0">
                  <a:pos x="T8" y="T9"/>
                </a:cxn>
                <a:cxn ang="0">
                  <a:pos x="T10" y="T11"/>
                </a:cxn>
                <a:cxn ang="0">
                  <a:pos x="T12" y="T13"/>
                </a:cxn>
              </a:cxnLst>
              <a:rect l="0" t="0" r="r" b="b"/>
              <a:pathLst>
                <a:path w="301" h="521">
                  <a:moveTo>
                    <a:pt x="0" y="48"/>
                  </a:moveTo>
                  <a:cubicBezTo>
                    <a:pt x="26" y="39"/>
                    <a:pt x="45" y="25"/>
                    <a:pt x="71" y="16"/>
                  </a:cubicBezTo>
                  <a:cubicBezTo>
                    <a:pt x="181" y="23"/>
                    <a:pt x="189" y="0"/>
                    <a:pt x="236" y="71"/>
                  </a:cubicBezTo>
                  <a:cubicBezTo>
                    <a:pt x="239" y="84"/>
                    <a:pt x="240" y="98"/>
                    <a:pt x="244" y="111"/>
                  </a:cubicBezTo>
                  <a:cubicBezTo>
                    <a:pt x="248" y="127"/>
                    <a:pt x="260" y="158"/>
                    <a:pt x="260" y="158"/>
                  </a:cubicBezTo>
                  <a:cubicBezTo>
                    <a:pt x="270" y="238"/>
                    <a:pt x="276" y="316"/>
                    <a:pt x="292" y="395"/>
                  </a:cubicBezTo>
                  <a:cubicBezTo>
                    <a:pt x="301" y="505"/>
                    <a:pt x="300" y="463"/>
                    <a:pt x="300" y="521"/>
                  </a:cubicBezTo>
                </a:path>
              </a:pathLst>
            </a:custGeom>
            <a:noFill/>
            <a:ln w="19050" cmpd="sng">
              <a:solidFill>
                <a:srgbClr val="0099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91186" name="AutoShape 50"/>
          <p:cNvSpPr>
            <a:spLocks noChangeArrowheads="1"/>
          </p:cNvSpPr>
          <p:nvPr/>
        </p:nvSpPr>
        <p:spPr bwMode="auto">
          <a:xfrm>
            <a:off x="2362200" y="4572000"/>
            <a:ext cx="3048000" cy="1066800"/>
          </a:xfrm>
          <a:prstGeom prst="wedgeRectCallout">
            <a:avLst>
              <a:gd name="adj1" fmla="val -62551"/>
              <a:gd name="adj2" fmla="val -860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r>
              <a:rPr lang="en-US" sz="2000"/>
              <a:t>Cross traffic causes congestion and variable queueing delay.</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1184"/>
                                        </p:tgtEl>
                                        <p:attrNameLst>
                                          <p:attrName>style.visibility</p:attrName>
                                        </p:attrNameLst>
                                      </p:cBhvr>
                                      <p:to>
                                        <p:strVal val="visible"/>
                                      </p:to>
                                    </p:set>
                                    <p:animEffect transition="in" filter="wipe(left)">
                                      <p:cBhvr>
                                        <p:cTn id="7" dur="500"/>
                                        <p:tgtEl>
                                          <p:spTgt spid="911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1185"/>
                                        </p:tgtEl>
                                        <p:attrNameLst>
                                          <p:attrName>style.visibility</p:attrName>
                                        </p:attrNameLst>
                                      </p:cBhvr>
                                      <p:to>
                                        <p:strVal val="visible"/>
                                      </p:to>
                                    </p:set>
                                    <p:animEffect transition="in" filter="wipe(left)">
                                      <p:cBhvr>
                                        <p:cTn id="12" dur="500"/>
                                        <p:tgtEl>
                                          <p:spTgt spid="911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91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86"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ate Placeholder 2"/>
          <p:cNvSpPr>
            <a:spLocks noGrp="1"/>
          </p:cNvSpPr>
          <p:nvPr>
            <p:ph type="dt" sz="half" idx="4294967295"/>
          </p:nvPr>
        </p:nvSpPr>
        <p:spPr>
          <a:xfrm>
            <a:off x="685800" y="6248400"/>
            <a:ext cx="1905000" cy="457200"/>
          </a:xfrm>
          <a:prstGeom prst="rect">
            <a:avLst/>
          </a:prstGeom>
        </p:spPr>
        <p:txBody>
          <a:bodyPr/>
          <a:lstStyle/>
          <a:p>
            <a:r>
              <a:rPr lang="en-US"/>
              <a:t>Winter 2007</a:t>
            </a:r>
          </a:p>
        </p:txBody>
      </p:sp>
      <p:sp>
        <p:nvSpPr>
          <p:cNvPr id="20" name="Footer Placeholder 3"/>
          <p:cNvSpPr>
            <a:spLocks noGrp="1"/>
          </p:cNvSpPr>
          <p:nvPr>
            <p:ph type="ftr" sz="quarter" idx="4294967295"/>
          </p:nvPr>
        </p:nvSpPr>
        <p:spPr>
          <a:xfrm>
            <a:off x="3124200" y="6248400"/>
            <a:ext cx="2895600" cy="457200"/>
          </a:xfrm>
          <a:prstGeom prst="rect">
            <a:avLst/>
          </a:prstGeom>
        </p:spPr>
        <p:txBody>
          <a:bodyPr/>
          <a:lstStyle/>
          <a:p>
            <a:r>
              <a:rPr lang="en-US"/>
              <a:t>CS244a Handout 3</a:t>
            </a:r>
          </a:p>
        </p:txBody>
      </p:sp>
      <p:sp>
        <p:nvSpPr>
          <p:cNvPr id="21" name="Slide Number Placeholder 4"/>
          <p:cNvSpPr>
            <a:spLocks noGrp="1"/>
          </p:cNvSpPr>
          <p:nvPr>
            <p:ph type="sldNum" sz="quarter" idx="12"/>
          </p:nvPr>
        </p:nvSpPr>
        <p:spPr/>
        <p:txBody>
          <a:bodyPr/>
          <a:lstStyle/>
          <a:p>
            <a:fld id="{BD4DA290-7761-0D4F-B5FC-9370D354D2D2}" type="slidenum">
              <a:rPr lang="en-US"/>
              <a:pPr/>
              <a:t>21</a:t>
            </a:fld>
            <a:endParaRPr lang="en-US"/>
          </a:p>
        </p:txBody>
      </p:sp>
      <p:sp>
        <p:nvSpPr>
          <p:cNvPr id="99330" name="Rectangle 2"/>
          <p:cNvSpPr>
            <a:spLocks noGrp="1" noChangeArrowheads="1"/>
          </p:cNvSpPr>
          <p:nvPr>
            <p:ph type="title"/>
          </p:nvPr>
        </p:nvSpPr>
        <p:spPr/>
        <p:txBody>
          <a:bodyPr/>
          <a:lstStyle/>
          <a:p>
            <a:r>
              <a:rPr lang="en-US"/>
              <a:t>A router queue</a:t>
            </a:r>
          </a:p>
        </p:txBody>
      </p:sp>
      <p:sp>
        <p:nvSpPr>
          <p:cNvPr id="99331" name="Rectangle 3"/>
          <p:cNvSpPr>
            <a:spLocks noChangeArrowheads="1"/>
          </p:cNvSpPr>
          <p:nvPr/>
        </p:nvSpPr>
        <p:spPr bwMode="auto">
          <a:xfrm>
            <a:off x="2514600" y="1905000"/>
            <a:ext cx="3505200" cy="17526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99332" name="Group 4"/>
          <p:cNvGrpSpPr>
            <a:grpSpLocks/>
          </p:cNvGrpSpPr>
          <p:nvPr/>
        </p:nvGrpSpPr>
        <p:grpSpPr bwMode="auto">
          <a:xfrm>
            <a:off x="3581400" y="2743200"/>
            <a:ext cx="685800" cy="457200"/>
            <a:chOff x="624" y="3120"/>
            <a:chExt cx="432" cy="288"/>
          </a:xfrm>
        </p:grpSpPr>
        <p:sp>
          <p:nvSpPr>
            <p:cNvPr id="99333" name="Freeform 5"/>
            <p:cNvSpPr>
              <a:spLocks/>
            </p:cNvSpPr>
            <p:nvPr/>
          </p:nvSpPr>
          <p:spPr bwMode="auto">
            <a:xfrm>
              <a:off x="624" y="3120"/>
              <a:ext cx="432" cy="288"/>
            </a:xfrm>
            <a:custGeom>
              <a:avLst/>
              <a:gdLst>
                <a:gd name="T0" fmla="*/ 0 w 432"/>
                <a:gd name="T1" fmla="*/ 0 h 288"/>
                <a:gd name="T2" fmla="*/ 432 w 432"/>
                <a:gd name="T3" fmla="*/ 0 h 288"/>
                <a:gd name="T4" fmla="*/ 432 w 432"/>
                <a:gd name="T5" fmla="*/ 288 h 288"/>
                <a:gd name="T6" fmla="*/ 0 w 432"/>
                <a:gd name="T7" fmla="*/ 288 h 288"/>
              </a:gdLst>
              <a:ahLst/>
              <a:cxnLst>
                <a:cxn ang="0">
                  <a:pos x="T0" y="T1"/>
                </a:cxn>
                <a:cxn ang="0">
                  <a:pos x="T2" y="T3"/>
                </a:cxn>
                <a:cxn ang="0">
                  <a:pos x="T4" y="T5"/>
                </a:cxn>
                <a:cxn ang="0">
                  <a:pos x="T6" y="T7"/>
                </a:cxn>
              </a:cxnLst>
              <a:rect l="0" t="0" r="r" b="b"/>
              <a:pathLst>
                <a:path w="432" h="288">
                  <a:moveTo>
                    <a:pt x="0" y="0"/>
                  </a:moveTo>
                  <a:lnTo>
                    <a:pt x="432" y="0"/>
                  </a:lnTo>
                  <a:lnTo>
                    <a:pt x="432" y="288"/>
                  </a:lnTo>
                  <a:lnTo>
                    <a:pt x="0" y="288"/>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9334" name="Line 6"/>
            <p:cNvSpPr>
              <a:spLocks noChangeShapeType="1"/>
            </p:cNvSpPr>
            <p:nvPr/>
          </p:nvSpPr>
          <p:spPr bwMode="auto">
            <a:xfrm>
              <a:off x="912" y="3120"/>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99335" name="Oval 7"/>
          <p:cNvSpPr>
            <a:spLocks noChangeArrowheads="1"/>
          </p:cNvSpPr>
          <p:nvPr/>
        </p:nvSpPr>
        <p:spPr bwMode="auto">
          <a:xfrm>
            <a:off x="4572000" y="2743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Symbol" charset="0"/>
              </a:rPr>
              <a:t>m</a:t>
            </a:r>
          </a:p>
        </p:txBody>
      </p:sp>
      <p:sp>
        <p:nvSpPr>
          <p:cNvPr id="99336" name="Line 8"/>
          <p:cNvSpPr>
            <a:spLocks noChangeShapeType="1"/>
          </p:cNvSpPr>
          <p:nvPr/>
        </p:nvSpPr>
        <p:spPr bwMode="auto">
          <a:xfrm>
            <a:off x="4267200" y="29718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9337" name="Line 9"/>
          <p:cNvSpPr>
            <a:spLocks noChangeShapeType="1"/>
          </p:cNvSpPr>
          <p:nvPr/>
        </p:nvSpPr>
        <p:spPr bwMode="auto">
          <a:xfrm>
            <a:off x="5029200" y="29718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9338" name="Line 10"/>
          <p:cNvSpPr>
            <a:spLocks noChangeShapeType="1"/>
          </p:cNvSpPr>
          <p:nvPr/>
        </p:nvSpPr>
        <p:spPr bwMode="auto">
          <a:xfrm>
            <a:off x="2743200" y="2971800"/>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9339" name="Text Box 11"/>
          <p:cNvSpPr txBox="1">
            <a:spLocks noChangeArrowheads="1"/>
          </p:cNvSpPr>
          <p:nvPr/>
        </p:nvSpPr>
        <p:spPr bwMode="auto">
          <a:xfrm>
            <a:off x="2819400" y="2635250"/>
            <a:ext cx="7794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i="1">
                <a:latin typeface="Times New Roman" charset="0"/>
              </a:rPr>
              <a:t>A</a:t>
            </a:r>
            <a:r>
              <a:rPr lang="en-US" sz="1800">
                <a:latin typeface="Times New Roman" charset="0"/>
              </a:rPr>
              <a:t>(</a:t>
            </a:r>
            <a:r>
              <a:rPr lang="en-US" sz="1800" i="1">
                <a:latin typeface="Times New Roman" charset="0"/>
              </a:rPr>
              <a:t>t</a:t>
            </a:r>
            <a:r>
              <a:rPr lang="en-US" sz="1800">
                <a:latin typeface="Times New Roman" charset="0"/>
              </a:rPr>
              <a:t>), </a:t>
            </a:r>
            <a:r>
              <a:rPr lang="en-US" sz="1800">
                <a:latin typeface="Symbol" charset="0"/>
              </a:rPr>
              <a:t>l</a:t>
            </a:r>
          </a:p>
        </p:txBody>
      </p:sp>
      <p:sp>
        <p:nvSpPr>
          <p:cNvPr id="99340" name="Text Box 12"/>
          <p:cNvSpPr txBox="1">
            <a:spLocks noChangeArrowheads="1"/>
          </p:cNvSpPr>
          <p:nvPr/>
        </p:nvSpPr>
        <p:spPr bwMode="auto">
          <a:xfrm>
            <a:off x="5105400" y="2640013"/>
            <a:ext cx="565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i="1">
                <a:latin typeface="Times New Roman" charset="0"/>
              </a:rPr>
              <a:t>D</a:t>
            </a:r>
            <a:r>
              <a:rPr lang="en-US" sz="1800">
                <a:latin typeface="Times New Roman" charset="0"/>
              </a:rPr>
              <a:t>(</a:t>
            </a:r>
            <a:r>
              <a:rPr lang="en-US" sz="1800" i="1">
                <a:latin typeface="Times New Roman" charset="0"/>
              </a:rPr>
              <a:t>t</a:t>
            </a:r>
            <a:r>
              <a:rPr lang="en-US" sz="1800">
                <a:latin typeface="Times New Roman" charset="0"/>
              </a:rPr>
              <a:t>)</a:t>
            </a:r>
          </a:p>
        </p:txBody>
      </p:sp>
      <p:sp>
        <p:nvSpPr>
          <p:cNvPr id="99341" name="Text Box 13"/>
          <p:cNvSpPr txBox="1">
            <a:spLocks noChangeArrowheads="1"/>
          </p:cNvSpPr>
          <p:nvPr/>
        </p:nvSpPr>
        <p:spPr bwMode="auto">
          <a:xfrm>
            <a:off x="2590800" y="1995488"/>
            <a:ext cx="3222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a:t>Model of FIFO router queue</a:t>
            </a:r>
          </a:p>
        </p:txBody>
      </p:sp>
      <p:sp>
        <p:nvSpPr>
          <p:cNvPr id="99342" name="Text Box 14"/>
          <p:cNvSpPr txBox="1">
            <a:spLocks noChangeArrowheads="1"/>
          </p:cNvSpPr>
          <p:nvPr/>
        </p:nvSpPr>
        <p:spPr bwMode="auto">
          <a:xfrm>
            <a:off x="3581400" y="3200400"/>
            <a:ext cx="69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i="1">
                <a:latin typeface="Times New Roman" charset="0"/>
              </a:rPr>
              <a:t>Q</a:t>
            </a:r>
            <a:r>
              <a:rPr lang="en-US">
                <a:latin typeface="Times New Roman" charset="0"/>
              </a:rPr>
              <a:t>(</a:t>
            </a:r>
            <a:r>
              <a:rPr lang="en-US" i="1">
                <a:latin typeface="Times New Roman" charset="0"/>
              </a:rPr>
              <a:t>t</a:t>
            </a:r>
            <a:r>
              <a:rPr lang="en-US">
                <a:latin typeface="Times New Roman" charset="0"/>
              </a:rPr>
              <a:t>)</a:t>
            </a:r>
          </a:p>
        </p:txBody>
      </p:sp>
      <p:graphicFrame>
        <p:nvGraphicFramePr>
          <p:cNvPr id="99343" name="Object 15"/>
          <p:cNvGraphicFramePr>
            <a:graphicFrameLocks noChangeAspect="1"/>
          </p:cNvGraphicFramePr>
          <p:nvPr/>
        </p:nvGraphicFramePr>
        <p:xfrm>
          <a:off x="533400" y="3886200"/>
          <a:ext cx="8305800" cy="2081213"/>
        </p:xfrm>
        <a:graphic>
          <a:graphicData uri="http://schemas.openxmlformats.org/presentationml/2006/ole">
            <mc:AlternateContent xmlns:mc="http://schemas.openxmlformats.org/markup-compatibility/2006">
              <mc:Choice xmlns:v="urn:schemas-microsoft-com:vml" Requires="v">
                <p:oleObj spid="_x0000_s99441" name="Equation" r:id="rId4" imgW="5168880" imgH="1295280" progId="Equation.DSMT4">
                  <p:embed/>
                </p:oleObj>
              </mc:Choice>
              <mc:Fallback>
                <p:oleObj name="Equation" r:id="rId4" imgW="5168880" imgH="1295280" progId="Equation.DSMT4">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3886200"/>
                        <a:ext cx="8305800" cy="2081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99344" name="Line 16"/>
          <p:cNvSpPr>
            <a:spLocks noChangeShapeType="1"/>
          </p:cNvSpPr>
          <p:nvPr/>
        </p:nvSpPr>
        <p:spPr bwMode="auto">
          <a:xfrm>
            <a:off x="2209800" y="2743200"/>
            <a:ext cx="533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9345" name="Line 17"/>
          <p:cNvSpPr>
            <a:spLocks noChangeShapeType="1"/>
          </p:cNvSpPr>
          <p:nvPr/>
        </p:nvSpPr>
        <p:spPr bwMode="auto">
          <a:xfrm>
            <a:off x="2209800" y="29718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9346" name="Line 18"/>
          <p:cNvSpPr>
            <a:spLocks noChangeShapeType="1"/>
          </p:cNvSpPr>
          <p:nvPr/>
        </p:nvSpPr>
        <p:spPr bwMode="auto">
          <a:xfrm flipV="1">
            <a:off x="2209800" y="2971800"/>
            <a:ext cx="533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ate Placeholder 2"/>
          <p:cNvSpPr>
            <a:spLocks noGrp="1"/>
          </p:cNvSpPr>
          <p:nvPr>
            <p:ph type="dt" sz="half" idx="4294967295"/>
          </p:nvPr>
        </p:nvSpPr>
        <p:spPr>
          <a:xfrm>
            <a:off x="685800" y="6248400"/>
            <a:ext cx="1905000" cy="457200"/>
          </a:xfrm>
          <a:prstGeom prst="rect">
            <a:avLst/>
          </a:prstGeom>
        </p:spPr>
        <p:txBody>
          <a:bodyPr/>
          <a:lstStyle/>
          <a:p>
            <a:r>
              <a:rPr lang="en-US"/>
              <a:t>Winter 2007</a:t>
            </a:r>
          </a:p>
        </p:txBody>
      </p:sp>
      <p:sp>
        <p:nvSpPr>
          <p:cNvPr id="20" name="Footer Placeholder 3"/>
          <p:cNvSpPr>
            <a:spLocks noGrp="1"/>
          </p:cNvSpPr>
          <p:nvPr>
            <p:ph type="ftr" sz="quarter" idx="4294967295"/>
          </p:nvPr>
        </p:nvSpPr>
        <p:spPr>
          <a:xfrm>
            <a:off x="3124200" y="6248400"/>
            <a:ext cx="2895600" cy="457200"/>
          </a:xfrm>
          <a:prstGeom prst="rect">
            <a:avLst/>
          </a:prstGeom>
        </p:spPr>
        <p:txBody>
          <a:bodyPr/>
          <a:lstStyle/>
          <a:p>
            <a:r>
              <a:rPr lang="en-US"/>
              <a:t>CS244a Handout 3</a:t>
            </a:r>
          </a:p>
        </p:txBody>
      </p:sp>
      <p:sp>
        <p:nvSpPr>
          <p:cNvPr id="21" name="Slide Number Placeholder 4"/>
          <p:cNvSpPr>
            <a:spLocks noGrp="1"/>
          </p:cNvSpPr>
          <p:nvPr>
            <p:ph type="sldNum" sz="quarter" idx="12"/>
          </p:nvPr>
        </p:nvSpPr>
        <p:spPr/>
        <p:txBody>
          <a:bodyPr/>
          <a:lstStyle/>
          <a:p>
            <a:fld id="{210AE1AC-576C-AA4F-B1D6-41812FAFC761}" type="slidenum">
              <a:rPr lang="en-US"/>
              <a:pPr/>
              <a:t>22</a:t>
            </a:fld>
            <a:endParaRPr lang="en-US"/>
          </a:p>
        </p:txBody>
      </p:sp>
      <p:sp>
        <p:nvSpPr>
          <p:cNvPr id="57346" name="Rectangle 2"/>
          <p:cNvSpPr>
            <a:spLocks noGrp="1" noChangeArrowheads="1"/>
          </p:cNvSpPr>
          <p:nvPr>
            <p:ph type="title"/>
          </p:nvPr>
        </p:nvSpPr>
        <p:spPr>
          <a:xfrm>
            <a:off x="685800" y="457200"/>
            <a:ext cx="7772400" cy="1143000"/>
          </a:xfrm>
        </p:spPr>
        <p:txBody>
          <a:bodyPr/>
          <a:lstStyle/>
          <a:p>
            <a:r>
              <a:rPr lang="en-US"/>
              <a:t>A simple deterministic model</a:t>
            </a:r>
            <a:r>
              <a:rPr lang="en-US" sz="2800" i="1"/>
              <a:t> </a:t>
            </a:r>
            <a:br>
              <a:rPr lang="en-US" sz="2800" i="1"/>
            </a:br>
            <a:endParaRPr lang="en-US" sz="2800" i="1"/>
          </a:p>
        </p:txBody>
      </p:sp>
      <p:sp>
        <p:nvSpPr>
          <p:cNvPr id="57403" name="Text Box 59"/>
          <p:cNvSpPr txBox="1">
            <a:spLocks noChangeArrowheads="1"/>
          </p:cNvSpPr>
          <p:nvPr/>
        </p:nvSpPr>
        <p:spPr bwMode="auto">
          <a:xfrm>
            <a:off x="2895600" y="4175125"/>
            <a:ext cx="4495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000"/>
              <a:t>Properties of </a:t>
            </a:r>
            <a:r>
              <a:rPr lang="en-US" sz="2000" i="1">
                <a:latin typeface="Times New Roman" charset="0"/>
              </a:rPr>
              <a:t>A</a:t>
            </a:r>
            <a:r>
              <a:rPr lang="en-US" sz="2000">
                <a:latin typeface="Times New Roman" charset="0"/>
              </a:rPr>
              <a:t>(</a:t>
            </a:r>
            <a:r>
              <a:rPr lang="en-US" sz="2000" i="1">
                <a:latin typeface="Times New Roman" charset="0"/>
              </a:rPr>
              <a:t>t</a:t>
            </a:r>
            <a:r>
              <a:rPr lang="en-US" sz="2000">
                <a:latin typeface="Times New Roman" charset="0"/>
              </a:rPr>
              <a:t>), </a:t>
            </a:r>
            <a:r>
              <a:rPr lang="en-US" sz="2000" i="1">
                <a:latin typeface="Times New Roman" charset="0"/>
              </a:rPr>
              <a:t>D</a:t>
            </a:r>
            <a:r>
              <a:rPr lang="en-US" sz="2000">
                <a:latin typeface="Times New Roman" charset="0"/>
              </a:rPr>
              <a:t>(</a:t>
            </a:r>
            <a:r>
              <a:rPr lang="en-US" sz="2000" i="1">
                <a:latin typeface="Times New Roman" charset="0"/>
              </a:rPr>
              <a:t>t</a:t>
            </a:r>
            <a:r>
              <a:rPr lang="en-US" sz="2000">
                <a:latin typeface="Times New Roman" charset="0"/>
              </a:rPr>
              <a:t>):</a:t>
            </a:r>
          </a:p>
          <a:p>
            <a:pPr>
              <a:buClr>
                <a:srgbClr val="000099"/>
              </a:buClr>
              <a:buSzPct val="75000"/>
              <a:buFont typeface="Wingdings" charset="0"/>
              <a:buChar char="v"/>
            </a:pPr>
            <a:r>
              <a:rPr lang="en-US" sz="2000"/>
              <a:t> </a:t>
            </a:r>
            <a:r>
              <a:rPr lang="en-US" sz="2000" i="1">
                <a:latin typeface="Times New Roman" charset="0"/>
              </a:rPr>
              <a:t>A</a:t>
            </a:r>
            <a:r>
              <a:rPr lang="en-US" sz="2000">
                <a:latin typeface="Times New Roman" charset="0"/>
              </a:rPr>
              <a:t>(</a:t>
            </a:r>
            <a:r>
              <a:rPr lang="en-US" sz="2000" i="1">
                <a:latin typeface="Times New Roman" charset="0"/>
              </a:rPr>
              <a:t>t</a:t>
            </a:r>
            <a:r>
              <a:rPr lang="en-US" sz="2000">
                <a:latin typeface="Times New Roman" charset="0"/>
              </a:rPr>
              <a:t>), </a:t>
            </a:r>
            <a:r>
              <a:rPr lang="en-US" sz="2000" i="1">
                <a:latin typeface="Times New Roman" charset="0"/>
              </a:rPr>
              <a:t>D</a:t>
            </a:r>
            <a:r>
              <a:rPr lang="en-US" sz="2000">
                <a:latin typeface="Times New Roman" charset="0"/>
              </a:rPr>
              <a:t>(</a:t>
            </a:r>
            <a:r>
              <a:rPr lang="en-US" sz="2000" i="1">
                <a:latin typeface="Times New Roman" charset="0"/>
              </a:rPr>
              <a:t>t</a:t>
            </a:r>
            <a:r>
              <a:rPr lang="en-US" sz="2000">
                <a:latin typeface="Times New Roman" charset="0"/>
              </a:rPr>
              <a:t>)</a:t>
            </a:r>
            <a:r>
              <a:rPr lang="en-US" sz="2000"/>
              <a:t> are non-decreasing</a:t>
            </a:r>
          </a:p>
          <a:p>
            <a:pPr>
              <a:buClr>
                <a:srgbClr val="000099"/>
              </a:buClr>
              <a:buSzPct val="75000"/>
              <a:buFont typeface="Wingdings" charset="0"/>
              <a:buChar char="v"/>
            </a:pPr>
            <a:r>
              <a:rPr lang="en-US" sz="2000"/>
              <a:t> </a:t>
            </a:r>
            <a:r>
              <a:rPr lang="en-US" sz="2000" i="1">
                <a:latin typeface="Times New Roman" charset="0"/>
              </a:rPr>
              <a:t>A</a:t>
            </a:r>
            <a:r>
              <a:rPr lang="en-US" sz="2000">
                <a:latin typeface="Times New Roman" charset="0"/>
              </a:rPr>
              <a:t>(</a:t>
            </a:r>
            <a:r>
              <a:rPr lang="en-US" sz="2000" i="1">
                <a:latin typeface="Times New Roman" charset="0"/>
              </a:rPr>
              <a:t>t</a:t>
            </a:r>
            <a:r>
              <a:rPr lang="en-US" sz="2000">
                <a:latin typeface="Times New Roman" charset="0"/>
              </a:rPr>
              <a:t>) &gt;= </a:t>
            </a:r>
            <a:r>
              <a:rPr lang="en-US" sz="2000" i="1">
                <a:latin typeface="Times New Roman" charset="0"/>
              </a:rPr>
              <a:t>D</a:t>
            </a:r>
            <a:r>
              <a:rPr lang="en-US" sz="2000">
                <a:latin typeface="Times New Roman" charset="0"/>
              </a:rPr>
              <a:t>(</a:t>
            </a:r>
            <a:r>
              <a:rPr lang="en-US" sz="2000" i="1">
                <a:latin typeface="Times New Roman" charset="0"/>
              </a:rPr>
              <a:t>t</a:t>
            </a:r>
            <a:r>
              <a:rPr lang="en-US" sz="2000">
                <a:latin typeface="Times New Roman" charset="0"/>
              </a:rPr>
              <a:t>)</a:t>
            </a:r>
            <a:endParaRPr lang="en-US" sz="2000"/>
          </a:p>
        </p:txBody>
      </p:sp>
      <p:sp>
        <p:nvSpPr>
          <p:cNvPr id="57404" name="Rectangle 60"/>
          <p:cNvSpPr>
            <a:spLocks noChangeArrowheads="1"/>
          </p:cNvSpPr>
          <p:nvPr/>
        </p:nvSpPr>
        <p:spPr bwMode="auto">
          <a:xfrm>
            <a:off x="2819400" y="2057400"/>
            <a:ext cx="3505200" cy="17526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57405" name="Group 61"/>
          <p:cNvGrpSpPr>
            <a:grpSpLocks/>
          </p:cNvGrpSpPr>
          <p:nvPr/>
        </p:nvGrpSpPr>
        <p:grpSpPr bwMode="auto">
          <a:xfrm>
            <a:off x="3886200" y="2895600"/>
            <a:ext cx="685800" cy="457200"/>
            <a:chOff x="624" y="3120"/>
            <a:chExt cx="432" cy="288"/>
          </a:xfrm>
        </p:grpSpPr>
        <p:sp>
          <p:nvSpPr>
            <p:cNvPr id="57406" name="Freeform 62"/>
            <p:cNvSpPr>
              <a:spLocks/>
            </p:cNvSpPr>
            <p:nvPr/>
          </p:nvSpPr>
          <p:spPr bwMode="auto">
            <a:xfrm>
              <a:off x="624" y="3120"/>
              <a:ext cx="432" cy="288"/>
            </a:xfrm>
            <a:custGeom>
              <a:avLst/>
              <a:gdLst>
                <a:gd name="T0" fmla="*/ 0 w 432"/>
                <a:gd name="T1" fmla="*/ 0 h 288"/>
                <a:gd name="T2" fmla="*/ 432 w 432"/>
                <a:gd name="T3" fmla="*/ 0 h 288"/>
                <a:gd name="T4" fmla="*/ 432 w 432"/>
                <a:gd name="T5" fmla="*/ 288 h 288"/>
                <a:gd name="T6" fmla="*/ 0 w 432"/>
                <a:gd name="T7" fmla="*/ 288 h 288"/>
              </a:gdLst>
              <a:ahLst/>
              <a:cxnLst>
                <a:cxn ang="0">
                  <a:pos x="T0" y="T1"/>
                </a:cxn>
                <a:cxn ang="0">
                  <a:pos x="T2" y="T3"/>
                </a:cxn>
                <a:cxn ang="0">
                  <a:pos x="T4" y="T5"/>
                </a:cxn>
                <a:cxn ang="0">
                  <a:pos x="T6" y="T7"/>
                </a:cxn>
              </a:cxnLst>
              <a:rect l="0" t="0" r="r" b="b"/>
              <a:pathLst>
                <a:path w="432" h="288">
                  <a:moveTo>
                    <a:pt x="0" y="0"/>
                  </a:moveTo>
                  <a:lnTo>
                    <a:pt x="432" y="0"/>
                  </a:lnTo>
                  <a:lnTo>
                    <a:pt x="432" y="288"/>
                  </a:lnTo>
                  <a:lnTo>
                    <a:pt x="0" y="288"/>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7407" name="Line 63"/>
            <p:cNvSpPr>
              <a:spLocks noChangeShapeType="1"/>
            </p:cNvSpPr>
            <p:nvPr/>
          </p:nvSpPr>
          <p:spPr bwMode="auto">
            <a:xfrm>
              <a:off x="912" y="3120"/>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57408" name="Oval 64"/>
          <p:cNvSpPr>
            <a:spLocks noChangeArrowheads="1"/>
          </p:cNvSpPr>
          <p:nvPr/>
        </p:nvSpPr>
        <p:spPr bwMode="auto">
          <a:xfrm>
            <a:off x="4876800" y="2895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Symbol" charset="0"/>
              </a:rPr>
              <a:t>m</a:t>
            </a:r>
          </a:p>
        </p:txBody>
      </p:sp>
      <p:sp>
        <p:nvSpPr>
          <p:cNvPr id="57409" name="Line 65"/>
          <p:cNvSpPr>
            <a:spLocks noChangeShapeType="1"/>
          </p:cNvSpPr>
          <p:nvPr/>
        </p:nvSpPr>
        <p:spPr bwMode="auto">
          <a:xfrm>
            <a:off x="4572000" y="31242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7410" name="Line 66"/>
          <p:cNvSpPr>
            <a:spLocks noChangeShapeType="1"/>
          </p:cNvSpPr>
          <p:nvPr/>
        </p:nvSpPr>
        <p:spPr bwMode="auto">
          <a:xfrm>
            <a:off x="5334000" y="31242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7411" name="Line 67"/>
          <p:cNvSpPr>
            <a:spLocks noChangeShapeType="1"/>
          </p:cNvSpPr>
          <p:nvPr/>
        </p:nvSpPr>
        <p:spPr bwMode="auto">
          <a:xfrm>
            <a:off x="3048000" y="3124200"/>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7412" name="Text Box 68"/>
          <p:cNvSpPr txBox="1">
            <a:spLocks noChangeArrowheads="1"/>
          </p:cNvSpPr>
          <p:nvPr/>
        </p:nvSpPr>
        <p:spPr bwMode="auto">
          <a:xfrm>
            <a:off x="3124200" y="2811463"/>
            <a:ext cx="7143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i="1">
                <a:latin typeface="Times New Roman" charset="0"/>
              </a:rPr>
              <a:t>A</a:t>
            </a:r>
            <a:r>
              <a:rPr lang="en-US" sz="1600">
                <a:latin typeface="Times New Roman" charset="0"/>
              </a:rPr>
              <a:t>(</a:t>
            </a:r>
            <a:r>
              <a:rPr lang="en-US" sz="1600" i="1">
                <a:latin typeface="Times New Roman" charset="0"/>
              </a:rPr>
              <a:t>t</a:t>
            </a:r>
            <a:r>
              <a:rPr lang="en-US" sz="1600">
                <a:latin typeface="Times New Roman" charset="0"/>
              </a:rPr>
              <a:t>), </a:t>
            </a:r>
            <a:r>
              <a:rPr lang="en-US" sz="1600">
                <a:latin typeface="Symbol" charset="0"/>
              </a:rPr>
              <a:t>l</a:t>
            </a:r>
          </a:p>
        </p:txBody>
      </p:sp>
      <p:sp>
        <p:nvSpPr>
          <p:cNvPr id="57413" name="Text Box 69"/>
          <p:cNvSpPr txBox="1">
            <a:spLocks noChangeArrowheads="1"/>
          </p:cNvSpPr>
          <p:nvPr/>
        </p:nvSpPr>
        <p:spPr bwMode="auto">
          <a:xfrm>
            <a:off x="5410200" y="2816225"/>
            <a:ext cx="5238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i="1">
                <a:latin typeface="Times New Roman" charset="0"/>
              </a:rPr>
              <a:t>D</a:t>
            </a:r>
            <a:r>
              <a:rPr lang="en-US" sz="1600">
                <a:latin typeface="Times New Roman" charset="0"/>
              </a:rPr>
              <a:t>(</a:t>
            </a:r>
            <a:r>
              <a:rPr lang="en-US" sz="1600" i="1">
                <a:latin typeface="Times New Roman" charset="0"/>
              </a:rPr>
              <a:t>t</a:t>
            </a:r>
            <a:r>
              <a:rPr lang="en-US" sz="1600">
                <a:latin typeface="Times New Roman" charset="0"/>
              </a:rPr>
              <a:t>)</a:t>
            </a:r>
          </a:p>
        </p:txBody>
      </p:sp>
      <p:sp>
        <p:nvSpPr>
          <p:cNvPr id="57414" name="Text Box 70"/>
          <p:cNvSpPr txBox="1">
            <a:spLocks noChangeArrowheads="1"/>
          </p:cNvSpPr>
          <p:nvPr/>
        </p:nvSpPr>
        <p:spPr bwMode="auto">
          <a:xfrm>
            <a:off x="2895600" y="2147888"/>
            <a:ext cx="3222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a:t>Model of FIFO router queue</a:t>
            </a:r>
          </a:p>
        </p:txBody>
      </p:sp>
      <p:sp>
        <p:nvSpPr>
          <p:cNvPr id="57415" name="Line 71"/>
          <p:cNvSpPr>
            <a:spLocks noChangeShapeType="1"/>
          </p:cNvSpPr>
          <p:nvPr/>
        </p:nvSpPr>
        <p:spPr bwMode="auto">
          <a:xfrm>
            <a:off x="2514600" y="2819400"/>
            <a:ext cx="533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7416" name="Line 72"/>
          <p:cNvSpPr>
            <a:spLocks noChangeShapeType="1"/>
          </p:cNvSpPr>
          <p:nvPr/>
        </p:nvSpPr>
        <p:spPr bwMode="auto">
          <a:xfrm>
            <a:off x="2514600" y="31242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7417" name="Line 73"/>
          <p:cNvSpPr>
            <a:spLocks noChangeShapeType="1"/>
          </p:cNvSpPr>
          <p:nvPr/>
        </p:nvSpPr>
        <p:spPr bwMode="auto">
          <a:xfrm flipV="1">
            <a:off x="2514600" y="3200400"/>
            <a:ext cx="533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7437" name="Text Box 93"/>
          <p:cNvSpPr txBox="1">
            <a:spLocks noChangeArrowheads="1"/>
          </p:cNvSpPr>
          <p:nvPr/>
        </p:nvSpPr>
        <p:spPr bwMode="auto">
          <a:xfrm>
            <a:off x="3879850" y="3352800"/>
            <a:ext cx="69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i="1">
                <a:latin typeface="Times New Roman" charset="0"/>
              </a:rPr>
              <a:t>Q</a:t>
            </a:r>
            <a:r>
              <a:rPr lang="en-US">
                <a:latin typeface="Times New Roman" charset="0"/>
              </a:rPr>
              <a:t>(</a:t>
            </a:r>
            <a:r>
              <a:rPr lang="en-US" i="1">
                <a:latin typeface="Times New Roman" charset="0"/>
              </a:rPr>
              <a:t>t</a:t>
            </a:r>
            <a:r>
              <a:rPr lang="en-US">
                <a:latin typeface="Times New Roman" charset="0"/>
              </a:rPr>
              <a:t>)</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Date Placeholder 2"/>
          <p:cNvSpPr>
            <a:spLocks noGrp="1"/>
          </p:cNvSpPr>
          <p:nvPr>
            <p:ph type="dt" sz="half" idx="4294967295"/>
          </p:nvPr>
        </p:nvSpPr>
        <p:spPr>
          <a:xfrm>
            <a:off x="685800" y="6248400"/>
            <a:ext cx="1905000" cy="457200"/>
          </a:xfrm>
          <a:prstGeom prst="rect">
            <a:avLst/>
          </a:prstGeom>
        </p:spPr>
        <p:txBody>
          <a:bodyPr/>
          <a:lstStyle/>
          <a:p>
            <a:r>
              <a:rPr lang="en-US"/>
              <a:t>Winter 2007</a:t>
            </a:r>
          </a:p>
        </p:txBody>
      </p:sp>
      <p:sp>
        <p:nvSpPr>
          <p:cNvPr id="37" name="Footer Placeholder 3"/>
          <p:cNvSpPr>
            <a:spLocks noGrp="1"/>
          </p:cNvSpPr>
          <p:nvPr>
            <p:ph type="ftr" sz="quarter" idx="4294967295"/>
          </p:nvPr>
        </p:nvSpPr>
        <p:spPr>
          <a:xfrm>
            <a:off x="3124200" y="6248400"/>
            <a:ext cx="2895600" cy="457200"/>
          </a:xfrm>
          <a:prstGeom prst="rect">
            <a:avLst/>
          </a:prstGeom>
        </p:spPr>
        <p:txBody>
          <a:bodyPr/>
          <a:lstStyle/>
          <a:p>
            <a:r>
              <a:rPr lang="en-US"/>
              <a:t>CS244a Handout 3</a:t>
            </a:r>
          </a:p>
        </p:txBody>
      </p:sp>
      <p:sp>
        <p:nvSpPr>
          <p:cNvPr id="38" name="Slide Number Placeholder 4"/>
          <p:cNvSpPr>
            <a:spLocks noGrp="1"/>
          </p:cNvSpPr>
          <p:nvPr>
            <p:ph type="sldNum" sz="quarter" idx="12"/>
          </p:nvPr>
        </p:nvSpPr>
        <p:spPr/>
        <p:txBody>
          <a:bodyPr/>
          <a:lstStyle/>
          <a:p>
            <a:fld id="{C9A7595E-C23D-0C49-8649-515B824A2AF2}" type="slidenum">
              <a:rPr lang="en-US"/>
              <a:pPr/>
              <a:t>23</a:t>
            </a:fld>
            <a:endParaRPr lang="en-US"/>
          </a:p>
        </p:txBody>
      </p:sp>
      <p:sp>
        <p:nvSpPr>
          <p:cNvPr id="102402" name="Rectangle 1026"/>
          <p:cNvSpPr>
            <a:spLocks noGrp="1" noChangeArrowheads="1"/>
          </p:cNvSpPr>
          <p:nvPr>
            <p:ph type="title"/>
          </p:nvPr>
        </p:nvSpPr>
        <p:spPr/>
        <p:txBody>
          <a:bodyPr/>
          <a:lstStyle/>
          <a:p>
            <a:r>
              <a:rPr lang="en-US"/>
              <a:t>A simple deterministic model</a:t>
            </a:r>
            <a:br>
              <a:rPr lang="en-US"/>
            </a:br>
            <a:r>
              <a:rPr lang="en-US" sz="3200" i="1"/>
              <a:t>bytes or </a:t>
            </a:r>
            <a:r>
              <a:rPr lang="ja-JP" altLang="en-US" sz="3200" i="1">
                <a:latin typeface="Arial"/>
              </a:rPr>
              <a:t>“</a:t>
            </a:r>
            <a:r>
              <a:rPr lang="en-US" sz="3200" i="1"/>
              <a:t>fluid</a:t>
            </a:r>
            <a:r>
              <a:rPr lang="ja-JP" altLang="en-US" sz="3200" i="1">
                <a:latin typeface="Arial"/>
              </a:rPr>
              <a:t>”</a:t>
            </a:r>
            <a:r>
              <a:rPr lang="en-US" sz="2800" i="1"/>
              <a:t> </a:t>
            </a:r>
          </a:p>
        </p:txBody>
      </p:sp>
      <p:sp>
        <p:nvSpPr>
          <p:cNvPr id="102403" name="Line 1027"/>
          <p:cNvSpPr>
            <a:spLocks noChangeShapeType="1"/>
          </p:cNvSpPr>
          <p:nvPr/>
        </p:nvSpPr>
        <p:spPr bwMode="auto">
          <a:xfrm>
            <a:off x="1579563" y="2825750"/>
            <a:ext cx="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04" name="Line 1028"/>
          <p:cNvSpPr>
            <a:spLocks noChangeShapeType="1"/>
          </p:cNvSpPr>
          <p:nvPr/>
        </p:nvSpPr>
        <p:spPr bwMode="auto">
          <a:xfrm>
            <a:off x="2874963" y="2825750"/>
            <a:ext cx="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05" name="Rectangle 1029"/>
          <p:cNvSpPr>
            <a:spLocks noChangeArrowheads="1"/>
          </p:cNvSpPr>
          <p:nvPr/>
        </p:nvSpPr>
        <p:spPr bwMode="auto">
          <a:xfrm>
            <a:off x="1579563" y="3054350"/>
            <a:ext cx="1295400" cy="762000"/>
          </a:xfrm>
          <a:prstGeom prst="rect">
            <a:avLst/>
          </a:prstGeom>
          <a:solidFill>
            <a:srgbClr val="0000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06" name="Rectangle 1030"/>
          <p:cNvSpPr>
            <a:spLocks noChangeArrowheads="1"/>
          </p:cNvSpPr>
          <p:nvPr/>
        </p:nvSpPr>
        <p:spPr bwMode="auto">
          <a:xfrm>
            <a:off x="2189163" y="3816350"/>
            <a:ext cx="76200" cy="381000"/>
          </a:xfrm>
          <a:prstGeom prst="rect">
            <a:avLst/>
          </a:prstGeom>
          <a:solidFill>
            <a:srgbClr val="0000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02407" name="Group 1031"/>
          <p:cNvGrpSpPr>
            <a:grpSpLocks/>
          </p:cNvGrpSpPr>
          <p:nvPr/>
        </p:nvGrpSpPr>
        <p:grpSpPr bwMode="auto">
          <a:xfrm>
            <a:off x="2058988" y="4200525"/>
            <a:ext cx="333375" cy="323850"/>
            <a:chOff x="1116" y="2742"/>
            <a:chExt cx="210" cy="204"/>
          </a:xfrm>
        </p:grpSpPr>
        <p:sp>
          <p:nvSpPr>
            <p:cNvPr id="102408" name="Oval 1032"/>
            <p:cNvSpPr>
              <a:spLocks noChangeArrowheads="1"/>
            </p:cNvSpPr>
            <p:nvPr/>
          </p:nvSpPr>
          <p:spPr bwMode="auto">
            <a:xfrm>
              <a:off x="1116" y="2742"/>
              <a:ext cx="210" cy="20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09" name="Line 1033"/>
            <p:cNvSpPr>
              <a:spLocks noChangeShapeType="1"/>
            </p:cNvSpPr>
            <p:nvPr/>
          </p:nvSpPr>
          <p:spPr bwMode="auto">
            <a:xfrm>
              <a:off x="1150" y="2774"/>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10" name="Line 1034"/>
            <p:cNvSpPr>
              <a:spLocks noChangeShapeType="1"/>
            </p:cNvSpPr>
            <p:nvPr/>
          </p:nvSpPr>
          <p:spPr bwMode="auto">
            <a:xfrm flipH="1">
              <a:off x="1146" y="2772"/>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02411" name="Rectangle 1035"/>
          <p:cNvSpPr>
            <a:spLocks noChangeArrowheads="1"/>
          </p:cNvSpPr>
          <p:nvPr/>
        </p:nvSpPr>
        <p:spPr bwMode="auto">
          <a:xfrm>
            <a:off x="2189163" y="4524375"/>
            <a:ext cx="76200" cy="282575"/>
          </a:xfrm>
          <a:prstGeom prst="rect">
            <a:avLst/>
          </a:prstGeom>
          <a:solidFill>
            <a:srgbClr val="0000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12" name="Line 1036"/>
          <p:cNvSpPr>
            <a:spLocks noChangeShapeType="1"/>
          </p:cNvSpPr>
          <p:nvPr/>
        </p:nvSpPr>
        <p:spPr bwMode="auto">
          <a:xfrm>
            <a:off x="2514600" y="25908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13" name="Text Box 1037"/>
          <p:cNvSpPr txBox="1">
            <a:spLocks noChangeArrowheads="1"/>
          </p:cNvSpPr>
          <p:nvPr/>
        </p:nvSpPr>
        <p:spPr bwMode="auto">
          <a:xfrm>
            <a:off x="1890713" y="2489200"/>
            <a:ext cx="577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r>
              <a:rPr lang="en-US" sz="2000" i="1">
                <a:latin typeface="Times New Roman" charset="0"/>
              </a:rPr>
              <a:t>A</a:t>
            </a:r>
            <a:r>
              <a:rPr lang="en-US" sz="2000">
                <a:latin typeface="Times New Roman" charset="0"/>
              </a:rPr>
              <a:t>(</a:t>
            </a:r>
            <a:r>
              <a:rPr lang="en-US" sz="2000" i="1">
                <a:latin typeface="Times New Roman" charset="0"/>
              </a:rPr>
              <a:t>t</a:t>
            </a:r>
            <a:r>
              <a:rPr lang="en-US" sz="2000">
                <a:latin typeface="Times New Roman" charset="0"/>
              </a:rPr>
              <a:t>)</a:t>
            </a:r>
          </a:p>
        </p:txBody>
      </p:sp>
      <p:sp>
        <p:nvSpPr>
          <p:cNvPr id="102414" name="Text Box 1038"/>
          <p:cNvSpPr txBox="1">
            <a:spLocks noChangeArrowheads="1"/>
          </p:cNvSpPr>
          <p:nvPr/>
        </p:nvSpPr>
        <p:spPr bwMode="auto">
          <a:xfrm>
            <a:off x="2025650" y="4945063"/>
            <a:ext cx="565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r>
              <a:rPr lang="en-US" sz="1800" i="1">
                <a:latin typeface="Times New Roman" charset="0"/>
              </a:rPr>
              <a:t>D</a:t>
            </a:r>
            <a:r>
              <a:rPr lang="en-US" sz="1800">
                <a:latin typeface="Times New Roman" charset="0"/>
              </a:rPr>
              <a:t>(</a:t>
            </a:r>
            <a:r>
              <a:rPr lang="en-US" sz="1800" i="1">
                <a:latin typeface="Times New Roman" charset="0"/>
              </a:rPr>
              <a:t>t</a:t>
            </a:r>
            <a:r>
              <a:rPr lang="en-US" sz="1800">
                <a:latin typeface="Times New Roman" charset="0"/>
              </a:rPr>
              <a:t>)</a:t>
            </a:r>
          </a:p>
        </p:txBody>
      </p:sp>
      <p:sp>
        <p:nvSpPr>
          <p:cNvPr id="102415" name="Text Box 1039"/>
          <p:cNvSpPr txBox="1">
            <a:spLocks noChangeArrowheads="1"/>
          </p:cNvSpPr>
          <p:nvPr/>
        </p:nvSpPr>
        <p:spPr bwMode="auto">
          <a:xfrm>
            <a:off x="685800" y="5257800"/>
            <a:ext cx="29718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sz="1600"/>
              <a:t>Cumulative number of departed bits up until time t.</a:t>
            </a:r>
          </a:p>
        </p:txBody>
      </p:sp>
      <p:sp>
        <p:nvSpPr>
          <p:cNvPr id="102416" name="Text Box 1040"/>
          <p:cNvSpPr txBox="1">
            <a:spLocks noChangeArrowheads="1"/>
          </p:cNvSpPr>
          <p:nvPr/>
        </p:nvSpPr>
        <p:spPr bwMode="auto">
          <a:xfrm>
            <a:off x="7162800" y="4495800"/>
            <a:ext cx="6096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600"/>
              <a:t>time</a:t>
            </a:r>
          </a:p>
        </p:txBody>
      </p:sp>
      <p:sp>
        <p:nvSpPr>
          <p:cNvPr id="102417" name="Text Box 1041"/>
          <p:cNvSpPr txBox="1">
            <a:spLocks noChangeArrowheads="1"/>
          </p:cNvSpPr>
          <p:nvPr/>
        </p:nvSpPr>
        <p:spPr bwMode="auto">
          <a:xfrm>
            <a:off x="685800" y="4038600"/>
            <a:ext cx="96996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r>
              <a:rPr lang="en-US" sz="1600"/>
              <a:t>Service </a:t>
            </a:r>
          </a:p>
          <a:p>
            <a:pPr algn="r"/>
            <a:r>
              <a:rPr lang="en-US" sz="1600"/>
              <a:t>process</a:t>
            </a:r>
          </a:p>
        </p:txBody>
      </p:sp>
      <p:sp>
        <p:nvSpPr>
          <p:cNvPr id="102418" name="Line 1042"/>
          <p:cNvSpPr>
            <a:spLocks noChangeShapeType="1"/>
          </p:cNvSpPr>
          <p:nvPr/>
        </p:nvSpPr>
        <p:spPr bwMode="auto">
          <a:xfrm>
            <a:off x="1524000" y="43434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19" name="Text Box 1043"/>
          <p:cNvSpPr txBox="1">
            <a:spLocks noChangeArrowheads="1"/>
          </p:cNvSpPr>
          <p:nvPr/>
        </p:nvSpPr>
        <p:spPr bwMode="auto">
          <a:xfrm>
            <a:off x="3581400" y="2667000"/>
            <a:ext cx="14097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r>
              <a:rPr lang="en-US" sz="1400"/>
              <a:t>Cumulative</a:t>
            </a:r>
          </a:p>
          <a:p>
            <a:pPr algn="r"/>
            <a:r>
              <a:rPr lang="en-US" sz="1400"/>
              <a:t>number of bits</a:t>
            </a:r>
          </a:p>
        </p:txBody>
      </p:sp>
      <p:sp>
        <p:nvSpPr>
          <p:cNvPr id="102420" name="Freeform 1044"/>
          <p:cNvSpPr>
            <a:spLocks/>
          </p:cNvSpPr>
          <p:nvPr/>
        </p:nvSpPr>
        <p:spPr bwMode="auto">
          <a:xfrm>
            <a:off x="5029200" y="2057400"/>
            <a:ext cx="3048000" cy="2438400"/>
          </a:xfrm>
          <a:custGeom>
            <a:avLst/>
            <a:gdLst>
              <a:gd name="T0" fmla="*/ 0 w 1920"/>
              <a:gd name="T1" fmla="*/ 0 h 1536"/>
              <a:gd name="T2" fmla="*/ 0 w 1920"/>
              <a:gd name="T3" fmla="*/ 1536 h 1536"/>
              <a:gd name="T4" fmla="*/ 1920 w 1920"/>
              <a:gd name="T5" fmla="*/ 1536 h 1536"/>
            </a:gdLst>
            <a:ahLst/>
            <a:cxnLst>
              <a:cxn ang="0">
                <a:pos x="T0" y="T1"/>
              </a:cxn>
              <a:cxn ang="0">
                <a:pos x="T2" y="T3"/>
              </a:cxn>
              <a:cxn ang="0">
                <a:pos x="T4" y="T5"/>
              </a:cxn>
            </a:cxnLst>
            <a:rect l="0" t="0" r="r" b="b"/>
            <a:pathLst>
              <a:path w="1920" h="1536">
                <a:moveTo>
                  <a:pt x="0" y="0"/>
                </a:moveTo>
                <a:lnTo>
                  <a:pt x="0" y="1536"/>
                </a:lnTo>
                <a:lnTo>
                  <a:pt x="1920" y="1536"/>
                </a:lnTo>
              </a:path>
            </a:pathLst>
          </a:custGeom>
          <a:noFill/>
          <a:ln w="19050" cmpd="sng">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2421" name="Text Box 1045"/>
          <p:cNvSpPr txBox="1">
            <a:spLocks noChangeArrowheads="1"/>
          </p:cNvSpPr>
          <p:nvPr/>
        </p:nvSpPr>
        <p:spPr bwMode="auto">
          <a:xfrm>
            <a:off x="838200" y="1905000"/>
            <a:ext cx="29718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sz="1600"/>
              <a:t>Cumulative number of bits that arrived up until time t.</a:t>
            </a:r>
          </a:p>
        </p:txBody>
      </p:sp>
      <p:sp>
        <p:nvSpPr>
          <p:cNvPr id="102422" name="Freeform 1046"/>
          <p:cNvSpPr>
            <a:spLocks/>
          </p:cNvSpPr>
          <p:nvPr/>
        </p:nvSpPr>
        <p:spPr bwMode="auto">
          <a:xfrm>
            <a:off x="5029200" y="2133600"/>
            <a:ext cx="2895600" cy="2362200"/>
          </a:xfrm>
          <a:custGeom>
            <a:avLst/>
            <a:gdLst>
              <a:gd name="T0" fmla="*/ 0 w 1824"/>
              <a:gd name="T1" fmla="*/ 1488 h 1488"/>
              <a:gd name="T2" fmla="*/ 96 w 1824"/>
              <a:gd name="T3" fmla="*/ 768 h 1488"/>
              <a:gd name="T4" fmla="*/ 480 w 1824"/>
              <a:gd name="T5" fmla="*/ 768 h 1488"/>
              <a:gd name="T6" fmla="*/ 816 w 1824"/>
              <a:gd name="T7" fmla="*/ 528 h 1488"/>
              <a:gd name="T8" fmla="*/ 864 w 1824"/>
              <a:gd name="T9" fmla="*/ 192 h 1488"/>
              <a:gd name="T10" fmla="*/ 1296 w 1824"/>
              <a:gd name="T11" fmla="*/ 192 h 1488"/>
              <a:gd name="T12" fmla="*/ 1824 w 1824"/>
              <a:gd name="T13" fmla="*/ 0 h 1488"/>
            </a:gdLst>
            <a:ahLst/>
            <a:cxnLst>
              <a:cxn ang="0">
                <a:pos x="T0" y="T1"/>
              </a:cxn>
              <a:cxn ang="0">
                <a:pos x="T2" y="T3"/>
              </a:cxn>
              <a:cxn ang="0">
                <a:pos x="T4" y="T5"/>
              </a:cxn>
              <a:cxn ang="0">
                <a:pos x="T6" y="T7"/>
              </a:cxn>
              <a:cxn ang="0">
                <a:pos x="T8" y="T9"/>
              </a:cxn>
              <a:cxn ang="0">
                <a:pos x="T10" y="T11"/>
              </a:cxn>
              <a:cxn ang="0">
                <a:pos x="T12" y="T13"/>
              </a:cxn>
            </a:cxnLst>
            <a:rect l="0" t="0" r="r" b="b"/>
            <a:pathLst>
              <a:path w="1824" h="1488">
                <a:moveTo>
                  <a:pt x="0" y="1488"/>
                </a:moveTo>
                <a:lnTo>
                  <a:pt x="96" y="768"/>
                </a:lnTo>
                <a:lnTo>
                  <a:pt x="480" y="768"/>
                </a:lnTo>
                <a:lnTo>
                  <a:pt x="816" y="528"/>
                </a:lnTo>
                <a:lnTo>
                  <a:pt x="864" y="192"/>
                </a:lnTo>
                <a:lnTo>
                  <a:pt x="1296" y="192"/>
                </a:lnTo>
                <a:lnTo>
                  <a:pt x="1824" y="0"/>
                </a:lnTo>
              </a:path>
            </a:pathLst>
          </a:custGeom>
          <a:noFill/>
          <a:ln w="28575" cap="rnd" cmpd="sng">
            <a:solidFill>
              <a:srgbClr val="FF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2423" name="Freeform 1047"/>
          <p:cNvSpPr>
            <a:spLocks/>
          </p:cNvSpPr>
          <p:nvPr/>
        </p:nvSpPr>
        <p:spPr bwMode="auto">
          <a:xfrm>
            <a:off x="5029200" y="2133600"/>
            <a:ext cx="2895600" cy="2362200"/>
          </a:xfrm>
          <a:custGeom>
            <a:avLst/>
            <a:gdLst>
              <a:gd name="T0" fmla="*/ 0 w 1824"/>
              <a:gd name="T1" fmla="*/ 1488 h 1488"/>
              <a:gd name="T2" fmla="*/ 384 w 1824"/>
              <a:gd name="T3" fmla="*/ 768 h 1488"/>
              <a:gd name="T4" fmla="*/ 480 w 1824"/>
              <a:gd name="T5" fmla="*/ 768 h 1488"/>
              <a:gd name="T6" fmla="*/ 816 w 1824"/>
              <a:gd name="T7" fmla="*/ 528 h 1488"/>
              <a:gd name="T8" fmla="*/ 960 w 1824"/>
              <a:gd name="T9" fmla="*/ 192 h 1488"/>
              <a:gd name="T10" fmla="*/ 1296 w 1824"/>
              <a:gd name="T11" fmla="*/ 192 h 1488"/>
              <a:gd name="T12" fmla="*/ 1824 w 1824"/>
              <a:gd name="T13" fmla="*/ 0 h 1488"/>
            </a:gdLst>
            <a:ahLst/>
            <a:cxnLst>
              <a:cxn ang="0">
                <a:pos x="T0" y="T1"/>
              </a:cxn>
              <a:cxn ang="0">
                <a:pos x="T2" y="T3"/>
              </a:cxn>
              <a:cxn ang="0">
                <a:pos x="T4" y="T5"/>
              </a:cxn>
              <a:cxn ang="0">
                <a:pos x="T6" y="T7"/>
              </a:cxn>
              <a:cxn ang="0">
                <a:pos x="T8" y="T9"/>
              </a:cxn>
              <a:cxn ang="0">
                <a:pos x="T10" y="T11"/>
              </a:cxn>
              <a:cxn ang="0">
                <a:pos x="T12" y="T13"/>
              </a:cxn>
            </a:cxnLst>
            <a:rect l="0" t="0" r="r" b="b"/>
            <a:pathLst>
              <a:path w="1824" h="1488">
                <a:moveTo>
                  <a:pt x="0" y="1488"/>
                </a:moveTo>
                <a:lnTo>
                  <a:pt x="384" y="768"/>
                </a:lnTo>
                <a:lnTo>
                  <a:pt x="480" y="768"/>
                </a:lnTo>
                <a:lnTo>
                  <a:pt x="816" y="528"/>
                </a:lnTo>
                <a:lnTo>
                  <a:pt x="960" y="192"/>
                </a:lnTo>
                <a:lnTo>
                  <a:pt x="1296" y="192"/>
                </a:lnTo>
                <a:lnTo>
                  <a:pt x="1824" y="0"/>
                </a:lnTo>
              </a:path>
            </a:pathLst>
          </a:custGeom>
          <a:noFill/>
          <a:ln w="28575" cap="flat" cmpd="sng">
            <a:solidFill>
              <a:srgbClr val="0099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2424" name="Freeform 1048"/>
          <p:cNvSpPr>
            <a:spLocks/>
          </p:cNvSpPr>
          <p:nvPr/>
        </p:nvSpPr>
        <p:spPr bwMode="auto">
          <a:xfrm>
            <a:off x="5181600" y="3810000"/>
            <a:ext cx="228600" cy="381000"/>
          </a:xfrm>
          <a:custGeom>
            <a:avLst/>
            <a:gdLst>
              <a:gd name="T0" fmla="*/ 0 w 144"/>
              <a:gd name="T1" fmla="*/ 240 h 240"/>
              <a:gd name="T2" fmla="*/ 144 w 144"/>
              <a:gd name="T3" fmla="*/ 240 h 240"/>
              <a:gd name="T4" fmla="*/ 144 w 144"/>
              <a:gd name="T5" fmla="*/ 0 h 240"/>
            </a:gdLst>
            <a:ahLst/>
            <a:cxnLst>
              <a:cxn ang="0">
                <a:pos x="T0" y="T1"/>
              </a:cxn>
              <a:cxn ang="0">
                <a:pos x="T2" y="T3"/>
              </a:cxn>
              <a:cxn ang="0">
                <a:pos x="T4" y="T5"/>
              </a:cxn>
            </a:cxnLst>
            <a:rect l="0" t="0" r="r" b="b"/>
            <a:pathLst>
              <a:path w="144" h="240">
                <a:moveTo>
                  <a:pt x="0" y="240"/>
                </a:moveTo>
                <a:lnTo>
                  <a:pt x="144" y="240"/>
                </a:lnTo>
                <a:lnTo>
                  <a:pt x="144"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2425" name="Text Box 1049"/>
          <p:cNvSpPr txBox="1">
            <a:spLocks noChangeArrowheads="1"/>
          </p:cNvSpPr>
          <p:nvPr/>
        </p:nvSpPr>
        <p:spPr bwMode="auto">
          <a:xfrm>
            <a:off x="5410200" y="3803650"/>
            <a:ext cx="360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i="1">
                <a:latin typeface="Symbol" charset="0"/>
              </a:rPr>
              <a:t>m</a:t>
            </a:r>
          </a:p>
        </p:txBody>
      </p:sp>
      <p:sp>
        <p:nvSpPr>
          <p:cNvPr id="102426" name="Text Box 1050"/>
          <p:cNvSpPr txBox="1">
            <a:spLocks noChangeArrowheads="1"/>
          </p:cNvSpPr>
          <p:nvPr/>
        </p:nvSpPr>
        <p:spPr bwMode="auto">
          <a:xfrm>
            <a:off x="5715000" y="2054225"/>
            <a:ext cx="539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i="1">
                <a:latin typeface="Times New Roman" charset="0"/>
              </a:rPr>
              <a:t>A</a:t>
            </a:r>
            <a:r>
              <a:rPr lang="en-US" sz="1800">
                <a:latin typeface="Times New Roman" charset="0"/>
              </a:rPr>
              <a:t>(</a:t>
            </a:r>
            <a:r>
              <a:rPr lang="en-US" sz="1800" i="1">
                <a:latin typeface="Times New Roman" charset="0"/>
              </a:rPr>
              <a:t>t</a:t>
            </a:r>
            <a:r>
              <a:rPr lang="en-US" sz="1800">
                <a:latin typeface="Times New Roman" charset="0"/>
              </a:rPr>
              <a:t>)</a:t>
            </a:r>
          </a:p>
        </p:txBody>
      </p:sp>
      <p:sp>
        <p:nvSpPr>
          <p:cNvPr id="102427" name="Text Box 1051"/>
          <p:cNvSpPr txBox="1">
            <a:spLocks noChangeArrowheads="1"/>
          </p:cNvSpPr>
          <p:nvPr/>
        </p:nvSpPr>
        <p:spPr bwMode="auto">
          <a:xfrm>
            <a:off x="6705600" y="2740025"/>
            <a:ext cx="565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i="1">
                <a:latin typeface="Times New Roman" charset="0"/>
              </a:rPr>
              <a:t>D</a:t>
            </a:r>
            <a:r>
              <a:rPr lang="en-US" sz="1800">
                <a:latin typeface="Times New Roman" charset="0"/>
              </a:rPr>
              <a:t>(</a:t>
            </a:r>
            <a:r>
              <a:rPr lang="en-US" sz="1800" i="1">
                <a:latin typeface="Times New Roman" charset="0"/>
              </a:rPr>
              <a:t>t</a:t>
            </a:r>
            <a:r>
              <a:rPr lang="en-US" sz="1800">
                <a:latin typeface="Times New Roman" charset="0"/>
              </a:rPr>
              <a:t>)</a:t>
            </a:r>
          </a:p>
        </p:txBody>
      </p:sp>
      <p:sp>
        <p:nvSpPr>
          <p:cNvPr id="102428" name="Line 1052"/>
          <p:cNvSpPr>
            <a:spLocks noChangeShapeType="1"/>
          </p:cNvSpPr>
          <p:nvPr/>
        </p:nvSpPr>
        <p:spPr bwMode="auto">
          <a:xfrm flipH="1" flipV="1">
            <a:off x="6477000" y="2667000"/>
            <a:ext cx="304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2429" name="Line 1053"/>
          <p:cNvSpPr>
            <a:spLocks noChangeShapeType="1"/>
          </p:cNvSpPr>
          <p:nvPr/>
        </p:nvSpPr>
        <p:spPr bwMode="auto">
          <a:xfrm>
            <a:off x="5943600" y="2362200"/>
            <a:ext cx="4572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2430" name="Line 1054"/>
          <p:cNvSpPr>
            <a:spLocks noChangeShapeType="1"/>
          </p:cNvSpPr>
          <p:nvPr/>
        </p:nvSpPr>
        <p:spPr bwMode="auto">
          <a:xfrm flipH="1">
            <a:off x="762000" y="38100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2431" name="Line 1055"/>
          <p:cNvSpPr>
            <a:spLocks noChangeShapeType="1"/>
          </p:cNvSpPr>
          <p:nvPr/>
        </p:nvSpPr>
        <p:spPr bwMode="auto">
          <a:xfrm>
            <a:off x="762000" y="30480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2432" name="Line 1056"/>
          <p:cNvSpPr>
            <a:spLocks noChangeShapeType="1"/>
          </p:cNvSpPr>
          <p:nvPr/>
        </p:nvSpPr>
        <p:spPr bwMode="auto">
          <a:xfrm>
            <a:off x="1066800" y="3048000"/>
            <a:ext cx="0" cy="7620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2433" name="Text Box 1057"/>
          <p:cNvSpPr txBox="1">
            <a:spLocks noChangeArrowheads="1"/>
          </p:cNvSpPr>
          <p:nvPr/>
        </p:nvSpPr>
        <p:spPr bwMode="auto">
          <a:xfrm>
            <a:off x="304800" y="3195638"/>
            <a:ext cx="69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i="1">
                <a:latin typeface="Times New Roman" charset="0"/>
              </a:rPr>
              <a:t>Q</a:t>
            </a:r>
            <a:r>
              <a:rPr lang="en-US">
                <a:latin typeface="Times New Roman" charset="0"/>
              </a:rPr>
              <a:t>(</a:t>
            </a:r>
            <a:r>
              <a:rPr lang="en-US" i="1">
                <a:latin typeface="Times New Roman" charset="0"/>
              </a:rPr>
              <a:t>t</a:t>
            </a:r>
            <a:r>
              <a:rPr lang="en-US">
                <a:latin typeface="Times New Roman" charset="0"/>
              </a:rPr>
              <a:t>)</a:t>
            </a:r>
          </a:p>
        </p:txBody>
      </p:sp>
      <p:sp>
        <p:nvSpPr>
          <p:cNvPr id="102434" name="Text Box 1058"/>
          <p:cNvSpPr txBox="1">
            <a:spLocks noChangeArrowheads="1"/>
          </p:cNvSpPr>
          <p:nvPr/>
        </p:nvSpPr>
        <p:spPr bwMode="auto">
          <a:xfrm>
            <a:off x="4572000" y="4953000"/>
            <a:ext cx="334962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a:t>Properties of </a:t>
            </a:r>
            <a:r>
              <a:rPr lang="en-US" sz="1800" i="1">
                <a:latin typeface="Times New Roman" charset="0"/>
              </a:rPr>
              <a:t>A</a:t>
            </a:r>
            <a:r>
              <a:rPr lang="en-US" sz="1800">
                <a:latin typeface="Times New Roman" charset="0"/>
              </a:rPr>
              <a:t>(</a:t>
            </a:r>
            <a:r>
              <a:rPr lang="en-US" sz="1800" i="1">
                <a:latin typeface="Times New Roman" charset="0"/>
              </a:rPr>
              <a:t>t</a:t>
            </a:r>
            <a:r>
              <a:rPr lang="en-US" sz="1800">
                <a:latin typeface="Times New Roman" charset="0"/>
              </a:rPr>
              <a:t>), </a:t>
            </a:r>
            <a:r>
              <a:rPr lang="en-US" sz="1800" i="1">
                <a:latin typeface="Times New Roman" charset="0"/>
              </a:rPr>
              <a:t>D</a:t>
            </a:r>
            <a:r>
              <a:rPr lang="en-US" sz="1800">
                <a:latin typeface="Times New Roman" charset="0"/>
              </a:rPr>
              <a:t>(</a:t>
            </a:r>
            <a:r>
              <a:rPr lang="en-US" sz="1800" i="1">
                <a:latin typeface="Times New Roman" charset="0"/>
              </a:rPr>
              <a:t>t</a:t>
            </a:r>
            <a:r>
              <a:rPr lang="en-US" sz="1800">
                <a:latin typeface="Times New Roman" charset="0"/>
              </a:rPr>
              <a:t>)</a:t>
            </a:r>
            <a:r>
              <a:rPr lang="en-US" sz="1800"/>
              <a:t>:</a:t>
            </a:r>
          </a:p>
          <a:p>
            <a:pPr>
              <a:buClr>
                <a:srgbClr val="000099"/>
              </a:buClr>
              <a:buSzPct val="75000"/>
              <a:buFont typeface="Wingdings" charset="0"/>
              <a:buChar char="v"/>
            </a:pPr>
            <a:r>
              <a:rPr lang="en-US" sz="1800"/>
              <a:t> </a:t>
            </a:r>
            <a:r>
              <a:rPr lang="en-US" sz="1800" i="1">
                <a:latin typeface="Times New Roman" charset="0"/>
              </a:rPr>
              <a:t>A</a:t>
            </a:r>
            <a:r>
              <a:rPr lang="en-US" sz="1800">
                <a:latin typeface="Times New Roman" charset="0"/>
              </a:rPr>
              <a:t>(</a:t>
            </a:r>
            <a:r>
              <a:rPr lang="en-US" sz="1800" i="1">
                <a:latin typeface="Times New Roman" charset="0"/>
              </a:rPr>
              <a:t>t</a:t>
            </a:r>
            <a:r>
              <a:rPr lang="en-US" sz="1800">
                <a:latin typeface="Times New Roman" charset="0"/>
              </a:rPr>
              <a:t>), </a:t>
            </a:r>
            <a:r>
              <a:rPr lang="en-US" sz="1800" i="1">
                <a:latin typeface="Times New Roman" charset="0"/>
              </a:rPr>
              <a:t>D</a:t>
            </a:r>
            <a:r>
              <a:rPr lang="en-US" sz="1800">
                <a:latin typeface="Times New Roman" charset="0"/>
              </a:rPr>
              <a:t>(</a:t>
            </a:r>
            <a:r>
              <a:rPr lang="en-US" sz="1800" i="1">
                <a:latin typeface="Times New Roman" charset="0"/>
              </a:rPr>
              <a:t>t</a:t>
            </a:r>
            <a:r>
              <a:rPr lang="en-US" sz="1800">
                <a:latin typeface="Times New Roman" charset="0"/>
              </a:rPr>
              <a:t>)</a:t>
            </a:r>
            <a:r>
              <a:rPr lang="en-US" sz="1800"/>
              <a:t> are non-decreasing</a:t>
            </a:r>
          </a:p>
          <a:p>
            <a:pPr>
              <a:buClr>
                <a:srgbClr val="000099"/>
              </a:buClr>
              <a:buSzPct val="75000"/>
              <a:buFont typeface="Wingdings" charset="0"/>
              <a:buChar char="v"/>
            </a:pPr>
            <a:r>
              <a:rPr lang="en-US" sz="1800"/>
              <a:t> </a:t>
            </a:r>
            <a:r>
              <a:rPr lang="en-US" sz="1800" i="1">
                <a:latin typeface="Times New Roman" charset="0"/>
              </a:rPr>
              <a:t>A</a:t>
            </a:r>
            <a:r>
              <a:rPr lang="en-US" sz="1800">
                <a:latin typeface="Times New Roman" charset="0"/>
              </a:rPr>
              <a:t>(</a:t>
            </a:r>
            <a:r>
              <a:rPr lang="en-US" sz="1800" i="1">
                <a:latin typeface="Times New Roman" charset="0"/>
              </a:rPr>
              <a:t>t</a:t>
            </a:r>
            <a:r>
              <a:rPr lang="en-US" sz="1800">
                <a:latin typeface="Times New Roman" charset="0"/>
              </a:rPr>
              <a:t>) &gt;=</a:t>
            </a:r>
            <a:r>
              <a:rPr lang="en-US" sz="1800"/>
              <a:t> </a:t>
            </a:r>
            <a:r>
              <a:rPr lang="en-US" sz="1800" i="1">
                <a:latin typeface="Times New Roman" charset="0"/>
              </a:rPr>
              <a:t>D</a:t>
            </a:r>
            <a:r>
              <a:rPr lang="en-US" sz="1800">
                <a:latin typeface="Times New Roman" charset="0"/>
              </a:rPr>
              <a:t>(</a:t>
            </a:r>
            <a:r>
              <a:rPr lang="en-US" sz="1800" i="1">
                <a:latin typeface="Times New Roman" charset="0"/>
              </a:rPr>
              <a:t>t</a:t>
            </a:r>
            <a:r>
              <a:rPr lang="en-US" sz="1800">
                <a:latin typeface="Times New Roman" charset="0"/>
              </a:rPr>
              <a:t>)</a:t>
            </a:r>
            <a:r>
              <a:rPr lang="en-US" sz="1800"/>
              <a:t> </a:t>
            </a:r>
          </a:p>
        </p:txBody>
      </p:sp>
      <p:sp>
        <p:nvSpPr>
          <p:cNvPr id="102436" name="Text Box 1060"/>
          <p:cNvSpPr txBox="1">
            <a:spLocks noChangeArrowheads="1"/>
          </p:cNvSpPr>
          <p:nvPr/>
        </p:nvSpPr>
        <p:spPr bwMode="auto">
          <a:xfrm>
            <a:off x="2362200" y="4114800"/>
            <a:ext cx="360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i="1">
                <a:latin typeface="Symbol" charset="0"/>
              </a:rPr>
              <a:t>m</a:t>
            </a: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2"/>
          <p:cNvSpPr>
            <a:spLocks noGrp="1"/>
          </p:cNvSpPr>
          <p:nvPr>
            <p:ph type="dt" sz="half" idx="4294967295"/>
          </p:nvPr>
        </p:nvSpPr>
        <p:spPr>
          <a:xfrm>
            <a:off x="685800" y="6248400"/>
            <a:ext cx="1905000" cy="457200"/>
          </a:xfrm>
          <a:prstGeom prst="rect">
            <a:avLst/>
          </a:prstGeom>
        </p:spPr>
        <p:txBody>
          <a:bodyPr/>
          <a:lstStyle/>
          <a:p>
            <a:r>
              <a:rPr lang="en-US"/>
              <a:t>Winter 2007</a:t>
            </a:r>
          </a:p>
        </p:txBody>
      </p:sp>
      <p:sp>
        <p:nvSpPr>
          <p:cNvPr id="19" name="Footer Placeholder 3"/>
          <p:cNvSpPr>
            <a:spLocks noGrp="1"/>
          </p:cNvSpPr>
          <p:nvPr>
            <p:ph type="ftr" sz="quarter" idx="4294967295"/>
          </p:nvPr>
        </p:nvSpPr>
        <p:spPr>
          <a:xfrm>
            <a:off x="3124200" y="6248400"/>
            <a:ext cx="2895600" cy="457200"/>
          </a:xfrm>
          <a:prstGeom prst="rect">
            <a:avLst/>
          </a:prstGeom>
        </p:spPr>
        <p:txBody>
          <a:bodyPr/>
          <a:lstStyle/>
          <a:p>
            <a:r>
              <a:rPr lang="en-US"/>
              <a:t>CS244a Handout 3</a:t>
            </a:r>
          </a:p>
        </p:txBody>
      </p:sp>
      <p:sp>
        <p:nvSpPr>
          <p:cNvPr id="20" name="Slide Number Placeholder 4"/>
          <p:cNvSpPr>
            <a:spLocks noGrp="1"/>
          </p:cNvSpPr>
          <p:nvPr>
            <p:ph type="sldNum" sz="quarter" idx="12"/>
          </p:nvPr>
        </p:nvSpPr>
        <p:spPr/>
        <p:txBody>
          <a:bodyPr/>
          <a:lstStyle/>
          <a:p>
            <a:fld id="{5125339A-4874-4A4D-8397-77BF6309F2DC}" type="slidenum">
              <a:rPr lang="en-US"/>
              <a:pPr/>
              <a:t>24</a:t>
            </a:fld>
            <a:endParaRPr lang="en-US"/>
          </a:p>
        </p:txBody>
      </p:sp>
      <p:sp>
        <p:nvSpPr>
          <p:cNvPr id="80898" name="Line 2"/>
          <p:cNvSpPr>
            <a:spLocks noChangeShapeType="1"/>
          </p:cNvSpPr>
          <p:nvPr/>
        </p:nvSpPr>
        <p:spPr bwMode="auto">
          <a:xfrm>
            <a:off x="2514600" y="4114800"/>
            <a:ext cx="4048125" cy="31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0899" name="Line 3"/>
          <p:cNvSpPr>
            <a:spLocks noChangeShapeType="1"/>
          </p:cNvSpPr>
          <p:nvPr/>
        </p:nvSpPr>
        <p:spPr bwMode="auto">
          <a:xfrm flipV="1">
            <a:off x="2514600" y="1739900"/>
            <a:ext cx="3175" cy="2374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0900" name="Text Box 4"/>
          <p:cNvSpPr txBox="1">
            <a:spLocks noChangeArrowheads="1"/>
          </p:cNvSpPr>
          <p:nvPr/>
        </p:nvSpPr>
        <p:spPr bwMode="auto">
          <a:xfrm>
            <a:off x="3951288" y="3644900"/>
            <a:ext cx="6461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600" i="1">
                <a:latin typeface="Times New Roman" charset="0"/>
              </a:rPr>
              <a:t>D(t)</a:t>
            </a:r>
          </a:p>
        </p:txBody>
      </p:sp>
      <p:sp>
        <p:nvSpPr>
          <p:cNvPr id="80901" name="Text Box 5"/>
          <p:cNvSpPr txBox="1">
            <a:spLocks noChangeArrowheads="1"/>
          </p:cNvSpPr>
          <p:nvPr/>
        </p:nvSpPr>
        <p:spPr bwMode="auto">
          <a:xfrm>
            <a:off x="2552700" y="2682875"/>
            <a:ext cx="5810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600" i="1">
                <a:latin typeface="Times New Roman" charset="0"/>
              </a:rPr>
              <a:t>A(t)</a:t>
            </a:r>
          </a:p>
        </p:txBody>
      </p:sp>
      <p:sp>
        <p:nvSpPr>
          <p:cNvPr id="80902" name="Text Box 6"/>
          <p:cNvSpPr txBox="1">
            <a:spLocks noChangeArrowheads="1"/>
          </p:cNvSpPr>
          <p:nvPr/>
        </p:nvSpPr>
        <p:spPr bwMode="auto">
          <a:xfrm>
            <a:off x="5648325" y="4117975"/>
            <a:ext cx="9699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600"/>
              <a:t>time</a:t>
            </a:r>
          </a:p>
        </p:txBody>
      </p:sp>
      <p:sp>
        <p:nvSpPr>
          <p:cNvPr id="80903" name="Freeform 7"/>
          <p:cNvSpPr>
            <a:spLocks/>
          </p:cNvSpPr>
          <p:nvPr/>
        </p:nvSpPr>
        <p:spPr bwMode="auto">
          <a:xfrm>
            <a:off x="2524125" y="2197100"/>
            <a:ext cx="3581400" cy="1905000"/>
          </a:xfrm>
          <a:custGeom>
            <a:avLst/>
            <a:gdLst>
              <a:gd name="T0" fmla="*/ 0 w 2256"/>
              <a:gd name="T1" fmla="*/ 1200 h 1200"/>
              <a:gd name="T2" fmla="*/ 144 w 2256"/>
              <a:gd name="T3" fmla="*/ 912 h 1200"/>
              <a:gd name="T4" fmla="*/ 288 w 2256"/>
              <a:gd name="T5" fmla="*/ 864 h 1200"/>
              <a:gd name="T6" fmla="*/ 420 w 2256"/>
              <a:gd name="T7" fmla="*/ 846 h 1200"/>
              <a:gd name="T8" fmla="*/ 522 w 2256"/>
              <a:gd name="T9" fmla="*/ 804 h 1200"/>
              <a:gd name="T10" fmla="*/ 684 w 2256"/>
              <a:gd name="T11" fmla="*/ 642 h 1200"/>
              <a:gd name="T12" fmla="*/ 786 w 2256"/>
              <a:gd name="T13" fmla="*/ 384 h 1200"/>
              <a:gd name="T14" fmla="*/ 924 w 2256"/>
              <a:gd name="T15" fmla="*/ 270 h 1200"/>
              <a:gd name="T16" fmla="*/ 1146 w 2256"/>
              <a:gd name="T17" fmla="*/ 258 h 1200"/>
              <a:gd name="T18" fmla="*/ 1536 w 2256"/>
              <a:gd name="T19" fmla="*/ 126 h 1200"/>
              <a:gd name="T20" fmla="*/ 2058 w 2256"/>
              <a:gd name="T21" fmla="*/ 54 h 1200"/>
              <a:gd name="T22" fmla="*/ 2256 w 2256"/>
              <a:gd name="T23" fmla="*/ 0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56" h="1200">
                <a:moveTo>
                  <a:pt x="0" y="1200"/>
                </a:moveTo>
                <a:cubicBezTo>
                  <a:pt x="48" y="1084"/>
                  <a:pt x="96" y="968"/>
                  <a:pt x="144" y="912"/>
                </a:cubicBezTo>
                <a:cubicBezTo>
                  <a:pt x="192" y="856"/>
                  <a:pt x="242" y="875"/>
                  <a:pt x="288" y="864"/>
                </a:cubicBezTo>
                <a:cubicBezTo>
                  <a:pt x="334" y="853"/>
                  <a:pt x="381" y="856"/>
                  <a:pt x="420" y="846"/>
                </a:cubicBezTo>
                <a:cubicBezTo>
                  <a:pt x="459" y="836"/>
                  <a:pt x="478" y="838"/>
                  <a:pt x="522" y="804"/>
                </a:cubicBezTo>
                <a:cubicBezTo>
                  <a:pt x="566" y="770"/>
                  <a:pt x="640" y="712"/>
                  <a:pt x="684" y="642"/>
                </a:cubicBezTo>
                <a:cubicBezTo>
                  <a:pt x="728" y="572"/>
                  <a:pt x="746" y="446"/>
                  <a:pt x="786" y="384"/>
                </a:cubicBezTo>
                <a:cubicBezTo>
                  <a:pt x="826" y="322"/>
                  <a:pt x="864" y="291"/>
                  <a:pt x="924" y="270"/>
                </a:cubicBezTo>
                <a:cubicBezTo>
                  <a:pt x="984" y="249"/>
                  <a:pt x="1044" y="282"/>
                  <a:pt x="1146" y="258"/>
                </a:cubicBezTo>
                <a:cubicBezTo>
                  <a:pt x="1248" y="234"/>
                  <a:pt x="1384" y="160"/>
                  <a:pt x="1536" y="126"/>
                </a:cubicBezTo>
                <a:cubicBezTo>
                  <a:pt x="1688" y="92"/>
                  <a:pt x="1938" y="75"/>
                  <a:pt x="2058" y="54"/>
                </a:cubicBezTo>
                <a:cubicBezTo>
                  <a:pt x="2178" y="33"/>
                  <a:pt x="2217" y="16"/>
                  <a:pt x="2256" y="0"/>
                </a:cubicBezTo>
              </a:path>
            </a:pathLst>
          </a:custGeom>
          <a:noFill/>
          <a:ln w="28575" cap="flat" cmpd="sng">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0904" name="Freeform 8"/>
          <p:cNvSpPr>
            <a:spLocks/>
          </p:cNvSpPr>
          <p:nvPr/>
        </p:nvSpPr>
        <p:spPr bwMode="auto">
          <a:xfrm>
            <a:off x="2524125" y="2425700"/>
            <a:ext cx="3429000" cy="1676400"/>
          </a:xfrm>
          <a:custGeom>
            <a:avLst/>
            <a:gdLst>
              <a:gd name="T0" fmla="*/ 0 w 2160"/>
              <a:gd name="T1" fmla="*/ 1056 h 1056"/>
              <a:gd name="T2" fmla="*/ 156 w 2160"/>
              <a:gd name="T3" fmla="*/ 906 h 1056"/>
              <a:gd name="T4" fmla="*/ 432 w 2160"/>
              <a:gd name="T5" fmla="*/ 828 h 1056"/>
              <a:gd name="T6" fmla="*/ 786 w 2160"/>
              <a:gd name="T7" fmla="*/ 726 h 1056"/>
              <a:gd name="T8" fmla="*/ 972 w 2160"/>
              <a:gd name="T9" fmla="*/ 528 h 1056"/>
              <a:gd name="T10" fmla="*/ 1104 w 2160"/>
              <a:gd name="T11" fmla="*/ 432 h 1056"/>
              <a:gd name="T12" fmla="*/ 1536 w 2160"/>
              <a:gd name="T13" fmla="*/ 288 h 1056"/>
              <a:gd name="T14" fmla="*/ 1872 w 2160"/>
              <a:gd name="T15" fmla="*/ 96 h 1056"/>
              <a:gd name="T16" fmla="*/ 2160 w 2160"/>
              <a:gd name="T17" fmla="*/ 0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0" h="1056">
                <a:moveTo>
                  <a:pt x="0" y="1056"/>
                </a:moveTo>
                <a:cubicBezTo>
                  <a:pt x="42" y="1000"/>
                  <a:pt x="84" y="944"/>
                  <a:pt x="156" y="906"/>
                </a:cubicBezTo>
                <a:cubicBezTo>
                  <a:pt x="228" y="868"/>
                  <a:pt x="327" y="858"/>
                  <a:pt x="432" y="828"/>
                </a:cubicBezTo>
                <a:cubicBezTo>
                  <a:pt x="537" y="798"/>
                  <a:pt x="696" y="776"/>
                  <a:pt x="786" y="726"/>
                </a:cubicBezTo>
                <a:cubicBezTo>
                  <a:pt x="876" y="676"/>
                  <a:pt x="919" y="577"/>
                  <a:pt x="972" y="528"/>
                </a:cubicBezTo>
                <a:cubicBezTo>
                  <a:pt x="1025" y="479"/>
                  <a:pt x="1010" y="472"/>
                  <a:pt x="1104" y="432"/>
                </a:cubicBezTo>
                <a:cubicBezTo>
                  <a:pt x="1198" y="392"/>
                  <a:pt x="1408" y="344"/>
                  <a:pt x="1536" y="288"/>
                </a:cubicBezTo>
                <a:cubicBezTo>
                  <a:pt x="1664" y="232"/>
                  <a:pt x="1768" y="144"/>
                  <a:pt x="1872" y="96"/>
                </a:cubicBezTo>
                <a:cubicBezTo>
                  <a:pt x="1976" y="48"/>
                  <a:pt x="2068" y="24"/>
                  <a:pt x="2160" y="0"/>
                </a:cubicBezTo>
              </a:path>
            </a:pathLst>
          </a:custGeom>
          <a:noFill/>
          <a:ln w="28575" cap="flat" cmpd="sng">
            <a:solidFill>
              <a:srgbClr val="0099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0905" name="Line 9"/>
          <p:cNvSpPr>
            <a:spLocks noChangeShapeType="1"/>
          </p:cNvSpPr>
          <p:nvPr/>
        </p:nvSpPr>
        <p:spPr bwMode="auto">
          <a:xfrm>
            <a:off x="4276725" y="2616200"/>
            <a:ext cx="0" cy="485775"/>
          </a:xfrm>
          <a:prstGeom prst="line">
            <a:avLst/>
          </a:prstGeom>
          <a:noFill/>
          <a:ln w="9525">
            <a:solidFill>
              <a:schemeClr val="tx1"/>
            </a:solidFill>
            <a:round/>
            <a:headEnd type="arrow"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0906" name="Line 10"/>
          <p:cNvSpPr>
            <a:spLocks noChangeShapeType="1"/>
          </p:cNvSpPr>
          <p:nvPr/>
        </p:nvSpPr>
        <p:spPr bwMode="auto">
          <a:xfrm>
            <a:off x="4276725" y="2619375"/>
            <a:ext cx="1133475" cy="0"/>
          </a:xfrm>
          <a:prstGeom prst="line">
            <a:avLst/>
          </a:prstGeom>
          <a:noFill/>
          <a:ln w="9525">
            <a:solidFill>
              <a:schemeClr val="tx1"/>
            </a:solidFill>
            <a:round/>
            <a:headEnd type="arrow"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0907" name="Text Box 11"/>
          <p:cNvSpPr txBox="1">
            <a:spLocks noChangeArrowheads="1"/>
          </p:cNvSpPr>
          <p:nvPr/>
        </p:nvSpPr>
        <p:spPr bwMode="auto">
          <a:xfrm>
            <a:off x="3743325" y="2765425"/>
            <a:ext cx="6461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600" i="1">
                <a:latin typeface="Times New Roman" charset="0"/>
              </a:rPr>
              <a:t>Q(t)</a:t>
            </a:r>
          </a:p>
        </p:txBody>
      </p:sp>
      <p:sp>
        <p:nvSpPr>
          <p:cNvPr id="80908" name="Text Box 12"/>
          <p:cNvSpPr txBox="1">
            <a:spLocks noChangeArrowheads="1"/>
          </p:cNvSpPr>
          <p:nvPr/>
        </p:nvSpPr>
        <p:spPr bwMode="auto">
          <a:xfrm>
            <a:off x="4764088" y="2346325"/>
            <a:ext cx="6461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600" i="1">
                <a:latin typeface="Times New Roman" charset="0"/>
              </a:rPr>
              <a:t>d(t)</a:t>
            </a:r>
          </a:p>
        </p:txBody>
      </p:sp>
      <p:sp>
        <p:nvSpPr>
          <p:cNvPr id="80909" name="Text Box 13"/>
          <p:cNvSpPr txBox="1">
            <a:spLocks noChangeArrowheads="1"/>
          </p:cNvSpPr>
          <p:nvPr/>
        </p:nvSpPr>
        <p:spPr bwMode="auto">
          <a:xfrm>
            <a:off x="1524000" y="4419600"/>
            <a:ext cx="64770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SzPct val="150000"/>
            </a:pPr>
            <a:r>
              <a:rPr lang="en-US" sz="2000"/>
              <a:t>Queue occupancy: </a:t>
            </a:r>
            <a:r>
              <a:rPr lang="en-US" sz="2000" i="1">
                <a:latin typeface="Times New Roman" charset="0"/>
              </a:rPr>
              <a:t>Q(t) = A(t) - D(t).</a:t>
            </a:r>
          </a:p>
          <a:p>
            <a:pPr>
              <a:buSzPct val="150000"/>
            </a:pPr>
            <a:endParaRPr lang="en-US" sz="2000" i="1">
              <a:latin typeface="Times New Roman" charset="0"/>
            </a:endParaRPr>
          </a:p>
          <a:p>
            <a:pPr>
              <a:buSzPct val="150000"/>
            </a:pPr>
            <a:r>
              <a:rPr lang="en-US" sz="2000"/>
              <a:t>Queueing delay, </a:t>
            </a:r>
            <a:r>
              <a:rPr lang="en-US" sz="2000" i="1">
                <a:latin typeface="Times New Roman" charset="0"/>
              </a:rPr>
              <a:t>d(t)</a:t>
            </a:r>
            <a:r>
              <a:rPr lang="en-US" sz="2000"/>
              <a:t>, is the time spent in the queue by a bit that arrived at time </a:t>
            </a:r>
            <a:r>
              <a:rPr lang="en-US" sz="2000" i="1">
                <a:latin typeface="Times New Roman" charset="0"/>
              </a:rPr>
              <a:t>t</a:t>
            </a:r>
            <a:r>
              <a:rPr lang="en-US" sz="2000"/>
              <a:t>, and if the queue is served first-come-first-served (FCFS or FIFO) </a:t>
            </a:r>
          </a:p>
        </p:txBody>
      </p:sp>
      <p:sp>
        <p:nvSpPr>
          <p:cNvPr id="80910" name="Rectangle 14"/>
          <p:cNvSpPr>
            <a:spLocks noGrp="1" noChangeArrowheads="1"/>
          </p:cNvSpPr>
          <p:nvPr>
            <p:ph type="title"/>
          </p:nvPr>
        </p:nvSpPr>
        <p:spPr>
          <a:noFill/>
          <a:ln/>
        </p:spPr>
        <p:txBody>
          <a:bodyPr/>
          <a:lstStyle/>
          <a:p>
            <a:r>
              <a:rPr lang="en-US"/>
              <a:t>Simple deterministic model</a:t>
            </a:r>
          </a:p>
        </p:txBody>
      </p:sp>
      <p:sp>
        <p:nvSpPr>
          <p:cNvPr id="80911" name="Line 15"/>
          <p:cNvSpPr>
            <a:spLocks noChangeShapeType="1"/>
          </p:cNvSpPr>
          <p:nvPr/>
        </p:nvSpPr>
        <p:spPr bwMode="auto">
          <a:xfrm>
            <a:off x="3036888" y="2959100"/>
            <a:ext cx="533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80912" name="Line 16"/>
          <p:cNvSpPr>
            <a:spLocks noChangeShapeType="1"/>
          </p:cNvSpPr>
          <p:nvPr/>
        </p:nvSpPr>
        <p:spPr bwMode="auto">
          <a:xfrm flipH="1" flipV="1">
            <a:off x="3798888" y="3568700"/>
            <a:ext cx="228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80913" name="Text Box 17"/>
          <p:cNvSpPr txBox="1">
            <a:spLocks noChangeArrowheads="1"/>
          </p:cNvSpPr>
          <p:nvPr/>
        </p:nvSpPr>
        <p:spPr bwMode="auto">
          <a:xfrm>
            <a:off x="1131888" y="2120900"/>
            <a:ext cx="14097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r>
              <a:rPr lang="en-US" sz="1400"/>
              <a:t>Cumulative</a:t>
            </a:r>
          </a:p>
          <a:p>
            <a:pPr algn="r"/>
            <a:r>
              <a:rPr lang="en-US" sz="1400"/>
              <a:t>number of bits</a:t>
            </a: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Date Placeholder 2"/>
          <p:cNvSpPr>
            <a:spLocks noGrp="1"/>
          </p:cNvSpPr>
          <p:nvPr>
            <p:ph type="dt" sz="half" idx="4294967295"/>
          </p:nvPr>
        </p:nvSpPr>
        <p:spPr>
          <a:xfrm>
            <a:off x="685800" y="6248400"/>
            <a:ext cx="1905000" cy="457200"/>
          </a:xfrm>
          <a:prstGeom prst="rect">
            <a:avLst/>
          </a:prstGeom>
        </p:spPr>
        <p:txBody>
          <a:bodyPr/>
          <a:lstStyle/>
          <a:p>
            <a:r>
              <a:rPr lang="en-US"/>
              <a:t>Winter 2007</a:t>
            </a:r>
          </a:p>
        </p:txBody>
      </p:sp>
      <p:sp>
        <p:nvSpPr>
          <p:cNvPr id="28" name="Footer Placeholder 3"/>
          <p:cNvSpPr>
            <a:spLocks noGrp="1"/>
          </p:cNvSpPr>
          <p:nvPr>
            <p:ph type="ftr" sz="quarter" idx="4294967295"/>
          </p:nvPr>
        </p:nvSpPr>
        <p:spPr>
          <a:xfrm>
            <a:off x="3124200" y="6248400"/>
            <a:ext cx="2895600" cy="457200"/>
          </a:xfrm>
          <a:prstGeom prst="rect">
            <a:avLst/>
          </a:prstGeom>
        </p:spPr>
        <p:txBody>
          <a:bodyPr/>
          <a:lstStyle/>
          <a:p>
            <a:r>
              <a:rPr lang="en-US"/>
              <a:t>CS244a Handout 3</a:t>
            </a:r>
          </a:p>
        </p:txBody>
      </p:sp>
      <p:sp>
        <p:nvSpPr>
          <p:cNvPr id="29" name="Slide Number Placeholder 4"/>
          <p:cNvSpPr>
            <a:spLocks noGrp="1"/>
          </p:cNvSpPr>
          <p:nvPr>
            <p:ph type="sldNum" sz="quarter" idx="12"/>
          </p:nvPr>
        </p:nvSpPr>
        <p:spPr/>
        <p:txBody>
          <a:bodyPr/>
          <a:lstStyle/>
          <a:p>
            <a:fld id="{08336FAF-42A0-E74B-B450-9D4D64AA42AE}" type="slidenum">
              <a:rPr lang="en-US"/>
              <a:pPr/>
              <a:t>25</a:t>
            </a:fld>
            <a:endParaRPr lang="en-US"/>
          </a:p>
        </p:txBody>
      </p:sp>
      <p:sp>
        <p:nvSpPr>
          <p:cNvPr id="81922" name="Line 2"/>
          <p:cNvSpPr>
            <a:spLocks noChangeShapeType="1"/>
          </p:cNvSpPr>
          <p:nvPr/>
        </p:nvSpPr>
        <p:spPr bwMode="auto">
          <a:xfrm>
            <a:off x="533400" y="4114800"/>
            <a:ext cx="4048125" cy="31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923" name="Line 3"/>
          <p:cNvSpPr>
            <a:spLocks noChangeShapeType="1"/>
          </p:cNvSpPr>
          <p:nvPr/>
        </p:nvSpPr>
        <p:spPr bwMode="auto">
          <a:xfrm flipV="1">
            <a:off x="533400" y="1739900"/>
            <a:ext cx="3175" cy="2374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924" name="Text Box 4"/>
          <p:cNvSpPr txBox="1">
            <a:spLocks noChangeArrowheads="1"/>
          </p:cNvSpPr>
          <p:nvPr/>
        </p:nvSpPr>
        <p:spPr bwMode="auto">
          <a:xfrm>
            <a:off x="1600200" y="3581400"/>
            <a:ext cx="6461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600" i="1">
                <a:latin typeface="Times New Roman" charset="0"/>
              </a:rPr>
              <a:t>D(t)</a:t>
            </a:r>
          </a:p>
        </p:txBody>
      </p:sp>
      <p:sp>
        <p:nvSpPr>
          <p:cNvPr id="81925" name="Text Box 5"/>
          <p:cNvSpPr txBox="1">
            <a:spLocks noChangeArrowheads="1"/>
          </p:cNvSpPr>
          <p:nvPr/>
        </p:nvSpPr>
        <p:spPr bwMode="auto">
          <a:xfrm>
            <a:off x="571500" y="2682875"/>
            <a:ext cx="5810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600" i="1">
                <a:latin typeface="Times New Roman" charset="0"/>
              </a:rPr>
              <a:t>A(t)</a:t>
            </a:r>
          </a:p>
        </p:txBody>
      </p:sp>
      <p:sp>
        <p:nvSpPr>
          <p:cNvPr id="81926" name="Text Box 6"/>
          <p:cNvSpPr txBox="1">
            <a:spLocks noChangeArrowheads="1"/>
          </p:cNvSpPr>
          <p:nvPr/>
        </p:nvSpPr>
        <p:spPr bwMode="auto">
          <a:xfrm>
            <a:off x="3667125" y="4117975"/>
            <a:ext cx="9699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600"/>
              <a:t>time</a:t>
            </a:r>
          </a:p>
        </p:txBody>
      </p:sp>
      <p:sp>
        <p:nvSpPr>
          <p:cNvPr id="81929" name="Line 9"/>
          <p:cNvSpPr>
            <a:spLocks noChangeShapeType="1"/>
          </p:cNvSpPr>
          <p:nvPr/>
        </p:nvSpPr>
        <p:spPr bwMode="auto">
          <a:xfrm>
            <a:off x="3962400" y="2286000"/>
            <a:ext cx="0" cy="485775"/>
          </a:xfrm>
          <a:prstGeom prst="line">
            <a:avLst/>
          </a:prstGeom>
          <a:noFill/>
          <a:ln w="9525">
            <a:solidFill>
              <a:schemeClr val="tx1"/>
            </a:solidFill>
            <a:round/>
            <a:headEnd type="arrow"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930" name="Line 10"/>
          <p:cNvSpPr>
            <a:spLocks noChangeShapeType="1"/>
          </p:cNvSpPr>
          <p:nvPr/>
        </p:nvSpPr>
        <p:spPr bwMode="auto">
          <a:xfrm>
            <a:off x="3657600" y="2514600"/>
            <a:ext cx="762000" cy="0"/>
          </a:xfrm>
          <a:prstGeom prst="line">
            <a:avLst/>
          </a:prstGeom>
          <a:noFill/>
          <a:ln w="9525">
            <a:solidFill>
              <a:schemeClr val="tx1"/>
            </a:solidFill>
            <a:round/>
            <a:headEnd type="arrow"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931" name="Text Box 11"/>
          <p:cNvSpPr txBox="1">
            <a:spLocks noChangeArrowheads="1"/>
          </p:cNvSpPr>
          <p:nvPr/>
        </p:nvSpPr>
        <p:spPr bwMode="auto">
          <a:xfrm>
            <a:off x="3733800" y="1981200"/>
            <a:ext cx="6461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600" i="1">
                <a:latin typeface="Times New Roman" charset="0"/>
              </a:rPr>
              <a:t>Q(t)</a:t>
            </a:r>
          </a:p>
        </p:txBody>
      </p:sp>
      <p:sp>
        <p:nvSpPr>
          <p:cNvPr id="81932" name="Text Box 12"/>
          <p:cNvSpPr txBox="1">
            <a:spLocks noChangeArrowheads="1"/>
          </p:cNvSpPr>
          <p:nvPr/>
        </p:nvSpPr>
        <p:spPr bwMode="auto">
          <a:xfrm>
            <a:off x="4495800" y="2362200"/>
            <a:ext cx="6461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600" i="1">
                <a:latin typeface="Times New Roman" charset="0"/>
              </a:rPr>
              <a:t>d(t)</a:t>
            </a:r>
          </a:p>
        </p:txBody>
      </p:sp>
      <p:sp>
        <p:nvSpPr>
          <p:cNvPr id="81934" name="Rectangle 14"/>
          <p:cNvSpPr>
            <a:spLocks noGrp="1" noChangeArrowheads="1"/>
          </p:cNvSpPr>
          <p:nvPr>
            <p:ph type="title"/>
          </p:nvPr>
        </p:nvSpPr>
        <p:spPr>
          <a:xfrm>
            <a:off x="609600" y="304800"/>
            <a:ext cx="7772400" cy="1143000"/>
          </a:xfrm>
          <a:noFill/>
          <a:ln/>
        </p:spPr>
        <p:txBody>
          <a:bodyPr/>
          <a:lstStyle/>
          <a:p>
            <a:r>
              <a:rPr lang="en-US"/>
              <a:t>Example</a:t>
            </a:r>
          </a:p>
        </p:txBody>
      </p:sp>
      <p:sp>
        <p:nvSpPr>
          <p:cNvPr id="81935" name="Line 15"/>
          <p:cNvSpPr>
            <a:spLocks noChangeShapeType="1"/>
          </p:cNvSpPr>
          <p:nvPr/>
        </p:nvSpPr>
        <p:spPr bwMode="auto">
          <a:xfrm>
            <a:off x="1055688" y="2959100"/>
            <a:ext cx="533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81936" name="Line 16"/>
          <p:cNvSpPr>
            <a:spLocks noChangeShapeType="1"/>
          </p:cNvSpPr>
          <p:nvPr/>
        </p:nvSpPr>
        <p:spPr bwMode="auto">
          <a:xfrm flipH="1" flipV="1">
            <a:off x="1447800" y="3505200"/>
            <a:ext cx="228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81937" name="Text Box 17"/>
          <p:cNvSpPr txBox="1">
            <a:spLocks noChangeArrowheads="1"/>
          </p:cNvSpPr>
          <p:nvPr/>
        </p:nvSpPr>
        <p:spPr bwMode="auto">
          <a:xfrm>
            <a:off x="76200" y="1219200"/>
            <a:ext cx="14097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400"/>
              <a:t>Cumulative</a:t>
            </a:r>
          </a:p>
          <a:p>
            <a:pPr algn="ctr"/>
            <a:r>
              <a:rPr lang="en-US" sz="1400"/>
              <a:t>number of bits</a:t>
            </a:r>
          </a:p>
        </p:txBody>
      </p:sp>
      <p:sp>
        <p:nvSpPr>
          <p:cNvPr id="81938" name="Freeform 18"/>
          <p:cNvSpPr>
            <a:spLocks/>
          </p:cNvSpPr>
          <p:nvPr/>
        </p:nvSpPr>
        <p:spPr bwMode="auto">
          <a:xfrm>
            <a:off x="533400" y="2286000"/>
            <a:ext cx="4267200" cy="1828800"/>
          </a:xfrm>
          <a:custGeom>
            <a:avLst/>
            <a:gdLst>
              <a:gd name="T0" fmla="*/ 0 w 2688"/>
              <a:gd name="T1" fmla="*/ 1152 h 1152"/>
              <a:gd name="T2" fmla="*/ 432 w 2688"/>
              <a:gd name="T3" fmla="*/ 576 h 1152"/>
              <a:gd name="T4" fmla="*/ 1680 w 2688"/>
              <a:gd name="T5" fmla="*/ 576 h 1152"/>
              <a:gd name="T6" fmla="*/ 2064 w 2688"/>
              <a:gd name="T7" fmla="*/ 0 h 1152"/>
              <a:gd name="T8" fmla="*/ 2688 w 2688"/>
              <a:gd name="T9" fmla="*/ 0 h 1152"/>
            </a:gdLst>
            <a:ahLst/>
            <a:cxnLst>
              <a:cxn ang="0">
                <a:pos x="T0" y="T1"/>
              </a:cxn>
              <a:cxn ang="0">
                <a:pos x="T2" y="T3"/>
              </a:cxn>
              <a:cxn ang="0">
                <a:pos x="T4" y="T5"/>
              </a:cxn>
              <a:cxn ang="0">
                <a:pos x="T6" y="T7"/>
              </a:cxn>
              <a:cxn ang="0">
                <a:pos x="T8" y="T9"/>
              </a:cxn>
            </a:cxnLst>
            <a:rect l="0" t="0" r="r" b="b"/>
            <a:pathLst>
              <a:path w="2688" h="1152">
                <a:moveTo>
                  <a:pt x="0" y="1152"/>
                </a:moveTo>
                <a:lnTo>
                  <a:pt x="432" y="576"/>
                </a:lnTo>
                <a:lnTo>
                  <a:pt x="1680" y="576"/>
                </a:lnTo>
                <a:lnTo>
                  <a:pt x="2064" y="0"/>
                </a:lnTo>
                <a:lnTo>
                  <a:pt x="2688" y="0"/>
                </a:lnTo>
              </a:path>
            </a:pathLst>
          </a:custGeom>
          <a:noFill/>
          <a:ln w="28575" cap="flat" cmpd="sng">
            <a:solidFill>
              <a:srgbClr val="FF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81941" name="Freeform 21"/>
          <p:cNvSpPr>
            <a:spLocks/>
          </p:cNvSpPr>
          <p:nvPr/>
        </p:nvSpPr>
        <p:spPr bwMode="auto">
          <a:xfrm>
            <a:off x="533400" y="2286000"/>
            <a:ext cx="4267200" cy="1828800"/>
          </a:xfrm>
          <a:custGeom>
            <a:avLst/>
            <a:gdLst>
              <a:gd name="T0" fmla="*/ 0 w 2688"/>
              <a:gd name="T1" fmla="*/ 1152 h 1152"/>
              <a:gd name="T2" fmla="*/ 912 w 2688"/>
              <a:gd name="T3" fmla="*/ 576 h 1152"/>
              <a:gd name="T4" fmla="*/ 1680 w 2688"/>
              <a:gd name="T5" fmla="*/ 576 h 1152"/>
              <a:gd name="T6" fmla="*/ 2688 w 2688"/>
              <a:gd name="T7" fmla="*/ 0 h 1152"/>
            </a:gdLst>
            <a:ahLst/>
            <a:cxnLst>
              <a:cxn ang="0">
                <a:pos x="T0" y="T1"/>
              </a:cxn>
              <a:cxn ang="0">
                <a:pos x="T2" y="T3"/>
              </a:cxn>
              <a:cxn ang="0">
                <a:pos x="T4" y="T5"/>
              </a:cxn>
              <a:cxn ang="0">
                <a:pos x="T6" y="T7"/>
              </a:cxn>
            </a:cxnLst>
            <a:rect l="0" t="0" r="r" b="b"/>
            <a:pathLst>
              <a:path w="2688" h="1152">
                <a:moveTo>
                  <a:pt x="0" y="1152"/>
                </a:moveTo>
                <a:lnTo>
                  <a:pt x="912" y="576"/>
                </a:lnTo>
                <a:lnTo>
                  <a:pt x="1680" y="576"/>
                </a:lnTo>
                <a:lnTo>
                  <a:pt x="2688" y="0"/>
                </a:lnTo>
              </a:path>
            </a:pathLst>
          </a:custGeom>
          <a:noFill/>
          <a:ln w="28575" cap="flat" cmpd="sng">
            <a:solidFill>
              <a:srgbClr val="0099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81942" name="Text Box 22"/>
          <p:cNvSpPr txBox="1">
            <a:spLocks noChangeArrowheads="1"/>
          </p:cNvSpPr>
          <p:nvPr/>
        </p:nvSpPr>
        <p:spPr bwMode="auto">
          <a:xfrm>
            <a:off x="5257800" y="2133600"/>
            <a:ext cx="36576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800"/>
              <a:t>Example: Every second, a train of 100 bits arrive </a:t>
            </a:r>
            <a:br>
              <a:rPr lang="en-US" sz="1800"/>
            </a:br>
            <a:r>
              <a:rPr lang="en-US" sz="1800"/>
              <a:t>at rate 1000b/s. The maximum departure rate is 500b/s.</a:t>
            </a:r>
            <a:br>
              <a:rPr lang="en-US" sz="1800"/>
            </a:br>
            <a:r>
              <a:rPr lang="en-US" sz="1800"/>
              <a:t>What is the average queue occupancy?</a:t>
            </a:r>
          </a:p>
        </p:txBody>
      </p:sp>
      <p:graphicFrame>
        <p:nvGraphicFramePr>
          <p:cNvPr id="81944" name="Object 24"/>
          <p:cNvGraphicFramePr>
            <a:graphicFrameLocks noChangeAspect="1"/>
          </p:cNvGraphicFramePr>
          <p:nvPr/>
        </p:nvGraphicFramePr>
        <p:xfrm>
          <a:off x="1023938" y="4562475"/>
          <a:ext cx="6981825" cy="1531938"/>
        </p:xfrm>
        <a:graphic>
          <a:graphicData uri="http://schemas.openxmlformats.org/presentationml/2006/ole">
            <mc:AlternateContent xmlns:mc="http://schemas.openxmlformats.org/markup-compatibility/2006">
              <mc:Choice xmlns:v="urn:schemas-microsoft-com:vml" Requires="v">
                <p:oleObj spid="_x0000_s82047" name="Equation" r:id="rId4" imgW="5613120" imgH="1231560" progId="Equation.DSMT4">
                  <p:embed/>
                </p:oleObj>
              </mc:Choice>
              <mc:Fallback>
                <p:oleObj name="Equation" r:id="rId4" imgW="5613120" imgH="1231560" progId="Equation.DSMT4">
                  <p:embed/>
                  <p:pic>
                    <p:nvPicPr>
                      <p:cNvPr id="0" name="Object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938" y="4562475"/>
                        <a:ext cx="6981825" cy="153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81945" name="Line 25"/>
          <p:cNvSpPr>
            <a:spLocks noChangeShapeType="1"/>
          </p:cNvSpPr>
          <p:nvPr/>
        </p:nvSpPr>
        <p:spPr bwMode="auto">
          <a:xfrm>
            <a:off x="1219200" y="3200400"/>
            <a:ext cx="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81946" name="Line 26"/>
          <p:cNvSpPr>
            <a:spLocks noChangeShapeType="1"/>
          </p:cNvSpPr>
          <p:nvPr/>
        </p:nvSpPr>
        <p:spPr bwMode="auto">
          <a:xfrm>
            <a:off x="381000" y="32004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81947" name="Line 27"/>
          <p:cNvSpPr>
            <a:spLocks noChangeShapeType="1"/>
          </p:cNvSpPr>
          <p:nvPr/>
        </p:nvSpPr>
        <p:spPr bwMode="auto">
          <a:xfrm>
            <a:off x="1981200" y="3200400"/>
            <a:ext cx="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81948" name="Line 28"/>
          <p:cNvSpPr>
            <a:spLocks noChangeShapeType="1"/>
          </p:cNvSpPr>
          <p:nvPr/>
        </p:nvSpPr>
        <p:spPr bwMode="auto">
          <a:xfrm>
            <a:off x="3200400" y="3200400"/>
            <a:ext cx="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81949" name="Text Box 29"/>
          <p:cNvSpPr txBox="1">
            <a:spLocks noChangeArrowheads="1"/>
          </p:cNvSpPr>
          <p:nvPr/>
        </p:nvSpPr>
        <p:spPr bwMode="auto">
          <a:xfrm>
            <a:off x="989013" y="4221163"/>
            <a:ext cx="45878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200"/>
              <a:t>0.1s</a:t>
            </a:r>
          </a:p>
        </p:txBody>
      </p:sp>
      <p:sp>
        <p:nvSpPr>
          <p:cNvPr id="81950" name="Text Box 30"/>
          <p:cNvSpPr txBox="1">
            <a:spLocks noChangeArrowheads="1"/>
          </p:cNvSpPr>
          <p:nvPr/>
        </p:nvSpPr>
        <p:spPr bwMode="auto">
          <a:xfrm>
            <a:off x="1751013" y="4221163"/>
            <a:ext cx="48418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200"/>
              <a:t>0.2s</a:t>
            </a:r>
          </a:p>
        </p:txBody>
      </p:sp>
      <p:sp>
        <p:nvSpPr>
          <p:cNvPr id="81951" name="Text Box 31"/>
          <p:cNvSpPr txBox="1">
            <a:spLocks noChangeArrowheads="1"/>
          </p:cNvSpPr>
          <p:nvPr/>
        </p:nvSpPr>
        <p:spPr bwMode="auto">
          <a:xfrm>
            <a:off x="2944813" y="4221163"/>
            <a:ext cx="45878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200"/>
              <a:t>1.0s</a:t>
            </a:r>
          </a:p>
        </p:txBody>
      </p:sp>
      <p:sp>
        <p:nvSpPr>
          <p:cNvPr id="81952" name="Text Box 32"/>
          <p:cNvSpPr txBox="1">
            <a:spLocks noChangeArrowheads="1"/>
          </p:cNvSpPr>
          <p:nvPr/>
        </p:nvSpPr>
        <p:spPr bwMode="auto">
          <a:xfrm>
            <a:off x="0" y="3048000"/>
            <a:ext cx="4397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200"/>
              <a:t>100</a:t>
            </a: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685800" y="6248400"/>
            <a:ext cx="1905000" cy="457200"/>
          </a:xfrm>
          <a:prstGeom prst="rect">
            <a:avLst/>
          </a:prstGeom>
        </p:spPr>
        <p:txBody>
          <a:bodyPr/>
          <a:lstStyle/>
          <a:p>
            <a:r>
              <a:rPr lang="en-US"/>
              <a:t>Winter 2007</a:t>
            </a:r>
          </a:p>
        </p:txBody>
      </p:sp>
      <p:sp>
        <p:nvSpPr>
          <p:cNvPr id="5" name="Footer Placeholder 4"/>
          <p:cNvSpPr>
            <a:spLocks noGrp="1"/>
          </p:cNvSpPr>
          <p:nvPr>
            <p:ph type="ftr" sz="quarter" idx="4294967295"/>
          </p:nvPr>
        </p:nvSpPr>
        <p:spPr>
          <a:xfrm>
            <a:off x="3124200" y="6248400"/>
            <a:ext cx="2895600" cy="457200"/>
          </a:xfrm>
          <a:prstGeom prst="rect">
            <a:avLst/>
          </a:prstGeom>
        </p:spPr>
        <p:txBody>
          <a:bodyPr/>
          <a:lstStyle/>
          <a:p>
            <a:r>
              <a:rPr lang="en-US"/>
              <a:t>CS244a Handout 3</a:t>
            </a:r>
          </a:p>
        </p:txBody>
      </p:sp>
      <p:sp>
        <p:nvSpPr>
          <p:cNvPr id="6" name="Slide Number Placeholder 5"/>
          <p:cNvSpPr>
            <a:spLocks noGrp="1"/>
          </p:cNvSpPr>
          <p:nvPr>
            <p:ph type="sldNum" sz="quarter" idx="12"/>
          </p:nvPr>
        </p:nvSpPr>
        <p:spPr/>
        <p:txBody>
          <a:bodyPr/>
          <a:lstStyle/>
          <a:p>
            <a:fld id="{0407033C-C090-4043-947A-9EA19900D3C9}" type="slidenum">
              <a:rPr lang="en-US"/>
              <a:pPr/>
              <a:t>26</a:t>
            </a:fld>
            <a:endParaRPr lang="en-US"/>
          </a:p>
        </p:txBody>
      </p:sp>
      <p:sp>
        <p:nvSpPr>
          <p:cNvPr id="92162" name="Rectangle 2"/>
          <p:cNvSpPr>
            <a:spLocks noGrp="1" noChangeArrowheads="1"/>
          </p:cNvSpPr>
          <p:nvPr>
            <p:ph type="title"/>
          </p:nvPr>
        </p:nvSpPr>
        <p:spPr/>
        <p:txBody>
          <a:bodyPr/>
          <a:lstStyle/>
          <a:p>
            <a:r>
              <a:rPr lang="en-US" sz="3600"/>
              <a:t>Queues with Random Arrival Processes</a:t>
            </a:r>
          </a:p>
        </p:txBody>
      </p:sp>
      <p:sp>
        <p:nvSpPr>
          <p:cNvPr id="92163" name="Rectangle 3"/>
          <p:cNvSpPr>
            <a:spLocks noGrp="1" noChangeArrowheads="1"/>
          </p:cNvSpPr>
          <p:nvPr>
            <p:ph type="body" idx="1"/>
          </p:nvPr>
        </p:nvSpPr>
        <p:spPr/>
        <p:txBody>
          <a:bodyPr/>
          <a:lstStyle/>
          <a:p>
            <a:pPr marL="533400" indent="-533400">
              <a:buFont typeface="Wingdings" charset="0"/>
              <a:buAutoNum type="arabicPeriod"/>
            </a:pPr>
            <a:r>
              <a:rPr lang="en-US"/>
              <a:t>Usually, arrival processes are complicated, so we often model them as </a:t>
            </a:r>
            <a:r>
              <a:rPr lang="en-US">
                <a:solidFill>
                  <a:srgbClr val="000099"/>
                </a:solidFill>
              </a:rPr>
              <a:t>random processes</a:t>
            </a:r>
            <a:r>
              <a:rPr lang="en-US"/>
              <a:t>.</a:t>
            </a:r>
          </a:p>
          <a:p>
            <a:pPr marL="533400" indent="-533400">
              <a:buFont typeface="Wingdings" charset="0"/>
              <a:buAutoNum type="arabicPeriod"/>
            </a:pPr>
            <a:r>
              <a:rPr lang="en-US"/>
              <a:t>The study of queues with random arrival processes is called </a:t>
            </a:r>
            <a:r>
              <a:rPr lang="en-US">
                <a:solidFill>
                  <a:srgbClr val="000099"/>
                </a:solidFill>
              </a:rPr>
              <a:t>Queueing Theory</a:t>
            </a:r>
            <a:r>
              <a:rPr lang="en-US"/>
              <a:t>. </a:t>
            </a:r>
          </a:p>
          <a:p>
            <a:pPr marL="533400" indent="-533400">
              <a:buFont typeface="Wingdings" charset="0"/>
              <a:buAutoNum type="arabicPeriod"/>
            </a:pPr>
            <a:r>
              <a:rPr lang="en-US"/>
              <a:t>Queues with random arrival processes have some interesting properties. We</a:t>
            </a:r>
            <a:r>
              <a:rPr lang="ja-JP" altLang="en-US">
                <a:latin typeface="Arial"/>
              </a:rPr>
              <a:t>’</a:t>
            </a:r>
            <a:r>
              <a:rPr lang="en-US"/>
              <a:t>ll consider some here. </a:t>
            </a: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685800" y="6248400"/>
            <a:ext cx="1905000" cy="457200"/>
          </a:xfrm>
          <a:prstGeom prst="rect">
            <a:avLst/>
          </a:prstGeom>
        </p:spPr>
        <p:txBody>
          <a:bodyPr/>
          <a:lstStyle/>
          <a:p>
            <a:r>
              <a:rPr lang="en-US"/>
              <a:t>Winter 2007</a:t>
            </a:r>
          </a:p>
        </p:txBody>
      </p:sp>
      <p:sp>
        <p:nvSpPr>
          <p:cNvPr id="5" name="Footer Placeholder 4"/>
          <p:cNvSpPr>
            <a:spLocks noGrp="1"/>
          </p:cNvSpPr>
          <p:nvPr>
            <p:ph type="ftr" sz="quarter" idx="4294967295"/>
          </p:nvPr>
        </p:nvSpPr>
        <p:spPr>
          <a:xfrm>
            <a:off x="3124200" y="6248400"/>
            <a:ext cx="2895600" cy="457200"/>
          </a:xfrm>
          <a:prstGeom prst="rect">
            <a:avLst/>
          </a:prstGeom>
        </p:spPr>
        <p:txBody>
          <a:bodyPr/>
          <a:lstStyle/>
          <a:p>
            <a:r>
              <a:rPr lang="en-US"/>
              <a:t>CS244a Handout 3</a:t>
            </a:r>
          </a:p>
        </p:txBody>
      </p:sp>
      <p:sp>
        <p:nvSpPr>
          <p:cNvPr id="6" name="Slide Number Placeholder 5"/>
          <p:cNvSpPr>
            <a:spLocks noGrp="1"/>
          </p:cNvSpPr>
          <p:nvPr>
            <p:ph type="sldNum" sz="quarter" idx="12"/>
          </p:nvPr>
        </p:nvSpPr>
        <p:spPr/>
        <p:txBody>
          <a:bodyPr/>
          <a:lstStyle/>
          <a:p>
            <a:fld id="{AFEA6D12-37BF-0442-A6EC-D9492F39E673}" type="slidenum">
              <a:rPr lang="en-US"/>
              <a:pPr/>
              <a:t>27</a:t>
            </a:fld>
            <a:endParaRPr lang="en-US"/>
          </a:p>
        </p:txBody>
      </p:sp>
      <p:sp>
        <p:nvSpPr>
          <p:cNvPr id="103426" name="Rectangle 2"/>
          <p:cNvSpPr>
            <a:spLocks noGrp="1" noChangeArrowheads="1"/>
          </p:cNvSpPr>
          <p:nvPr>
            <p:ph type="title"/>
          </p:nvPr>
        </p:nvSpPr>
        <p:spPr/>
        <p:txBody>
          <a:bodyPr/>
          <a:lstStyle/>
          <a:p>
            <a:r>
              <a:rPr lang="en-US"/>
              <a:t>Properties of queues</a:t>
            </a:r>
          </a:p>
        </p:txBody>
      </p:sp>
      <p:sp>
        <p:nvSpPr>
          <p:cNvPr id="103427" name="Rectangle 3"/>
          <p:cNvSpPr>
            <a:spLocks noGrp="1" noChangeArrowheads="1"/>
          </p:cNvSpPr>
          <p:nvPr>
            <p:ph type="body" idx="1"/>
          </p:nvPr>
        </p:nvSpPr>
        <p:spPr/>
        <p:txBody>
          <a:bodyPr/>
          <a:lstStyle/>
          <a:p>
            <a:r>
              <a:rPr lang="en-US"/>
              <a:t>Time evolution of queues.</a:t>
            </a:r>
          </a:p>
          <a:p>
            <a:r>
              <a:rPr lang="en-US"/>
              <a:t>Examples</a:t>
            </a:r>
          </a:p>
          <a:p>
            <a:pPr lvl="1"/>
            <a:r>
              <a:rPr lang="en-US"/>
              <a:t>Burstiness increases delay</a:t>
            </a:r>
          </a:p>
          <a:p>
            <a:pPr lvl="1"/>
            <a:r>
              <a:rPr lang="en-US"/>
              <a:t>Determinism minimizes delay</a:t>
            </a:r>
          </a:p>
          <a:p>
            <a:r>
              <a:rPr lang="en-US"/>
              <a:t>Little</a:t>
            </a:r>
            <a:r>
              <a:rPr lang="ja-JP" altLang="en-US">
                <a:latin typeface="Arial"/>
              </a:rPr>
              <a:t>’</a:t>
            </a:r>
            <a:r>
              <a:rPr lang="en-US"/>
              <a:t>s Result.</a:t>
            </a:r>
          </a:p>
          <a:p>
            <a:r>
              <a:rPr lang="en-US"/>
              <a:t>The M/M/1 queue.</a:t>
            </a:r>
          </a:p>
          <a:p>
            <a:endParaRPr lang="en-US"/>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Date Placeholder 2"/>
          <p:cNvSpPr>
            <a:spLocks noGrp="1"/>
          </p:cNvSpPr>
          <p:nvPr>
            <p:ph type="dt" sz="half" idx="4294967295"/>
          </p:nvPr>
        </p:nvSpPr>
        <p:spPr>
          <a:xfrm>
            <a:off x="685800" y="6248400"/>
            <a:ext cx="1905000" cy="457200"/>
          </a:xfrm>
          <a:prstGeom prst="rect">
            <a:avLst/>
          </a:prstGeom>
        </p:spPr>
        <p:txBody>
          <a:bodyPr/>
          <a:lstStyle/>
          <a:p>
            <a:r>
              <a:rPr lang="en-US"/>
              <a:t>Winter 2007</a:t>
            </a:r>
          </a:p>
        </p:txBody>
      </p:sp>
      <p:sp>
        <p:nvSpPr>
          <p:cNvPr id="63" name="Footer Placeholder 3"/>
          <p:cNvSpPr>
            <a:spLocks noGrp="1"/>
          </p:cNvSpPr>
          <p:nvPr>
            <p:ph type="ftr" sz="quarter" idx="4294967295"/>
          </p:nvPr>
        </p:nvSpPr>
        <p:spPr>
          <a:xfrm>
            <a:off x="3124200" y="6248400"/>
            <a:ext cx="2895600" cy="457200"/>
          </a:xfrm>
          <a:prstGeom prst="rect">
            <a:avLst/>
          </a:prstGeom>
        </p:spPr>
        <p:txBody>
          <a:bodyPr/>
          <a:lstStyle/>
          <a:p>
            <a:r>
              <a:rPr lang="en-US"/>
              <a:t>CS244a Handout 3</a:t>
            </a:r>
          </a:p>
        </p:txBody>
      </p:sp>
      <p:sp>
        <p:nvSpPr>
          <p:cNvPr id="64" name="Slide Number Placeholder 4"/>
          <p:cNvSpPr>
            <a:spLocks noGrp="1"/>
          </p:cNvSpPr>
          <p:nvPr>
            <p:ph type="sldNum" sz="quarter" idx="12"/>
          </p:nvPr>
        </p:nvSpPr>
        <p:spPr/>
        <p:txBody>
          <a:bodyPr/>
          <a:lstStyle/>
          <a:p>
            <a:fld id="{FD015D33-CC68-AE4E-80A2-F232F89549A9}" type="slidenum">
              <a:rPr lang="en-US"/>
              <a:pPr/>
              <a:t>28</a:t>
            </a:fld>
            <a:endParaRPr lang="en-US"/>
          </a:p>
        </p:txBody>
      </p:sp>
      <p:sp>
        <p:nvSpPr>
          <p:cNvPr id="100354" name="Rectangle 2"/>
          <p:cNvSpPr>
            <a:spLocks noGrp="1" noChangeArrowheads="1"/>
          </p:cNvSpPr>
          <p:nvPr>
            <p:ph type="title"/>
          </p:nvPr>
        </p:nvSpPr>
        <p:spPr/>
        <p:txBody>
          <a:bodyPr/>
          <a:lstStyle/>
          <a:p>
            <a:r>
              <a:rPr lang="en-US" sz="3600"/>
              <a:t>Time evolution of a queue</a:t>
            </a:r>
            <a:br>
              <a:rPr lang="en-US" sz="3600"/>
            </a:br>
            <a:r>
              <a:rPr lang="en-US" sz="3200" i="1"/>
              <a:t>Packets</a:t>
            </a:r>
          </a:p>
        </p:txBody>
      </p:sp>
      <p:sp>
        <p:nvSpPr>
          <p:cNvPr id="100355" name="Rectangle 3"/>
          <p:cNvSpPr>
            <a:spLocks noChangeArrowheads="1"/>
          </p:cNvSpPr>
          <p:nvPr/>
        </p:nvSpPr>
        <p:spPr bwMode="auto">
          <a:xfrm>
            <a:off x="2514600" y="1905000"/>
            <a:ext cx="3505200" cy="17526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00356" name="Group 4"/>
          <p:cNvGrpSpPr>
            <a:grpSpLocks/>
          </p:cNvGrpSpPr>
          <p:nvPr/>
        </p:nvGrpSpPr>
        <p:grpSpPr bwMode="auto">
          <a:xfrm>
            <a:off x="3581400" y="2743200"/>
            <a:ext cx="685800" cy="457200"/>
            <a:chOff x="624" y="3120"/>
            <a:chExt cx="432" cy="288"/>
          </a:xfrm>
        </p:grpSpPr>
        <p:sp>
          <p:nvSpPr>
            <p:cNvPr id="100357" name="Freeform 5"/>
            <p:cNvSpPr>
              <a:spLocks/>
            </p:cNvSpPr>
            <p:nvPr/>
          </p:nvSpPr>
          <p:spPr bwMode="auto">
            <a:xfrm>
              <a:off x="624" y="3120"/>
              <a:ext cx="432" cy="288"/>
            </a:xfrm>
            <a:custGeom>
              <a:avLst/>
              <a:gdLst>
                <a:gd name="T0" fmla="*/ 0 w 432"/>
                <a:gd name="T1" fmla="*/ 0 h 288"/>
                <a:gd name="T2" fmla="*/ 432 w 432"/>
                <a:gd name="T3" fmla="*/ 0 h 288"/>
                <a:gd name="T4" fmla="*/ 432 w 432"/>
                <a:gd name="T5" fmla="*/ 288 h 288"/>
                <a:gd name="T6" fmla="*/ 0 w 432"/>
                <a:gd name="T7" fmla="*/ 288 h 288"/>
              </a:gdLst>
              <a:ahLst/>
              <a:cxnLst>
                <a:cxn ang="0">
                  <a:pos x="T0" y="T1"/>
                </a:cxn>
                <a:cxn ang="0">
                  <a:pos x="T2" y="T3"/>
                </a:cxn>
                <a:cxn ang="0">
                  <a:pos x="T4" y="T5"/>
                </a:cxn>
                <a:cxn ang="0">
                  <a:pos x="T6" y="T7"/>
                </a:cxn>
              </a:cxnLst>
              <a:rect l="0" t="0" r="r" b="b"/>
              <a:pathLst>
                <a:path w="432" h="288">
                  <a:moveTo>
                    <a:pt x="0" y="0"/>
                  </a:moveTo>
                  <a:lnTo>
                    <a:pt x="432" y="0"/>
                  </a:lnTo>
                  <a:lnTo>
                    <a:pt x="432" y="288"/>
                  </a:lnTo>
                  <a:lnTo>
                    <a:pt x="0" y="288"/>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0358" name="Line 6"/>
            <p:cNvSpPr>
              <a:spLocks noChangeShapeType="1"/>
            </p:cNvSpPr>
            <p:nvPr/>
          </p:nvSpPr>
          <p:spPr bwMode="auto">
            <a:xfrm>
              <a:off x="912" y="3120"/>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100359" name="Oval 7"/>
          <p:cNvSpPr>
            <a:spLocks noChangeArrowheads="1"/>
          </p:cNvSpPr>
          <p:nvPr/>
        </p:nvSpPr>
        <p:spPr bwMode="auto">
          <a:xfrm>
            <a:off x="4572000" y="2743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Symbol" charset="0"/>
              </a:rPr>
              <a:t>m</a:t>
            </a:r>
          </a:p>
        </p:txBody>
      </p:sp>
      <p:sp>
        <p:nvSpPr>
          <p:cNvPr id="100360" name="Line 8"/>
          <p:cNvSpPr>
            <a:spLocks noChangeShapeType="1"/>
          </p:cNvSpPr>
          <p:nvPr/>
        </p:nvSpPr>
        <p:spPr bwMode="auto">
          <a:xfrm>
            <a:off x="4267200" y="29718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0361" name="Line 9"/>
          <p:cNvSpPr>
            <a:spLocks noChangeShapeType="1"/>
          </p:cNvSpPr>
          <p:nvPr/>
        </p:nvSpPr>
        <p:spPr bwMode="auto">
          <a:xfrm>
            <a:off x="5029200" y="29718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0362" name="Line 10"/>
          <p:cNvSpPr>
            <a:spLocks noChangeShapeType="1"/>
          </p:cNvSpPr>
          <p:nvPr/>
        </p:nvSpPr>
        <p:spPr bwMode="auto">
          <a:xfrm>
            <a:off x="2743200" y="2971800"/>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0363" name="Text Box 11"/>
          <p:cNvSpPr txBox="1">
            <a:spLocks noChangeArrowheads="1"/>
          </p:cNvSpPr>
          <p:nvPr/>
        </p:nvSpPr>
        <p:spPr bwMode="auto">
          <a:xfrm>
            <a:off x="2819400" y="2635250"/>
            <a:ext cx="7794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i="1">
                <a:latin typeface="Times New Roman" charset="0"/>
              </a:rPr>
              <a:t>A</a:t>
            </a:r>
            <a:r>
              <a:rPr lang="en-US" sz="1800">
                <a:latin typeface="Times New Roman" charset="0"/>
              </a:rPr>
              <a:t>(</a:t>
            </a:r>
            <a:r>
              <a:rPr lang="en-US" sz="1800" i="1">
                <a:latin typeface="Times New Roman" charset="0"/>
              </a:rPr>
              <a:t>t</a:t>
            </a:r>
            <a:r>
              <a:rPr lang="en-US" sz="1800">
                <a:latin typeface="Times New Roman" charset="0"/>
              </a:rPr>
              <a:t>), </a:t>
            </a:r>
            <a:r>
              <a:rPr lang="en-US" sz="1800">
                <a:latin typeface="Symbol" charset="0"/>
              </a:rPr>
              <a:t>l</a:t>
            </a:r>
          </a:p>
        </p:txBody>
      </p:sp>
      <p:sp>
        <p:nvSpPr>
          <p:cNvPr id="100364" name="Text Box 12"/>
          <p:cNvSpPr txBox="1">
            <a:spLocks noChangeArrowheads="1"/>
          </p:cNvSpPr>
          <p:nvPr/>
        </p:nvSpPr>
        <p:spPr bwMode="auto">
          <a:xfrm>
            <a:off x="5105400" y="2640013"/>
            <a:ext cx="565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i="1">
                <a:latin typeface="Times New Roman" charset="0"/>
              </a:rPr>
              <a:t>D</a:t>
            </a:r>
            <a:r>
              <a:rPr lang="en-US" sz="1800">
                <a:latin typeface="Times New Roman" charset="0"/>
              </a:rPr>
              <a:t>(</a:t>
            </a:r>
            <a:r>
              <a:rPr lang="en-US" sz="1800" i="1">
                <a:latin typeface="Times New Roman" charset="0"/>
              </a:rPr>
              <a:t>t</a:t>
            </a:r>
            <a:r>
              <a:rPr lang="en-US" sz="1800">
                <a:latin typeface="Times New Roman" charset="0"/>
              </a:rPr>
              <a:t>)</a:t>
            </a:r>
          </a:p>
        </p:txBody>
      </p:sp>
      <p:sp>
        <p:nvSpPr>
          <p:cNvPr id="100365" name="Text Box 13"/>
          <p:cNvSpPr txBox="1">
            <a:spLocks noChangeArrowheads="1"/>
          </p:cNvSpPr>
          <p:nvPr/>
        </p:nvSpPr>
        <p:spPr bwMode="auto">
          <a:xfrm>
            <a:off x="2590800" y="1995488"/>
            <a:ext cx="3222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a:t>Model of FIFO router queue</a:t>
            </a:r>
          </a:p>
        </p:txBody>
      </p:sp>
      <p:sp>
        <p:nvSpPr>
          <p:cNvPr id="100366" name="Text Box 14"/>
          <p:cNvSpPr txBox="1">
            <a:spLocks noChangeArrowheads="1"/>
          </p:cNvSpPr>
          <p:nvPr/>
        </p:nvSpPr>
        <p:spPr bwMode="auto">
          <a:xfrm>
            <a:off x="3581400" y="3200400"/>
            <a:ext cx="69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i="1">
                <a:latin typeface="Times New Roman" charset="0"/>
              </a:rPr>
              <a:t>Q</a:t>
            </a:r>
            <a:r>
              <a:rPr lang="en-US">
                <a:latin typeface="Times New Roman" charset="0"/>
              </a:rPr>
              <a:t>(</a:t>
            </a:r>
            <a:r>
              <a:rPr lang="en-US" i="1">
                <a:latin typeface="Times New Roman" charset="0"/>
              </a:rPr>
              <a:t>t</a:t>
            </a:r>
            <a:r>
              <a:rPr lang="en-US">
                <a:latin typeface="Times New Roman" charset="0"/>
              </a:rPr>
              <a:t>)</a:t>
            </a:r>
          </a:p>
        </p:txBody>
      </p:sp>
      <p:sp>
        <p:nvSpPr>
          <p:cNvPr id="100367" name="Line 15"/>
          <p:cNvSpPr>
            <a:spLocks noChangeShapeType="1"/>
          </p:cNvSpPr>
          <p:nvPr/>
        </p:nvSpPr>
        <p:spPr bwMode="auto">
          <a:xfrm>
            <a:off x="1295400" y="4343400"/>
            <a:ext cx="71628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0368" name="Line 16"/>
          <p:cNvSpPr>
            <a:spLocks noChangeShapeType="1"/>
          </p:cNvSpPr>
          <p:nvPr/>
        </p:nvSpPr>
        <p:spPr bwMode="auto">
          <a:xfrm>
            <a:off x="1600200" y="3962400"/>
            <a:ext cx="0" cy="381000"/>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0369" name="Line 17"/>
          <p:cNvSpPr>
            <a:spLocks noChangeShapeType="1"/>
          </p:cNvSpPr>
          <p:nvPr/>
        </p:nvSpPr>
        <p:spPr bwMode="auto">
          <a:xfrm>
            <a:off x="2209800" y="3962400"/>
            <a:ext cx="0" cy="381000"/>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0370" name="Line 18"/>
          <p:cNvSpPr>
            <a:spLocks noChangeShapeType="1"/>
          </p:cNvSpPr>
          <p:nvPr/>
        </p:nvSpPr>
        <p:spPr bwMode="auto">
          <a:xfrm>
            <a:off x="3352800" y="3962400"/>
            <a:ext cx="0" cy="381000"/>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0371" name="Line 19"/>
          <p:cNvSpPr>
            <a:spLocks noChangeShapeType="1"/>
          </p:cNvSpPr>
          <p:nvPr/>
        </p:nvSpPr>
        <p:spPr bwMode="auto">
          <a:xfrm>
            <a:off x="4191000" y="3962400"/>
            <a:ext cx="0" cy="381000"/>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0372" name="Line 20"/>
          <p:cNvSpPr>
            <a:spLocks noChangeShapeType="1"/>
          </p:cNvSpPr>
          <p:nvPr/>
        </p:nvSpPr>
        <p:spPr bwMode="auto">
          <a:xfrm>
            <a:off x="4724400" y="3962400"/>
            <a:ext cx="0" cy="381000"/>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0373" name="Line 21"/>
          <p:cNvSpPr>
            <a:spLocks noChangeShapeType="1"/>
          </p:cNvSpPr>
          <p:nvPr/>
        </p:nvSpPr>
        <p:spPr bwMode="auto">
          <a:xfrm>
            <a:off x="6019800" y="3962400"/>
            <a:ext cx="0" cy="381000"/>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0374" name="Line 22"/>
          <p:cNvSpPr>
            <a:spLocks noChangeShapeType="1"/>
          </p:cNvSpPr>
          <p:nvPr/>
        </p:nvSpPr>
        <p:spPr bwMode="auto">
          <a:xfrm>
            <a:off x="7772400" y="3962400"/>
            <a:ext cx="0" cy="381000"/>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0375" name="Line 23"/>
          <p:cNvSpPr>
            <a:spLocks noChangeShapeType="1"/>
          </p:cNvSpPr>
          <p:nvPr/>
        </p:nvSpPr>
        <p:spPr bwMode="auto">
          <a:xfrm>
            <a:off x="7924800" y="3962400"/>
            <a:ext cx="0" cy="381000"/>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0376" name="Line 24"/>
          <p:cNvSpPr>
            <a:spLocks noChangeShapeType="1"/>
          </p:cNvSpPr>
          <p:nvPr/>
        </p:nvSpPr>
        <p:spPr bwMode="auto">
          <a:xfrm>
            <a:off x="8077200" y="3962400"/>
            <a:ext cx="0" cy="381000"/>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0377" name="Line 25"/>
          <p:cNvSpPr>
            <a:spLocks noChangeShapeType="1"/>
          </p:cNvSpPr>
          <p:nvPr/>
        </p:nvSpPr>
        <p:spPr bwMode="auto">
          <a:xfrm>
            <a:off x="3505200" y="3962400"/>
            <a:ext cx="0" cy="381000"/>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0378" name="Line 26"/>
          <p:cNvSpPr>
            <a:spLocks noChangeShapeType="1"/>
          </p:cNvSpPr>
          <p:nvPr/>
        </p:nvSpPr>
        <p:spPr bwMode="auto">
          <a:xfrm>
            <a:off x="5029200" y="3962400"/>
            <a:ext cx="0" cy="381000"/>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0379" name="Text Box 27"/>
          <p:cNvSpPr txBox="1">
            <a:spLocks noChangeArrowheads="1"/>
          </p:cNvSpPr>
          <p:nvPr/>
        </p:nvSpPr>
        <p:spPr bwMode="auto">
          <a:xfrm>
            <a:off x="8185150" y="4381500"/>
            <a:ext cx="577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i="1">
                <a:latin typeface="Times New Roman" charset="0"/>
              </a:rPr>
              <a:t>time</a:t>
            </a:r>
          </a:p>
        </p:txBody>
      </p:sp>
      <p:sp>
        <p:nvSpPr>
          <p:cNvPr id="100380" name="Text Box 28"/>
          <p:cNvSpPr txBox="1">
            <a:spLocks noChangeArrowheads="1"/>
          </p:cNvSpPr>
          <p:nvPr/>
        </p:nvSpPr>
        <p:spPr bwMode="auto">
          <a:xfrm>
            <a:off x="366713" y="3733800"/>
            <a:ext cx="1004887"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a:solidFill>
                  <a:srgbClr val="000099"/>
                </a:solidFill>
              </a:rPr>
              <a:t>Packet </a:t>
            </a:r>
          </a:p>
          <a:p>
            <a:r>
              <a:rPr lang="en-US" sz="1600">
                <a:solidFill>
                  <a:srgbClr val="000099"/>
                </a:solidFill>
              </a:rPr>
              <a:t>Arrivals:</a:t>
            </a:r>
          </a:p>
        </p:txBody>
      </p:sp>
      <p:sp>
        <p:nvSpPr>
          <p:cNvPr id="100381" name="Line 29"/>
          <p:cNvSpPr>
            <a:spLocks noChangeShapeType="1"/>
          </p:cNvSpPr>
          <p:nvPr/>
        </p:nvSpPr>
        <p:spPr bwMode="auto">
          <a:xfrm flipV="1">
            <a:off x="1447800" y="4343400"/>
            <a:ext cx="0" cy="3810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0382" name="Line 30"/>
          <p:cNvSpPr>
            <a:spLocks noChangeShapeType="1"/>
          </p:cNvSpPr>
          <p:nvPr/>
        </p:nvSpPr>
        <p:spPr bwMode="auto">
          <a:xfrm flipV="1">
            <a:off x="2057400" y="4343400"/>
            <a:ext cx="0" cy="3810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0383" name="Line 31"/>
          <p:cNvSpPr>
            <a:spLocks noChangeShapeType="1"/>
          </p:cNvSpPr>
          <p:nvPr/>
        </p:nvSpPr>
        <p:spPr bwMode="auto">
          <a:xfrm flipV="1">
            <a:off x="2667000" y="4343400"/>
            <a:ext cx="0" cy="3810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0384" name="Line 32"/>
          <p:cNvSpPr>
            <a:spLocks noChangeShapeType="1"/>
          </p:cNvSpPr>
          <p:nvPr/>
        </p:nvSpPr>
        <p:spPr bwMode="auto">
          <a:xfrm flipV="1">
            <a:off x="3276600" y="4343400"/>
            <a:ext cx="0" cy="381000"/>
          </a:xfrm>
          <a:prstGeom prst="line">
            <a:avLst/>
          </a:prstGeom>
          <a:noFill/>
          <a:ln w="19050" cap="rnd">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0385" name="Line 33"/>
          <p:cNvSpPr>
            <a:spLocks noChangeShapeType="1"/>
          </p:cNvSpPr>
          <p:nvPr/>
        </p:nvSpPr>
        <p:spPr bwMode="auto">
          <a:xfrm flipV="1">
            <a:off x="3886200" y="4343400"/>
            <a:ext cx="0" cy="3810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0386" name="Line 34"/>
          <p:cNvSpPr>
            <a:spLocks noChangeShapeType="1"/>
          </p:cNvSpPr>
          <p:nvPr/>
        </p:nvSpPr>
        <p:spPr bwMode="auto">
          <a:xfrm flipV="1">
            <a:off x="4495800" y="4343400"/>
            <a:ext cx="0" cy="3810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0387" name="Line 35"/>
          <p:cNvSpPr>
            <a:spLocks noChangeShapeType="1"/>
          </p:cNvSpPr>
          <p:nvPr/>
        </p:nvSpPr>
        <p:spPr bwMode="auto">
          <a:xfrm flipV="1">
            <a:off x="5105400" y="4343400"/>
            <a:ext cx="0" cy="3810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0388" name="Line 36"/>
          <p:cNvSpPr>
            <a:spLocks noChangeShapeType="1"/>
          </p:cNvSpPr>
          <p:nvPr/>
        </p:nvSpPr>
        <p:spPr bwMode="auto">
          <a:xfrm flipV="1">
            <a:off x="5715000" y="4343400"/>
            <a:ext cx="0" cy="3810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0389" name="Line 37"/>
          <p:cNvSpPr>
            <a:spLocks noChangeShapeType="1"/>
          </p:cNvSpPr>
          <p:nvPr/>
        </p:nvSpPr>
        <p:spPr bwMode="auto">
          <a:xfrm flipV="1">
            <a:off x="6324600" y="4343400"/>
            <a:ext cx="0" cy="3810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0390" name="Line 38"/>
          <p:cNvSpPr>
            <a:spLocks noChangeShapeType="1"/>
          </p:cNvSpPr>
          <p:nvPr/>
        </p:nvSpPr>
        <p:spPr bwMode="auto">
          <a:xfrm flipV="1">
            <a:off x="6934200" y="4343400"/>
            <a:ext cx="0" cy="3810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0391" name="Line 39"/>
          <p:cNvSpPr>
            <a:spLocks noChangeShapeType="1"/>
          </p:cNvSpPr>
          <p:nvPr/>
        </p:nvSpPr>
        <p:spPr bwMode="auto">
          <a:xfrm flipV="1">
            <a:off x="7543800" y="4343400"/>
            <a:ext cx="0" cy="381000"/>
          </a:xfrm>
          <a:prstGeom prst="line">
            <a:avLst/>
          </a:prstGeom>
          <a:noFill/>
          <a:ln w="19050" cap="rnd">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0392" name="Line 40"/>
          <p:cNvSpPr>
            <a:spLocks noChangeShapeType="1"/>
          </p:cNvSpPr>
          <p:nvPr/>
        </p:nvSpPr>
        <p:spPr bwMode="auto">
          <a:xfrm flipV="1">
            <a:off x="8153400" y="4343400"/>
            <a:ext cx="0" cy="38100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0393" name="Line 41"/>
          <p:cNvSpPr>
            <a:spLocks noChangeShapeType="1"/>
          </p:cNvSpPr>
          <p:nvPr/>
        </p:nvSpPr>
        <p:spPr bwMode="auto">
          <a:xfrm>
            <a:off x="1295400" y="5867400"/>
            <a:ext cx="71628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0394" name="Line 42"/>
          <p:cNvSpPr>
            <a:spLocks noChangeShapeType="1"/>
          </p:cNvSpPr>
          <p:nvPr/>
        </p:nvSpPr>
        <p:spPr bwMode="auto">
          <a:xfrm>
            <a:off x="2057400" y="4724400"/>
            <a:ext cx="0" cy="12192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0396" name="Line 44"/>
          <p:cNvSpPr>
            <a:spLocks noChangeShapeType="1"/>
          </p:cNvSpPr>
          <p:nvPr/>
        </p:nvSpPr>
        <p:spPr bwMode="auto">
          <a:xfrm>
            <a:off x="2667000" y="4724400"/>
            <a:ext cx="0" cy="12192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0397" name="Line 45"/>
          <p:cNvSpPr>
            <a:spLocks noChangeShapeType="1"/>
          </p:cNvSpPr>
          <p:nvPr/>
        </p:nvSpPr>
        <p:spPr bwMode="auto">
          <a:xfrm>
            <a:off x="3276600" y="4724400"/>
            <a:ext cx="0" cy="12192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0398" name="Line 46"/>
          <p:cNvSpPr>
            <a:spLocks noChangeShapeType="1"/>
          </p:cNvSpPr>
          <p:nvPr/>
        </p:nvSpPr>
        <p:spPr bwMode="auto">
          <a:xfrm>
            <a:off x="3886200" y="4724400"/>
            <a:ext cx="0" cy="12192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0399" name="Line 47"/>
          <p:cNvSpPr>
            <a:spLocks noChangeShapeType="1"/>
          </p:cNvSpPr>
          <p:nvPr/>
        </p:nvSpPr>
        <p:spPr bwMode="auto">
          <a:xfrm>
            <a:off x="4495800" y="4724400"/>
            <a:ext cx="0" cy="12192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0400" name="Line 48"/>
          <p:cNvSpPr>
            <a:spLocks noChangeShapeType="1"/>
          </p:cNvSpPr>
          <p:nvPr/>
        </p:nvSpPr>
        <p:spPr bwMode="auto">
          <a:xfrm>
            <a:off x="5105400" y="4724400"/>
            <a:ext cx="0" cy="12192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0401" name="Line 49"/>
          <p:cNvSpPr>
            <a:spLocks noChangeShapeType="1"/>
          </p:cNvSpPr>
          <p:nvPr/>
        </p:nvSpPr>
        <p:spPr bwMode="auto">
          <a:xfrm>
            <a:off x="5715000" y="4724400"/>
            <a:ext cx="0" cy="12192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0402" name="Line 50"/>
          <p:cNvSpPr>
            <a:spLocks noChangeShapeType="1"/>
          </p:cNvSpPr>
          <p:nvPr/>
        </p:nvSpPr>
        <p:spPr bwMode="auto">
          <a:xfrm>
            <a:off x="6324600" y="4724400"/>
            <a:ext cx="0" cy="12192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0403" name="Line 51"/>
          <p:cNvSpPr>
            <a:spLocks noChangeShapeType="1"/>
          </p:cNvSpPr>
          <p:nvPr/>
        </p:nvSpPr>
        <p:spPr bwMode="auto">
          <a:xfrm>
            <a:off x="6934200" y="4724400"/>
            <a:ext cx="0" cy="12192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0404" name="Line 52"/>
          <p:cNvSpPr>
            <a:spLocks noChangeShapeType="1"/>
          </p:cNvSpPr>
          <p:nvPr/>
        </p:nvSpPr>
        <p:spPr bwMode="auto">
          <a:xfrm>
            <a:off x="7543800" y="4724400"/>
            <a:ext cx="0" cy="12192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0405" name="Line 53"/>
          <p:cNvSpPr>
            <a:spLocks noChangeShapeType="1"/>
          </p:cNvSpPr>
          <p:nvPr/>
        </p:nvSpPr>
        <p:spPr bwMode="auto">
          <a:xfrm>
            <a:off x="8153400" y="4724400"/>
            <a:ext cx="0" cy="12192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0406" name="Line 54"/>
          <p:cNvSpPr>
            <a:spLocks noChangeShapeType="1"/>
          </p:cNvSpPr>
          <p:nvPr/>
        </p:nvSpPr>
        <p:spPr bwMode="auto">
          <a:xfrm>
            <a:off x="1371600" y="3962400"/>
            <a:ext cx="0" cy="381000"/>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0411" name="Freeform 59"/>
          <p:cNvSpPr>
            <a:spLocks/>
          </p:cNvSpPr>
          <p:nvPr/>
        </p:nvSpPr>
        <p:spPr bwMode="auto">
          <a:xfrm>
            <a:off x="1371600" y="4876800"/>
            <a:ext cx="7086600" cy="990600"/>
          </a:xfrm>
          <a:custGeom>
            <a:avLst/>
            <a:gdLst>
              <a:gd name="T0" fmla="*/ 0 w 4464"/>
              <a:gd name="T1" fmla="*/ 624 h 624"/>
              <a:gd name="T2" fmla="*/ 0 w 4464"/>
              <a:gd name="T3" fmla="*/ 432 h 624"/>
              <a:gd name="T4" fmla="*/ 48 w 4464"/>
              <a:gd name="T5" fmla="*/ 432 h 624"/>
              <a:gd name="T6" fmla="*/ 48 w 4464"/>
              <a:gd name="T7" fmla="*/ 624 h 624"/>
              <a:gd name="T8" fmla="*/ 144 w 4464"/>
              <a:gd name="T9" fmla="*/ 624 h 624"/>
              <a:gd name="T10" fmla="*/ 144 w 4464"/>
              <a:gd name="T11" fmla="*/ 432 h 624"/>
              <a:gd name="T12" fmla="*/ 432 w 4464"/>
              <a:gd name="T13" fmla="*/ 432 h 624"/>
              <a:gd name="T14" fmla="*/ 432 w 4464"/>
              <a:gd name="T15" fmla="*/ 624 h 624"/>
              <a:gd name="T16" fmla="*/ 528 w 4464"/>
              <a:gd name="T17" fmla="*/ 624 h 624"/>
              <a:gd name="T18" fmla="*/ 528 w 4464"/>
              <a:gd name="T19" fmla="*/ 432 h 624"/>
              <a:gd name="T20" fmla="*/ 816 w 4464"/>
              <a:gd name="T21" fmla="*/ 432 h 624"/>
              <a:gd name="T22" fmla="*/ 816 w 4464"/>
              <a:gd name="T23" fmla="*/ 624 h 624"/>
              <a:gd name="T24" fmla="*/ 1248 w 4464"/>
              <a:gd name="T25" fmla="*/ 624 h 624"/>
              <a:gd name="T26" fmla="*/ 1248 w 4464"/>
              <a:gd name="T27" fmla="*/ 432 h 624"/>
              <a:gd name="T28" fmla="*/ 1344 w 4464"/>
              <a:gd name="T29" fmla="*/ 432 h 624"/>
              <a:gd name="T30" fmla="*/ 1344 w 4464"/>
              <a:gd name="T31" fmla="*/ 240 h 624"/>
              <a:gd name="T32" fmla="*/ 1584 w 4464"/>
              <a:gd name="T33" fmla="*/ 240 h 624"/>
              <a:gd name="T34" fmla="*/ 1584 w 4464"/>
              <a:gd name="T35" fmla="*/ 432 h 624"/>
              <a:gd name="T36" fmla="*/ 1776 w 4464"/>
              <a:gd name="T37" fmla="*/ 432 h 624"/>
              <a:gd name="T38" fmla="*/ 1776 w 4464"/>
              <a:gd name="T39" fmla="*/ 240 h 624"/>
              <a:gd name="T40" fmla="*/ 1968 w 4464"/>
              <a:gd name="T41" fmla="*/ 240 h 624"/>
              <a:gd name="T42" fmla="*/ 1968 w 4464"/>
              <a:gd name="T43" fmla="*/ 432 h 624"/>
              <a:gd name="T44" fmla="*/ 2160 w 4464"/>
              <a:gd name="T45" fmla="*/ 432 h 624"/>
              <a:gd name="T46" fmla="*/ 2160 w 4464"/>
              <a:gd name="T47" fmla="*/ 240 h 624"/>
              <a:gd name="T48" fmla="*/ 2304 w 4464"/>
              <a:gd name="T49" fmla="*/ 240 h 624"/>
              <a:gd name="T50" fmla="*/ 2304 w 4464"/>
              <a:gd name="T51" fmla="*/ 48 h 624"/>
              <a:gd name="T52" fmla="*/ 2352 w 4464"/>
              <a:gd name="T53" fmla="*/ 48 h 624"/>
              <a:gd name="T54" fmla="*/ 2352 w 4464"/>
              <a:gd name="T55" fmla="*/ 240 h 624"/>
              <a:gd name="T56" fmla="*/ 2736 w 4464"/>
              <a:gd name="T57" fmla="*/ 240 h 624"/>
              <a:gd name="T58" fmla="*/ 2736 w 4464"/>
              <a:gd name="T59" fmla="*/ 432 h 624"/>
              <a:gd name="T60" fmla="*/ 2928 w 4464"/>
              <a:gd name="T61" fmla="*/ 432 h 624"/>
              <a:gd name="T62" fmla="*/ 2928 w 4464"/>
              <a:gd name="T63" fmla="*/ 240 h 624"/>
              <a:gd name="T64" fmla="*/ 3120 w 4464"/>
              <a:gd name="T65" fmla="*/ 240 h 624"/>
              <a:gd name="T66" fmla="*/ 3120 w 4464"/>
              <a:gd name="T67" fmla="*/ 432 h 624"/>
              <a:gd name="T68" fmla="*/ 3504 w 4464"/>
              <a:gd name="T69" fmla="*/ 432 h 624"/>
              <a:gd name="T70" fmla="*/ 3504 w 4464"/>
              <a:gd name="T71" fmla="*/ 624 h 624"/>
              <a:gd name="T72" fmla="*/ 4032 w 4464"/>
              <a:gd name="T73" fmla="*/ 624 h 624"/>
              <a:gd name="T74" fmla="*/ 4032 w 4464"/>
              <a:gd name="T75" fmla="*/ 432 h 624"/>
              <a:gd name="T76" fmla="*/ 4128 w 4464"/>
              <a:gd name="T77" fmla="*/ 432 h 624"/>
              <a:gd name="T78" fmla="*/ 4128 w 4464"/>
              <a:gd name="T79" fmla="*/ 240 h 624"/>
              <a:gd name="T80" fmla="*/ 4224 w 4464"/>
              <a:gd name="T81" fmla="*/ 240 h 624"/>
              <a:gd name="T82" fmla="*/ 4224 w 4464"/>
              <a:gd name="T83" fmla="*/ 0 h 624"/>
              <a:gd name="T84" fmla="*/ 4272 w 4464"/>
              <a:gd name="T85" fmla="*/ 0 h 624"/>
              <a:gd name="T86" fmla="*/ 4272 w 4464"/>
              <a:gd name="T87" fmla="*/ 240 h 624"/>
              <a:gd name="T88" fmla="*/ 4464 w 4464"/>
              <a:gd name="T89" fmla="*/ 240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464" h="624">
                <a:moveTo>
                  <a:pt x="0" y="624"/>
                </a:moveTo>
                <a:lnTo>
                  <a:pt x="0" y="432"/>
                </a:lnTo>
                <a:lnTo>
                  <a:pt x="48" y="432"/>
                </a:lnTo>
                <a:lnTo>
                  <a:pt x="48" y="624"/>
                </a:lnTo>
                <a:lnTo>
                  <a:pt x="144" y="624"/>
                </a:lnTo>
                <a:lnTo>
                  <a:pt x="144" y="432"/>
                </a:lnTo>
                <a:lnTo>
                  <a:pt x="432" y="432"/>
                </a:lnTo>
                <a:lnTo>
                  <a:pt x="432" y="624"/>
                </a:lnTo>
                <a:lnTo>
                  <a:pt x="528" y="624"/>
                </a:lnTo>
                <a:lnTo>
                  <a:pt x="528" y="432"/>
                </a:lnTo>
                <a:lnTo>
                  <a:pt x="816" y="432"/>
                </a:lnTo>
                <a:lnTo>
                  <a:pt x="816" y="624"/>
                </a:lnTo>
                <a:lnTo>
                  <a:pt x="1248" y="624"/>
                </a:lnTo>
                <a:lnTo>
                  <a:pt x="1248" y="432"/>
                </a:lnTo>
                <a:lnTo>
                  <a:pt x="1344" y="432"/>
                </a:lnTo>
                <a:lnTo>
                  <a:pt x="1344" y="240"/>
                </a:lnTo>
                <a:lnTo>
                  <a:pt x="1584" y="240"/>
                </a:lnTo>
                <a:lnTo>
                  <a:pt x="1584" y="432"/>
                </a:lnTo>
                <a:lnTo>
                  <a:pt x="1776" y="432"/>
                </a:lnTo>
                <a:lnTo>
                  <a:pt x="1776" y="240"/>
                </a:lnTo>
                <a:lnTo>
                  <a:pt x="1968" y="240"/>
                </a:lnTo>
                <a:lnTo>
                  <a:pt x="1968" y="432"/>
                </a:lnTo>
                <a:lnTo>
                  <a:pt x="2160" y="432"/>
                </a:lnTo>
                <a:lnTo>
                  <a:pt x="2160" y="240"/>
                </a:lnTo>
                <a:lnTo>
                  <a:pt x="2304" y="240"/>
                </a:lnTo>
                <a:lnTo>
                  <a:pt x="2304" y="48"/>
                </a:lnTo>
                <a:lnTo>
                  <a:pt x="2352" y="48"/>
                </a:lnTo>
                <a:lnTo>
                  <a:pt x="2352" y="240"/>
                </a:lnTo>
                <a:lnTo>
                  <a:pt x="2736" y="240"/>
                </a:lnTo>
                <a:lnTo>
                  <a:pt x="2736" y="432"/>
                </a:lnTo>
                <a:lnTo>
                  <a:pt x="2928" y="432"/>
                </a:lnTo>
                <a:lnTo>
                  <a:pt x="2928" y="240"/>
                </a:lnTo>
                <a:lnTo>
                  <a:pt x="3120" y="240"/>
                </a:lnTo>
                <a:lnTo>
                  <a:pt x="3120" y="432"/>
                </a:lnTo>
                <a:lnTo>
                  <a:pt x="3504" y="432"/>
                </a:lnTo>
                <a:lnTo>
                  <a:pt x="3504" y="624"/>
                </a:lnTo>
                <a:lnTo>
                  <a:pt x="4032" y="624"/>
                </a:lnTo>
                <a:lnTo>
                  <a:pt x="4032" y="432"/>
                </a:lnTo>
                <a:lnTo>
                  <a:pt x="4128" y="432"/>
                </a:lnTo>
                <a:lnTo>
                  <a:pt x="4128" y="240"/>
                </a:lnTo>
                <a:lnTo>
                  <a:pt x="4224" y="240"/>
                </a:lnTo>
                <a:lnTo>
                  <a:pt x="4224" y="0"/>
                </a:lnTo>
                <a:lnTo>
                  <a:pt x="4272" y="0"/>
                </a:lnTo>
                <a:lnTo>
                  <a:pt x="4272" y="240"/>
                </a:lnTo>
                <a:lnTo>
                  <a:pt x="4464" y="24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0412" name="Text Box 60"/>
          <p:cNvSpPr txBox="1">
            <a:spLocks noChangeArrowheads="1"/>
          </p:cNvSpPr>
          <p:nvPr/>
        </p:nvSpPr>
        <p:spPr bwMode="auto">
          <a:xfrm>
            <a:off x="76200" y="4438650"/>
            <a:ext cx="13223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a:solidFill>
                  <a:srgbClr val="000099"/>
                </a:solidFill>
              </a:rPr>
              <a:t>Departures:</a:t>
            </a:r>
          </a:p>
        </p:txBody>
      </p:sp>
      <p:sp>
        <p:nvSpPr>
          <p:cNvPr id="100413" name="Text Box 61"/>
          <p:cNvSpPr txBox="1">
            <a:spLocks noChangeArrowheads="1"/>
          </p:cNvSpPr>
          <p:nvPr/>
        </p:nvSpPr>
        <p:spPr bwMode="auto">
          <a:xfrm>
            <a:off x="593725" y="5146675"/>
            <a:ext cx="69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i="1">
                <a:latin typeface="Times New Roman" charset="0"/>
              </a:rPr>
              <a:t>Q</a:t>
            </a:r>
            <a:r>
              <a:rPr lang="en-US">
                <a:latin typeface="Times New Roman" charset="0"/>
              </a:rPr>
              <a:t>(</a:t>
            </a:r>
            <a:r>
              <a:rPr lang="en-US" i="1">
                <a:latin typeface="Times New Roman" charset="0"/>
              </a:rPr>
              <a:t>t</a:t>
            </a:r>
            <a:r>
              <a:rPr lang="en-US">
                <a:latin typeface="Times New Roman" charset="0"/>
              </a:rPr>
              <a:t>)</a:t>
            </a:r>
          </a:p>
        </p:txBody>
      </p:sp>
      <p:sp>
        <p:nvSpPr>
          <p:cNvPr id="100414" name="Line 62"/>
          <p:cNvSpPr>
            <a:spLocks noChangeShapeType="1"/>
          </p:cNvSpPr>
          <p:nvPr/>
        </p:nvSpPr>
        <p:spPr bwMode="auto">
          <a:xfrm>
            <a:off x="2057400" y="4648200"/>
            <a:ext cx="6096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aphicFrame>
        <p:nvGraphicFramePr>
          <p:cNvPr id="100415" name="Object 63"/>
          <p:cNvGraphicFramePr>
            <a:graphicFrameLocks noChangeAspect="1"/>
          </p:cNvGraphicFramePr>
          <p:nvPr/>
        </p:nvGraphicFramePr>
        <p:xfrm>
          <a:off x="2209800" y="4648200"/>
          <a:ext cx="381000" cy="323850"/>
        </p:xfrm>
        <a:graphic>
          <a:graphicData uri="http://schemas.openxmlformats.org/presentationml/2006/ole">
            <mc:AlternateContent xmlns:mc="http://schemas.openxmlformats.org/markup-compatibility/2006">
              <mc:Choice xmlns:v="urn:schemas-microsoft-com:vml" Requires="v">
                <p:oleObj spid="_x0000_s100513" name="Equation" r:id="rId4" imgW="253800" imgH="215640" progId="Equation.DSMT4">
                  <p:embed/>
                </p:oleObj>
              </mc:Choice>
              <mc:Fallback>
                <p:oleObj name="Equation" r:id="rId4" imgW="253800" imgH="215640" progId="Equation.DSMT4">
                  <p:embed/>
                  <p:pic>
                    <p:nvPicPr>
                      <p:cNvPr id="0" name="Object 6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4648200"/>
                        <a:ext cx="381000"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0416" name="Line 64"/>
          <p:cNvSpPr>
            <a:spLocks noChangeShapeType="1"/>
          </p:cNvSpPr>
          <p:nvPr/>
        </p:nvSpPr>
        <p:spPr bwMode="auto">
          <a:xfrm>
            <a:off x="2209800" y="2743200"/>
            <a:ext cx="533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0417" name="Line 65"/>
          <p:cNvSpPr>
            <a:spLocks noChangeShapeType="1"/>
          </p:cNvSpPr>
          <p:nvPr/>
        </p:nvSpPr>
        <p:spPr bwMode="auto">
          <a:xfrm>
            <a:off x="2209800" y="29718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0418" name="Line 66"/>
          <p:cNvSpPr>
            <a:spLocks noChangeShapeType="1"/>
          </p:cNvSpPr>
          <p:nvPr/>
        </p:nvSpPr>
        <p:spPr bwMode="auto">
          <a:xfrm flipV="1">
            <a:off x="2209800" y="2971800"/>
            <a:ext cx="533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685800" y="6248400"/>
            <a:ext cx="1905000" cy="457200"/>
          </a:xfrm>
          <a:prstGeom prst="rect">
            <a:avLst/>
          </a:prstGeom>
        </p:spPr>
        <p:txBody>
          <a:bodyPr/>
          <a:lstStyle/>
          <a:p>
            <a:r>
              <a:rPr lang="en-US"/>
              <a:t>Winter 2007</a:t>
            </a:r>
          </a:p>
        </p:txBody>
      </p:sp>
      <p:sp>
        <p:nvSpPr>
          <p:cNvPr id="5" name="Footer Placeholder 4"/>
          <p:cNvSpPr>
            <a:spLocks noGrp="1"/>
          </p:cNvSpPr>
          <p:nvPr>
            <p:ph type="ftr" sz="quarter" idx="4294967295"/>
          </p:nvPr>
        </p:nvSpPr>
        <p:spPr>
          <a:xfrm>
            <a:off x="3124200" y="6248400"/>
            <a:ext cx="2895600" cy="457200"/>
          </a:xfrm>
          <a:prstGeom prst="rect">
            <a:avLst/>
          </a:prstGeom>
        </p:spPr>
        <p:txBody>
          <a:bodyPr/>
          <a:lstStyle/>
          <a:p>
            <a:r>
              <a:rPr lang="en-US"/>
              <a:t>CS244a Handout 3</a:t>
            </a:r>
          </a:p>
        </p:txBody>
      </p:sp>
      <p:sp>
        <p:nvSpPr>
          <p:cNvPr id="6" name="Slide Number Placeholder 5"/>
          <p:cNvSpPr>
            <a:spLocks noGrp="1"/>
          </p:cNvSpPr>
          <p:nvPr>
            <p:ph type="sldNum" sz="quarter" idx="12"/>
          </p:nvPr>
        </p:nvSpPr>
        <p:spPr/>
        <p:txBody>
          <a:bodyPr/>
          <a:lstStyle/>
          <a:p>
            <a:fld id="{065E7B7A-EA1A-9544-9699-3A192E7078D5}" type="slidenum">
              <a:rPr lang="en-US"/>
              <a:pPr/>
              <a:t>29</a:t>
            </a:fld>
            <a:endParaRPr lang="en-US"/>
          </a:p>
        </p:txBody>
      </p:sp>
      <p:sp>
        <p:nvSpPr>
          <p:cNvPr id="93186" name="Rectangle 2"/>
          <p:cNvSpPr>
            <a:spLocks noGrp="1" noChangeArrowheads="1"/>
          </p:cNvSpPr>
          <p:nvPr>
            <p:ph type="title"/>
          </p:nvPr>
        </p:nvSpPr>
        <p:spPr>
          <a:xfrm>
            <a:off x="152400" y="609600"/>
            <a:ext cx="8839200" cy="1143000"/>
          </a:xfrm>
        </p:spPr>
        <p:txBody>
          <a:bodyPr/>
          <a:lstStyle/>
          <a:p>
            <a:r>
              <a:rPr lang="en-US"/>
              <a:t>Burstiness increases delay</a:t>
            </a:r>
          </a:p>
        </p:txBody>
      </p:sp>
      <p:sp>
        <p:nvSpPr>
          <p:cNvPr id="93187" name="Rectangle 3"/>
          <p:cNvSpPr>
            <a:spLocks noGrp="1" noChangeArrowheads="1"/>
          </p:cNvSpPr>
          <p:nvPr>
            <p:ph type="body" idx="1"/>
          </p:nvPr>
        </p:nvSpPr>
        <p:spPr/>
        <p:txBody>
          <a:bodyPr/>
          <a:lstStyle/>
          <a:p>
            <a:pPr>
              <a:lnSpc>
                <a:spcPct val="90000"/>
              </a:lnSpc>
            </a:pPr>
            <a:r>
              <a:rPr lang="en-US" sz="2400"/>
              <a:t>Example 1: Periodic arrivals</a:t>
            </a:r>
          </a:p>
          <a:p>
            <a:pPr lvl="1">
              <a:lnSpc>
                <a:spcPct val="90000"/>
              </a:lnSpc>
            </a:pPr>
            <a:r>
              <a:rPr lang="en-US" sz="1800"/>
              <a:t>1 packet arrives every 1 second</a:t>
            </a:r>
          </a:p>
          <a:p>
            <a:pPr lvl="1">
              <a:lnSpc>
                <a:spcPct val="90000"/>
              </a:lnSpc>
            </a:pPr>
            <a:r>
              <a:rPr lang="en-US" sz="1800"/>
              <a:t>1 packet can depart every 1 second</a:t>
            </a:r>
          </a:p>
          <a:p>
            <a:pPr lvl="1">
              <a:lnSpc>
                <a:spcPct val="90000"/>
              </a:lnSpc>
            </a:pPr>
            <a:r>
              <a:rPr lang="en-US" sz="1800"/>
              <a:t>Depending on when we sample the queue, it will contain 0 or 1 packets.</a:t>
            </a:r>
          </a:p>
          <a:p>
            <a:pPr>
              <a:lnSpc>
                <a:spcPct val="90000"/>
              </a:lnSpc>
            </a:pPr>
            <a:r>
              <a:rPr lang="en-US" sz="2400"/>
              <a:t>Example 2: </a:t>
            </a:r>
          </a:p>
          <a:p>
            <a:pPr lvl="1">
              <a:lnSpc>
                <a:spcPct val="90000"/>
              </a:lnSpc>
            </a:pPr>
            <a:r>
              <a:rPr lang="en-US" sz="1800" i="1">
                <a:latin typeface="Times New Roman" charset="0"/>
              </a:rPr>
              <a:t>N</a:t>
            </a:r>
            <a:r>
              <a:rPr lang="en-US" sz="1800"/>
              <a:t> packets arrive together every </a:t>
            </a:r>
            <a:r>
              <a:rPr lang="en-US" sz="1800" i="1">
                <a:latin typeface="Times New Roman" charset="0"/>
              </a:rPr>
              <a:t>N</a:t>
            </a:r>
            <a:r>
              <a:rPr lang="en-US" sz="1800"/>
              <a:t> seconds (same rate) </a:t>
            </a:r>
          </a:p>
          <a:p>
            <a:pPr lvl="1">
              <a:lnSpc>
                <a:spcPct val="90000"/>
              </a:lnSpc>
            </a:pPr>
            <a:r>
              <a:rPr lang="en-US" sz="1800"/>
              <a:t>1 packet departs every second</a:t>
            </a:r>
          </a:p>
          <a:p>
            <a:pPr lvl="1">
              <a:lnSpc>
                <a:spcPct val="90000"/>
              </a:lnSpc>
            </a:pPr>
            <a:r>
              <a:rPr lang="en-US" sz="1800"/>
              <a:t>Queue might contain 0,1, …, </a:t>
            </a:r>
            <a:r>
              <a:rPr lang="en-US" sz="1800" i="1">
                <a:latin typeface="Times New Roman" charset="0"/>
              </a:rPr>
              <a:t>N</a:t>
            </a:r>
            <a:r>
              <a:rPr lang="en-US" sz="1800"/>
              <a:t> packets. </a:t>
            </a:r>
          </a:p>
          <a:p>
            <a:pPr lvl="1">
              <a:lnSpc>
                <a:spcPct val="90000"/>
              </a:lnSpc>
            </a:pPr>
            <a:r>
              <a:rPr lang="en-US" sz="1800"/>
              <a:t>Both the average queue occupancy and the variance have increased.</a:t>
            </a:r>
          </a:p>
          <a:p>
            <a:pPr>
              <a:lnSpc>
                <a:spcPct val="90000"/>
              </a:lnSpc>
            </a:pPr>
            <a:r>
              <a:rPr lang="en-US" sz="2400"/>
              <a:t>In general, burstiness increases queue occupancy (which increases queueing delay).</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Playback buffers</a:t>
            </a:r>
            <a:endParaRPr lang="en-US" dirty="0"/>
          </a:p>
        </p:txBody>
      </p:sp>
      <p:pic>
        <p:nvPicPr>
          <p:cNvPr id="5" name="Content Placeholder 4" descr="Screen Shot 2012-03-12 at 11.05.10 A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8285" t="29630" r="8285"/>
          <a:stretch/>
        </p:blipFill>
        <p:spPr>
          <a:xfrm>
            <a:off x="609600" y="3733800"/>
            <a:ext cx="8001000" cy="19050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4" name="Slide Number Placeholder 3"/>
          <p:cNvSpPr>
            <a:spLocks noGrp="1"/>
          </p:cNvSpPr>
          <p:nvPr>
            <p:ph type="sldNum" sz="quarter" idx="12"/>
          </p:nvPr>
        </p:nvSpPr>
        <p:spPr/>
        <p:txBody>
          <a:bodyPr/>
          <a:lstStyle/>
          <a:p>
            <a:fld id="{47BB83B6-92F4-494F-9F1D-BD99F394F2F6}" type="slidenum">
              <a:rPr lang="en-US" smtClean="0"/>
              <a:pPr/>
              <a:t>3</a:t>
            </a:fld>
            <a:endParaRPr lang="en-US"/>
          </a:p>
        </p:txBody>
      </p:sp>
      <p:sp>
        <p:nvSpPr>
          <p:cNvPr id="6" name="TextBox 5"/>
          <p:cNvSpPr txBox="1"/>
          <p:nvPr/>
        </p:nvSpPr>
        <p:spPr>
          <a:xfrm>
            <a:off x="2934429" y="6167735"/>
            <a:ext cx="2652439" cy="461665"/>
          </a:xfrm>
          <a:prstGeom prst="rect">
            <a:avLst/>
          </a:prstGeom>
          <a:noFill/>
        </p:spPr>
        <p:txBody>
          <a:bodyPr wrap="none" rtlCol="0">
            <a:spAutoFit/>
          </a:bodyPr>
          <a:lstStyle/>
          <a:p>
            <a:r>
              <a:rPr lang="en-US" dirty="0" smtClean="0">
                <a:latin typeface="+mj-lt"/>
              </a:rPr>
              <a:t>From: </a:t>
            </a:r>
            <a:r>
              <a:rPr lang="en-US" dirty="0" err="1" smtClean="0">
                <a:latin typeface="+mj-lt"/>
              </a:rPr>
              <a:t>youtube.com</a:t>
            </a:r>
            <a:endParaRPr lang="en-US" dirty="0">
              <a:latin typeface="+mj-lt"/>
            </a:endParaRPr>
          </a:p>
        </p:txBody>
      </p:sp>
      <p:grpSp>
        <p:nvGrpSpPr>
          <p:cNvPr id="29" name="Group 28"/>
          <p:cNvGrpSpPr/>
          <p:nvPr/>
        </p:nvGrpSpPr>
        <p:grpSpPr>
          <a:xfrm>
            <a:off x="2057400" y="1676400"/>
            <a:ext cx="1078240" cy="2514600"/>
            <a:chOff x="2246114" y="1676400"/>
            <a:chExt cx="1078240" cy="2514600"/>
          </a:xfrm>
        </p:grpSpPr>
        <p:cxnSp>
          <p:nvCxnSpPr>
            <p:cNvPr id="8" name="Straight Arrow Connector 7"/>
            <p:cNvCxnSpPr/>
            <p:nvPr/>
          </p:nvCxnSpPr>
          <p:spPr bwMode="auto">
            <a:xfrm>
              <a:off x="2743200" y="2514600"/>
              <a:ext cx="0" cy="1676400"/>
            </a:xfrm>
            <a:prstGeom prst="straightConnector1">
              <a:avLst/>
            </a:prstGeom>
            <a:solidFill>
              <a:schemeClr val="accent1"/>
            </a:solidFill>
            <a:ln w="9525" cap="flat" cmpd="sng" algn="ctr">
              <a:solidFill>
                <a:srgbClr val="FF66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 name="TextBox 10"/>
            <p:cNvSpPr txBox="1"/>
            <p:nvPr/>
          </p:nvSpPr>
          <p:spPr>
            <a:xfrm>
              <a:off x="2246114" y="1676400"/>
              <a:ext cx="1078240" cy="830997"/>
            </a:xfrm>
            <a:prstGeom prst="rect">
              <a:avLst/>
            </a:prstGeom>
            <a:noFill/>
            <a:ln>
              <a:solidFill>
                <a:schemeClr val="tx1"/>
              </a:solidFill>
            </a:ln>
          </p:spPr>
          <p:txBody>
            <a:bodyPr wrap="none" rtlCol="0">
              <a:spAutoFit/>
            </a:bodyPr>
            <a:lstStyle/>
            <a:p>
              <a:pPr algn="ctr"/>
              <a:r>
                <a:rPr lang="en-US" dirty="0" smtClean="0">
                  <a:latin typeface="+mj-lt"/>
                </a:rPr>
                <a:t>Playing </a:t>
              </a:r>
            </a:p>
            <a:p>
              <a:pPr algn="ctr"/>
              <a:r>
                <a:rPr lang="en-US" dirty="0" smtClean="0">
                  <a:latin typeface="+mj-lt"/>
                </a:rPr>
                <a:t>here</a:t>
              </a:r>
              <a:endParaRPr lang="en-US" dirty="0">
                <a:latin typeface="+mj-lt"/>
              </a:endParaRPr>
            </a:p>
          </p:txBody>
        </p:sp>
      </p:grpSp>
      <p:grpSp>
        <p:nvGrpSpPr>
          <p:cNvPr id="30" name="Group 29"/>
          <p:cNvGrpSpPr/>
          <p:nvPr/>
        </p:nvGrpSpPr>
        <p:grpSpPr>
          <a:xfrm>
            <a:off x="4038600" y="1676400"/>
            <a:ext cx="1268647" cy="2514600"/>
            <a:chOff x="4006980" y="1676400"/>
            <a:chExt cx="1268647" cy="2514600"/>
          </a:xfrm>
        </p:grpSpPr>
        <p:cxnSp>
          <p:nvCxnSpPr>
            <p:cNvPr id="10" name="Straight Arrow Connector 9"/>
            <p:cNvCxnSpPr>
              <a:stCxn id="13" idx="2"/>
            </p:cNvCxnSpPr>
            <p:nvPr/>
          </p:nvCxnSpPr>
          <p:spPr bwMode="auto">
            <a:xfrm>
              <a:off x="4641304" y="2507397"/>
              <a:ext cx="19850" cy="1683603"/>
            </a:xfrm>
            <a:prstGeom prst="straightConnector1">
              <a:avLst/>
            </a:prstGeom>
            <a:solidFill>
              <a:schemeClr val="accent1"/>
            </a:solidFill>
            <a:ln w="9525" cap="flat" cmpd="sng" algn="ctr">
              <a:solidFill>
                <a:srgbClr val="FF66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3" name="TextBox 12"/>
            <p:cNvSpPr txBox="1"/>
            <p:nvPr/>
          </p:nvSpPr>
          <p:spPr>
            <a:xfrm>
              <a:off x="4006980" y="1676400"/>
              <a:ext cx="1268647" cy="830997"/>
            </a:xfrm>
            <a:prstGeom prst="rect">
              <a:avLst/>
            </a:prstGeom>
            <a:noFill/>
            <a:ln>
              <a:solidFill>
                <a:srgbClr val="000000"/>
              </a:solidFill>
            </a:ln>
          </p:spPr>
          <p:txBody>
            <a:bodyPr wrap="none" rtlCol="0">
              <a:spAutoFit/>
            </a:bodyPr>
            <a:lstStyle/>
            <a:p>
              <a:pPr algn="ctr"/>
              <a:r>
                <a:rPr lang="en-US" dirty="0" smtClean="0">
                  <a:latin typeface="+mj-lt"/>
                </a:rPr>
                <a:t>Buffered</a:t>
              </a:r>
            </a:p>
            <a:p>
              <a:pPr algn="ctr"/>
              <a:r>
                <a:rPr lang="en-US" dirty="0">
                  <a:latin typeface="+mj-lt"/>
                </a:rPr>
                <a:t>t</a:t>
              </a:r>
              <a:r>
                <a:rPr lang="en-US" dirty="0" smtClean="0">
                  <a:latin typeface="+mj-lt"/>
                </a:rPr>
                <a:t>o here</a:t>
              </a:r>
              <a:endParaRPr lang="en-US" dirty="0">
                <a:latin typeface="+mj-lt"/>
              </a:endParaRPr>
            </a:p>
          </p:txBody>
        </p:sp>
      </p:grpSp>
      <p:grpSp>
        <p:nvGrpSpPr>
          <p:cNvPr id="31" name="Group 30"/>
          <p:cNvGrpSpPr/>
          <p:nvPr/>
        </p:nvGrpSpPr>
        <p:grpSpPr>
          <a:xfrm>
            <a:off x="2286000" y="2674203"/>
            <a:ext cx="2667000" cy="830997"/>
            <a:chOff x="2504365" y="2674203"/>
            <a:chExt cx="2308777" cy="830997"/>
          </a:xfrm>
        </p:grpSpPr>
        <p:cxnSp>
          <p:nvCxnSpPr>
            <p:cNvPr id="26" name="Straight Arrow Connector 25"/>
            <p:cNvCxnSpPr/>
            <p:nvPr/>
          </p:nvCxnSpPr>
          <p:spPr bwMode="auto">
            <a:xfrm>
              <a:off x="2743200" y="3131403"/>
              <a:ext cx="1828800" cy="0"/>
            </a:xfrm>
            <a:prstGeom prst="straightConnector1">
              <a:avLst/>
            </a:prstGeom>
            <a:solidFill>
              <a:schemeClr val="accent1"/>
            </a:solidFill>
            <a:ln w="9525" cap="flat" cmpd="sng" algn="ctr">
              <a:solidFill>
                <a:schemeClr val="tx1"/>
              </a:solidFill>
              <a:prstDash val="solid"/>
              <a:round/>
              <a:headEnd type="arrow"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8" name="TextBox 27"/>
            <p:cNvSpPr txBox="1"/>
            <p:nvPr/>
          </p:nvSpPr>
          <p:spPr>
            <a:xfrm>
              <a:off x="2504365" y="2674203"/>
              <a:ext cx="2308777" cy="830997"/>
            </a:xfrm>
            <a:prstGeom prst="rect">
              <a:avLst/>
            </a:prstGeom>
            <a:noFill/>
            <a:ln>
              <a:noFill/>
            </a:ln>
          </p:spPr>
          <p:txBody>
            <a:bodyPr wrap="square" rtlCol="0">
              <a:spAutoFit/>
            </a:bodyPr>
            <a:lstStyle/>
            <a:p>
              <a:pPr algn="ctr"/>
              <a:r>
                <a:rPr lang="en-US" dirty="0" smtClean="0">
                  <a:latin typeface="+mj-lt"/>
                </a:rPr>
                <a:t>Playback </a:t>
              </a:r>
            </a:p>
            <a:p>
              <a:pPr algn="ctr"/>
              <a:r>
                <a:rPr lang="en-US" dirty="0" smtClean="0">
                  <a:latin typeface="+mj-lt"/>
                </a:rPr>
                <a:t>buffer </a:t>
              </a:r>
            </a:p>
          </p:txBody>
        </p:sp>
      </p:grpSp>
    </p:spTree>
    <p:extLst>
      <p:ext uri="{BB962C8B-B14F-4D97-AF65-F5344CB8AC3E}">
        <p14:creationId xmlns:p14="http://schemas.microsoft.com/office/powerpoint/2010/main" val="37964691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685800" y="6248400"/>
            <a:ext cx="1905000" cy="457200"/>
          </a:xfrm>
          <a:prstGeom prst="rect">
            <a:avLst/>
          </a:prstGeom>
        </p:spPr>
        <p:txBody>
          <a:bodyPr/>
          <a:lstStyle/>
          <a:p>
            <a:r>
              <a:rPr lang="en-US"/>
              <a:t>Winter 2007</a:t>
            </a:r>
          </a:p>
        </p:txBody>
      </p:sp>
      <p:sp>
        <p:nvSpPr>
          <p:cNvPr id="5" name="Footer Placeholder 4"/>
          <p:cNvSpPr>
            <a:spLocks noGrp="1"/>
          </p:cNvSpPr>
          <p:nvPr>
            <p:ph type="ftr" sz="quarter" idx="4294967295"/>
          </p:nvPr>
        </p:nvSpPr>
        <p:spPr>
          <a:xfrm>
            <a:off x="3124200" y="6248400"/>
            <a:ext cx="2895600" cy="457200"/>
          </a:xfrm>
          <a:prstGeom prst="rect">
            <a:avLst/>
          </a:prstGeom>
        </p:spPr>
        <p:txBody>
          <a:bodyPr/>
          <a:lstStyle/>
          <a:p>
            <a:r>
              <a:rPr lang="en-US"/>
              <a:t>CS244a Handout 3</a:t>
            </a:r>
          </a:p>
        </p:txBody>
      </p:sp>
      <p:sp>
        <p:nvSpPr>
          <p:cNvPr id="6" name="Slide Number Placeholder 5"/>
          <p:cNvSpPr>
            <a:spLocks noGrp="1"/>
          </p:cNvSpPr>
          <p:nvPr>
            <p:ph type="sldNum" sz="quarter" idx="12"/>
          </p:nvPr>
        </p:nvSpPr>
        <p:spPr/>
        <p:txBody>
          <a:bodyPr/>
          <a:lstStyle/>
          <a:p>
            <a:fld id="{372E97BD-13B1-EC44-95A8-9A0CF9746CEF}" type="slidenum">
              <a:rPr lang="en-US"/>
              <a:pPr/>
              <a:t>30</a:t>
            </a:fld>
            <a:endParaRPr lang="en-US"/>
          </a:p>
        </p:txBody>
      </p:sp>
      <p:sp>
        <p:nvSpPr>
          <p:cNvPr id="94210" name="Rectangle 1026"/>
          <p:cNvSpPr>
            <a:spLocks noGrp="1" noChangeArrowheads="1"/>
          </p:cNvSpPr>
          <p:nvPr>
            <p:ph type="title"/>
          </p:nvPr>
        </p:nvSpPr>
        <p:spPr>
          <a:xfrm>
            <a:off x="152400" y="609600"/>
            <a:ext cx="8839200" cy="1143000"/>
          </a:xfrm>
        </p:spPr>
        <p:txBody>
          <a:bodyPr/>
          <a:lstStyle/>
          <a:p>
            <a:r>
              <a:rPr lang="en-US"/>
              <a:t>Determinism minimizes delay</a:t>
            </a:r>
          </a:p>
        </p:txBody>
      </p:sp>
      <p:sp>
        <p:nvSpPr>
          <p:cNvPr id="94211" name="Rectangle 1027"/>
          <p:cNvSpPr>
            <a:spLocks noGrp="1" noChangeArrowheads="1"/>
          </p:cNvSpPr>
          <p:nvPr>
            <p:ph type="body" idx="1"/>
          </p:nvPr>
        </p:nvSpPr>
        <p:spPr>
          <a:xfrm>
            <a:off x="685800" y="1981200"/>
            <a:ext cx="8001000" cy="4114800"/>
          </a:xfrm>
        </p:spPr>
        <p:txBody>
          <a:bodyPr/>
          <a:lstStyle/>
          <a:p>
            <a:r>
              <a:rPr lang="en-US"/>
              <a:t>Example 3: Random arrivals</a:t>
            </a:r>
          </a:p>
          <a:p>
            <a:pPr lvl="1"/>
            <a:r>
              <a:rPr lang="en-US"/>
              <a:t>Packets arrive randomly; on average, 1 packet arrives per second.</a:t>
            </a:r>
          </a:p>
          <a:p>
            <a:pPr lvl="1"/>
            <a:r>
              <a:rPr lang="en-US"/>
              <a:t>Exactly 1 packet can depart every 1 second.</a:t>
            </a:r>
          </a:p>
          <a:p>
            <a:pPr lvl="1"/>
            <a:r>
              <a:rPr lang="en-US"/>
              <a:t>Depending on when we sample the queue, it will contain 0, 1, 2, … packets depending on the distribution of the arrivals.</a:t>
            </a:r>
          </a:p>
          <a:p>
            <a:r>
              <a:rPr lang="en-US"/>
              <a:t>In general, </a:t>
            </a:r>
            <a:r>
              <a:rPr lang="en-US">
                <a:solidFill>
                  <a:srgbClr val="000099"/>
                </a:solidFill>
              </a:rPr>
              <a:t>determinism minimizes delay</a:t>
            </a:r>
            <a:r>
              <a:rPr lang="en-US"/>
              <a:t>. </a:t>
            </a:r>
            <a:br>
              <a:rPr lang="en-US"/>
            </a:br>
            <a:r>
              <a:rPr lang="en-US" i="1"/>
              <a:t>i.e.</a:t>
            </a:r>
            <a:r>
              <a:rPr lang="en-US"/>
              <a:t> random arrival processes lead to larger delay than simple periodic arrival processes. </a:t>
            </a: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2"/>
          <p:cNvSpPr>
            <a:spLocks noGrp="1"/>
          </p:cNvSpPr>
          <p:nvPr>
            <p:ph type="dt" sz="half" idx="4294967295"/>
          </p:nvPr>
        </p:nvSpPr>
        <p:spPr>
          <a:xfrm>
            <a:off x="685800" y="6248400"/>
            <a:ext cx="1905000" cy="457200"/>
          </a:xfrm>
          <a:prstGeom prst="rect">
            <a:avLst/>
          </a:prstGeom>
        </p:spPr>
        <p:txBody>
          <a:bodyPr/>
          <a:lstStyle/>
          <a:p>
            <a:r>
              <a:rPr lang="en-US"/>
              <a:t>Winter 2007</a:t>
            </a:r>
          </a:p>
        </p:txBody>
      </p:sp>
      <p:sp>
        <p:nvSpPr>
          <p:cNvPr id="15" name="Footer Placeholder 3"/>
          <p:cNvSpPr>
            <a:spLocks noGrp="1"/>
          </p:cNvSpPr>
          <p:nvPr>
            <p:ph type="ftr" sz="quarter" idx="4294967295"/>
          </p:nvPr>
        </p:nvSpPr>
        <p:spPr>
          <a:xfrm>
            <a:off x="3124200" y="6248400"/>
            <a:ext cx="2895600" cy="457200"/>
          </a:xfrm>
          <a:prstGeom prst="rect">
            <a:avLst/>
          </a:prstGeom>
        </p:spPr>
        <p:txBody>
          <a:bodyPr/>
          <a:lstStyle/>
          <a:p>
            <a:r>
              <a:rPr lang="en-US"/>
              <a:t>CS244a Handout 3</a:t>
            </a:r>
          </a:p>
        </p:txBody>
      </p:sp>
      <p:sp>
        <p:nvSpPr>
          <p:cNvPr id="16" name="Slide Number Placeholder 4"/>
          <p:cNvSpPr>
            <a:spLocks noGrp="1"/>
          </p:cNvSpPr>
          <p:nvPr>
            <p:ph type="sldNum" sz="quarter" idx="12"/>
          </p:nvPr>
        </p:nvSpPr>
        <p:spPr/>
        <p:txBody>
          <a:bodyPr/>
          <a:lstStyle/>
          <a:p>
            <a:fld id="{91713310-A643-DB45-8291-FA555AAE0E67}" type="slidenum">
              <a:rPr lang="en-US"/>
              <a:pPr/>
              <a:t>31</a:t>
            </a:fld>
            <a:endParaRPr lang="en-US"/>
          </a:p>
        </p:txBody>
      </p:sp>
      <p:sp>
        <p:nvSpPr>
          <p:cNvPr id="83970" name="Rectangle 2"/>
          <p:cNvSpPr>
            <a:spLocks noGrp="1" noChangeArrowheads="1"/>
          </p:cNvSpPr>
          <p:nvPr>
            <p:ph type="title"/>
          </p:nvPr>
        </p:nvSpPr>
        <p:spPr/>
        <p:txBody>
          <a:bodyPr/>
          <a:lstStyle/>
          <a:p>
            <a:r>
              <a:rPr lang="en-US"/>
              <a:t>Little</a:t>
            </a:r>
            <a:r>
              <a:rPr lang="ja-JP" altLang="en-US">
                <a:latin typeface="Arial"/>
              </a:rPr>
              <a:t>’</a:t>
            </a:r>
            <a:r>
              <a:rPr lang="en-US"/>
              <a:t>s Result</a:t>
            </a:r>
            <a:endParaRPr lang="en-US" sz="2800" i="1"/>
          </a:p>
        </p:txBody>
      </p:sp>
      <p:sp>
        <p:nvSpPr>
          <p:cNvPr id="83971" name="Line 3"/>
          <p:cNvSpPr>
            <a:spLocks noChangeShapeType="1"/>
          </p:cNvSpPr>
          <p:nvPr/>
        </p:nvSpPr>
        <p:spPr bwMode="auto">
          <a:xfrm>
            <a:off x="2184400" y="2408238"/>
            <a:ext cx="1143000"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nvGrpSpPr>
          <p:cNvPr id="83972" name="Group 4"/>
          <p:cNvGrpSpPr>
            <a:grpSpLocks/>
          </p:cNvGrpSpPr>
          <p:nvPr/>
        </p:nvGrpSpPr>
        <p:grpSpPr bwMode="auto">
          <a:xfrm>
            <a:off x="3327400" y="1951038"/>
            <a:ext cx="1371600" cy="944562"/>
            <a:chOff x="3696" y="1392"/>
            <a:chExt cx="384" cy="240"/>
          </a:xfrm>
        </p:grpSpPr>
        <p:grpSp>
          <p:nvGrpSpPr>
            <p:cNvPr id="83973" name="Group 5"/>
            <p:cNvGrpSpPr>
              <a:grpSpLocks/>
            </p:cNvGrpSpPr>
            <p:nvPr/>
          </p:nvGrpSpPr>
          <p:grpSpPr bwMode="auto">
            <a:xfrm>
              <a:off x="3792" y="1392"/>
              <a:ext cx="288" cy="240"/>
              <a:chOff x="3792" y="1392"/>
              <a:chExt cx="288" cy="240"/>
            </a:xfrm>
          </p:grpSpPr>
          <p:sp>
            <p:nvSpPr>
              <p:cNvPr id="83974" name="Rectangle 6"/>
              <p:cNvSpPr>
                <a:spLocks noChangeArrowheads="1"/>
              </p:cNvSpPr>
              <p:nvPr/>
            </p:nvSpPr>
            <p:spPr bwMode="auto">
              <a:xfrm>
                <a:off x="3792" y="1392"/>
                <a:ext cx="96" cy="240"/>
              </a:xfrm>
              <a:prstGeom prst="rect">
                <a:avLst/>
              </a:prstGeom>
              <a:solidFill>
                <a:schemeClr val="accent1"/>
              </a:solidFill>
              <a:ln w="28575">
                <a:solidFill>
                  <a:schemeClr val="bg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3975" name="Rectangle 7"/>
              <p:cNvSpPr>
                <a:spLocks noChangeArrowheads="1"/>
              </p:cNvSpPr>
              <p:nvPr/>
            </p:nvSpPr>
            <p:spPr bwMode="auto">
              <a:xfrm>
                <a:off x="3888" y="1392"/>
                <a:ext cx="96" cy="240"/>
              </a:xfrm>
              <a:prstGeom prst="rect">
                <a:avLst/>
              </a:prstGeom>
              <a:solidFill>
                <a:schemeClr val="accent1"/>
              </a:solidFill>
              <a:ln w="28575">
                <a:solidFill>
                  <a:schemeClr val="bg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3976" name="Rectangle 8"/>
              <p:cNvSpPr>
                <a:spLocks noChangeArrowheads="1"/>
              </p:cNvSpPr>
              <p:nvPr/>
            </p:nvSpPr>
            <p:spPr bwMode="auto">
              <a:xfrm>
                <a:off x="3984" y="1392"/>
                <a:ext cx="96" cy="240"/>
              </a:xfrm>
              <a:prstGeom prst="rect">
                <a:avLst/>
              </a:prstGeom>
              <a:solidFill>
                <a:schemeClr val="accent1"/>
              </a:solidFill>
              <a:ln w="28575">
                <a:solidFill>
                  <a:schemeClr val="bg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83977" name="Line 9"/>
            <p:cNvSpPr>
              <a:spLocks noChangeShapeType="1"/>
            </p:cNvSpPr>
            <p:nvPr/>
          </p:nvSpPr>
          <p:spPr bwMode="auto">
            <a:xfrm>
              <a:off x="3696" y="1392"/>
              <a:ext cx="192"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83978" name="Line 10"/>
            <p:cNvSpPr>
              <a:spLocks noChangeShapeType="1"/>
            </p:cNvSpPr>
            <p:nvPr/>
          </p:nvSpPr>
          <p:spPr bwMode="auto">
            <a:xfrm>
              <a:off x="3696" y="1632"/>
              <a:ext cx="192"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83979" name="Line 11"/>
          <p:cNvSpPr>
            <a:spLocks noChangeShapeType="1"/>
          </p:cNvSpPr>
          <p:nvPr/>
        </p:nvSpPr>
        <p:spPr bwMode="auto">
          <a:xfrm flipV="1">
            <a:off x="4699000" y="2408238"/>
            <a:ext cx="1219200"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aphicFrame>
        <p:nvGraphicFramePr>
          <p:cNvPr id="83985" name="Object 17"/>
          <p:cNvGraphicFramePr>
            <a:graphicFrameLocks noChangeAspect="1"/>
          </p:cNvGraphicFramePr>
          <p:nvPr/>
        </p:nvGraphicFramePr>
        <p:xfrm>
          <a:off x="1676400" y="2995613"/>
          <a:ext cx="6583363" cy="3095625"/>
        </p:xfrm>
        <a:graphic>
          <a:graphicData uri="http://schemas.openxmlformats.org/presentationml/2006/ole">
            <mc:AlternateContent xmlns:mc="http://schemas.openxmlformats.org/markup-compatibility/2006">
              <mc:Choice xmlns:v="urn:schemas-microsoft-com:vml" Requires="v">
                <p:oleObj spid="_x0000_s84082" name="Equation" r:id="rId4" imgW="4051080" imgH="1904760" progId="Equation.DSMT4">
                  <p:embed/>
                </p:oleObj>
              </mc:Choice>
              <mc:Fallback>
                <p:oleObj name="Equation" r:id="rId4" imgW="4051080" imgH="1904760" progId="Equation.DSMT4">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2995613"/>
                        <a:ext cx="6583363" cy="309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83987" name="Oval 19"/>
          <p:cNvSpPr>
            <a:spLocks noChangeArrowheads="1"/>
          </p:cNvSpPr>
          <p:nvPr/>
        </p:nvSpPr>
        <p:spPr bwMode="auto">
          <a:xfrm>
            <a:off x="5003800" y="2179638"/>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685800" y="6248400"/>
            <a:ext cx="1905000" cy="457200"/>
          </a:xfrm>
          <a:prstGeom prst="rect">
            <a:avLst/>
          </a:prstGeom>
        </p:spPr>
        <p:txBody>
          <a:bodyPr/>
          <a:lstStyle/>
          <a:p>
            <a:r>
              <a:rPr lang="en-US"/>
              <a:t>Winter 2007</a:t>
            </a:r>
          </a:p>
        </p:txBody>
      </p:sp>
      <p:sp>
        <p:nvSpPr>
          <p:cNvPr id="5" name="Footer Placeholder 4"/>
          <p:cNvSpPr>
            <a:spLocks noGrp="1"/>
          </p:cNvSpPr>
          <p:nvPr>
            <p:ph type="ftr" sz="quarter" idx="4294967295"/>
          </p:nvPr>
        </p:nvSpPr>
        <p:spPr>
          <a:xfrm>
            <a:off x="3124200" y="6248400"/>
            <a:ext cx="2895600" cy="457200"/>
          </a:xfrm>
          <a:prstGeom prst="rect">
            <a:avLst/>
          </a:prstGeom>
        </p:spPr>
        <p:txBody>
          <a:bodyPr/>
          <a:lstStyle/>
          <a:p>
            <a:r>
              <a:rPr lang="en-US"/>
              <a:t>CS244a Handout 3</a:t>
            </a:r>
          </a:p>
        </p:txBody>
      </p:sp>
      <p:sp>
        <p:nvSpPr>
          <p:cNvPr id="6" name="Slide Number Placeholder 5"/>
          <p:cNvSpPr>
            <a:spLocks noGrp="1"/>
          </p:cNvSpPr>
          <p:nvPr>
            <p:ph type="sldNum" sz="quarter" idx="12"/>
          </p:nvPr>
        </p:nvSpPr>
        <p:spPr/>
        <p:txBody>
          <a:bodyPr/>
          <a:lstStyle/>
          <a:p>
            <a:fld id="{58C1C421-DDBB-1340-BC4C-AA892A83A21B}" type="slidenum">
              <a:rPr lang="en-US"/>
              <a:pPr/>
              <a:t>32</a:t>
            </a:fld>
            <a:endParaRPr lang="en-US"/>
          </a:p>
        </p:txBody>
      </p:sp>
      <p:sp>
        <p:nvSpPr>
          <p:cNvPr id="101378" name="Rectangle 2"/>
          <p:cNvSpPr>
            <a:spLocks noGrp="1" noChangeArrowheads="1"/>
          </p:cNvSpPr>
          <p:nvPr>
            <p:ph type="title"/>
          </p:nvPr>
        </p:nvSpPr>
        <p:spPr>
          <a:xfrm>
            <a:off x="685800" y="533400"/>
            <a:ext cx="7772400" cy="1143000"/>
          </a:xfrm>
        </p:spPr>
        <p:txBody>
          <a:bodyPr/>
          <a:lstStyle/>
          <a:p>
            <a:r>
              <a:rPr lang="en-US"/>
              <a:t>The Poisson process</a:t>
            </a:r>
          </a:p>
        </p:txBody>
      </p:sp>
      <p:graphicFrame>
        <p:nvGraphicFramePr>
          <p:cNvPr id="101380" name="Object 4"/>
          <p:cNvGraphicFramePr>
            <a:graphicFrameLocks noChangeAspect="1"/>
          </p:cNvGraphicFramePr>
          <p:nvPr/>
        </p:nvGraphicFramePr>
        <p:xfrm>
          <a:off x="381000" y="2133600"/>
          <a:ext cx="8458200" cy="3824288"/>
        </p:xfrm>
        <a:graphic>
          <a:graphicData uri="http://schemas.openxmlformats.org/presentationml/2006/ole">
            <mc:AlternateContent xmlns:mc="http://schemas.openxmlformats.org/markup-compatibility/2006">
              <mc:Choice xmlns:v="urn:schemas-microsoft-com:vml" Requires="v">
                <p:oleObj spid="_x0000_s101476" name="Equation" r:id="rId4" imgW="4495680" imgH="2031840" progId="Equation.DSMT4">
                  <p:embed/>
                </p:oleObj>
              </mc:Choice>
              <mc:Fallback>
                <p:oleObj name="Equation" r:id="rId4" imgW="4495680" imgH="203184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2133600"/>
                        <a:ext cx="8458200" cy="3824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685800" y="6248400"/>
            <a:ext cx="1905000" cy="457200"/>
          </a:xfrm>
          <a:prstGeom prst="rect">
            <a:avLst/>
          </a:prstGeom>
        </p:spPr>
        <p:txBody>
          <a:bodyPr/>
          <a:lstStyle/>
          <a:p>
            <a:r>
              <a:rPr lang="en-US"/>
              <a:t>Winter 2007</a:t>
            </a:r>
          </a:p>
        </p:txBody>
      </p:sp>
      <p:sp>
        <p:nvSpPr>
          <p:cNvPr id="5" name="Footer Placeholder 4"/>
          <p:cNvSpPr>
            <a:spLocks noGrp="1"/>
          </p:cNvSpPr>
          <p:nvPr>
            <p:ph type="ftr" sz="quarter" idx="4294967295"/>
          </p:nvPr>
        </p:nvSpPr>
        <p:spPr>
          <a:xfrm>
            <a:off x="3124200" y="6248400"/>
            <a:ext cx="2895600" cy="457200"/>
          </a:xfrm>
          <a:prstGeom prst="rect">
            <a:avLst/>
          </a:prstGeom>
        </p:spPr>
        <p:txBody>
          <a:bodyPr/>
          <a:lstStyle/>
          <a:p>
            <a:r>
              <a:rPr lang="en-US"/>
              <a:t>CS244a Handout 3</a:t>
            </a:r>
          </a:p>
        </p:txBody>
      </p:sp>
      <p:sp>
        <p:nvSpPr>
          <p:cNvPr id="6" name="Slide Number Placeholder 5"/>
          <p:cNvSpPr>
            <a:spLocks noGrp="1"/>
          </p:cNvSpPr>
          <p:nvPr>
            <p:ph type="sldNum" sz="quarter" idx="12"/>
          </p:nvPr>
        </p:nvSpPr>
        <p:spPr/>
        <p:txBody>
          <a:bodyPr/>
          <a:lstStyle/>
          <a:p>
            <a:fld id="{A2BAA6DD-28F6-7B4E-8885-9C882DDFE9D3}" type="slidenum">
              <a:rPr lang="en-US"/>
              <a:pPr/>
              <a:t>33</a:t>
            </a:fld>
            <a:endParaRPr lang="en-US"/>
          </a:p>
        </p:txBody>
      </p:sp>
      <p:sp>
        <p:nvSpPr>
          <p:cNvPr id="104450" name="Rectangle 2"/>
          <p:cNvSpPr>
            <a:spLocks noGrp="1" noChangeArrowheads="1"/>
          </p:cNvSpPr>
          <p:nvPr>
            <p:ph type="title"/>
          </p:nvPr>
        </p:nvSpPr>
        <p:spPr/>
        <p:txBody>
          <a:bodyPr/>
          <a:lstStyle/>
          <a:p>
            <a:r>
              <a:rPr lang="en-US"/>
              <a:t>The Poisson process</a:t>
            </a:r>
          </a:p>
        </p:txBody>
      </p:sp>
      <p:sp>
        <p:nvSpPr>
          <p:cNvPr id="104451" name="Rectangle 3"/>
          <p:cNvSpPr>
            <a:spLocks noGrp="1" noChangeArrowheads="1"/>
          </p:cNvSpPr>
          <p:nvPr>
            <p:ph type="body" idx="1"/>
          </p:nvPr>
        </p:nvSpPr>
        <p:spPr>
          <a:xfrm>
            <a:off x="685800" y="1600200"/>
            <a:ext cx="7772400" cy="4343400"/>
          </a:xfrm>
          <a:noFill/>
          <a:extLst>
            <a:ext uri="{909E8E84-426E-40dd-AFC4-6F175D3DCCD1}">
              <a14:hiddenFill xmlns:a14="http://schemas.microsoft.com/office/drawing/2010/main">
                <a:solidFill>
                  <a:schemeClr val="folHlink"/>
                </a:solidFill>
              </a14:hiddenFill>
            </a:ext>
          </a:extLst>
        </p:spPr>
        <p:txBody>
          <a:bodyPr/>
          <a:lstStyle/>
          <a:p>
            <a:r>
              <a:rPr lang="en-US" sz="2400"/>
              <a:t>Why use the Poisson process?</a:t>
            </a:r>
          </a:p>
          <a:p>
            <a:pPr lvl="1"/>
            <a:r>
              <a:rPr lang="en-US" sz="1800"/>
              <a:t>It is the continuous time equivalent of a series of coin tosses.</a:t>
            </a:r>
          </a:p>
          <a:p>
            <a:pPr lvl="1"/>
            <a:r>
              <a:rPr lang="en-US" sz="1800"/>
              <a:t>The Poisson process is known to model well systems in which a large number of independent events are aggregated together. e.g.</a:t>
            </a:r>
          </a:p>
          <a:p>
            <a:pPr lvl="2"/>
            <a:r>
              <a:rPr lang="en-US" sz="1600"/>
              <a:t>Arrival of new phone calls to a telephone switch</a:t>
            </a:r>
          </a:p>
          <a:p>
            <a:pPr lvl="2"/>
            <a:r>
              <a:rPr lang="en-US" sz="1600"/>
              <a:t>Decay of nuclear particles</a:t>
            </a:r>
          </a:p>
          <a:p>
            <a:pPr lvl="2"/>
            <a:r>
              <a:rPr lang="ja-JP" altLang="en-US" sz="1600">
                <a:latin typeface="Arial"/>
              </a:rPr>
              <a:t>“</a:t>
            </a:r>
            <a:r>
              <a:rPr lang="en-US" sz="1600"/>
              <a:t>Shot noise</a:t>
            </a:r>
            <a:r>
              <a:rPr lang="ja-JP" altLang="en-US" sz="1600">
                <a:latin typeface="Arial"/>
              </a:rPr>
              <a:t>”</a:t>
            </a:r>
            <a:r>
              <a:rPr lang="en-US" sz="1600"/>
              <a:t> in an electrical circuit</a:t>
            </a:r>
          </a:p>
          <a:p>
            <a:pPr lvl="1"/>
            <a:r>
              <a:rPr lang="en-US" sz="1800"/>
              <a:t>It makes the math easy.</a:t>
            </a:r>
          </a:p>
          <a:p>
            <a:r>
              <a:rPr lang="en-US" sz="2400"/>
              <a:t>Be warned</a:t>
            </a:r>
          </a:p>
          <a:p>
            <a:pPr lvl="1"/>
            <a:r>
              <a:rPr lang="en-US" sz="1800"/>
              <a:t>Network traffic is very bursty!</a:t>
            </a:r>
          </a:p>
          <a:p>
            <a:pPr lvl="1"/>
            <a:r>
              <a:rPr lang="en-US" sz="1800"/>
              <a:t>Packet arrivals are not Poisson.</a:t>
            </a:r>
          </a:p>
          <a:p>
            <a:pPr lvl="1"/>
            <a:r>
              <a:rPr lang="en-US" sz="1800"/>
              <a:t>But it models quite well the arrival of new flows.</a:t>
            </a:r>
          </a:p>
          <a:p>
            <a:pPr lvl="1"/>
            <a:endParaRPr lang="en-US" sz="1800"/>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ate Placeholder 3"/>
          <p:cNvSpPr>
            <a:spLocks noGrp="1"/>
          </p:cNvSpPr>
          <p:nvPr>
            <p:ph type="dt" sz="half" idx="4294967295"/>
          </p:nvPr>
        </p:nvSpPr>
        <p:spPr>
          <a:xfrm>
            <a:off x="685800" y="6248400"/>
            <a:ext cx="1905000" cy="457200"/>
          </a:xfrm>
          <a:prstGeom prst="rect">
            <a:avLst/>
          </a:prstGeom>
        </p:spPr>
        <p:txBody>
          <a:bodyPr/>
          <a:lstStyle/>
          <a:p>
            <a:r>
              <a:rPr lang="en-US"/>
              <a:t>Winter 2007</a:t>
            </a:r>
          </a:p>
        </p:txBody>
      </p:sp>
      <p:sp>
        <p:nvSpPr>
          <p:cNvPr id="21" name="Footer Placeholder 4"/>
          <p:cNvSpPr>
            <a:spLocks noGrp="1"/>
          </p:cNvSpPr>
          <p:nvPr>
            <p:ph type="ftr" sz="quarter" idx="4294967295"/>
          </p:nvPr>
        </p:nvSpPr>
        <p:spPr>
          <a:xfrm>
            <a:off x="3124200" y="6248400"/>
            <a:ext cx="2895600" cy="457200"/>
          </a:xfrm>
          <a:prstGeom prst="rect">
            <a:avLst/>
          </a:prstGeom>
        </p:spPr>
        <p:txBody>
          <a:bodyPr/>
          <a:lstStyle/>
          <a:p>
            <a:r>
              <a:rPr lang="en-US"/>
              <a:t>CS244a Handout 3</a:t>
            </a:r>
          </a:p>
        </p:txBody>
      </p:sp>
      <p:sp>
        <p:nvSpPr>
          <p:cNvPr id="22" name="Slide Number Placeholder 5"/>
          <p:cNvSpPr>
            <a:spLocks noGrp="1"/>
          </p:cNvSpPr>
          <p:nvPr>
            <p:ph type="sldNum" sz="quarter" idx="12"/>
          </p:nvPr>
        </p:nvSpPr>
        <p:spPr/>
        <p:txBody>
          <a:bodyPr/>
          <a:lstStyle/>
          <a:p>
            <a:fld id="{19E215FD-6997-5B43-A887-B46F67BE46AE}" type="slidenum">
              <a:rPr lang="en-US"/>
              <a:pPr/>
              <a:t>34</a:t>
            </a:fld>
            <a:endParaRPr lang="en-US"/>
          </a:p>
        </p:txBody>
      </p:sp>
      <p:sp>
        <p:nvSpPr>
          <p:cNvPr id="96275" name="Rectangle 1043"/>
          <p:cNvSpPr>
            <a:spLocks noChangeArrowheads="1"/>
          </p:cNvSpPr>
          <p:nvPr/>
        </p:nvSpPr>
        <p:spPr bwMode="auto">
          <a:xfrm>
            <a:off x="152400" y="4648200"/>
            <a:ext cx="8763000" cy="9144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6258" name="Rectangle 1026"/>
          <p:cNvSpPr>
            <a:spLocks noGrp="1" noChangeArrowheads="1"/>
          </p:cNvSpPr>
          <p:nvPr>
            <p:ph type="title"/>
          </p:nvPr>
        </p:nvSpPr>
        <p:spPr/>
        <p:txBody>
          <a:bodyPr/>
          <a:lstStyle/>
          <a:p>
            <a:r>
              <a:rPr lang="en-US"/>
              <a:t>An M/M/1 queue</a:t>
            </a:r>
          </a:p>
        </p:txBody>
      </p:sp>
      <p:sp>
        <p:nvSpPr>
          <p:cNvPr id="96259" name="Rectangle 1027"/>
          <p:cNvSpPr>
            <a:spLocks noGrp="1" noChangeArrowheads="1"/>
          </p:cNvSpPr>
          <p:nvPr>
            <p:ph type="body" idx="1"/>
          </p:nvPr>
        </p:nvSpPr>
        <p:spPr>
          <a:xfrm>
            <a:off x="685800" y="3810000"/>
            <a:ext cx="7772400" cy="2286000"/>
          </a:xfrm>
        </p:spPr>
        <p:txBody>
          <a:bodyPr/>
          <a:lstStyle/>
          <a:p>
            <a:r>
              <a:rPr lang="en-US" sz="2000"/>
              <a:t>If </a:t>
            </a:r>
            <a:r>
              <a:rPr lang="en-US" sz="2000" i="1">
                <a:latin typeface="Times New Roman" charset="0"/>
              </a:rPr>
              <a:t>A</a:t>
            </a:r>
            <a:r>
              <a:rPr lang="en-US" sz="2000">
                <a:latin typeface="Times New Roman" charset="0"/>
              </a:rPr>
              <a:t>(</a:t>
            </a:r>
            <a:r>
              <a:rPr lang="en-US" sz="2000" i="1">
                <a:latin typeface="Times New Roman" charset="0"/>
              </a:rPr>
              <a:t>t</a:t>
            </a:r>
            <a:r>
              <a:rPr lang="en-US" sz="2000">
                <a:latin typeface="Times New Roman" charset="0"/>
              </a:rPr>
              <a:t>)</a:t>
            </a:r>
            <a:r>
              <a:rPr lang="en-US" sz="2000"/>
              <a:t> is a </a:t>
            </a:r>
            <a:r>
              <a:rPr lang="en-US" sz="2000">
                <a:solidFill>
                  <a:srgbClr val="000099"/>
                </a:solidFill>
              </a:rPr>
              <a:t>Poisson</a:t>
            </a:r>
            <a:r>
              <a:rPr lang="en-US" sz="2000"/>
              <a:t> process with rate </a:t>
            </a:r>
            <a:r>
              <a:rPr lang="en-US" sz="2000">
                <a:latin typeface="Symbol" charset="0"/>
              </a:rPr>
              <a:t>l</a:t>
            </a:r>
            <a:r>
              <a:rPr lang="en-US" sz="2000"/>
              <a:t>, and the time to serve each packet is </a:t>
            </a:r>
            <a:r>
              <a:rPr lang="en-US" sz="2000">
                <a:solidFill>
                  <a:srgbClr val="000099"/>
                </a:solidFill>
              </a:rPr>
              <a:t>exponentially</a:t>
            </a:r>
            <a:r>
              <a:rPr lang="en-US" sz="2000"/>
              <a:t> distributed with rate </a:t>
            </a:r>
            <a:r>
              <a:rPr lang="en-US" sz="2000">
                <a:latin typeface="Symbol" charset="0"/>
              </a:rPr>
              <a:t>m</a:t>
            </a:r>
            <a:r>
              <a:rPr lang="en-US" sz="2000"/>
              <a:t>, then:</a:t>
            </a:r>
          </a:p>
          <a:p>
            <a:endParaRPr lang="en-US" sz="2000"/>
          </a:p>
        </p:txBody>
      </p:sp>
      <p:sp>
        <p:nvSpPr>
          <p:cNvPr id="96260" name="Rectangle 1028"/>
          <p:cNvSpPr>
            <a:spLocks noChangeArrowheads="1"/>
          </p:cNvSpPr>
          <p:nvPr/>
        </p:nvSpPr>
        <p:spPr bwMode="auto">
          <a:xfrm>
            <a:off x="2819400" y="1752600"/>
            <a:ext cx="3505200" cy="17526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96261" name="Group 1029"/>
          <p:cNvGrpSpPr>
            <a:grpSpLocks/>
          </p:cNvGrpSpPr>
          <p:nvPr/>
        </p:nvGrpSpPr>
        <p:grpSpPr bwMode="auto">
          <a:xfrm>
            <a:off x="3886200" y="2590800"/>
            <a:ext cx="685800" cy="457200"/>
            <a:chOff x="624" y="3120"/>
            <a:chExt cx="432" cy="288"/>
          </a:xfrm>
        </p:grpSpPr>
        <p:sp>
          <p:nvSpPr>
            <p:cNvPr id="96262" name="Freeform 1030"/>
            <p:cNvSpPr>
              <a:spLocks/>
            </p:cNvSpPr>
            <p:nvPr/>
          </p:nvSpPr>
          <p:spPr bwMode="auto">
            <a:xfrm>
              <a:off x="624" y="3120"/>
              <a:ext cx="432" cy="288"/>
            </a:xfrm>
            <a:custGeom>
              <a:avLst/>
              <a:gdLst>
                <a:gd name="T0" fmla="*/ 0 w 432"/>
                <a:gd name="T1" fmla="*/ 0 h 288"/>
                <a:gd name="T2" fmla="*/ 432 w 432"/>
                <a:gd name="T3" fmla="*/ 0 h 288"/>
                <a:gd name="T4" fmla="*/ 432 w 432"/>
                <a:gd name="T5" fmla="*/ 288 h 288"/>
                <a:gd name="T6" fmla="*/ 0 w 432"/>
                <a:gd name="T7" fmla="*/ 288 h 288"/>
              </a:gdLst>
              <a:ahLst/>
              <a:cxnLst>
                <a:cxn ang="0">
                  <a:pos x="T0" y="T1"/>
                </a:cxn>
                <a:cxn ang="0">
                  <a:pos x="T2" y="T3"/>
                </a:cxn>
                <a:cxn ang="0">
                  <a:pos x="T4" y="T5"/>
                </a:cxn>
                <a:cxn ang="0">
                  <a:pos x="T6" y="T7"/>
                </a:cxn>
              </a:cxnLst>
              <a:rect l="0" t="0" r="r" b="b"/>
              <a:pathLst>
                <a:path w="432" h="288">
                  <a:moveTo>
                    <a:pt x="0" y="0"/>
                  </a:moveTo>
                  <a:lnTo>
                    <a:pt x="432" y="0"/>
                  </a:lnTo>
                  <a:lnTo>
                    <a:pt x="432" y="288"/>
                  </a:lnTo>
                  <a:lnTo>
                    <a:pt x="0" y="288"/>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6263" name="Line 1031"/>
            <p:cNvSpPr>
              <a:spLocks noChangeShapeType="1"/>
            </p:cNvSpPr>
            <p:nvPr/>
          </p:nvSpPr>
          <p:spPr bwMode="auto">
            <a:xfrm>
              <a:off x="912" y="3120"/>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96264" name="Oval 1032"/>
          <p:cNvSpPr>
            <a:spLocks noChangeArrowheads="1"/>
          </p:cNvSpPr>
          <p:nvPr/>
        </p:nvSpPr>
        <p:spPr bwMode="auto">
          <a:xfrm>
            <a:off x="4876800" y="2590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atin typeface="Symbol" charset="0"/>
              </a:rPr>
              <a:t>m</a:t>
            </a:r>
          </a:p>
        </p:txBody>
      </p:sp>
      <p:sp>
        <p:nvSpPr>
          <p:cNvPr id="96265" name="Line 1033"/>
          <p:cNvSpPr>
            <a:spLocks noChangeShapeType="1"/>
          </p:cNvSpPr>
          <p:nvPr/>
        </p:nvSpPr>
        <p:spPr bwMode="auto">
          <a:xfrm>
            <a:off x="4572000" y="28194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6266" name="Line 1034"/>
          <p:cNvSpPr>
            <a:spLocks noChangeShapeType="1"/>
          </p:cNvSpPr>
          <p:nvPr/>
        </p:nvSpPr>
        <p:spPr bwMode="auto">
          <a:xfrm>
            <a:off x="5334000" y="28194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6267" name="Line 1035"/>
          <p:cNvSpPr>
            <a:spLocks noChangeShapeType="1"/>
          </p:cNvSpPr>
          <p:nvPr/>
        </p:nvSpPr>
        <p:spPr bwMode="auto">
          <a:xfrm>
            <a:off x="3048000" y="2819400"/>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6268" name="Text Box 1036"/>
          <p:cNvSpPr txBox="1">
            <a:spLocks noChangeArrowheads="1"/>
          </p:cNvSpPr>
          <p:nvPr/>
        </p:nvSpPr>
        <p:spPr bwMode="auto">
          <a:xfrm>
            <a:off x="3124200" y="2506663"/>
            <a:ext cx="7143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i="1">
                <a:latin typeface="Times New Roman" charset="0"/>
              </a:rPr>
              <a:t>A</a:t>
            </a:r>
            <a:r>
              <a:rPr lang="en-US" sz="1600">
                <a:latin typeface="Times New Roman" charset="0"/>
              </a:rPr>
              <a:t>(</a:t>
            </a:r>
            <a:r>
              <a:rPr lang="en-US" sz="1600" i="1">
                <a:latin typeface="Times New Roman" charset="0"/>
              </a:rPr>
              <a:t>t</a:t>
            </a:r>
            <a:r>
              <a:rPr lang="en-US" sz="1600">
                <a:latin typeface="Times New Roman" charset="0"/>
              </a:rPr>
              <a:t>), </a:t>
            </a:r>
            <a:r>
              <a:rPr lang="en-US" sz="1600">
                <a:latin typeface="Symbol" charset="0"/>
              </a:rPr>
              <a:t>l</a:t>
            </a:r>
          </a:p>
        </p:txBody>
      </p:sp>
      <p:sp>
        <p:nvSpPr>
          <p:cNvPr id="96269" name="Text Box 1037"/>
          <p:cNvSpPr txBox="1">
            <a:spLocks noChangeArrowheads="1"/>
          </p:cNvSpPr>
          <p:nvPr/>
        </p:nvSpPr>
        <p:spPr bwMode="auto">
          <a:xfrm>
            <a:off x="5410200" y="2511425"/>
            <a:ext cx="5238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i="1">
                <a:latin typeface="Times New Roman" charset="0"/>
              </a:rPr>
              <a:t>D</a:t>
            </a:r>
            <a:r>
              <a:rPr lang="en-US" sz="1600">
                <a:latin typeface="Times New Roman" charset="0"/>
              </a:rPr>
              <a:t>(</a:t>
            </a:r>
            <a:r>
              <a:rPr lang="en-US" sz="1600" i="1">
                <a:latin typeface="Times New Roman" charset="0"/>
              </a:rPr>
              <a:t>t</a:t>
            </a:r>
            <a:r>
              <a:rPr lang="en-US" sz="1600">
                <a:latin typeface="Times New Roman" charset="0"/>
              </a:rPr>
              <a:t>)</a:t>
            </a:r>
          </a:p>
        </p:txBody>
      </p:sp>
      <p:sp>
        <p:nvSpPr>
          <p:cNvPr id="96270" name="Text Box 1038"/>
          <p:cNvSpPr txBox="1">
            <a:spLocks noChangeArrowheads="1"/>
          </p:cNvSpPr>
          <p:nvPr/>
        </p:nvSpPr>
        <p:spPr bwMode="auto">
          <a:xfrm>
            <a:off x="2895600" y="1843088"/>
            <a:ext cx="3222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a:t>Model of FIFO router queue</a:t>
            </a:r>
          </a:p>
        </p:txBody>
      </p:sp>
      <p:graphicFrame>
        <p:nvGraphicFramePr>
          <p:cNvPr id="96271" name="Object 1039"/>
          <p:cNvGraphicFramePr>
            <a:graphicFrameLocks noChangeAspect="1"/>
          </p:cNvGraphicFramePr>
          <p:nvPr/>
        </p:nvGraphicFramePr>
        <p:xfrm>
          <a:off x="501650" y="4645025"/>
          <a:ext cx="8337550" cy="1050925"/>
        </p:xfrm>
        <a:graphic>
          <a:graphicData uri="http://schemas.openxmlformats.org/presentationml/2006/ole">
            <mc:AlternateContent xmlns:mc="http://schemas.openxmlformats.org/markup-compatibility/2006">
              <mc:Choice xmlns:v="urn:schemas-microsoft-com:vml" Requires="v">
                <p:oleObj spid="_x0000_s96370" name="Equation" r:id="rId4" imgW="4838400" imgH="609480" progId="Equation.DSMT4">
                  <p:embed/>
                </p:oleObj>
              </mc:Choice>
              <mc:Fallback>
                <p:oleObj name="Equation" r:id="rId4" imgW="4838400" imgH="609480" progId="Equation.DSMT4">
                  <p:embed/>
                  <p:pic>
                    <p:nvPicPr>
                      <p:cNvPr id="0" name="Object 10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650" y="4645025"/>
                        <a:ext cx="8337550" cy="1050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96272" name="Line 1040"/>
          <p:cNvSpPr>
            <a:spLocks noChangeShapeType="1"/>
          </p:cNvSpPr>
          <p:nvPr/>
        </p:nvSpPr>
        <p:spPr bwMode="auto">
          <a:xfrm>
            <a:off x="2514600" y="2590800"/>
            <a:ext cx="533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6273" name="Line 1041"/>
          <p:cNvSpPr>
            <a:spLocks noChangeShapeType="1"/>
          </p:cNvSpPr>
          <p:nvPr/>
        </p:nvSpPr>
        <p:spPr bwMode="auto">
          <a:xfrm>
            <a:off x="2514600" y="28194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6274" name="Line 1042"/>
          <p:cNvSpPr>
            <a:spLocks noChangeShapeType="1"/>
          </p:cNvSpPr>
          <p:nvPr/>
        </p:nvSpPr>
        <p:spPr bwMode="auto">
          <a:xfrm flipV="1">
            <a:off x="2514600" y="2819400"/>
            <a:ext cx="533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Playback buffers</a:t>
            </a:r>
            <a:endParaRPr lang="en-US" dirty="0"/>
          </a:p>
        </p:txBody>
      </p:sp>
      <p:grpSp>
        <p:nvGrpSpPr>
          <p:cNvPr id="63" name="Group 62"/>
          <p:cNvGrpSpPr/>
          <p:nvPr/>
        </p:nvGrpSpPr>
        <p:grpSpPr>
          <a:xfrm>
            <a:off x="808383" y="1443335"/>
            <a:ext cx="7536227" cy="1223665"/>
            <a:chOff x="457200" y="1595735"/>
            <a:chExt cx="8176095" cy="1223665"/>
          </a:xfrm>
        </p:grpSpPr>
        <p:cxnSp>
          <p:nvCxnSpPr>
            <p:cNvPr id="5" name="Straight Connector 4"/>
            <p:cNvCxnSpPr/>
            <p:nvPr/>
          </p:nvCxnSpPr>
          <p:spPr bwMode="auto">
            <a:xfrm>
              <a:off x="2895600" y="2438400"/>
              <a:ext cx="160020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 name="Straight Connector 5"/>
            <p:cNvCxnSpPr/>
            <p:nvPr/>
          </p:nvCxnSpPr>
          <p:spPr bwMode="auto">
            <a:xfrm flipV="1">
              <a:off x="1066800" y="2438400"/>
              <a:ext cx="6705600" cy="12852"/>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pic>
          <p:nvPicPr>
            <p:cNvPr id="7" name="Picture 4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2133600"/>
              <a:ext cx="914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133600"/>
              <a:ext cx="914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0"/>
            <p:cNvPicPr>
              <a:picLocks noChangeArrowheads="1"/>
            </p:cNvPicPr>
            <p:nvPr/>
          </p:nvPicPr>
          <p:blipFill>
            <a:blip r:embed="rId4">
              <a:alphaModFix/>
              <a:extLst>
                <a:ext uri="{28A0092B-C50C-407E-A947-70E740481C1C}">
                  <a14:useLocalDpi xmlns:a14="http://schemas.microsoft.com/office/drawing/2010/main" val="0"/>
                </a:ext>
              </a:extLst>
            </a:blip>
            <a:srcRect/>
            <a:stretch>
              <a:fillRect/>
            </a:stretch>
          </p:blipFill>
          <p:spPr bwMode="auto">
            <a:xfrm>
              <a:off x="457200" y="1600200"/>
              <a:ext cx="1143000" cy="1130300"/>
            </a:xfrm>
            <a:prstGeom prst="rect">
              <a:avLst/>
            </a:prstGeom>
            <a:noFill/>
            <a:ln>
              <a:noFill/>
            </a:ln>
            <a:extLst>
              <a:ext uri="{909E8E84-426E-40dd-AFC4-6F175D3DCCD1}">
                <a14:hiddenFill xmlns:a14="http://schemas.microsoft.com/office/drawing/2010/main">
                  <a:solidFill>
                    <a:srgbClr val="FFFFFF">
                      <a:alpha val="94901"/>
                    </a:srgbClr>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8" name="Picture 4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133600"/>
              <a:ext cx="914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flipH="1">
              <a:off x="7275982" y="1595735"/>
              <a:ext cx="1357313"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 name="Group 23"/>
            <p:cNvGrpSpPr/>
            <p:nvPr/>
          </p:nvGrpSpPr>
          <p:grpSpPr>
            <a:xfrm>
              <a:off x="2438400" y="1905000"/>
              <a:ext cx="457200" cy="228600"/>
              <a:chOff x="926870" y="1253197"/>
              <a:chExt cx="3086122" cy="1119674"/>
            </a:xfrm>
            <a:effectLst>
              <a:outerShdw blurRad="50800" dist="38100" dir="2700000" algn="tl" rotWithShape="0">
                <a:prstClr val="black">
                  <a:alpha val="40000"/>
                </a:prstClr>
              </a:outerShdw>
            </a:effectLst>
          </p:grpSpPr>
          <p:sp>
            <p:nvSpPr>
              <p:cNvPr id="25" name="Freeform 24"/>
              <p:cNvSpPr/>
              <p:nvPr/>
            </p:nvSpPr>
            <p:spPr>
              <a:xfrm>
                <a:off x="926870" y="1253197"/>
                <a:ext cx="3086122" cy="1119674"/>
              </a:xfrm>
              <a:custGeom>
                <a:avLst/>
                <a:gdLst>
                  <a:gd name="connsiteX0" fmla="*/ 0 w 3086122"/>
                  <a:gd name="connsiteY0" fmla="*/ 13655 h 1119674"/>
                  <a:gd name="connsiteX1" fmla="*/ 3086122 w 3086122"/>
                  <a:gd name="connsiteY1" fmla="*/ 0 h 1119674"/>
                  <a:gd name="connsiteX2" fmla="*/ 3072466 w 3086122"/>
                  <a:gd name="connsiteY2" fmla="*/ 1119674 h 1119674"/>
                  <a:gd name="connsiteX3" fmla="*/ 13656 w 3086122"/>
                  <a:gd name="connsiteY3" fmla="*/ 1078710 h 1119674"/>
                </a:gdLst>
                <a:ahLst/>
                <a:cxnLst>
                  <a:cxn ang="0">
                    <a:pos x="connsiteX0" y="connsiteY0"/>
                  </a:cxn>
                  <a:cxn ang="0">
                    <a:pos x="connsiteX1" y="connsiteY1"/>
                  </a:cxn>
                  <a:cxn ang="0">
                    <a:pos x="connsiteX2" y="connsiteY2"/>
                  </a:cxn>
                  <a:cxn ang="0">
                    <a:pos x="connsiteX3" y="connsiteY3"/>
                  </a:cxn>
                </a:cxnLst>
                <a:rect l="l" t="t" r="r" b="b"/>
                <a:pathLst>
                  <a:path w="3086122" h="1119674">
                    <a:moveTo>
                      <a:pt x="0" y="13655"/>
                    </a:moveTo>
                    <a:lnTo>
                      <a:pt x="3086122" y="0"/>
                    </a:lnTo>
                    <a:lnTo>
                      <a:pt x="3072466" y="1119674"/>
                    </a:lnTo>
                    <a:lnTo>
                      <a:pt x="13656" y="1078710"/>
                    </a:lnTo>
                  </a:path>
                </a:pathLst>
              </a:custGeom>
              <a:ln w="38100" cmpd="sng">
                <a:solidFill>
                  <a:srgbClr val="FF0000"/>
                </a:solidFill>
              </a:ln>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a:defRPr>
                    <a:solidFill>
                      <a:schemeClr val="tx1"/>
                    </a:solidFill>
                    <a:latin typeface="+mn-lt"/>
                    <a:ea typeface="+mn-ea"/>
                    <a:cs typeface="+mn-cs"/>
                  </a:defRPr>
                </a:lvl1pPr>
                <a:lvl2pPr>
                  <a:defRPr>
                    <a:solidFill>
                      <a:schemeClr val="tx1"/>
                    </a:solidFill>
                    <a:latin typeface="+mn-lt"/>
                    <a:ea typeface="+mn-ea"/>
                    <a:cs typeface="+mn-cs"/>
                  </a:defRPr>
                </a:lvl2pPr>
                <a:lvl3pPr>
                  <a:defRPr>
                    <a:solidFill>
                      <a:schemeClr val="tx1"/>
                    </a:solidFill>
                    <a:latin typeface="+mn-lt"/>
                    <a:ea typeface="+mn-ea"/>
                    <a:cs typeface="+mn-cs"/>
                  </a:defRPr>
                </a:lvl3pPr>
                <a:lvl4pPr>
                  <a:defRPr>
                    <a:solidFill>
                      <a:schemeClr val="tx1"/>
                    </a:solidFill>
                    <a:latin typeface="+mn-lt"/>
                    <a:ea typeface="+mn-ea"/>
                    <a:cs typeface="+mn-cs"/>
                  </a:defRPr>
                </a:lvl4pPr>
                <a:lvl5pPr>
                  <a:defRPr>
                    <a:solidFill>
                      <a:schemeClr val="tx1"/>
                    </a:solidFill>
                    <a:latin typeface="+mn-lt"/>
                    <a:ea typeface="+mn-ea"/>
                    <a:cs typeface="+mn-cs"/>
                  </a:defRPr>
                </a:lvl5pPr>
                <a:lvl6pPr>
                  <a:defRPr>
                    <a:solidFill>
                      <a:schemeClr val="tx1"/>
                    </a:solidFill>
                    <a:latin typeface="+mn-lt"/>
                    <a:ea typeface="+mn-ea"/>
                    <a:cs typeface="+mn-cs"/>
                  </a:defRPr>
                </a:lvl6pPr>
                <a:lvl7pPr>
                  <a:defRPr>
                    <a:solidFill>
                      <a:schemeClr val="tx1"/>
                    </a:solidFill>
                    <a:latin typeface="+mn-lt"/>
                    <a:ea typeface="+mn-ea"/>
                    <a:cs typeface="+mn-cs"/>
                  </a:defRPr>
                </a:lvl7pPr>
                <a:lvl8pPr>
                  <a:defRPr>
                    <a:solidFill>
                      <a:schemeClr val="tx1"/>
                    </a:solidFill>
                    <a:latin typeface="+mn-lt"/>
                    <a:ea typeface="+mn-ea"/>
                    <a:cs typeface="+mn-cs"/>
                  </a:defRPr>
                </a:lvl8pPr>
                <a:lvl9pPr>
                  <a:defRPr>
                    <a:solidFill>
                      <a:schemeClr val="tx1"/>
                    </a:solidFill>
                    <a:latin typeface="+mn-lt"/>
                    <a:ea typeface="+mn-ea"/>
                    <a:cs typeface="+mn-cs"/>
                  </a:defRPr>
                </a:lvl9pPr>
              </a:lstStyle>
              <a:p>
                <a:pPr algn="ctr"/>
                <a:endParaRPr lang="en-US" kern="1200"/>
              </a:p>
            </p:txBody>
          </p:sp>
          <p:cxnSp>
            <p:nvCxnSpPr>
              <p:cNvPr id="26" name="Straight Connector 25"/>
              <p:cNvCxnSpPr/>
              <p:nvPr/>
            </p:nvCxnSpPr>
            <p:spPr>
              <a:xfrm>
                <a:off x="2485080" y="1253197"/>
                <a:ext cx="0" cy="1119674"/>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27" name="Group 26"/>
            <p:cNvGrpSpPr/>
            <p:nvPr/>
          </p:nvGrpSpPr>
          <p:grpSpPr>
            <a:xfrm>
              <a:off x="4343400" y="1905000"/>
              <a:ext cx="457200" cy="228600"/>
              <a:chOff x="926870" y="1253197"/>
              <a:chExt cx="3086122" cy="1119674"/>
            </a:xfrm>
            <a:effectLst>
              <a:outerShdw blurRad="50800" dist="38100" dir="2700000" algn="tl" rotWithShape="0">
                <a:prstClr val="black">
                  <a:alpha val="40000"/>
                </a:prstClr>
              </a:outerShdw>
            </a:effectLst>
          </p:grpSpPr>
          <p:sp>
            <p:nvSpPr>
              <p:cNvPr id="28" name="Freeform 27"/>
              <p:cNvSpPr/>
              <p:nvPr/>
            </p:nvSpPr>
            <p:spPr>
              <a:xfrm>
                <a:off x="926870" y="1253197"/>
                <a:ext cx="3086122" cy="1119674"/>
              </a:xfrm>
              <a:custGeom>
                <a:avLst/>
                <a:gdLst>
                  <a:gd name="connsiteX0" fmla="*/ 0 w 3086122"/>
                  <a:gd name="connsiteY0" fmla="*/ 13655 h 1119674"/>
                  <a:gd name="connsiteX1" fmla="*/ 3086122 w 3086122"/>
                  <a:gd name="connsiteY1" fmla="*/ 0 h 1119674"/>
                  <a:gd name="connsiteX2" fmla="*/ 3072466 w 3086122"/>
                  <a:gd name="connsiteY2" fmla="*/ 1119674 h 1119674"/>
                  <a:gd name="connsiteX3" fmla="*/ 13656 w 3086122"/>
                  <a:gd name="connsiteY3" fmla="*/ 1078710 h 1119674"/>
                </a:gdLst>
                <a:ahLst/>
                <a:cxnLst>
                  <a:cxn ang="0">
                    <a:pos x="connsiteX0" y="connsiteY0"/>
                  </a:cxn>
                  <a:cxn ang="0">
                    <a:pos x="connsiteX1" y="connsiteY1"/>
                  </a:cxn>
                  <a:cxn ang="0">
                    <a:pos x="connsiteX2" y="connsiteY2"/>
                  </a:cxn>
                  <a:cxn ang="0">
                    <a:pos x="connsiteX3" y="connsiteY3"/>
                  </a:cxn>
                </a:cxnLst>
                <a:rect l="l" t="t" r="r" b="b"/>
                <a:pathLst>
                  <a:path w="3086122" h="1119674">
                    <a:moveTo>
                      <a:pt x="0" y="13655"/>
                    </a:moveTo>
                    <a:lnTo>
                      <a:pt x="3086122" y="0"/>
                    </a:lnTo>
                    <a:lnTo>
                      <a:pt x="3072466" y="1119674"/>
                    </a:lnTo>
                    <a:lnTo>
                      <a:pt x="13656" y="1078710"/>
                    </a:lnTo>
                  </a:path>
                </a:pathLst>
              </a:custGeom>
              <a:ln w="38100" cmpd="sng">
                <a:solidFill>
                  <a:srgbClr val="FF0000"/>
                </a:solidFill>
              </a:ln>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a:defRPr>
                    <a:solidFill>
                      <a:schemeClr val="tx1"/>
                    </a:solidFill>
                    <a:latin typeface="+mn-lt"/>
                    <a:ea typeface="+mn-ea"/>
                    <a:cs typeface="+mn-cs"/>
                  </a:defRPr>
                </a:lvl1pPr>
                <a:lvl2pPr>
                  <a:defRPr>
                    <a:solidFill>
                      <a:schemeClr val="tx1"/>
                    </a:solidFill>
                    <a:latin typeface="+mn-lt"/>
                    <a:ea typeface="+mn-ea"/>
                    <a:cs typeface="+mn-cs"/>
                  </a:defRPr>
                </a:lvl2pPr>
                <a:lvl3pPr>
                  <a:defRPr>
                    <a:solidFill>
                      <a:schemeClr val="tx1"/>
                    </a:solidFill>
                    <a:latin typeface="+mn-lt"/>
                    <a:ea typeface="+mn-ea"/>
                    <a:cs typeface="+mn-cs"/>
                  </a:defRPr>
                </a:lvl3pPr>
                <a:lvl4pPr>
                  <a:defRPr>
                    <a:solidFill>
                      <a:schemeClr val="tx1"/>
                    </a:solidFill>
                    <a:latin typeface="+mn-lt"/>
                    <a:ea typeface="+mn-ea"/>
                    <a:cs typeface="+mn-cs"/>
                  </a:defRPr>
                </a:lvl4pPr>
                <a:lvl5pPr>
                  <a:defRPr>
                    <a:solidFill>
                      <a:schemeClr val="tx1"/>
                    </a:solidFill>
                    <a:latin typeface="+mn-lt"/>
                    <a:ea typeface="+mn-ea"/>
                    <a:cs typeface="+mn-cs"/>
                  </a:defRPr>
                </a:lvl5pPr>
                <a:lvl6pPr>
                  <a:defRPr>
                    <a:solidFill>
                      <a:schemeClr val="tx1"/>
                    </a:solidFill>
                    <a:latin typeface="+mn-lt"/>
                    <a:ea typeface="+mn-ea"/>
                    <a:cs typeface="+mn-cs"/>
                  </a:defRPr>
                </a:lvl6pPr>
                <a:lvl7pPr>
                  <a:defRPr>
                    <a:solidFill>
                      <a:schemeClr val="tx1"/>
                    </a:solidFill>
                    <a:latin typeface="+mn-lt"/>
                    <a:ea typeface="+mn-ea"/>
                    <a:cs typeface="+mn-cs"/>
                  </a:defRPr>
                </a:lvl7pPr>
                <a:lvl8pPr>
                  <a:defRPr>
                    <a:solidFill>
                      <a:schemeClr val="tx1"/>
                    </a:solidFill>
                    <a:latin typeface="+mn-lt"/>
                    <a:ea typeface="+mn-ea"/>
                    <a:cs typeface="+mn-cs"/>
                  </a:defRPr>
                </a:lvl8pPr>
                <a:lvl9pPr>
                  <a:defRPr>
                    <a:solidFill>
                      <a:schemeClr val="tx1"/>
                    </a:solidFill>
                    <a:latin typeface="+mn-lt"/>
                    <a:ea typeface="+mn-ea"/>
                    <a:cs typeface="+mn-cs"/>
                  </a:defRPr>
                </a:lvl9pPr>
              </a:lstStyle>
              <a:p>
                <a:pPr algn="ctr"/>
                <a:endParaRPr lang="en-US" kern="1200"/>
              </a:p>
            </p:txBody>
          </p:sp>
          <p:cxnSp>
            <p:nvCxnSpPr>
              <p:cNvPr id="29" name="Straight Connector 28"/>
              <p:cNvCxnSpPr/>
              <p:nvPr/>
            </p:nvCxnSpPr>
            <p:spPr>
              <a:xfrm>
                <a:off x="2485080" y="1253197"/>
                <a:ext cx="0" cy="1119674"/>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30" name="Group 29"/>
            <p:cNvGrpSpPr/>
            <p:nvPr/>
          </p:nvGrpSpPr>
          <p:grpSpPr>
            <a:xfrm>
              <a:off x="6096000" y="1905000"/>
              <a:ext cx="457200" cy="228600"/>
              <a:chOff x="926870" y="1253197"/>
              <a:chExt cx="3086122" cy="1119674"/>
            </a:xfrm>
            <a:effectLst>
              <a:outerShdw blurRad="50800" dist="38100" dir="2700000" algn="tl" rotWithShape="0">
                <a:prstClr val="black">
                  <a:alpha val="40000"/>
                </a:prstClr>
              </a:outerShdw>
            </a:effectLst>
          </p:grpSpPr>
          <p:sp>
            <p:nvSpPr>
              <p:cNvPr id="31" name="Freeform 30"/>
              <p:cNvSpPr/>
              <p:nvPr/>
            </p:nvSpPr>
            <p:spPr>
              <a:xfrm>
                <a:off x="926870" y="1253197"/>
                <a:ext cx="3086122" cy="1119674"/>
              </a:xfrm>
              <a:custGeom>
                <a:avLst/>
                <a:gdLst>
                  <a:gd name="connsiteX0" fmla="*/ 0 w 3086122"/>
                  <a:gd name="connsiteY0" fmla="*/ 13655 h 1119674"/>
                  <a:gd name="connsiteX1" fmla="*/ 3086122 w 3086122"/>
                  <a:gd name="connsiteY1" fmla="*/ 0 h 1119674"/>
                  <a:gd name="connsiteX2" fmla="*/ 3072466 w 3086122"/>
                  <a:gd name="connsiteY2" fmla="*/ 1119674 h 1119674"/>
                  <a:gd name="connsiteX3" fmla="*/ 13656 w 3086122"/>
                  <a:gd name="connsiteY3" fmla="*/ 1078710 h 1119674"/>
                </a:gdLst>
                <a:ahLst/>
                <a:cxnLst>
                  <a:cxn ang="0">
                    <a:pos x="connsiteX0" y="connsiteY0"/>
                  </a:cxn>
                  <a:cxn ang="0">
                    <a:pos x="connsiteX1" y="connsiteY1"/>
                  </a:cxn>
                  <a:cxn ang="0">
                    <a:pos x="connsiteX2" y="connsiteY2"/>
                  </a:cxn>
                  <a:cxn ang="0">
                    <a:pos x="connsiteX3" y="connsiteY3"/>
                  </a:cxn>
                </a:cxnLst>
                <a:rect l="l" t="t" r="r" b="b"/>
                <a:pathLst>
                  <a:path w="3086122" h="1119674">
                    <a:moveTo>
                      <a:pt x="0" y="13655"/>
                    </a:moveTo>
                    <a:lnTo>
                      <a:pt x="3086122" y="0"/>
                    </a:lnTo>
                    <a:lnTo>
                      <a:pt x="3072466" y="1119674"/>
                    </a:lnTo>
                    <a:lnTo>
                      <a:pt x="13656" y="1078710"/>
                    </a:lnTo>
                  </a:path>
                </a:pathLst>
              </a:custGeom>
              <a:ln w="38100" cmpd="sng">
                <a:solidFill>
                  <a:srgbClr val="FF0000"/>
                </a:solidFill>
              </a:ln>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a:defRPr>
                    <a:solidFill>
                      <a:schemeClr val="tx1"/>
                    </a:solidFill>
                    <a:latin typeface="+mn-lt"/>
                    <a:ea typeface="+mn-ea"/>
                    <a:cs typeface="+mn-cs"/>
                  </a:defRPr>
                </a:lvl1pPr>
                <a:lvl2pPr>
                  <a:defRPr>
                    <a:solidFill>
                      <a:schemeClr val="tx1"/>
                    </a:solidFill>
                    <a:latin typeface="+mn-lt"/>
                    <a:ea typeface="+mn-ea"/>
                    <a:cs typeface="+mn-cs"/>
                  </a:defRPr>
                </a:lvl2pPr>
                <a:lvl3pPr>
                  <a:defRPr>
                    <a:solidFill>
                      <a:schemeClr val="tx1"/>
                    </a:solidFill>
                    <a:latin typeface="+mn-lt"/>
                    <a:ea typeface="+mn-ea"/>
                    <a:cs typeface="+mn-cs"/>
                  </a:defRPr>
                </a:lvl3pPr>
                <a:lvl4pPr>
                  <a:defRPr>
                    <a:solidFill>
                      <a:schemeClr val="tx1"/>
                    </a:solidFill>
                    <a:latin typeface="+mn-lt"/>
                    <a:ea typeface="+mn-ea"/>
                    <a:cs typeface="+mn-cs"/>
                  </a:defRPr>
                </a:lvl4pPr>
                <a:lvl5pPr>
                  <a:defRPr>
                    <a:solidFill>
                      <a:schemeClr val="tx1"/>
                    </a:solidFill>
                    <a:latin typeface="+mn-lt"/>
                    <a:ea typeface="+mn-ea"/>
                    <a:cs typeface="+mn-cs"/>
                  </a:defRPr>
                </a:lvl5pPr>
                <a:lvl6pPr>
                  <a:defRPr>
                    <a:solidFill>
                      <a:schemeClr val="tx1"/>
                    </a:solidFill>
                    <a:latin typeface="+mn-lt"/>
                    <a:ea typeface="+mn-ea"/>
                    <a:cs typeface="+mn-cs"/>
                  </a:defRPr>
                </a:lvl6pPr>
                <a:lvl7pPr>
                  <a:defRPr>
                    <a:solidFill>
                      <a:schemeClr val="tx1"/>
                    </a:solidFill>
                    <a:latin typeface="+mn-lt"/>
                    <a:ea typeface="+mn-ea"/>
                    <a:cs typeface="+mn-cs"/>
                  </a:defRPr>
                </a:lvl7pPr>
                <a:lvl8pPr>
                  <a:defRPr>
                    <a:solidFill>
                      <a:schemeClr val="tx1"/>
                    </a:solidFill>
                    <a:latin typeface="+mn-lt"/>
                    <a:ea typeface="+mn-ea"/>
                    <a:cs typeface="+mn-cs"/>
                  </a:defRPr>
                </a:lvl8pPr>
                <a:lvl9pPr>
                  <a:defRPr>
                    <a:solidFill>
                      <a:schemeClr val="tx1"/>
                    </a:solidFill>
                    <a:latin typeface="+mn-lt"/>
                    <a:ea typeface="+mn-ea"/>
                    <a:cs typeface="+mn-cs"/>
                  </a:defRPr>
                </a:lvl9pPr>
              </a:lstStyle>
              <a:p>
                <a:pPr algn="ctr"/>
                <a:endParaRPr lang="en-US" kern="1200"/>
              </a:p>
            </p:txBody>
          </p:sp>
          <p:cxnSp>
            <p:nvCxnSpPr>
              <p:cNvPr id="32" name="Straight Connector 31"/>
              <p:cNvCxnSpPr/>
              <p:nvPr/>
            </p:nvCxnSpPr>
            <p:spPr>
              <a:xfrm>
                <a:off x="2485080" y="1253197"/>
                <a:ext cx="0" cy="1119674"/>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grpSp>
      </p:grpSp>
      <p:cxnSp>
        <p:nvCxnSpPr>
          <p:cNvPr id="65" name="Straight Connector 64"/>
          <p:cNvCxnSpPr/>
          <p:nvPr/>
        </p:nvCxnSpPr>
        <p:spPr bwMode="auto">
          <a:xfrm>
            <a:off x="1676400" y="1828800"/>
            <a:ext cx="5867400" cy="0"/>
          </a:xfrm>
          <a:prstGeom prst="line">
            <a:avLst/>
          </a:prstGeom>
          <a:solidFill>
            <a:schemeClr val="accent1"/>
          </a:solidFill>
          <a:ln w="9525" cap="flat" cmpd="sng" algn="ctr">
            <a:solidFill>
              <a:schemeClr val="tx1"/>
            </a:solidFill>
            <a:prstDash val="sysDash"/>
            <a:round/>
            <a:headEnd type="none" w="med" len="med"/>
            <a:tailEnd type="arrow"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8" name="TextBox 67"/>
          <p:cNvSpPr txBox="1"/>
          <p:nvPr/>
        </p:nvSpPr>
        <p:spPr>
          <a:xfrm>
            <a:off x="1700813" y="1524000"/>
            <a:ext cx="731390" cy="338554"/>
          </a:xfrm>
          <a:prstGeom prst="rect">
            <a:avLst/>
          </a:prstGeom>
          <a:noFill/>
        </p:spPr>
        <p:txBody>
          <a:bodyPr wrap="none" rtlCol="0">
            <a:spAutoFit/>
          </a:bodyPr>
          <a:lstStyle/>
          <a:p>
            <a:r>
              <a:rPr lang="en-US" sz="1600" dirty="0" smtClean="0">
                <a:latin typeface="+mj-lt"/>
              </a:rPr>
              <a:t>1Mb/s</a:t>
            </a:r>
            <a:endParaRPr lang="en-US" sz="1600" dirty="0">
              <a:latin typeface="+mj-lt"/>
            </a:endParaRPr>
          </a:p>
        </p:txBody>
      </p:sp>
      <p:grpSp>
        <p:nvGrpSpPr>
          <p:cNvPr id="84" name="Group 83"/>
          <p:cNvGrpSpPr/>
          <p:nvPr/>
        </p:nvGrpSpPr>
        <p:grpSpPr>
          <a:xfrm>
            <a:off x="457200" y="3114972"/>
            <a:ext cx="6934200" cy="2985493"/>
            <a:chOff x="457200" y="3114972"/>
            <a:chExt cx="6934200" cy="2985493"/>
          </a:xfrm>
        </p:grpSpPr>
        <p:sp>
          <p:nvSpPr>
            <p:cNvPr id="69" name="Freeform 3"/>
            <p:cNvSpPr>
              <a:spLocks/>
            </p:cNvSpPr>
            <p:nvPr/>
          </p:nvSpPr>
          <p:spPr bwMode="auto">
            <a:xfrm>
              <a:off x="2057400" y="3114972"/>
              <a:ext cx="5334000" cy="2600028"/>
            </a:xfrm>
            <a:custGeom>
              <a:avLst/>
              <a:gdLst>
                <a:gd name="T0" fmla="*/ 0 w 2976"/>
                <a:gd name="T1" fmla="*/ 0 h 2064"/>
                <a:gd name="T2" fmla="*/ 0 w 2976"/>
                <a:gd name="T3" fmla="*/ 2064 h 2064"/>
                <a:gd name="T4" fmla="*/ 2976 w 2976"/>
                <a:gd name="T5" fmla="*/ 2064 h 2064"/>
              </a:gdLst>
              <a:ahLst/>
              <a:cxnLst>
                <a:cxn ang="0">
                  <a:pos x="T0" y="T1"/>
                </a:cxn>
                <a:cxn ang="0">
                  <a:pos x="T2" y="T3"/>
                </a:cxn>
                <a:cxn ang="0">
                  <a:pos x="T4" y="T5"/>
                </a:cxn>
              </a:cxnLst>
              <a:rect l="0" t="0" r="r" b="b"/>
              <a:pathLst>
                <a:path w="2976" h="2064">
                  <a:moveTo>
                    <a:pt x="0" y="0"/>
                  </a:moveTo>
                  <a:lnTo>
                    <a:pt x="0" y="2064"/>
                  </a:lnTo>
                  <a:lnTo>
                    <a:pt x="2976" y="2064"/>
                  </a:lnTo>
                </a:path>
              </a:pathLst>
            </a:custGeom>
            <a:noFill/>
            <a:ln w="38100" cmpd="sng">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latin typeface="+mj-lt"/>
              </a:endParaRPr>
            </a:p>
          </p:txBody>
        </p:sp>
        <p:sp>
          <p:nvSpPr>
            <p:cNvPr id="70" name="Text Box 4"/>
            <p:cNvSpPr txBox="1">
              <a:spLocks noChangeArrowheads="1"/>
            </p:cNvSpPr>
            <p:nvPr/>
          </p:nvSpPr>
          <p:spPr bwMode="auto">
            <a:xfrm>
              <a:off x="457200" y="3664803"/>
              <a:ext cx="159971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r>
                <a:rPr lang="en-US">
                  <a:latin typeface="+mj-lt"/>
                </a:rPr>
                <a:t>Cumulative</a:t>
              </a:r>
            </a:p>
            <a:p>
              <a:pPr algn="r"/>
              <a:r>
                <a:rPr lang="en-US">
                  <a:latin typeface="+mj-lt"/>
                </a:rPr>
                <a:t>Bytes</a:t>
              </a:r>
            </a:p>
          </p:txBody>
        </p:sp>
        <p:sp>
          <p:nvSpPr>
            <p:cNvPr id="71" name="Text Box 5"/>
            <p:cNvSpPr txBox="1">
              <a:spLocks noChangeArrowheads="1"/>
            </p:cNvSpPr>
            <p:nvPr/>
          </p:nvSpPr>
          <p:spPr bwMode="auto">
            <a:xfrm>
              <a:off x="5486400" y="5638800"/>
              <a:ext cx="8042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dirty="0">
                  <a:latin typeface="+mj-lt"/>
                </a:rPr>
                <a:t>Time</a:t>
              </a:r>
            </a:p>
          </p:txBody>
        </p:sp>
        <p:sp>
          <p:nvSpPr>
            <p:cNvPr id="72" name="Line 6"/>
            <p:cNvSpPr>
              <a:spLocks noChangeShapeType="1"/>
            </p:cNvSpPr>
            <p:nvPr/>
          </p:nvSpPr>
          <p:spPr bwMode="auto">
            <a:xfrm flipV="1">
              <a:off x="2057400" y="3276600"/>
              <a:ext cx="2438400" cy="243840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latin typeface="+mj-lt"/>
              </a:endParaRPr>
            </a:p>
          </p:txBody>
        </p:sp>
        <p:sp>
          <p:nvSpPr>
            <p:cNvPr id="79" name="Freeform 23"/>
            <p:cNvSpPr>
              <a:spLocks/>
            </p:cNvSpPr>
            <p:nvPr/>
          </p:nvSpPr>
          <p:spPr bwMode="auto">
            <a:xfrm>
              <a:off x="3657600" y="3657600"/>
              <a:ext cx="457200" cy="457200"/>
            </a:xfrm>
            <a:custGeom>
              <a:avLst/>
              <a:gdLst>
                <a:gd name="T0" fmla="*/ 0 w 288"/>
                <a:gd name="T1" fmla="*/ 288 h 288"/>
                <a:gd name="T2" fmla="*/ 288 w 288"/>
                <a:gd name="T3" fmla="*/ 288 h 288"/>
                <a:gd name="T4" fmla="*/ 288 w 288"/>
                <a:gd name="T5" fmla="*/ 0 h 288"/>
              </a:gdLst>
              <a:ahLst/>
              <a:cxnLst>
                <a:cxn ang="0">
                  <a:pos x="T0" y="T1"/>
                </a:cxn>
                <a:cxn ang="0">
                  <a:pos x="T2" y="T3"/>
                </a:cxn>
                <a:cxn ang="0">
                  <a:pos x="T4" y="T5"/>
                </a:cxn>
              </a:cxnLst>
              <a:rect l="0" t="0" r="r" b="b"/>
              <a:pathLst>
                <a:path w="288" h="288">
                  <a:moveTo>
                    <a:pt x="0" y="288"/>
                  </a:moveTo>
                  <a:lnTo>
                    <a:pt x="288" y="288"/>
                  </a:lnTo>
                  <a:lnTo>
                    <a:pt x="288"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latin typeface="+mj-lt"/>
              </a:endParaRPr>
            </a:p>
          </p:txBody>
        </p:sp>
        <p:sp>
          <p:nvSpPr>
            <p:cNvPr id="80" name="TextBox 79"/>
            <p:cNvSpPr txBox="1"/>
            <p:nvPr/>
          </p:nvSpPr>
          <p:spPr>
            <a:xfrm>
              <a:off x="4049445" y="3657600"/>
              <a:ext cx="800219" cy="369332"/>
            </a:xfrm>
            <a:prstGeom prst="rect">
              <a:avLst/>
            </a:prstGeom>
            <a:noFill/>
          </p:spPr>
          <p:txBody>
            <a:bodyPr wrap="none" rtlCol="0">
              <a:spAutoFit/>
            </a:bodyPr>
            <a:lstStyle/>
            <a:p>
              <a:r>
                <a:rPr lang="en-US" sz="1800" dirty="0" smtClean="0">
                  <a:latin typeface="+mj-lt"/>
                </a:rPr>
                <a:t>1Mb/s</a:t>
              </a:r>
              <a:endParaRPr lang="en-US" sz="1800" dirty="0">
                <a:latin typeface="+mj-lt"/>
              </a:endParaRPr>
            </a:p>
          </p:txBody>
        </p:sp>
        <p:sp>
          <p:nvSpPr>
            <p:cNvPr id="81" name="TextBox 80"/>
            <p:cNvSpPr txBox="1"/>
            <p:nvPr/>
          </p:nvSpPr>
          <p:spPr>
            <a:xfrm rot="18848243">
              <a:off x="2409354" y="4163570"/>
              <a:ext cx="1566279" cy="369332"/>
            </a:xfrm>
            <a:prstGeom prst="rect">
              <a:avLst/>
            </a:prstGeom>
            <a:noFill/>
          </p:spPr>
          <p:txBody>
            <a:bodyPr wrap="none" rtlCol="0">
              <a:spAutoFit/>
            </a:bodyPr>
            <a:lstStyle/>
            <a:p>
              <a:r>
                <a:rPr lang="en-US" sz="1800" b="1" dirty="0" smtClean="0">
                  <a:latin typeface="+mj-lt"/>
                </a:rPr>
                <a:t>Sent by Server</a:t>
              </a:r>
              <a:endParaRPr lang="en-US" sz="1800" b="1" dirty="0">
                <a:latin typeface="+mj-lt"/>
              </a:endParaRPr>
            </a:p>
          </p:txBody>
        </p:sp>
      </p:grpSp>
      <p:grpSp>
        <p:nvGrpSpPr>
          <p:cNvPr id="83" name="Group 82"/>
          <p:cNvGrpSpPr/>
          <p:nvPr/>
        </p:nvGrpSpPr>
        <p:grpSpPr>
          <a:xfrm>
            <a:off x="2438400" y="3276600"/>
            <a:ext cx="5240745" cy="2438400"/>
            <a:chOff x="2438400" y="3276600"/>
            <a:chExt cx="5240745" cy="2438400"/>
          </a:xfrm>
        </p:grpSpPr>
        <p:sp>
          <p:nvSpPr>
            <p:cNvPr id="73" name="Freeform 7"/>
            <p:cNvSpPr>
              <a:spLocks/>
            </p:cNvSpPr>
            <p:nvPr/>
          </p:nvSpPr>
          <p:spPr bwMode="auto">
            <a:xfrm>
              <a:off x="3962400" y="3276600"/>
              <a:ext cx="3581400" cy="2438400"/>
            </a:xfrm>
            <a:custGeom>
              <a:avLst/>
              <a:gdLst>
                <a:gd name="T0" fmla="*/ 0 w 2736"/>
                <a:gd name="T1" fmla="*/ 1920 h 1920"/>
                <a:gd name="T2" fmla="*/ 192 w 2736"/>
                <a:gd name="T3" fmla="*/ 1872 h 1920"/>
                <a:gd name="T4" fmla="*/ 336 w 2736"/>
                <a:gd name="T5" fmla="*/ 1728 h 1920"/>
                <a:gd name="T6" fmla="*/ 480 w 2736"/>
                <a:gd name="T7" fmla="*/ 1632 h 1920"/>
                <a:gd name="T8" fmla="*/ 624 w 2736"/>
                <a:gd name="T9" fmla="*/ 1200 h 1920"/>
                <a:gd name="T10" fmla="*/ 1056 w 2736"/>
                <a:gd name="T11" fmla="*/ 1008 h 1920"/>
                <a:gd name="T12" fmla="*/ 1536 w 2736"/>
                <a:gd name="T13" fmla="*/ 960 h 1920"/>
                <a:gd name="T14" fmla="*/ 1824 w 2736"/>
                <a:gd name="T15" fmla="*/ 816 h 1920"/>
                <a:gd name="T16" fmla="*/ 2016 w 2736"/>
                <a:gd name="T17" fmla="*/ 768 h 1920"/>
                <a:gd name="T18" fmla="*/ 2208 w 2736"/>
                <a:gd name="T19" fmla="*/ 384 h 1920"/>
                <a:gd name="T20" fmla="*/ 2544 w 2736"/>
                <a:gd name="T21" fmla="*/ 192 h 1920"/>
                <a:gd name="T22" fmla="*/ 2736 w 2736"/>
                <a:gd name="T23" fmla="*/ 0 h 1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36" h="1920">
                  <a:moveTo>
                    <a:pt x="0" y="1920"/>
                  </a:moveTo>
                  <a:cubicBezTo>
                    <a:pt x="68" y="1912"/>
                    <a:pt x="136" y="1904"/>
                    <a:pt x="192" y="1872"/>
                  </a:cubicBezTo>
                  <a:cubicBezTo>
                    <a:pt x="248" y="1840"/>
                    <a:pt x="288" y="1768"/>
                    <a:pt x="336" y="1728"/>
                  </a:cubicBezTo>
                  <a:cubicBezTo>
                    <a:pt x="384" y="1688"/>
                    <a:pt x="432" y="1720"/>
                    <a:pt x="480" y="1632"/>
                  </a:cubicBezTo>
                  <a:cubicBezTo>
                    <a:pt x="528" y="1544"/>
                    <a:pt x="528" y="1304"/>
                    <a:pt x="624" y="1200"/>
                  </a:cubicBezTo>
                  <a:cubicBezTo>
                    <a:pt x="720" y="1096"/>
                    <a:pt x="904" y="1048"/>
                    <a:pt x="1056" y="1008"/>
                  </a:cubicBezTo>
                  <a:cubicBezTo>
                    <a:pt x="1208" y="968"/>
                    <a:pt x="1408" y="992"/>
                    <a:pt x="1536" y="960"/>
                  </a:cubicBezTo>
                  <a:cubicBezTo>
                    <a:pt x="1664" y="928"/>
                    <a:pt x="1744" y="848"/>
                    <a:pt x="1824" y="816"/>
                  </a:cubicBezTo>
                  <a:cubicBezTo>
                    <a:pt x="1904" y="784"/>
                    <a:pt x="1952" y="840"/>
                    <a:pt x="2016" y="768"/>
                  </a:cubicBezTo>
                  <a:cubicBezTo>
                    <a:pt x="2080" y="696"/>
                    <a:pt x="2120" y="480"/>
                    <a:pt x="2208" y="384"/>
                  </a:cubicBezTo>
                  <a:cubicBezTo>
                    <a:pt x="2296" y="288"/>
                    <a:pt x="2456" y="256"/>
                    <a:pt x="2544" y="192"/>
                  </a:cubicBezTo>
                  <a:cubicBezTo>
                    <a:pt x="2632" y="128"/>
                    <a:pt x="2684" y="64"/>
                    <a:pt x="2736" y="0"/>
                  </a:cubicBezTo>
                </a:path>
              </a:pathLst>
            </a:custGeom>
            <a:noFill/>
            <a:ln w="19050"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latin typeface="+mj-lt"/>
              </a:endParaRPr>
            </a:p>
          </p:txBody>
        </p:sp>
        <p:sp>
          <p:nvSpPr>
            <p:cNvPr id="74" name="Line 8"/>
            <p:cNvSpPr>
              <a:spLocks noChangeShapeType="1"/>
            </p:cNvSpPr>
            <p:nvPr/>
          </p:nvSpPr>
          <p:spPr bwMode="auto">
            <a:xfrm>
              <a:off x="2438400" y="5334000"/>
              <a:ext cx="21336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latin typeface="+mj-lt"/>
              </a:endParaRPr>
            </a:p>
          </p:txBody>
        </p:sp>
        <p:sp>
          <p:nvSpPr>
            <p:cNvPr id="75" name="Text Box 9"/>
            <p:cNvSpPr txBox="1">
              <a:spLocks noChangeArrowheads="1"/>
            </p:cNvSpPr>
            <p:nvPr/>
          </p:nvSpPr>
          <p:spPr bwMode="auto">
            <a:xfrm>
              <a:off x="2743200" y="5029200"/>
              <a:ext cx="15568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b="1" dirty="0" smtClean="0">
                  <a:solidFill>
                    <a:srgbClr val="FF0000"/>
                  </a:solidFill>
                  <a:latin typeface="+mj-lt"/>
                </a:rPr>
                <a:t>Variable delay</a:t>
              </a:r>
              <a:endParaRPr lang="en-US" sz="1800" b="1" dirty="0">
                <a:solidFill>
                  <a:srgbClr val="FF0000"/>
                </a:solidFill>
                <a:latin typeface="+mj-lt"/>
              </a:endParaRPr>
            </a:p>
          </p:txBody>
        </p:sp>
        <p:sp>
          <p:nvSpPr>
            <p:cNvPr id="82" name="TextBox 81"/>
            <p:cNvSpPr txBox="1"/>
            <p:nvPr/>
          </p:nvSpPr>
          <p:spPr>
            <a:xfrm rot="19030543">
              <a:off x="5628546" y="3492533"/>
              <a:ext cx="2050599" cy="369332"/>
            </a:xfrm>
            <a:prstGeom prst="rect">
              <a:avLst/>
            </a:prstGeom>
            <a:noFill/>
          </p:spPr>
          <p:txBody>
            <a:bodyPr wrap="none" rtlCol="0">
              <a:spAutoFit/>
            </a:bodyPr>
            <a:lstStyle/>
            <a:p>
              <a:r>
                <a:rPr lang="en-US" sz="1800" b="1" dirty="0" smtClean="0">
                  <a:latin typeface="+mj-lt"/>
                </a:rPr>
                <a:t>Received by Laptop</a:t>
              </a:r>
              <a:endParaRPr lang="en-US" sz="1800" b="1" dirty="0">
                <a:latin typeface="+mj-lt"/>
              </a:endParaRPr>
            </a:p>
          </p:txBody>
        </p:sp>
      </p:grpSp>
      <p:grpSp>
        <p:nvGrpSpPr>
          <p:cNvPr id="3" name="Group 2"/>
          <p:cNvGrpSpPr/>
          <p:nvPr/>
        </p:nvGrpSpPr>
        <p:grpSpPr>
          <a:xfrm>
            <a:off x="4572000" y="3276600"/>
            <a:ext cx="3478064" cy="2438400"/>
            <a:chOff x="4572000" y="3276600"/>
            <a:chExt cx="3478064" cy="2438400"/>
          </a:xfrm>
        </p:grpSpPr>
        <p:grpSp>
          <p:nvGrpSpPr>
            <p:cNvPr id="37" name="Group 36"/>
            <p:cNvGrpSpPr/>
            <p:nvPr/>
          </p:nvGrpSpPr>
          <p:grpSpPr>
            <a:xfrm>
              <a:off x="5257800" y="3276600"/>
              <a:ext cx="2792264" cy="2438400"/>
              <a:chOff x="5181600" y="3276600"/>
              <a:chExt cx="2792264" cy="2438400"/>
            </a:xfrm>
          </p:grpSpPr>
          <p:sp>
            <p:nvSpPr>
              <p:cNvPr id="38" name="Line 6"/>
              <p:cNvSpPr>
                <a:spLocks noChangeShapeType="1"/>
              </p:cNvSpPr>
              <p:nvPr/>
            </p:nvSpPr>
            <p:spPr bwMode="auto">
              <a:xfrm flipV="1">
                <a:off x="5181600" y="3276600"/>
                <a:ext cx="2438400" cy="2438400"/>
              </a:xfrm>
              <a:prstGeom prst="line">
                <a:avLst/>
              </a:prstGeom>
              <a:noFill/>
              <a:ln w="38100" cmpd="sng">
                <a:solidFill>
                  <a:srgbClr val="FF000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latin typeface="+mj-lt"/>
                </a:endParaRPr>
              </a:p>
            </p:txBody>
          </p:sp>
          <p:sp>
            <p:nvSpPr>
              <p:cNvPr id="39" name="Freeform 23"/>
              <p:cNvSpPr>
                <a:spLocks/>
              </p:cNvSpPr>
              <p:nvPr/>
            </p:nvSpPr>
            <p:spPr bwMode="auto">
              <a:xfrm>
                <a:off x="6781800" y="3657600"/>
                <a:ext cx="457200" cy="457200"/>
              </a:xfrm>
              <a:custGeom>
                <a:avLst/>
                <a:gdLst>
                  <a:gd name="T0" fmla="*/ 0 w 288"/>
                  <a:gd name="T1" fmla="*/ 288 h 288"/>
                  <a:gd name="T2" fmla="*/ 288 w 288"/>
                  <a:gd name="T3" fmla="*/ 288 h 288"/>
                  <a:gd name="T4" fmla="*/ 288 w 288"/>
                  <a:gd name="T5" fmla="*/ 0 h 288"/>
                </a:gdLst>
                <a:ahLst/>
                <a:cxnLst>
                  <a:cxn ang="0">
                    <a:pos x="T0" y="T1"/>
                  </a:cxn>
                  <a:cxn ang="0">
                    <a:pos x="T2" y="T3"/>
                  </a:cxn>
                  <a:cxn ang="0">
                    <a:pos x="T4" y="T5"/>
                  </a:cxn>
                </a:cxnLst>
                <a:rect l="0" t="0" r="r" b="b"/>
                <a:pathLst>
                  <a:path w="288" h="288">
                    <a:moveTo>
                      <a:pt x="0" y="288"/>
                    </a:moveTo>
                    <a:lnTo>
                      <a:pt x="288" y="288"/>
                    </a:lnTo>
                    <a:lnTo>
                      <a:pt x="288"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latin typeface="+mj-lt"/>
                </a:endParaRPr>
              </a:p>
            </p:txBody>
          </p:sp>
          <p:sp>
            <p:nvSpPr>
              <p:cNvPr id="40" name="TextBox 39"/>
              <p:cNvSpPr txBox="1"/>
              <p:nvPr/>
            </p:nvSpPr>
            <p:spPr>
              <a:xfrm>
                <a:off x="7173645" y="3657600"/>
                <a:ext cx="800219" cy="369332"/>
              </a:xfrm>
              <a:prstGeom prst="rect">
                <a:avLst/>
              </a:prstGeom>
              <a:noFill/>
            </p:spPr>
            <p:txBody>
              <a:bodyPr wrap="none" rtlCol="0">
                <a:spAutoFit/>
              </a:bodyPr>
              <a:lstStyle/>
              <a:p>
                <a:r>
                  <a:rPr lang="en-US" sz="1800" dirty="0" smtClean="0">
                    <a:latin typeface="+mj-lt"/>
                  </a:rPr>
                  <a:t>1Mb/s</a:t>
                </a:r>
                <a:endParaRPr lang="en-US" sz="1800" dirty="0">
                  <a:latin typeface="+mj-lt"/>
                </a:endParaRPr>
              </a:p>
            </p:txBody>
          </p:sp>
          <p:sp>
            <p:nvSpPr>
              <p:cNvPr id="41" name="TextBox 40"/>
              <p:cNvSpPr txBox="1"/>
              <p:nvPr/>
            </p:nvSpPr>
            <p:spPr>
              <a:xfrm>
                <a:off x="6324600" y="4572000"/>
                <a:ext cx="1441733" cy="369332"/>
              </a:xfrm>
              <a:prstGeom prst="rect">
                <a:avLst/>
              </a:prstGeom>
              <a:noFill/>
            </p:spPr>
            <p:txBody>
              <a:bodyPr wrap="none" rtlCol="0">
                <a:spAutoFit/>
              </a:bodyPr>
              <a:lstStyle/>
              <a:p>
                <a:r>
                  <a:rPr lang="en-US" sz="1800" dirty="0" smtClean="0">
                    <a:latin typeface="+mj-lt"/>
                  </a:rPr>
                  <a:t>Playback rate</a:t>
                </a:r>
                <a:endParaRPr lang="en-US" sz="1800" dirty="0">
                  <a:latin typeface="+mj-lt"/>
                </a:endParaRPr>
              </a:p>
            </p:txBody>
          </p:sp>
        </p:grpSp>
        <p:grpSp>
          <p:nvGrpSpPr>
            <p:cNvPr id="42" name="Group 41"/>
            <p:cNvGrpSpPr/>
            <p:nvPr/>
          </p:nvGrpSpPr>
          <p:grpSpPr>
            <a:xfrm>
              <a:off x="4572000" y="5029200"/>
              <a:ext cx="990600" cy="369332"/>
              <a:chOff x="4495800" y="5029200"/>
              <a:chExt cx="990600" cy="369332"/>
            </a:xfrm>
          </p:grpSpPr>
          <p:sp>
            <p:nvSpPr>
              <p:cNvPr id="43" name="Text Box 10"/>
              <p:cNvSpPr txBox="1">
                <a:spLocks noChangeArrowheads="1"/>
              </p:cNvSpPr>
              <p:nvPr/>
            </p:nvSpPr>
            <p:spPr bwMode="auto">
              <a:xfrm>
                <a:off x="4635378" y="5029200"/>
                <a:ext cx="7748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b="1" dirty="0" smtClean="0">
                    <a:solidFill>
                      <a:srgbClr val="FF0000"/>
                    </a:solidFill>
                    <a:latin typeface="+mj-lt"/>
                  </a:rPr>
                  <a:t>Buffer</a:t>
                </a:r>
                <a:endParaRPr lang="en-US" sz="1600" b="1" dirty="0">
                  <a:solidFill>
                    <a:srgbClr val="FF0000"/>
                  </a:solidFill>
                  <a:latin typeface="+mj-lt"/>
                </a:endParaRPr>
              </a:p>
            </p:txBody>
          </p:sp>
          <p:sp>
            <p:nvSpPr>
              <p:cNvPr id="44" name="Line 20"/>
              <p:cNvSpPr>
                <a:spLocks noChangeShapeType="1"/>
              </p:cNvSpPr>
              <p:nvPr/>
            </p:nvSpPr>
            <p:spPr bwMode="auto">
              <a:xfrm>
                <a:off x="4495800" y="5334000"/>
                <a:ext cx="9906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latin typeface="+mj-lt"/>
                </a:endParaRPr>
              </a:p>
            </p:txBody>
          </p:sp>
        </p:grpSp>
      </p:grpSp>
      <p:sp>
        <p:nvSpPr>
          <p:cNvPr id="4" name="TextBox 3"/>
          <p:cNvSpPr txBox="1"/>
          <p:nvPr/>
        </p:nvSpPr>
        <p:spPr>
          <a:xfrm>
            <a:off x="838200" y="2362200"/>
            <a:ext cx="985967" cy="461665"/>
          </a:xfrm>
          <a:prstGeom prst="rect">
            <a:avLst/>
          </a:prstGeom>
          <a:noFill/>
        </p:spPr>
        <p:txBody>
          <a:bodyPr wrap="none" rtlCol="0">
            <a:spAutoFit/>
          </a:bodyPr>
          <a:lstStyle/>
          <a:p>
            <a:r>
              <a:rPr lang="en-US" dirty="0" smtClean="0">
                <a:latin typeface="+mj-lt"/>
              </a:rPr>
              <a:t>Server</a:t>
            </a:r>
            <a:endParaRPr lang="en-US" dirty="0">
              <a:latin typeface="+mj-lt"/>
            </a:endParaRPr>
          </a:p>
        </p:txBody>
      </p:sp>
    </p:spTree>
    <p:extLst>
      <p:ext uri="{BB962C8B-B14F-4D97-AF65-F5344CB8AC3E}">
        <p14:creationId xmlns:p14="http://schemas.microsoft.com/office/powerpoint/2010/main" val="9179041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Playback buffers</a:t>
            </a:r>
            <a:endParaRPr lang="en-US" dirty="0"/>
          </a:p>
        </p:txBody>
      </p:sp>
      <p:cxnSp>
        <p:nvCxnSpPr>
          <p:cNvPr id="5" name="Straight Connector 4"/>
          <p:cNvCxnSpPr/>
          <p:nvPr/>
        </p:nvCxnSpPr>
        <p:spPr bwMode="auto">
          <a:xfrm>
            <a:off x="3055952" y="2286000"/>
            <a:ext cx="1474967"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 name="Straight Connector 5"/>
          <p:cNvCxnSpPr/>
          <p:nvPr/>
        </p:nvCxnSpPr>
        <p:spPr bwMode="auto">
          <a:xfrm flipV="1">
            <a:off x="1370275" y="2286000"/>
            <a:ext cx="6180814" cy="12852"/>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pic>
        <p:nvPicPr>
          <p:cNvPr id="7" name="Picture 4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9736" y="1981200"/>
            <a:ext cx="8428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3823" y="1981200"/>
            <a:ext cx="8428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0"/>
          <p:cNvPicPr>
            <a:picLocks noChangeArrowheads="1"/>
          </p:cNvPicPr>
          <p:nvPr/>
        </p:nvPicPr>
        <p:blipFill>
          <a:blip r:embed="rId4">
            <a:alphaModFix/>
            <a:extLst>
              <a:ext uri="{28A0092B-C50C-407E-A947-70E740481C1C}">
                <a14:useLocalDpi xmlns:a14="http://schemas.microsoft.com/office/drawing/2010/main" val="0"/>
              </a:ext>
            </a:extLst>
          </a:blip>
          <a:srcRect/>
          <a:stretch>
            <a:fillRect/>
          </a:stretch>
        </p:blipFill>
        <p:spPr bwMode="auto">
          <a:xfrm>
            <a:off x="808383" y="1447800"/>
            <a:ext cx="1053548" cy="1130300"/>
          </a:xfrm>
          <a:prstGeom prst="rect">
            <a:avLst/>
          </a:prstGeom>
          <a:noFill/>
          <a:ln>
            <a:noFill/>
          </a:ln>
          <a:extLst>
            <a:ext uri="{909E8E84-426E-40dd-AFC4-6F175D3DCCD1}">
              <a14:hiddenFill xmlns:a14="http://schemas.microsoft.com/office/drawing/2010/main">
                <a:solidFill>
                  <a:srgbClr val="FFFFFF">
                    <a:alpha val="94901"/>
                  </a:srgbClr>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8" name="Picture 4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5176" y="1981200"/>
            <a:ext cx="8428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flipH="1">
            <a:off x="7093521" y="1443335"/>
            <a:ext cx="1251089"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 name="Group 23"/>
          <p:cNvGrpSpPr/>
          <p:nvPr/>
        </p:nvGrpSpPr>
        <p:grpSpPr>
          <a:xfrm>
            <a:off x="2634533" y="1752600"/>
            <a:ext cx="421419" cy="228600"/>
            <a:chOff x="926870" y="1253197"/>
            <a:chExt cx="3086122" cy="1119674"/>
          </a:xfrm>
          <a:effectLst>
            <a:outerShdw blurRad="50800" dist="38100" dir="2700000" algn="tl" rotWithShape="0">
              <a:prstClr val="black">
                <a:alpha val="40000"/>
              </a:prstClr>
            </a:outerShdw>
          </a:effectLst>
        </p:grpSpPr>
        <p:sp>
          <p:nvSpPr>
            <p:cNvPr id="25" name="Freeform 24"/>
            <p:cNvSpPr/>
            <p:nvPr/>
          </p:nvSpPr>
          <p:spPr>
            <a:xfrm>
              <a:off x="926870" y="1253197"/>
              <a:ext cx="3086122" cy="1119674"/>
            </a:xfrm>
            <a:custGeom>
              <a:avLst/>
              <a:gdLst>
                <a:gd name="connsiteX0" fmla="*/ 0 w 3086122"/>
                <a:gd name="connsiteY0" fmla="*/ 13655 h 1119674"/>
                <a:gd name="connsiteX1" fmla="*/ 3086122 w 3086122"/>
                <a:gd name="connsiteY1" fmla="*/ 0 h 1119674"/>
                <a:gd name="connsiteX2" fmla="*/ 3072466 w 3086122"/>
                <a:gd name="connsiteY2" fmla="*/ 1119674 h 1119674"/>
                <a:gd name="connsiteX3" fmla="*/ 13656 w 3086122"/>
                <a:gd name="connsiteY3" fmla="*/ 1078710 h 1119674"/>
              </a:gdLst>
              <a:ahLst/>
              <a:cxnLst>
                <a:cxn ang="0">
                  <a:pos x="connsiteX0" y="connsiteY0"/>
                </a:cxn>
                <a:cxn ang="0">
                  <a:pos x="connsiteX1" y="connsiteY1"/>
                </a:cxn>
                <a:cxn ang="0">
                  <a:pos x="connsiteX2" y="connsiteY2"/>
                </a:cxn>
                <a:cxn ang="0">
                  <a:pos x="connsiteX3" y="connsiteY3"/>
                </a:cxn>
              </a:cxnLst>
              <a:rect l="l" t="t" r="r" b="b"/>
              <a:pathLst>
                <a:path w="3086122" h="1119674">
                  <a:moveTo>
                    <a:pt x="0" y="13655"/>
                  </a:moveTo>
                  <a:lnTo>
                    <a:pt x="3086122" y="0"/>
                  </a:lnTo>
                  <a:lnTo>
                    <a:pt x="3072466" y="1119674"/>
                  </a:lnTo>
                  <a:lnTo>
                    <a:pt x="13656" y="1078710"/>
                  </a:lnTo>
                </a:path>
              </a:pathLst>
            </a:custGeom>
            <a:ln w="38100" cmpd="sng">
              <a:solidFill>
                <a:srgbClr val="FF0000"/>
              </a:solidFill>
            </a:ln>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a:defRPr>
                  <a:solidFill>
                    <a:schemeClr val="tx1"/>
                  </a:solidFill>
                  <a:latin typeface="+mn-lt"/>
                  <a:ea typeface="+mn-ea"/>
                  <a:cs typeface="+mn-cs"/>
                </a:defRPr>
              </a:lvl1pPr>
              <a:lvl2pPr>
                <a:defRPr>
                  <a:solidFill>
                    <a:schemeClr val="tx1"/>
                  </a:solidFill>
                  <a:latin typeface="+mn-lt"/>
                  <a:ea typeface="+mn-ea"/>
                  <a:cs typeface="+mn-cs"/>
                </a:defRPr>
              </a:lvl2pPr>
              <a:lvl3pPr>
                <a:defRPr>
                  <a:solidFill>
                    <a:schemeClr val="tx1"/>
                  </a:solidFill>
                  <a:latin typeface="+mn-lt"/>
                  <a:ea typeface="+mn-ea"/>
                  <a:cs typeface="+mn-cs"/>
                </a:defRPr>
              </a:lvl3pPr>
              <a:lvl4pPr>
                <a:defRPr>
                  <a:solidFill>
                    <a:schemeClr val="tx1"/>
                  </a:solidFill>
                  <a:latin typeface="+mn-lt"/>
                  <a:ea typeface="+mn-ea"/>
                  <a:cs typeface="+mn-cs"/>
                </a:defRPr>
              </a:lvl4pPr>
              <a:lvl5pPr>
                <a:defRPr>
                  <a:solidFill>
                    <a:schemeClr val="tx1"/>
                  </a:solidFill>
                  <a:latin typeface="+mn-lt"/>
                  <a:ea typeface="+mn-ea"/>
                  <a:cs typeface="+mn-cs"/>
                </a:defRPr>
              </a:lvl5pPr>
              <a:lvl6pPr>
                <a:defRPr>
                  <a:solidFill>
                    <a:schemeClr val="tx1"/>
                  </a:solidFill>
                  <a:latin typeface="+mn-lt"/>
                  <a:ea typeface="+mn-ea"/>
                  <a:cs typeface="+mn-cs"/>
                </a:defRPr>
              </a:lvl6pPr>
              <a:lvl7pPr>
                <a:defRPr>
                  <a:solidFill>
                    <a:schemeClr val="tx1"/>
                  </a:solidFill>
                  <a:latin typeface="+mn-lt"/>
                  <a:ea typeface="+mn-ea"/>
                  <a:cs typeface="+mn-cs"/>
                </a:defRPr>
              </a:lvl7pPr>
              <a:lvl8pPr>
                <a:defRPr>
                  <a:solidFill>
                    <a:schemeClr val="tx1"/>
                  </a:solidFill>
                  <a:latin typeface="+mn-lt"/>
                  <a:ea typeface="+mn-ea"/>
                  <a:cs typeface="+mn-cs"/>
                </a:defRPr>
              </a:lvl8pPr>
              <a:lvl9pPr>
                <a:defRPr>
                  <a:solidFill>
                    <a:schemeClr val="tx1"/>
                  </a:solidFill>
                  <a:latin typeface="+mn-lt"/>
                  <a:ea typeface="+mn-ea"/>
                  <a:cs typeface="+mn-cs"/>
                </a:defRPr>
              </a:lvl9pPr>
            </a:lstStyle>
            <a:p>
              <a:pPr algn="ctr"/>
              <a:endParaRPr lang="en-US" kern="1200"/>
            </a:p>
          </p:txBody>
        </p:sp>
        <p:cxnSp>
          <p:nvCxnSpPr>
            <p:cNvPr id="26" name="Straight Connector 25"/>
            <p:cNvCxnSpPr/>
            <p:nvPr/>
          </p:nvCxnSpPr>
          <p:spPr>
            <a:xfrm>
              <a:off x="2485080" y="1253197"/>
              <a:ext cx="0" cy="1119674"/>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27" name="Group 26"/>
          <p:cNvGrpSpPr/>
          <p:nvPr/>
        </p:nvGrpSpPr>
        <p:grpSpPr>
          <a:xfrm>
            <a:off x="4390446" y="1752600"/>
            <a:ext cx="421419" cy="228600"/>
            <a:chOff x="926870" y="1253197"/>
            <a:chExt cx="3086122" cy="1119674"/>
          </a:xfrm>
          <a:effectLst>
            <a:outerShdw blurRad="50800" dist="38100" dir="2700000" algn="tl" rotWithShape="0">
              <a:prstClr val="black">
                <a:alpha val="40000"/>
              </a:prstClr>
            </a:outerShdw>
          </a:effectLst>
        </p:grpSpPr>
        <p:sp>
          <p:nvSpPr>
            <p:cNvPr id="28" name="Freeform 27"/>
            <p:cNvSpPr/>
            <p:nvPr/>
          </p:nvSpPr>
          <p:spPr>
            <a:xfrm>
              <a:off x="926870" y="1253197"/>
              <a:ext cx="3086122" cy="1119674"/>
            </a:xfrm>
            <a:custGeom>
              <a:avLst/>
              <a:gdLst>
                <a:gd name="connsiteX0" fmla="*/ 0 w 3086122"/>
                <a:gd name="connsiteY0" fmla="*/ 13655 h 1119674"/>
                <a:gd name="connsiteX1" fmla="*/ 3086122 w 3086122"/>
                <a:gd name="connsiteY1" fmla="*/ 0 h 1119674"/>
                <a:gd name="connsiteX2" fmla="*/ 3072466 w 3086122"/>
                <a:gd name="connsiteY2" fmla="*/ 1119674 h 1119674"/>
                <a:gd name="connsiteX3" fmla="*/ 13656 w 3086122"/>
                <a:gd name="connsiteY3" fmla="*/ 1078710 h 1119674"/>
              </a:gdLst>
              <a:ahLst/>
              <a:cxnLst>
                <a:cxn ang="0">
                  <a:pos x="connsiteX0" y="connsiteY0"/>
                </a:cxn>
                <a:cxn ang="0">
                  <a:pos x="connsiteX1" y="connsiteY1"/>
                </a:cxn>
                <a:cxn ang="0">
                  <a:pos x="connsiteX2" y="connsiteY2"/>
                </a:cxn>
                <a:cxn ang="0">
                  <a:pos x="connsiteX3" y="connsiteY3"/>
                </a:cxn>
              </a:cxnLst>
              <a:rect l="l" t="t" r="r" b="b"/>
              <a:pathLst>
                <a:path w="3086122" h="1119674">
                  <a:moveTo>
                    <a:pt x="0" y="13655"/>
                  </a:moveTo>
                  <a:lnTo>
                    <a:pt x="3086122" y="0"/>
                  </a:lnTo>
                  <a:lnTo>
                    <a:pt x="3072466" y="1119674"/>
                  </a:lnTo>
                  <a:lnTo>
                    <a:pt x="13656" y="1078710"/>
                  </a:lnTo>
                </a:path>
              </a:pathLst>
            </a:custGeom>
            <a:ln w="38100" cmpd="sng">
              <a:solidFill>
                <a:srgbClr val="FF0000"/>
              </a:solidFill>
            </a:ln>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a:defRPr>
                  <a:solidFill>
                    <a:schemeClr val="tx1"/>
                  </a:solidFill>
                  <a:latin typeface="+mn-lt"/>
                  <a:ea typeface="+mn-ea"/>
                  <a:cs typeface="+mn-cs"/>
                </a:defRPr>
              </a:lvl1pPr>
              <a:lvl2pPr>
                <a:defRPr>
                  <a:solidFill>
                    <a:schemeClr val="tx1"/>
                  </a:solidFill>
                  <a:latin typeface="+mn-lt"/>
                  <a:ea typeface="+mn-ea"/>
                  <a:cs typeface="+mn-cs"/>
                </a:defRPr>
              </a:lvl2pPr>
              <a:lvl3pPr>
                <a:defRPr>
                  <a:solidFill>
                    <a:schemeClr val="tx1"/>
                  </a:solidFill>
                  <a:latin typeface="+mn-lt"/>
                  <a:ea typeface="+mn-ea"/>
                  <a:cs typeface="+mn-cs"/>
                </a:defRPr>
              </a:lvl3pPr>
              <a:lvl4pPr>
                <a:defRPr>
                  <a:solidFill>
                    <a:schemeClr val="tx1"/>
                  </a:solidFill>
                  <a:latin typeface="+mn-lt"/>
                  <a:ea typeface="+mn-ea"/>
                  <a:cs typeface="+mn-cs"/>
                </a:defRPr>
              </a:lvl4pPr>
              <a:lvl5pPr>
                <a:defRPr>
                  <a:solidFill>
                    <a:schemeClr val="tx1"/>
                  </a:solidFill>
                  <a:latin typeface="+mn-lt"/>
                  <a:ea typeface="+mn-ea"/>
                  <a:cs typeface="+mn-cs"/>
                </a:defRPr>
              </a:lvl5pPr>
              <a:lvl6pPr>
                <a:defRPr>
                  <a:solidFill>
                    <a:schemeClr val="tx1"/>
                  </a:solidFill>
                  <a:latin typeface="+mn-lt"/>
                  <a:ea typeface="+mn-ea"/>
                  <a:cs typeface="+mn-cs"/>
                </a:defRPr>
              </a:lvl6pPr>
              <a:lvl7pPr>
                <a:defRPr>
                  <a:solidFill>
                    <a:schemeClr val="tx1"/>
                  </a:solidFill>
                  <a:latin typeface="+mn-lt"/>
                  <a:ea typeface="+mn-ea"/>
                  <a:cs typeface="+mn-cs"/>
                </a:defRPr>
              </a:lvl7pPr>
              <a:lvl8pPr>
                <a:defRPr>
                  <a:solidFill>
                    <a:schemeClr val="tx1"/>
                  </a:solidFill>
                  <a:latin typeface="+mn-lt"/>
                  <a:ea typeface="+mn-ea"/>
                  <a:cs typeface="+mn-cs"/>
                </a:defRPr>
              </a:lvl8pPr>
              <a:lvl9pPr>
                <a:defRPr>
                  <a:solidFill>
                    <a:schemeClr val="tx1"/>
                  </a:solidFill>
                  <a:latin typeface="+mn-lt"/>
                  <a:ea typeface="+mn-ea"/>
                  <a:cs typeface="+mn-cs"/>
                </a:defRPr>
              </a:lvl9pPr>
            </a:lstStyle>
            <a:p>
              <a:pPr algn="ctr"/>
              <a:endParaRPr lang="en-US" kern="1200"/>
            </a:p>
          </p:txBody>
        </p:sp>
        <p:cxnSp>
          <p:nvCxnSpPr>
            <p:cNvPr id="29" name="Straight Connector 28"/>
            <p:cNvCxnSpPr/>
            <p:nvPr/>
          </p:nvCxnSpPr>
          <p:spPr>
            <a:xfrm>
              <a:off x="2485080" y="1253197"/>
              <a:ext cx="0" cy="1119674"/>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30" name="Group 29"/>
          <p:cNvGrpSpPr/>
          <p:nvPr/>
        </p:nvGrpSpPr>
        <p:grpSpPr>
          <a:xfrm>
            <a:off x="6005886" y="1752600"/>
            <a:ext cx="421419" cy="228600"/>
            <a:chOff x="926870" y="1253197"/>
            <a:chExt cx="3086122" cy="1119674"/>
          </a:xfrm>
          <a:effectLst>
            <a:outerShdw blurRad="50800" dist="38100" dir="2700000" algn="tl" rotWithShape="0">
              <a:prstClr val="black">
                <a:alpha val="40000"/>
              </a:prstClr>
            </a:outerShdw>
          </a:effectLst>
        </p:grpSpPr>
        <p:sp>
          <p:nvSpPr>
            <p:cNvPr id="31" name="Freeform 30"/>
            <p:cNvSpPr/>
            <p:nvPr/>
          </p:nvSpPr>
          <p:spPr>
            <a:xfrm>
              <a:off x="926870" y="1253197"/>
              <a:ext cx="3086122" cy="1119674"/>
            </a:xfrm>
            <a:custGeom>
              <a:avLst/>
              <a:gdLst>
                <a:gd name="connsiteX0" fmla="*/ 0 w 3086122"/>
                <a:gd name="connsiteY0" fmla="*/ 13655 h 1119674"/>
                <a:gd name="connsiteX1" fmla="*/ 3086122 w 3086122"/>
                <a:gd name="connsiteY1" fmla="*/ 0 h 1119674"/>
                <a:gd name="connsiteX2" fmla="*/ 3072466 w 3086122"/>
                <a:gd name="connsiteY2" fmla="*/ 1119674 h 1119674"/>
                <a:gd name="connsiteX3" fmla="*/ 13656 w 3086122"/>
                <a:gd name="connsiteY3" fmla="*/ 1078710 h 1119674"/>
              </a:gdLst>
              <a:ahLst/>
              <a:cxnLst>
                <a:cxn ang="0">
                  <a:pos x="connsiteX0" y="connsiteY0"/>
                </a:cxn>
                <a:cxn ang="0">
                  <a:pos x="connsiteX1" y="connsiteY1"/>
                </a:cxn>
                <a:cxn ang="0">
                  <a:pos x="connsiteX2" y="connsiteY2"/>
                </a:cxn>
                <a:cxn ang="0">
                  <a:pos x="connsiteX3" y="connsiteY3"/>
                </a:cxn>
              </a:cxnLst>
              <a:rect l="l" t="t" r="r" b="b"/>
              <a:pathLst>
                <a:path w="3086122" h="1119674">
                  <a:moveTo>
                    <a:pt x="0" y="13655"/>
                  </a:moveTo>
                  <a:lnTo>
                    <a:pt x="3086122" y="0"/>
                  </a:lnTo>
                  <a:lnTo>
                    <a:pt x="3072466" y="1119674"/>
                  </a:lnTo>
                  <a:lnTo>
                    <a:pt x="13656" y="1078710"/>
                  </a:lnTo>
                </a:path>
              </a:pathLst>
            </a:custGeom>
            <a:ln w="38100" cmpd="sng">
              <a:solidFill>
                <a:srgbClr val="FF0000"/>
              </a:solidFill>
            </a:ln>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a:defRPr>
                  <a:solidFill>
                    <a:schemeClr val="tx1"/>
                  </a:solidFill>
                  <a:latin typeface="+mn-lt"/>
                  <a:ea typeface="+mn-ea"/>
                  <a:cs typeface="+mn-cs"/>
                </a:defRPr>
              </a:lvl1pPr>
              <a:lvl2pPr>
                <a:defRPr>
                  <a:solidFill>
                    <a:schemeClr val="tx1"/>
                  </a:solidFill>
                  <a:latin typeface="+mn-lt"/>
                  <a:ea typeface="+mn-ea"/>
                  <a:cs typeface="+mn-cs"/>
                </a:defRPr>
              </a:lvl2pPr>
              <a:lvl3pPr>
                <a:defRPr>
                  <a:solidFill>
                    <a:schemeClr val="tx1"/>
                  </a:solidFill>
                  <a:latin typeface="+mn-lt"/>
                  <a:ea typeface="+mn-ea"/>
                  <a:cs typeface="+mn-cs"/>
                </a:defRPr>
              </a:lvl3pPr>
              <a:lvl4pPr>
                <a:defRPr>
                  <a:solidFill>
                    <a:schemeClr val="tx1"/>
                  </a:solidFill>
                  <a:latin typeface="+mn-lt"/>
                  <a:ea typeface="+mn-ea"/>
                  <a:cs typeface="+mn-cs"/>
                </a:defRPr>
              </a:lvl4pPr>
              <a:lvl5pPr>
                <a:defRPr>
                  <a:solidFill>
                    <a:schemeClr val="tx1"/>
                  </a:solidFill>
                  <a:latin typeface="+mn-lt"/>
                  <a:ea typeface="+mn-ea"/>
                  <a:cs typeface="+mn-cs"/>
                </a:defRPr>
              </a:lvl5pPr>
              <a:lvl6pPr>
                <a:defRPr>
                  <a:solidFill>
                    <a:schemeClr val="tx1"/>
                  </a:solidFill>
                  <a:latin typeface="+mn-lt"/>
                  <a:ea typeface="+mn-ea"/>
                  <a:cs typeface="+mn-cs"/>
                </a:defRPr>
              </a:lvl6pPr>
              <a:lvl7pPr>
                <a:defRPr>
                  <a:solidFill>
                    <a:schemeClr val="tx1"/>
                  </a:solidFill>
                  <a:latin typeface="+mn-lt"/>
                  <a:ea typeface="+mn-ea"/>
                  <a:cs typeface="+mn-cs"/>
                </a:defRPr>
              </a:lvl7pPr>
              <a:lvl8pPr>
                <a:defRPr>
                  <a:solidFill>
                    <a:schemeClr val="tx1"/>
                  </a:solidFill>
                  <a:latin typeface="+mn-lt"/>
                  <a:ea typeface="+mn-ea"/>
                  <a:cs typeface="+mn-cs"/>
                </a:defRPr>
              </a:lvl8pPr>
              <a:lvl9pPr>
                <a:defRPr>
                  <a:solidFill>
                    <a:schemeClr val="tx1"/>
                  </a:solidFill>
                  <a:latin typeface="+mn-lt"/>
                  <a:ea typeface="+mn-ea"/>
                  <a:cs typeface="+mn-cs"/>
                </a:defRPr>
              </a:lvl9pPr>
            </a:lstStyle>
            <a:p>
              <a:pPr algn="ctr"/>
              <a:endParaRPr lang="en-US" kern="1200"/>
            </a:p>
          </p:txBody>
        </p:sp>
        <p:cxnSp>
          <p:nvCxnSpPr>
            <p:cNvPr id="32" name="Straight Connector 31"/>
            <p:cNvCxnSpPr/>
            <p:nvPr/>
          </p:nvCxnSpPr>
          <p:spPr>
            <a:xfrm>
              <a:off x="2485080" y="1253197"/>
              <a:ext cx="0" cy="1119674"/>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grpSp>
      <p:cxnSp>
        <p:nvCxnSpPr>
          <p:cNvPr id="65" name="Straight Connector 64"/>
          <p:cNvCxnSpPr/>
          <p:nvPr/>
        </p:nvCxnSpPr>
        <p:spPr bwMode="auto">
          <a:xfrm>
            <a:off x="1676400" y="1828800"/>
            <a:ext cx="5867400" cy="0"/>
          </a:xfrm>
          <a:prstGeom prst="line">
            <a:avLst/>
          </a:prstGeom>
          <a:solidFill>
            <a:schemeClr val="accent1"/>
          </a:solidFill>
          <a:ln w="9525" cap="flat" cmpd="sng" algn="ctr">
            <a:solidFill>
              <a:schemeClr val="tx1"/>
            </a:solidFill>
            <a:prstDash val="sysDash"/>
            <a:round/>
            <a:headEnd type="none" w="med" len="med"/>
            <a:tailEnd type="arrow"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8" name="TextBox 67"/>
          <p:cNvSpPr txBox="1"/>
          <p:nvPr/>
        </p:nvSpPr>
        <p:spPr>
          <a:xfrm>
            <a:off x="1700813" y="1524000"/>
            <a:ext cx="731390" cy="338554"/>
          </a:xfrm>
          <a:prstGeom prst="rect">
            <a:avLst/>
          </a:prstGeom>
          <a:noFill/>
        </p:spPr>
        <p:txBody>
          <a:bodyPr wrap="none" rtlCol="0">
            <a:spAutoFit/>
          </a:bodyPr>
          <a:lstStyle/>
          <a:p>
            <a:r>
              <a:rPr lang="en-US" sz="1600" dirty="0" smtClean="0">
                <a:latin typeface="+mj-lt"/>
              </a:rPr>
              <a:t>1Mb/s</a:t>
            </a:r>
            <a:endParaRPr lang="en-US" sz="1600" dirty="0">
              <a:latin typeface="+mj-lt"/>
            </a:endParaRPr>
          </a:p>
        </p:txBody>
      </p:sp>
      <p:grpSp>
        <p:nvGrpSpPr>
          <p:cNvPr id="20" name="Group 19"/>
          <p:cNvGrpSpPr/>
          <p:nvPr/>
        </p:nvGrpSpPr>
        <p:grpSpPr>
          <a:xfrm>
            <a:off x="304800" y="3352800"/>
            <a:ext cx="7772400" cy="2590800"/>
            <a:chOff x="304800" y="3352800"/>
            <a:chExt cx="7772400" cy="2590800"/>
          </a:xfrm>
        </p:grpSpPr>
        <p:sp>
          <p:nvSpPr>
            <p:cNvPr id="17" name="Rectangular Callout 16"/>
            <p:cNvSpPr/>
            <p:nvPr/>
          </p:nvSpPr>
          <p:spPr bwMode="auto">
            <a:xfrm>
              <a:off x="2133600" y="3352800"/>
              <a:ext cx="5943600" cy="2590800"/>
            </a:xfrm>
            <a:prstGeom prst="wedgeRectCallout">
              <a:avLst>
                <a:gd name="adj1" fmla="val 39139"/>
                <a:gd name="adj2" fmla="val -86520"/>
              </a:avLst>
            </a:prstGeom>
            <a:solidFill>
              <a:schemeClr val="bg1">
                <a:lumMod val="9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cxnSp>
          <p:nvCxnSpPr>
            <p:cNvPr id="110" name="Straight Connector 109"/>
            <p:cNvCxnSpPr/>
            <p:nvPr/>
          </p:nvCxnSpPr>
          <p:spPr bwMode="auto">
            <a:xfrm flipV="1">
              <a:off x="304800" y="4724400"/>
              <a:ext cx="3352800" cy="12852"/>
            </a:xfrm>
            <a:prstGeom prst="line">
              <a:avLst/>
            </a:prstGeom>
            <a:solidFill>
              <a:schemeClr val="accent1"/>
            </a:solidFill>
            <a:ln w="38100" cap="flat" cmpd="sng" algn="ctr">
              <a:solidFill>
                <a:srgbClr val="FF0000"/>
              </a:solidFill>
              <a:prstDash val="solid"/>
              <a:round/>
              <a:headEnd type="none" w="med" len="med"/>
              <a:tailEnd type="arrow"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pic>
          <p:nvPicPr>
            <p:cNvPr id="109" name="Picture 4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4419600"/>
              <a:ext cx="8428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ectangle 2"/>
            <p:cNvSpPr>
              <a:spLocks noChangeArrowheads="1"/>
            </p:cNvSpPr>
            <p:nvPr/>
          </p:nvSpPr>
          <p:spPr bwMode="auto">
            <a:xfrm>
              <a:off x="3983037" y="4495800"/>
              <a:ext cx="685800" cy="533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 name="Rectangle 26"/>
            <p:cNvSpPr>
              <a:spLocks noChangeArrowheads="1"/>
            </p:cNvSpPr>
            <p:nvPr/>
          </p:nvSpPr>
          <p:spPr bwMode="auto">
            <a:xfrm>
              <a:off x="6934200" y="4362450"/>
              <a:ext cx="914400" cy="762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 name="AutoShape 27"/>
            <p:cNvSpPr>
              <a:spLocks noChangeArrowheads="1"/>
            </p:cNvSpPr>
            <p:nvPr/>
          </p:nvSpPr>
          <p:spPr bwMode="auto">
            <a:xfrm>
              <a:off x="6956425" y="4386263"/>
              <a:ext cx="869950" cy="714375"/>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8" name="Line 29"/>
            <p:cNvSpPr>
              <a:spLocks noChangeShapeType="1"/>
            </p:cNvSpPr>
            <p:nvPr/>
          </p:nvSpPr>
          <p:spPr bwMode="auto">
            <a:xfrm>
              <a:off x="7002463" y="4454525"/>
              <a:ext cx="754062" cy="0"/>
            </a:xfrm>
            <a:prstGeom prst="line">
              <a:avLst/>
            </a:prstGeom>
            <a:noFill/>
            <a:ln w="127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9" name="Line 30"/>
            <p:cNvSpPr>
              <a:spLocks noChangeShapeType="1"/>
            </p:cNvSpPr>
            <p:nvPr/>
          </p:nvSpPr>
          <p:spPr bwMode="auto">
            <a:xfrm flipH="1">
              <a:off x="7002463" y="4454525"/>
              <a:ext cx="754062" cy="238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1" name="Line 32"/>
            <p:cNvSpPr>
              <a:spLocks noChangeShapeType="1"/>
            </p:cNvSpPr>
            <p:nvPr/>
          </p:nvSpPr>
          <p:spPr bwMode="auto">
            <a:xfrm>
              <a:off x="7002463" y="4478338"/>
              <a:ext cx="754062" cy="0"/>
            </a:xfrm>
            <a:prstGeom prst="line">
              <a:avLst/>
            </a:prstGeom>
            <a:noFill/>
            <a:ln w="127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2" name="Line 33"/>
            <p:cNvSpPr>
              <a:spLocks noChangeShapeType="1"/>
            </p:cNvSpPr>
            <p:nvPr/>
          </p:nvSpPr>
          <p:spPr bwMode="auto">
            <a:xfrm flipH="1">
              <a:off x="7002463" y="4478338"/>
              <a:ext cx="754062" cy="22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4" name="Line 35"/>
            <p:cNvSpPr>
              <a:spLocks noChangeShapeType="1"/>
            </p:cNvSpPr>
            <p:nvPr/>
          </p:nvSpPr>
          <p:spPr bwMode="auto">
            <a:xfrm>
              <a:off x="7002463" y="4500563"/>
              <a:ext cx="754062" cy="0"/>
            </a:xfrm>
            <a:prstGeom prst="line">
              <a:avLst/>
            </a:prstGeom>
            <a:noFill/>
            <a:ln w="127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5" name="Line 36"/>
            <p:cNvSpPr>
              <a:spLocks noChangeShapeType="1"/>
            </p:cNvSpPr>
            <p:nvPr/>
          </p:nvSpPr>
          <p:spPr bwMode="auto">
            <a:xfrm flipH="1">
              <a:off x="7002463" y="4500563"/>
              <a:ext cx="754062" cy="238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7" name="Line 38"/>
            <p:cNvSpPr>
              <a:spLocks noChangeShapeType="1"/>
            </p:cNvSpPr>
            <p:nvPr/>
          </p:nvSpPr>
          <p:spPr bwMode="auto">
            <a:xfrm>
              <a:off x="7002463" y="4524375"/>
              <a:ext cx="754062" cy="0"/>
            </a:xfrm>
            <a:prstGeom prst="line">
              <a:avLst/>
            </a:prstGeom>
            <a:noFill/>
            <a:ln w="127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8" name="Line 39"/>
            <p:cNvSpPr>
              <a:spLocks noChangeShapeType="1"/>
            </p:cNvSpPr>
            <p:nvPr/>
          </p:nvSpPr>
          <p:spPr bwMode="auto">
            <a:xfrm flipH="1">
              <a:off x="7002463" y="4524375"/>
              <a:ext cx="754062" cy="22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0" name="Line 41"/>
            <p:cNvSpPr>
              <a:spLocks noChangeShapeType="1"/>
            </p:cNvSpPr>
            <p:nvPr/>
          </p:nvSpPr>
          <p:spPr bwMode="auto">
            <a:xfrm>
              <a:off x="7002463" y="4546600"/>
              <a:ext cx="754062" cy="0"/>
            </a:xfrm>
            <a:prstGeom prst="line">
              <a:avLst/>
            </a:prstGeom>
            <a:noFill/>
            <a:ln w="127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 name="Line 42"/>
            <p:cNvSpPr>
              <a:spLocks noChangeShapeType="1"/>
            </p:cNvSpPr>
            <p:nvPr/>
          </p:nvSpPr>
          <p:spPr bwMode="auto">
            <a:xfrm flipH="1">
              <a:off x="7002463" y="4546600"/>
              <a:ext cx="754062" cy="238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4" name="Line 44"/>
            <p:cNvSpPr>
              <a:spLocks noChangeShapeType="1"/>
            </p:cNvSpPr>
            <p:nvPr/>
          </p:nvSpPr>
          <p:spPr bwMode="auto">
            <a:xfrm>
              <a:off x="7002463" y="4570413"/>
              <a:ext cx="754062" cy="0"/>
            </a:xfrm>
            <a:prstGeom prst="line">
              <a:avLst/>
            </a:prstGeom>
            <a:noFill/>
            <a:ln w="127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6" name="Line 45"/>
            <p:cNvSpPr>
              <a:spLocks noChangeShapeType="1"/>
            </p:cNvSpPr>
            <p:nvPr/>
          </p:nvSpPr>
          <p:spPr bwMode="auto">
            <a:xfrm flipH="1">
              <a:off x="7002463" y="4570413"/>
              <a:ext cx="754062" cy="22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6" name="Line 47"/>
            <p:cNvSpPr>
              <a:spLocks noChangeShapeType="1"/>
            </p:cNvSpPr>
            <p:nvPr/>
          </p:nvSpPr>
          <p:spPr bwMode="auto">
            <a:xfrm>
              <a:off x="7002463" y="4592638"/>
              <a:ext cx="754062" cy="0"/>
            </a:xfrm>
            <a:prstGeom prst="line">
              <a:avLst/>
            </a:prstGeom>
            <a:noFill/>
            <a:ln w="127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7" name="Line 48"/>
            <p:cNvSpPr>
              <a:spLocks noChangeShapeType="1"/>
            </p:cNvSpPr>
            <p:nvPr/>
          </p:nvSpPr>
          <p:spPr bwMode="auto">
            <a:xfrm flipH="1">
              <a:off x="7002463" y="4592638"/>
              <a:ext cx="754062" cy="238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84" name="Line 50"/>
            <p:cNvSpPr>
              <a:spLocks noChangeShapeType="1"/>
            </p:cNvSpPr>
            <p:nvPr/>
          </p:nvSpPr>
          <p:spPr bwMode="auto">
            <a:xfrm>
              <a:off x="7002463" y="4616450"/>
              <a:ext cx="754062" cy="0"/>
            </a:xfrm>
            <a:prstGeom prst="line">
              <a:avLst/>
            </a:prstGeom>
            <a:noFill/>
            <a:ln w="127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85" name="Line 51"/>
            <p:cNvSpPr>
              <a:spLocks noChangeShapeType="1"/>
            </p:cNvSpPr>
            <p:nvPr/>
          </p:nvSpPr>
          <p:spPr bwMode="auto">
            <a:xfrm flipH="1">
              <a:off x="7002463" y="4616450"/>
              <a:ext cx="754062" cy="238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87" name="Line 53"/>
            <p:cNvSpPr>
              <a:spLocks noChangeShapeType="1"/>
            </p:cNvSpPr>
            <p:nvPr/>
          </p:nvSpPr>
          <p:spPr bwMode="auto">
            <a:xfrm>
              <a:off x="7002463" y="4640263"/>
              <a:ext cx="754062" cy="0"/>
            </a:xfrm>
            <a:prstGeom prst="line">
              <a:avLst/>
            </a:prstGeom>
            <a:noFill/>
            <a:ln w="127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88" name="Line 54"/>
            <p:cNvSpPr>
              <a:spLocks noChangeShapeType="1"/>
            </p:cNvSpPr>
            <p:nvPr/>
          </p:nvSpPr>
          <p:spPr bwMode="auto">
            <a:xfrm flipH="1">
              <a:off x="7002463" y="4640263"/>
              <a:ext cx="754062" cy="22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0" name="Line 56"/>
            <p:cNvSpPr>
              <a:spLocks noChangeShapeType="1"/>
            </p:cNvSpPr>
            <p:nvPr/>
          </p:nvSpPr>
          <p:spPr bwMode="auto">
            <a:xfrm>
              <a:off x="7002463" y="4662488"/>
              <a:ext cx="754062" cy="0"/>
            </a:xfrm>
            <a:prstGeom prst="line">
              <a:avLst/>
            </a:prstGeom>
            <a:noFill/>
            <a:ln w="127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1" name="Line 57"/>
            <p:cNvSpPr>
              <a:spLocks noChangeShapeType="1"/>
            </p:cNvSpPr>
            <p:nvPr/>
          </p:nvSpPr>
          <p:spPr bwMode="auto">
            <a:xfrm flipH="1">
              <a:off x="7002463" y="4662488"/>
              <a:ext cx="754062" cy="238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3" name="Line 59"/>
            <p:cNvSpPr>
              <a:spLocks noChangeShapeType="1"/>
            </p:cNvSpPr>
            <p:nvPr/>
          </p:nvSpPr>
          <p:spPr bwMode="auto">
            <a:xfrm>
              <a:off x="7002463" y="4686300"/>
              <a:ext cx="754062" cy="0"/>
            </a:xfrm>
            <a:prstGeom prst="line">
              <a:avLst/>
            </a:prstGeom>
            <a:noFill/>
            <a:ln w="127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4" name="Line 60"/>
            <p:cNvSpPr>
              <a:spLocks noChangeShapeType="1"/>
            </p:cNvSpPr>
            <p:nvPr/>
          </p:nvSpPr>
          <p:spPr bwMode="auto">
            <a:xfrm flipH="1">
              <a:off x="7002463" y="4686300"/>
              <a:ext cx="754062" cy="22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5" name="Line 61"/>
            <p:cNvSpPr>
              <a:spLocks noChangeShapeType="1"/>
            </p:cNvSpPr>
            <p:nvPr/>
          </p:nvSpPr>
          <p:spPr bwMode="auto">
            <a:xfrm>
              <a:off x="7345363" y="4754563"/>
              <a:ext cx="0" cy="1397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7" name="Freeform 78"/>
            <p:cNvSpPr>
              <a:spLocks/>
            </p:cNvSpPr>
            <p:nvPr/>
          </p:nvSpPr>
          <p:spPr bwMode="auto">
            <a:xfrm>
              <a:off x="3525837" y="4495800"/>
              <a:ext cx="1143000" cy="533400"/>
            </a:xfrm>
            <a:custGeom>
              <a:avLst/>
              <a:gdLst>
                <a:gd name="T0" fmla="*/ 0 w 720"/>
                <a:gd name="T1" fmla="*/ 0 h 336"/>
                <a:gd name="T2" fmla="*/ 720 w 720"/>
                <a:gd name="T3" fmla="*/ 0 h 336"/>
                <a:gd name="T4" fmla="*/ 720 w 720"/>
                <a:gd name="T5" fmla="*/ 336 h 336"/>
                <a:gd name="T6" fmla="*/ 0 w 720"/>
                <a:gd name="T7" fmla="*/ 336 h 336"/>
              </a:gdLst>
              <a:ahLst/>
              <a:cxnLst>
                <a:cxn ang="0">
                  <a:pos x="T0" y="T1"/>
                </a:cxn>
                <a:cxn ang="0">
                  <a:pos x="T2" y="T3"/>
                </a:cxn>
                <a:cxn ang="0">
                  <a:pos x="T4" y="T5"/>
                </a:cxn>
                <a:cxn ang="0">
                  <a:pos x="T6" y="T7"/>
                </a:cxn>
              </a:cxnLst>
              <a:rect l="0" t="0" r="r" b="b"/>
              <a:pathLst>
                <a:path w="720" h="336">
                  <a:moveTo>
                    <a:pt x="0" y="0"/>
                  </a:moveTo>
                  <a:lnTo>
                    <a:pt x="720" y="0"/>
                  </a:lnTo>
                  <a:lnTo>
                    <a:pt x="720" y="336"/>
                  </a:lnTo>
                  <a:lnTo>
                    <a:pt x="0" y="336"/>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8" name="Line 79"/>
            <p:cNvSpPr>
              <a:spLocks noChangeShapeType="1"/>
            </p:cNvSpPr>
            <p:nvPr/>
          </p:nvSpPr>
          <p:spPr bwMode="auto">
            <a:xfrm>
              <a:off x="4440237" y="4495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9" name="Line 80"/>
            <p:cNvSpPr>
              <a:spLocks noChangeShapeType="1"/>
            </p:cNvSpPr>
            <p:nvPr/>
          </p:nvSpPr>
          <p:spPr bwMode="auto">
            <a:xfrm>
              <a:off x="4211637" y="4495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0" name="Line 81"/>
            <p:cNvSpPr>
              <a:spLocks noChangeShapeType="1"/>
            </p:cNvSpPr>
            <p:nvPr/>
          </p:nvSpPr>
          <p:spPr bwMode="auto">
            <a:xfrm>
              <a:off x="3754437" y="4495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1" name="Line 82"/>
            <p:cNvSpPr>
              <a:spLocks noChangeShapeType="1"/>
            </p:cNvSpPr>
            <p:nvPr/>
          </p:nvSpPr>
          <p:spPr bwMode="auto">
            <a:xfrm>
              <a:off x="4287837" y="4495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3" name="Line 84"/>
            <p:cNvSpPr>
              <a:spLocks noChangeShapeType="1"/>
            </p:cNvSpPr>
            <p:nvPr/>
          </p:nvSpPr>
          <p:spPr bwMode="auto">
            <a:xfrm>
              <a:off x="4668836" y="4724400"/>
              <a:ext cx="5127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4" name="Line 85"/>
            <p:cNvSpPr>
              <a:spLocks noChangeShapeType="1"/>
            </p:cNvSpPr>
            <p:nvPr/>
          </p:nvSpPr>
          <p:spPr bwMode="auto">
            <a:xfrm>
              <a:off x="6172200" y="4724400"/>
              <a:ext cx="762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6" name="Text Box 87"/>
            <p:cNvSpPr txBox="1">
              <a:spLocks noChangeArrowheads="1"/>
            </p:cNvSpPr>
            <p:nvPr/>
          </p:nvSpPr>
          <p:spPr bwMode="auto">
            <a:xfrm>
              <a:off x="3489470" y="5297269"/>
              <a:ext cx="100633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800" dirty="0">
                  <a:latin typeface="+mj-lt"/>
                </a:rPr>
                <a:t>Playback </a:t>
              </a:r>
            </a:p>
            <a:p>
              <a:pPr algn="ctr"/>
              <a:r>
                <a:rPr lang="en-US" sz="1800" dirty="0">
                  <a:latin typeface="+mj-lt"/>
                </a:rPr>
                <a:t>point</a:t>
              </a:r>
            </a:p>
          </p:txBody>
        </p:sp>
        <p:sp>
          <p:nvSpPr>
            <p:cNvPr id="107" name="Line 88"/>
            <p:cNvSpPr>
              <a:spLocks noChangeShapeType="1"/>
            </p:cNvSpPr>
            <p:nvPr/>
          </p:nvSpPr>
          <p:spPr bwMode="auto">
            <a:xfrm flipV="1">
              <a:off x="3962400" y="5029200"/>
              <a:ext cx="0" cy="304800"/>
            </a:xfrm>
            <a:prstGeom prst="line">
              <a:avLst/>
            </a:prstGeom>
            <a:noFill/>
            <a:ln w="9525">
              <a:solidFill>
                <a:schemeClr val="tx1"/>
              </a:solidFill>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 name="Rounded Rectangle 9"/>
            <p:cNvSpPr/>
            <p:nvPr/>
          </p:nvSpPr>
          <p:spPr bwMode="auto">
            <a:xfrm>
              <a:off x="5181600" y="4419600"/>
              <a:ext cx="990600" cy="609600"/>
            </a:xfrm>
            <a:prstGeom prst="round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rPr>
                <a:t>Video</a:t>
              </a:r>
            </a:p>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mj-lt"/>
                </a:rPr>
                <a:t>decoder</a:t>
              </a:r>
              <a:endParaRPr kumimoji="0" lang="en-US" sz="1600" b="0" i="0" u="none" strike="noStrike" cap="none" normalizeH="0" baseline="0" dirty="0">
                <a:ln>
                  <a:noFill/>
                </a:ln>
                <a:solidFill>
                  <a:schemeClr val="tx1"/>
                </a:solidFill>
                <a:effectLst/>
                <a:latin typeface="+mj-lt"/>
              </a:endParaRPr>
            </a:p>
          </p:txBody>
        </p:sp>
        <p:sp>
          <p:nvSpPr>
            <p:cNvPr id="108" name="Text Box 87"/>
            <p:cNvSpPr txBox="1">
              <a:spLocks noChangeArrowheads="1"/>
            </p:cNvSpPr>
            <p:nvPr/>
          </p:nvSpPr>
          <p:spPr bwMode="auto">
            <a:xfrm>
              <a:off x="7028807" y="5029200"/>
              <a:ext cx="8197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800" dirty="0" smtClean="0">
                  <a:latin typeface="+mj-lt"/>
                </a:rPr>
                <a:t>Screen</a:t>
              </a:r>
              <a:endParaRPr lang="en-US" sz="1800" dirty="0">
                <a:latin typeface="+mj-lt"/>
              </a:endParaRPr>
            </a:p>
          </p:txBody>
        </p:sp>
        <p:sp>
          <p:nvSpPr>
            <p:cNvPr id="111" name="Text Box 87"/>
            <p:cNvSpPr txBox="1">
              <a:spLocks noChangeArrowheads="1"/>
            </p:cNvSpPr>
            <p:nvPr/>
          </p:nvSpPr>
          <p:spPr bwMode="auto">
            <a:xfrm>
              <a:off x="3243019" y="4050268"/>
              <a:ext cx="163378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800" dirty="0">
                  <a:latin typeface="+mj-lt"/>
                </a:rPr>
                <a:t>Playback </a:t>
              </a:r>
              <a:r>
                <a:rPr lang="en-US" sz="1800" dirty="0" smtClean="0">
                  <a:latin typeface="+mj-lt"/>
                </a:rPr>
                <a:t>buffer</a:t>
              </a:r>
              <a:endParaRPr lang="en-US" sz="1800" dirty="0">
                <a:latin typeface="+mj-lt"/>
              </a:endParaRPr>
            </a:p>
          </p:txBody>
        </p:sp>
      </p:grpSp>
      <p:sp>
        <p:nvSpPr>
          <p:cNvPr id="67" name="TextBox 66"/>
          <p:cNvSpPr txBox="1"/>
          <p:nvPr/>
        </p:nvSpPr>
        <p:spPr>
          <a:xfrm>
            <a:off x="838200" y="2362200"/>
            <a:ext cx="985967" cy="461665"/>
          </a:xfrm>
          <a:prstGeom prst="rect">
            <a:avLst/>
          </a:prstGeom>
          <a:noFill/>
        </p:spPr>
        <p:txBody>
          <a:bodyPr wrap="none" rtlCol="0">
            <a:spAutoFit/>
          </a:bodyPr>
          <a:lstStyle/>
          <a:p>
            <a:r>
              <a:rPr lang="en-US" dirty="0" smtClean="0">
                <a:latin typeface="+mj-lt"/>
              </a:rPr>
              <a:t>Server</a:t>
            </a:r>
            <a:endParaRPr lang="en-US" dirty="0">
              <a:latin typeface="+mj-lt"/>
            </a:endParaRPr>
          </a:p>
        </p:txBody>
      </p:sp>
    </p:spTree>
    <p:extLst>
      <p:ext uri="{BB962C8B-B14F-4D97-AF65-F5344CB8AC3E}">
        <p14:creationId xmlns:p14="http://schemas.microsoft.com/office/powerpoint/2010/main" val="39823630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the buffer is too small</a:t>
            </a:r>
            <a:endParaRPr lang="en-US" dirty="0"/>
          </a:p>
        </p:txBody>
      </p:sp>
      <p:grpSp>
        <p:nvGrpSpPr>
          <p:cNvPr id="63" name="Group 62"/>
          <p:cNvGrpSpPr/>
          <p:nvPr/>
        </p:nvGrpSpPr>
        <p:grpSpPr>
          <a:xfrm>
            <a:off x="808383" y="1443335"/>
            <a:ext cx="7536227" cy="1223665"/>
            <a:chOff x="457200" y="1595735"/>
            <a:chExt cx="8176095" cy="1223665"/>
          </a:xfrm>
        </p:grpSpPr>
        <p:cxnSp>
          <p:nvCxnSpPr>
            <p:cNvPr id="5" name="Straight Connector 4"/>
            <p:cNvCxnSpPr/>
            <p:nvPr/>
          </p:nvCxnSpPr>
          <p:spPr bwMode="auto">
            <a:xfrm>
              <a:off x="2895600" y="2438400"/>
              <a:ext cx="160020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 name="Straight Connector 5"/>
            <p:cNvCxnSpPr/>
            <p:nvPr/>
          </p:nvCxnSpPr>
          <p:spPr bwMode="auto">
            <a:xfrm flipV="1">
              <a:off x="1066800" y="2438400"/>
              <a:ext cx="6705600" cy="12852"/>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pic>
          <p:nvPicPr>
            <p:cNvPr id="7" name="Picture 4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2133600"/>
              <a:ext cx="914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133600"/>
              <a:ext cx="914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0"/>
            <p:cNvPicPr>
              <a:picLocks noChangeArrowheads="1"/>
            </p:cNvPicPr>
            <p:nvPr/>
          </p:nvPicPr>
          <p:blipFill>
            <a:blip r:embed="rId4">
              <a:alphaModFix/>
              <a:extLst>
                <a:ext uri="{28A0092B-C50C-407E-A947-70E740481C1C}">
                  <a14:useLocalDpi xmlns:a14="http://schemas.microsoft.com/office/drawing/2010/main" val="0"/>
                </a:ext>
              </a:extLst>
            </a:blip>
            <a:srcRect/>
            <a:stretch>
              <a:fillRect/>
            </a:stretch>
          </p:blipFill>
          <p:spPr bwMode="auto">
            <a:xfrm>
              <a:off x="457200" y="1600200"/>
              <a:ext cx="1143000" cy="1130300"/>
            </a:xfrm>
            <a:prstGeom prst="rect">
              <a:avLst/>
            </a:prstGeom>
            <a:noFill/>
            <a:ln>
              <a:noFill/>
            </a:ln>
            <a:extLst>
              <a:ext uri="{909E8E84-426E-40dd-AFC4-6F175D3DCCD1}">
                <a14:hiddenFill xmlns:a14="http://schemas.microsoft.com/office/drawing/2010/main">
                  <a:solidFill>
                    <a:srgbClr val="FFFFFF">
                      <a:alpha val="94901"/>
                    </a:srgbClr>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8" name="Picture 4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133600"/>
              <a:ext cx="914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flipH="1">
              <a:off x="7275982" y="1595735"/>
              <a:ext cx="1357313"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 name="Group 23"/>
            <p:cNvGrpSpPr/>
            <p:nvPr/>
          </p:nvGrpSpPr>
          <p:grpSpPr>
            <a:xfrm>
              <a:off x="2438400" y="1905000"/>
              <a:ext cx="457200" cy="228600"/>
              <a:chOff x="926870" y="1253197"/>
              <a:chExt cx="3086122" cy="1119674"/>
            </a:xfrm>
            <a:effectLst>
              <a:outerShdw blurRad="50800" dist="38100" dir="2700000" algn="tl" rotWithShape="0">
                <a:prstClr val="black">
                  <a:alpha val="40000"/>
                </a:prstClr>
              </a:outerShdw>
            </a:effectLst>
          </p:grpSpPr>
          <p:sp>
            <p:nvSpPr>
              <p:cNvPr id="25" name="Freeform 24"/>
              <p:cNvSpPr/>
              <p:nvPr/>
            </p:nvSpPr>
            <p:spPr>
              <a:xfrm>
                <a:off x="926870" y="1253197"/>
                <a:ext cx="3086122" cy="1119674"/>
              </a:xfrm>
              <a:custGeom>
                <a:avLst/>
                <a:gdLst>
                  <a:gd name="connsiteX0" fmla="*/ 0 w 3086122"/>
                  <a:gd name="connsiteY0" fmla="*/ 13655 h 1119674"/>
                  <a:gd name="connsiteX1" fmla="*/ 3086122 w 3086122"/>
                  <a:gd name="connsiteY1" fmla="*/ 0 h 1119674"/>
                  <a:gd name="connsiteX2" fmla="*/ 3072466 w 3086122"/>
                  <a:gd name="connsiteY2" fmla="*/ 1119674 h 1119674"/>
                  <a:gd name="connsiteX3" fmla="*/ 13656 w 3086122"/>
                  <a:gd name="connsiteY3" fmla="*/ 1078710 h 1119674"/>
                </a:gdLst>
                <a:ahLst/>
                <a:cxnLst>
                  <a:cxn ang="0">
                    <a:pos x="connsiteX0" y="connsiteY0"/>
                  </a:cxn>
                  <a:cxn ang="0">
                    <a:pos x="connsiteX1" y="connsiteY1"/>
                  </a:cxn>
                  <a:cxn ang="0">
                    <a:pos x="connsiteX2" y="connsiteY2"/>
                  </a:cxn>
                  <a:cxn ang="0">
                    <a:pos x="connsiteX3" y="connsiteY3"/>
                  </a:cxn>
                </a:cxnLst>
                <a:rect l="l" t="t" r="r" b="b"/>
                <a:pathLst>
                  <a:path w="3086122" h="1119674">
                    <a:moveTo>
                      <a:pt x="0" y="13655"/>
                    </a:moveTo>
                    <a:lnTo>
                      <a:pt x="3086122" y="0"/>
                    </a:lnTo>
                    <a:lnTo>
                      <a:pt x="3072466" y="1119674"/>
                    </a:lnTo>
                    <a:lnTo>
                      <a:pt x="13656" y="1078710"/>
                    </a:lnTo>
                  </a:path>
                </a:pathLst>
              </a:custGeom>
              <a:ln w="38100" cmpd="sng">
                <a:solidFill>
                  <a:srgbClr val="FF0000"/>
                </a:solidFill>
              </a:ln>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a:defRPr>
                    <a:solidFill>
                      <a:schemeClr val="tx1"/>
                    </a:solidFill>
                    <a:latin typeface="+mn-lt"/>
                    <a:ea typeface="+mn-ea"/>
                    <a:cs typeface="+mn-cs"/>
                  </a:defRPr>
                </a:lvl1pPr>
                <a:lvl2pPr>
                  <a:defRPr>
                    <a:solidFill>
                      <a:schemeClr val="tx1"/>
                    </a:solidFill>
                    <a:latin typeface="+mn-lt"/>
                    <a:ea typeface="+mn-ea"/>
                    <a:cs typeface="+mn-cs"/>
                  </a:defRPr>
                </a:lvl2pPr>
                <a:lvl3pPr>
                  <a:defRPr>
                    <a:solidFill>
                      <a:schemeClr val="tx1"/>
                    </a:solidFill>
                    <a:latin typeface="+mn-lt"/>
                    <a:ea typeface="+mn-ea"/>
                    <a:cs typeface="+mn-cs"/>
                  </a:defRPr>
                </a:lvl3pPr>
                <a:lvl4pPr>
                  <a:defRPr>
                    <a:solidFill>
                      <a:schemeClr val="tx1"/>
                    </a:solidFill>
                    <a:latin typeface="+mn-lt"/>
                    <a:ea typeface="+mn-ea"/>
                    <a:cs typeface="+mn-cs"/>
                  </a:defRPr>
                </a:lvl4pPr>
                <a:lvl5pPr>
                  <a:defRPr>
                    <a:solidFill>
                      <a:schemeClr val="tx1"/>
                    </a:solidFill>
                    <a:latin typeface="+mn-lt"/>
                    <a:ea typeface="+mn-ea"/>
                    <a:cs typeface="+mn-cs"/>
                  </a:defRPr>
                </a:lvl5pPr>
                <a:lvl6pPr>
                  <a:defRPr>
                    <a:solidFill>
                      <a:schemeClr val="tx1"/>
                    </a:solidFill>
                    <a:latin typeface="+mn-lt"/>
                    <a:ea typeface="+mn-ea"/>
                    <a:cs typeface="+mn-cs"/>
                  </a:defRPr>
                </a:lvl6pPr>
                <a:lvl7pPr>
                  <a:defRPr>
                    <a:solidFill>
                      <a:schemeClr val="tx1"/>
                    </a:solidFill>
                    <a:latin typeface="+mn-lt"/>
                    <a:ea typeface="+mn-ea"/>
                    <a:cs typeface="+mn-cs"/>
                  </a:defRPr>
                </a:lvl7pPr>
                <a:lvl8pPr>
                  <a:defRPr>
                    <a:solidFill>
                      <a:schemeClr val="tx1"/>
                    </a:solidFill>
                    <a:latin typeface="+mn-lt"/>
                    <a:ea typeface="+mn-ea"/>
                    <a:cs typeface="+mn-cs"/>
                  </a:defRPr>
                </a:lvl8pPr>
                <a:lvl9pPr>
                  <a:defRPr>
                    <a:solidFill>
                      <a:schemeClr val="tx1"/>
                    </a:solidFill>
                    <a:latin typeface="+mn-lt"/>
                    <a:ea typeface="+mn-ea"/>
                    <a:cs typeface="+mn-cs"/>
                  </a:defRPr>
                </a:lvl9pPr>
              </a:lstStyle>
              <a:p>
                <a:pPr algn="ctr"/>
                <a:endParaRPr lang="en-US" kern="1200"/>
              </a:p>
            </p:txBody>
          </p:sp>
          <p:cxnSp>
            <p:nvCxnSpPr>
              <p:cNvPr id="26" name="Straight Connector 25"/>
              <p:cNvCxnSpPr/>
              <p:nvPr/>
            </p:nvCxnSpPr>
            <p:spPr>
              <a:xfrm>
                <a:off x="2485080" y="1253197"/>
                <a:ext cx="0" cy="1119674"/>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27" name="Group 26"/>
            <p:cNvGrpSpPr/>
            <p:nvPr/>
          </p:nvGrpSpPr>
          <p:grpSpPr>
            <a:xfrm>
              <a:off x="4343400" y="1905000"/>
              <a:ext cx="457200" cy="228600"/>
              <a:chOff x="926870" y="1253197"/>
              <a:chExt cx="3086122" cy="1119674"/>
            </a:xfrm>
            <a:effectLst>
              <a:outerShdw blurRad="50800" dist="38100" dir="2700000" algn="tl" rotWithShape="0">
                <a:prstClr val="black">
                  <a:alpha val="40000"/>
                </a:prstClr>
              </a:outerShdw>
            </a:effectLst>
          </p:grpSpPr>
          <p:sp>
            <p:nvSpPr>
              <p:cNvPr id="28" name="Freeform 27"/>
              <p:cNvSpPr/>
              <p:nvPr/>
            </p:nvSpPr>
            <p:spPr>
              <a:xfrm>
                <a:off x="926870" y="1253197"/>
                <a:ext cx="3086122" cy="1119674"/>
              </a:xfrm>
              <a:custGeom>
                <a:avLst/>
                <a:gdLst>
                  <a:gd name="connsiteX0" fmla="*/ 0 w 3086122"/>
                  <a:gd name="connsiteY0" fmla="*/ 13655 h 1119674"/>
                  <a:gd name="connsiteX1" fmla="*/ 3086122 w 3086122"/>
                  <a:gd name="connsiteY1" fmla="*/ 0 h 1119674"/>
                  <a:gd name="connsiteX2" fmla="*/ 3072466 w 3086122"/>
                  <a:gd name="connsiteY2" fmla="*/ 1119674 h 1119674"/>
                  <a:gd name="connsiteX3" fmla="*/ 13656 w 3086122"/>
                  <a:gd name="connsiteY3" fmla="*/ 1078710 h 1119674"/>
                </a:gdLst>
                <a:ahLst/>
                <a:cxnLst>
                  <a:cxn ang="0">
                    <a:pos x="connsiteX0" y="connsiteY0"/>
                  </a:cxn>
                  <a:cxn ang="0">
                    <a:pos x="connsiteX1" y="connsiteY1"/>
                  </a:cxn>
                  <a:cxn ang="0">
                    <a:pos x="connsiteX2" y="connsiteY2"/>
                  </a:cxn>
                  <a:cxn ang="0">
                    <a:pos x="connsiteX3" y="connsiteY3"/>
                  </a:cxn>
                </a:cxnLst>
                <a:rect l="l" t="t" r="r" b="b"/>
                <a:pathLst>
                  <a:path w="3086122" h="1119674">
                    <a:moveTo>
                      <a:pt x="0" y="13655"/>
                    </a:moveTo>
                    <a:lnTo>
                      <a:pt x="3086122" y="0"/>
                    </a:lnTo>
                    <a:lnTo>
                      <a:pt x="3072466" y="1119674"/>
                    </a:lnTo>
                    <a:lnTo>
                      <a:pt x="13656" y="1078710"/>
                    </a:lnTo>
                  </a:path>
                </a:pathLst>
              </a:custGeom>
              <a:ln w="38100" cmpd="sng">
                <a:solidFill>
                  <a:srgbClr val="FF0000"/>
                </a:solidFill>
              </a:ln>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a:defRPr>
                    <a:solidFill>
                      <a:schemeClr val="tx1"/>
                    </a:solidFill>
                    <a:latin typeface="+mn-lt"/>
                    <a:ea typeface="+mn-ea"/>
                    <a:cs typeface="+mn-cs"/>
                  </a:defRPr>
                </a:lvl1pPr>
                <a:lvl2pPr>
                  <a:defRPr>
                    <a:solidFill>
                      <a:schemeClr val="tx1"/>
                    </a:solidFill>
                    <a:latin typeface="+mn-lt"/>
                    <a:ea typeface="+mn-ea"/>
                    <a:cs typeface="+mn-cs"/>
                  </a:defRPr>
                </a:lvl2pPr>
                <a:lvl3pPr>
                  <a:defRPr>
                    <a:solidFill>
                      <a:schemeClr val="tx1"/>
                    </a:solidFill>
                    <a:latin typeface="+mn-lt"/>
                    <a:ea typeface="+mn-ea"/>
                    <a:cs typeface="+mn-cs"/>
                  </a:defRPr>
                </a:lvl3pPr>
                <a:lvl4pPr>
                  <a:defRPr>
                    <a:solidFill>
                      <a:schemeClr val="tx1"/>
                    </a:solidFill>
                    <a:latin typeface="+mn-lt"/>
                    <a:ea typeface="+mn-ea"/>
                    <a:cs typeface="+mn-cs"/>
                  </a:defRPr>
                </a:lvl4pPr>
                <a:lvl5pPr>
                  <a:defRPr>
                    <a:solidFill>
                      <a:schemeClr val="tx1"/>
                    </a:solidFill>
                    <a:latin typeface="+mn-lt"/>
                    <a:ea typeface="+mn-ea"/>
                    <a:cs typeface="+mn-cs"/>
                  </a:defRPr>
                </a:lvl5pPr>
                <a:lvl6pPr>
                  <a:defRPr>
                    <a:solidFill>
                      <a:schemeClr val="tx1"/>
                    </a:solidFill>
                    <a:latin typeface="+mn-lt"/>
                    <a:ea typeface="+mn-ea"/>
                    <a:cs typeface="+mn-cs"/>
                  </a:defRPr>
                </a:lvl6pPr>
                <a:lvl7pPr>
                  <a:defRPr>
                    <a:solidFill>
                      <a:schemeClr val="tx1"/>
                    </a:solidFill>
                    <a:latin typeface="+mn-lt"/>
                    <a:ea typeface="+mn-ea"/>
                    <a:cs typeface="+mn-cs"/>
                  </a:defRPr>
                </a:lvl7pPr>
                <a:lvl8pPr>
                  <a:defRPr>
                    <a:solidFill>
                      <a:schemeClr val="tx1"/>
                    </a:solidFill>
                    <a:latin typeface="+mn-lt"/>
                    <a:ea typeface="+mn-ea"/>
                    <a:cs typeface="+mn-cs"/>
                  </a:defRPr>
                </a:lvl8pPr>
                <a:lvl9pPr>
                  <a:defRPr>
                    <a:solidFill>
                      <a:schemeClr val="tx1"/>
                    </a:solidFill>
                    <a:latin typeface="+mn-lt"/>
                    <a:ea typeface="+mn-ea"/>
                    <a:cs typeface="+mn-cs"/>
                  </a:defRPr>
                </a:lvl9pPr>
              </a:lstStyle>
              <a:p>
                <a:pPr algn="ctr"/>
                <a:endParaRPr lang="en-US" kern="1200"/>
              </a:p>
            </p:txBody>
          </p:sp>
          <p:cxnSp>
            <p:nvCxnSpPr>
              <p:cNvPr id="29" name="Straight Connector 28"/>
              <p:cNvCxnSpPr/>
              <p:nvPr/>
            </p:nvCxnSpPr>
            <p:spPr>
              <a:xfrm>
                <a:off x="2485080" y="1253197"/>
                <a:ext cx="0" cy="1119674"/>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30" name="Group 29"/>
            <p:cNvGrpSpPr/>
            <p:nvPr/>
          </p:nvGrpSpPr>
          <p:grpSpPr>
            <a:xfrm>
              <a:off x="6096000" y="1905000"/>
              <a:ext cx="457200" cy="228600"/>
              <a:chOff x="926870" y="1253197"/>
              <a:chExt cx="3086122" cy="1119674"/>
            </a:xfrm>
            <a:effectLst>
              <a:outerShdw blurRad="50800" dist="38100" dir="2700000" algn="tl" rotWithShape="0">
                <a:prstClr val="black">
                  <a:alpha val="40000"/>
                </a:prstClr>
              </a:outerShdw>
            </a:effectLst>
          </p:grpSpPr>
          <p:sp>
            <p:nvSpPr>
              <p:cNvPr id="31" name="Freeform 30"/>
              <p:cNvSpPr/>
              <p:nvPr/>
            </p:nvSpPr>
            <p:spPr>
              <a:xfrm>
                <a:off x="926870" y="1253197"/>
                <a:ext cx="3086122" cy="1119674"/>
              </a:xfrm>
              <a:custGeom>
                <a:avLst/>
                <a:gdLst>
                  <a:gd name="connsiteX0" fmla="*/ 0 w 3086122"/>
                  <a:gd name="connsiteY0" fmla="*/ 13655 h 1119674"/>
                  <a:gd name="connsiteX1" fmla="*/ 3086122 w 3086122"/>
                  <a:gd name="connsiteY1" fmla="*/ 0 h 1119674"/>
                  <a:gd name="connsiteX2" fmla="*/ 3072466 w 3086122"/>
                  <a:gd name="connsiteY2" fmla="*/ 1119674 h 1119674"/>
                  <a:gd name="connsiteX3" fmla="*/ 13656 w 3086122"/>
                  <a:gd name="connsiteY3" fmla="*/ 1078710 h 1119674"/>
                </a:gdLst>
                <a:ahLst/>
                <a:cxnLst>
                  <a:cxn ang="0">
                    <a:pos x="connsiteX0" y="connsiteY0"/>
                  </a:cxn>
                  <a:cxn ang="0">
                    <a:pos x="connsiteX1" y="connsiteY1"/>
                  </a:cxn>
                  <a:cxn ang="0">
                    <a:pos x="connsiteX2" y="connsiteY2"/>
                  </a:cxn>
                  <a:cxn ang="0">
                    <a:pos x="connsiteX3" y="connsiteY3"/>
                  </a:cxn>
                </a:cxnLst>
                <a:rect l="l" t="t" r="r" b="b"/>
                <a:pathLst>
                  <a:path w="3086122" h="1119674">
                    <a:moveTo>
                      <a:pt x="0" y="13655"/>
                    </a:moveTo>
                    <a:lnTo>
                      <a:pt x="3086122" y="0"/>
                    </a:lnTo>
                    <a:lnTo>
                      <a:pt x="3072466" y="1119674"/>
                    </a:lnTo>
                    <a:lnTo>
                      <a:pt x="13656" y="1078710"/>
                    </a:lnTo>
                  </a:path>
                </a:pathLst>
              </a:custGeom>
              <a:ln w="38100" cmpd="sng">
                <a:solidFill>
                  <a:srgbClr val="FF0000"/>
                </a:solidFill>
              </a:ln>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a:defRPr>
                    <a:solidFill>
                      <a:schemeClr val="tx1"/>
                    </a:solidFill>
                    <a:latin typeface="+mn-lt"/>
                    <a:ea typeface="+mn-ea"/>
                    <a:cs typeface="+mn-cs"/>
                  </a:defRPr>
                </a:lvl1pPr>
                <a:lvl2pPr>
                  <a:defRPr>
                    <a:solidFill>
                      <a:schemeClr val="tx1"/>
                    </a:solidFill>
                    <a:latin typeface="+mn-lt"/>
                    <a:ea typeface="+mn-ea"/>
                    <a:cs typeface="+mn-cs"/>
                  </a:defRPr>
                </a:lvl2pPr>
                <a:lvl3pPr>
                  <a:defRPr>
                    <a:solidFill>
                      <a:schemeClr val="tx1"/>
                    </a:solidFill>
                    <a:latin typeface="+mn-lt"/>
                    <a:ea typeface="+mn-ea"/>
                    <a:cs typeface="+mn-cs"/>
                  </a:defRPr>
                </a:lvl3pPr>
                <a:lvl4pPr>
                  <a:defRPr>
                    <a:solidFill>
                      <a:schemeClr val="tx1"/>
                    </a:solidFill>
                    <a:latin typeface="+mn-lt"/>
                    <a:ea typeface="+mn-ea"/>
                    <a:cs typeface="+mn-cs"/>
                  </a:defRPr>
                </a:lvl4pPr>
                <a:lvl5pPr>
                  <a:defRPr>
                    <a:solidFill>
                      <a:schemeClr val="tx1"/>
                    </a:solidFill>
                    <a:latin typeface="+mn-lt"/>
                    <a:ea typeface="+mn-ea"/>
                    <a:cs typeface="+mn-cs"/>
                  </a:defRPr>
                </a:lvl5pPr>
                <a:lvl6pPr>
                  <a:defRPr>
                    <a:solidFill>
                      <a:schemeClr val="tx1"/>
                    </a:solidFill>
                    <a:latin typeface="+mn-lt"/>
                    <a:ea typeface="+mn-ea"/>
                    <a:cs typeface="+mn-cs"/>
                  </a:defRPr>
                </a:lvl6pPr>
                <a:lvl7pPr>
                  <a:defRPr>
                    <a:solidFill>
                      <a:schemeClr val="tx1"/>
                    </a:solidFill>
                    <a:latin typeface="+mn-lt"/>
                    <a:ea typeface="+mn-ea"/>
                    <a:cs typeface="+mn-cs"/>
                  </a:defRPr>
                </a:lvl7pPr>
                <a:lvl8pPr>
                  <a:defRPr>
                    <a:solidFill>
                      <a:schemeClr val="tx1"/>
                    </a:solidFill>
                    <a:latin typeface="+mn-lt"/>
                    <a:ea typeface="+mn-ea"/>
                    <a:cs typeface="+mn-cs"/>
                  </a:defRPr>
                </a:lvl8pPr>
                <a:lvl9pPr>
                  <a:defRPr>
                    <a:solidFill>
                      <a:schemeClr val="tx1"/>
                    </a:solidFill>
                    <a:latin typeface="+mn-lt"/>
                    <a:ea typeface="+mn-ea"/>
                    <a:cs typeface="+mn-cs"/>
                  </a:defRPr>
                </a:lvl9pPr>
              </a:lstStyle>
              <a:p>
                <a:pPr algn="ctr"/>
                <a:endParaRPr lang="en-US" kern="1200"/>
              </a:p>
            </p:txBody>
          </p:sp>
          <p:cxnSp>
            <p:nvCxnSpPr>
              <p:cNvPr id="32" name="Straight Connector 31"/>
              <p:cNvCxnSpPr/>
              <p:nvPr/>
            </p:nvCxnSpPr>
            <p:spPr>
              <a:xfrm>
                <a:off x="2485080" y="1253197"/>
                <a:ext cx="0" cy="1119674"/>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grpSp>
      </p:grpSp>
      <p:cxnSp>
        <p:nvCxnSpPr>
          <p:cNvPr id="65" name="Straight Connector 64"/>
          <p:cNvCxnSpPr/>
          <p:nvPr/>
        </p:nvCxnSpPr>
        <p:spPr bwMode="auto">
          <a:xfrm>
            <a:off x="1676400" y="1828800"/>
            <a:ext cx="5867400" cy="0"/>
          </a:xfrm>
          <a:prstGeom prst="line">
            <a:avLst/>
          </a:prstGeom>
          <a:solidFill>
            <a:schemeClr val="accent1"/>
          </a:solidFill>
          <a:ln w="9525" cap="flat" cmpd="sng" algn="ctr">
            <a:solidFill>
              <a:schemeClr val="tx1"/>
            </a:solidFill>
            <a:prstDash val="sysDash"/>
            <a:round/>
            <a:headEnd type="none" w="med" len="med"/>
            <a:tailEnd type="arrow"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8" name="TextBox 67"/>
          <p:cNvSpPr txBox="1"/>
          <p:nvPr/>
        </p:nvSpPr>
        <p:spPr>
          <a:xfrm>
            <a:off x="1700813" y="1524000"/>
            <a:ext cx="731390" cy="338554"/>
          </a:xfrm>
          <a:prstGeom prst="rect">
            <a:avLst/>
          </a:prstGeom>
          <a:noFill/>
        </p:spPr>
        <p:txBody>
          <a:bodyPr wrap="none" rtlCol="0">
            <a:spAutoFit/>
          </a:bodyPr>
          <a:lstStyle/>
          <a:p>
            <a:r>
              <a:rPr lang="en-US" sz="1600" dirty="0" smtClean="0">
                <a:latin typeface="+mj-lt"/>
              </a:rPr>
              <a:t>1Mb/s</a:t>
            </a:r>
            <a:endParaRPr lang="en-US" sz="1600" dirty="0">
              <a:latin typeface="+mj-lt"/>
            </a:endParaRPr>
          </a:p>
        </p:txBody>
      </p:sp>
      <p:grpSp>
        <p:nvGrpSpPr>
          <p:cNvPr id="84" name="Group 83"/>
          <p:cNvGrpSpPr/>
          <p:nvPr/>
        </p:nvGrpSpPr>
        <p:grpSpPr>
          <a:xfrm>
            <a:off x="457200" y="3114972"/>
            <a:ext cx="6934200" cy="2985493"/>
            <a:chOff x="457200" y="3114972"/>
            <a:chExt cx="6934200" cy="2985493"/>
          </a:xfrm>
        </p:grpSpPr>
        <p:sp>
          <p:nvSpPr>
            <p:cNvPr id="69" name="Freeform 3"/>
            <p:cNvSpPr>
              <a:spLocks/>
            </p:cNvSpPr>
            <p:nvPr/>
          </p:nvSpPr>
          <p:spPr bwMode="auto">
            <a:xfrm>
              <a:off x="2057400" y="3114972"/>
              <a:ext cx="5334000" cy="2600028"/>
            </a:xfrm>
            <a:custGeom>
              <a:avLst/>
              <a:gdLst>
                <a:gd name="T0" fmla="*/ 0 w 2976"/>
                <a:gd name="T1" fmla="*/ 0 h 2064"/>
                <a:gd name="T2" fmla="*/ 0 w 2976"/>
                <a:gd name="T3" fmla="*/ 2064 h 2064"/>
                <a:gd name="T4" fmla="*/ 2976 w 2976"/>
                <a:gd name="T5" fmla="*/ 2064 h 2064"/>
              </a:gdLst>
              <a:ahLst/>
              <a:cxnLst>
                <a:cxn ang="0">
                  <a:pos x="T0" y="T1"/>
                </a:cxn>
                <a:cxn ang="0">
                  <a:pos x="T2" y="T3"/>
                </a:cxn>
                <a:cxn ang="0">
                  <a:pos x="T4" y="T5"/>
                </a:cxn>
              </a:cxnLst>
              <a:rect l="0" t="0" r="r" b="b"/>
              <a:pathLst>
                <a:path w="2976" h="2064">
                  <a:moveTo>
                    <a:pt x="0" y="0"/>
                  </a:moveTo>
                  <a:lnTo>
                    <a:pt x="0" y="2064"/>
                  </a:lnTo>
                  <a:lnTo>
                    <a:pt x="2976" y="2064"/>
                  </a:lnTo>
                </a:path>
              </a:pathLst>
            </a:custGeom>
            <a:noFill/>
            <a:ln w="38100" cmpd="sng">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latin typeface="+mj-lt"/>
              </a:endParaRPr>
            </a:p>
          </p:txBody>
        </p:sp>
        <p:sp>
          <p:nvSpPr>
            <p:cNvPr id="70" name="Text Box 4"/>
            <p:cNvSpPr txBox="1">
              <a:spLocks noChangeArrowheads="1"/>
            </p:cNvSpPr>
            <p:nvPr/>
          </p:nvSpPr>
          <p:spPr bwMode="auto">
            <a:xfrm>
              <a:off x="457200" y="3664803"/>
              <a:ext cx="159971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r>
                <a:rPr lang="en-US">
                  <a:latin typeface="+mj-lt"/>
                </a:rPr>
                <a:t>Cumulative</a:t>
              </a:r>
            </a:p>
            <a:p>
              <a:pPr algn="r"/>
              <a:r>
                <a:rPr lang="en-US">
                  <a:latin typeface="+mj-lt"/>
                </a:rPr>
                <a:t>Bytes</a:t>
              </a:r>
            </a:p>
          </p:txBody>
        </p:sp>
        <p:sp>
          <p:nvSpPr>
            <p:cNvPr id="71" name="Text Box 5"/>
            <p:cNvSpPr txBox="1">
              <a:spLocks noChangeArrowheads="1"/>
            </p:cNvSpPr>
            <p:nvPr/>
          </p:nvSpPr>
          <p:spPr bwMode="auto">
            <a:xfrm>
              <a:off x="5486400" y="5638800"/>
              <a:ext cx="8042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dirty="0">
                  <a:latin typeface="+mj-lt"/>
                </a:rPr>
                <a:t>Time</a:t>
              </a:r>
            </a:p>
          </p:txBody>
        </p:sp>
        <p:sp>
          <p:nvSpPr>
            <p:cNvPr id="72" name="Line 6"/>
            <p:cNvSpPr>
              <a:spLocks noChangeShapeType="1"/>
            </p:cNvSpPr>
            <p:nvPr/>
          </p:nvSpPr>
          <p:spPr bwMode="auto">
            <a:xfrm flipV="1">
              <a:off x="2057400" y="3276600"/>
              <a:ext cx="2438400" cy="243840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latin typeface="+mj-lt"/>
              </a:endParaRPr>
            </a:p>
          </p:txBody>
        </p:sp>
        <p:sp>
          <p:nvSpPr>
            <p:cNvPr id="79" name="Freeform 23"/>
            <p:cNvSpPr>
              <a:spLocks/>
            </p:cNvSpPr>
            <p:nvPr/>
          </p:nvSpPr>
          <p:spPr bwMode="auto">
            <a:xfrm>
              <a:off x="3657600" y="3657600"/>
              <a:ext cx="457200" cy="457200"/>
            </a:xfrm>
            <a:custGeom>
              <a:avLst/>
              <a:gdLst>
                <a:gd name="T0" fmla="*/ 0 w 288"/>
                <a:gd name="T1" fmla="*/ 288 h 288"/>
                <a:gd name="T2" fmla="*/ 288 w 288"/>
                <a:gd name="T3" fmla="*/ 288 h 288"/>
                <a:gd name="T4" fmla="*/ 288 w 288"/>
                <a:gd name="T5" fmla="*/ 0 h 288"/>
              </a:gdLst>
              <a:ahLst/>
              <a:cxnLst>
                <a:cxn ang="0">
                  <a:pos x="T0" y="T1"/>
                </a:cxn>
                <a:cxn ang="0">
                  <a:pos x="T2" y="T3"/>
                </a:cxn>
                <a:cxn ang="0">
                  <a:pos x="T4" y="T5"/>
                </a:cxn>
              </a:cxnLst>
              <a:rect l="0" t="0" r="r" b="b"/>
              <a:pathLst>
                <a:path w="288" h="288">
                  <a:moveTo>
                    <a:pt x="0" y="288"/>
                  </a:moveTo>
                  <a:lnTo>
                    <a:pt x="288" y="288"/>
                  </a:lnTo>
                  <a:lnTo>
                    <a:pt x="288"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latin typeface="+mj-lt"/>
              </a:endParaRPr>
            </a:p>
          </p:txBody>
        </p:sp>
        <p:sp>
          <p:nvSpPr>
            <p:cNvPr id="80" name="TextBox 79"/>
            <p:cNvSpPr txBox="1"/>
            <p:nvPr/>
          </p:nvSpPr>
          <p:spPr>
            <a:xfrm>
              <a:off x="4049445" y="3657600"/>
              <a:ext cx="800219" cy="369332"/>
            </a:xfrm>
            <a:prstGeom prst="rect">
              <a:avLst/>
            </a:prstGeom>
            <a:noFill/>
          </p:spPr>
          <p:txBody>
            <a:bodyPr wrap="none" rtlCol="0">
              <a:spAutoFit/>
            </a:bodyPr>
            <a:lstStyle/>
            <a:p>
              <a:r>
                <a:rPr lang="en-US" sz="1800" dirty="0" smtClean="0">
                  <a:latin typeface="+mj-lt"/>
                </a:rPr>
                <a:t>1Mb/s</a:t>
              </a:r>
              <a:endParaRPr lang="en-US" sz="1800" dirty="0">
                <a:latin typeface="+mj-lt"/>
              </a:endParaRPr>
            </a:p>
          </p:txBody>
        </p:sp>
        <p:sp>
          <p:nvSpPr>
            <p:cNvPr id="81" name="TextBox 80"/>
            <p:cNvSpPr txBox="1"/>
            <p:nvPr/>
          </p:nvSpPr>
          <p:spPr>
            <a:xfrm rot="18848243">
              <a:off x="2409354" y="4163570"/>
              <a:ext cx="1566279" cy="369332"/>
            </a:xfrm>
            <a:prstGeom prst="rect">
              <a:avLst/>
            </a:prstGeom>
            <a:noFill/>
          </p:spPr>
          <p:txBody>
            <a:bodyPr wrap="none" rtlCol="0">
              <a:spAutoFit/>
            </a:bodyPr>
            <a:lstStyle/>
            <a:p>
              <a:r>
                <a:rPr lang="en-US" sz="1800" b="1" dirty="0" smtClean="0">
                  <a:latin typeface="+mj-lt"/>
                </a:rPr>
                <a:t>Sent by Server</a:t>
              </a:r>
              <a:endParaRPr lang="en-US" sz="1800" b="1" dirty="0">
                <a:latin typeface="+mj-lt"/>
              </a:endParaRPr>
            </a:p>
          </p:txBody>
        </p:sp>
      </p:grpSp>
      <p:grpSp>
        <p:nvGrpSpPr>
          <p:cNvPr id="83" name="Group 82"/>
          <p:cNvGrpSpPr/>
          <p:nvPr/>
        </p:nvGrpSpPr>
        <p:grpSpPr>
          <a:xfrm>
            <a:off x="2438400" y="3276600"/>
            <a:ext cx="5240745" cy="2438400"/>
            <a:chOff x="2438400" y="3276600"/>
            <a:chExt cx="5240745" cy="2438400"/>
          </a:xfrm>
        </p:grpSpPr>
        <p:sp>
          <p:nvSpPr>
            <p:cNvPr id="73" name="Freeform 7"/>
            <p:cNvSpPr>
              <a:spLocks/>
            </p:cNvSpPr>
            <p:nvPr/>
          </p:nvSpPr>
          <p:spPr bwMode="auto">
            <a:xfrm>
              <a:off x="3962400" y="3276600"/>
              <a:ext cx="3581400" cy="2438400"/>
            </a:xfrm>
            <a:custGeom>
              <a:avLst/>
              <a:gdLst>
                <a:gd name="T0" fmla="*/ 0 w 2736"/>
                <a:gd name="T1" fmla="*/ 1920 h 1920"/>
                <a:gd name="T2" fmla="*/ 192 w 2736"/>
                <a:gd name="T3" fmla="*/ 1872 h 1920"/>
                <a:gd name="T4" fmla="*/ 336 w 2736"/>
                <a:gd name="T5" fmla="*/ 1728 h 1920"/>
                <a:gd name="T6" fmla="*/ 480 w 2736"/>
                <a:gd name="T7" fmla="*/ 1632 h 1920"/>
                <a:gd name="T8" fmla="*/ 624 w 2736"/>
                <a:gd name="T9" fmla="*/ 1200 h 1920"/>
                <a:gd name="T10" fmla="*/ 1056 w 2736"/>
                <a:gd name="T11" fmla="*/ 1008 h 1920"/>
                <a:gd name="T12" fmla="*/ 1536 w 2736"/>
                <a:gd name="T13" fmla="*/ 960 h 1920"/>
                <a:gd name="T14" fmla="*/ 1824 w 2736"/>
                <a:gd name="T15" fmla="*/ 816 h 1920"/>
                <a:gd name="T16" fmla="*/ 2016 w 2736"/>
                <a:gd name="T17" fmla="*/ 768 h 1920"/>
                <a:gd name="T18" fmla="*/ 2208 w 2736"/>
                <a:gd name="T19" fmla="*/ 384 h 1920"/>
                <a:gd name="T20" fmla="*/ 2544 w 2736"/>
                <a:gd name="T21" fmla="*/ 192 h 1920"/>
                <a:gd name="T22" fmla="*/ 2736 w 2736"/>
                <a:gd name="T23" fmla="*/ 0 h 1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36" h="1920">
                  <a:moveTo>
                    <a:pt x="0" y="1920"/>
                  </a:moveTo>
                  <a:cubicBezTo>
                    <a:pt x="68" y="1912"/>
                    <a:pt x="136" y="1904"/>
                    <a:pt x="192" y="1872"/>
                  </a:cubicBezTo>
                  <a:cubicBezTo>
                    <a:pt x="248" y="1840"/>
                    <a:pt x="288" y="1768"/>
                    <a:pt x="336" y="1728"/>
                  </a:cubicBezTo>
                  <a:cubicBezTo>
                    <a:pt x="384" y="1688"/>
                    <a:pt x="432" y="1720"/>
                    <a:pt x="480" y="1632"/>
                  </a:cubicBezTo>
                  <a:cubicBezTo>
                    <a:pt x="528" y="1544"/>
                    <a:pt x="528" y="1304"/>
                    <a:pt x="624" y="1200"/>
                  </a:cubicBezTo>
                  <a:cubicBezTo>
                    <a:pt x="720" y="1096"/>
                    <a:pt x="904" y="1048"/>
                    <a:pt x="1056" y="1008"/>
                  </a:cubicBezTo>
                  <a:cubicBezTo>
                    <a:pt x="1208" y="968"/>
                    <a:pt x="1408" y="992"/>
                    <a:pt x="1536" y="960"/>
                  </a:cubicBezTo>
                  <a:cubicBezTo>
                    <a:pt x="1664" y="928"/>
                    <a:pt x="1744" y="848"/>
                    <a:pt x="1824" y="816"/>
                  </a:cubicBezTo>
                  <a:cubicBezTo>
                    <a:pt x="1904" y="784"/>
                    <a:pt x="1952" y="840"/>
                    <a:pt x="2016" y="768"/>
                  </a:cubicBezTo>
                  <a:cubicBezTo>
                    <a:pt x="2080" y="696"/>
                    <a:pt x="2120" y="480"/>
                    <a:pt x="2208" y="384"/>
                  </a:cubicBezTo>
                  <a:cubicBezTo>
                    <a:pt x="2296" y="288"/>
                    <a:pt x="2456" y="256"/>
                    <a:pt x="2544" y="192"/>
                  </a:cubicBezTo>
                  <a:cubicBezTo>
                    <a:pt x="2632" y="128"/>
                    <a:pt x="2684" y="64"/>
                    <a:pt x="2736" y="0"/>
                  </a:cubicBezTo>
                </a:path>
              </a:pathLst>
            </a:custGeom>
            <a:noFill/>
            <a:ln w="19050" cmpd="sng">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latin typeface="+mj-lt"/>
              </a:endParaRPr>
            </a:p>
          </p:txBody>
        </p:sp>
        <p:sp>
          <p:nvSpPr>
            <p:cNvPr id="74" name="Line 8"/>
            <p:cNvSpPr>
              <a:spLocks noChangeShapeType="1"/>
            </p:cNvSpPr>
            <p:nvPr/>
          </p:nvSpPr>
          <p:spPr bwMode="auto">
            <a:xfrm>
              <a:off x="2438400" y="5334000"/>
              <a:ext cx="21336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latin typeface="+mj-lt"/>
              </a:endParaRPr>
            </a:p>
          </p:txBody>
        </p:sp>
        <p:sp>
          <p:nvSpPr>
            <p:cNvPr id="75" name="Text Box 9"/>
            <p:cNvSpPr txBox="1">
              <a:spLocks noChangeArrowheads="1"/>
            </p:cNvSpPr>
            <p:nvPr/>
          </p:nvSpPr>
          <p:spPr bwMode="auto">
            <a:xfrm>
              <a:off x="2743200" y="5029200"/>
              <a:ext cx="15568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b="1" dirty="0" smtClean="0">
                  <a:solidFill>
                    <a:srgbClr val="FF0000"/>
                  </a:solidFill>
                  <a:latin typeface="+mj-lt"/>
                </a:rPr>
                <a:t>Variable delay</a:t>
              </a:r>
              <a:endParaRPr lang="en-US" sz="1800" b="1" dirty="0">
                <a:solidFill>
                  <a:srgbClr val="FF0000"/>
                </a:solidFill>
                <a:latin typeface="+mj-lt"/>
              </a:endParaRPr>
            </a:p>
          </p:txBody>
        </p:sp>
        <p:sp>
          <p:nvSpPr>
            <p:cNvPr id="82" name="TextBox 81"/>
            <p:cNvSpPr txBox="1"/>
            <p:nvPr/>
          </p:nvSpPr>
          <p:spPr>
            <a:xfrm rot="19030543">
              <a:off x="5628546" y="3492533"/>
              <a:ext cx="2050599" cy="369332"/>
            </a:xfrm>
            <a:prstGeom prst="rect">
              <a:avLst/>
            </a:prstGeom>
            <a:noFill/>
          </p:spPr>
          <p:txBody>
            <a:bodyPr wrap="none" rtlCol="0">
              <a:spAutoFit/>
            </a:bodyPr>
            <a:lstStyle/>
            <a:p>
              <a:r>
                <a:rPr lang="en-US" sz="1800" b="1" dirty="0" smtClean="0">
                  <a:latin typeface="+mj-lt"/>
                </a:rPr>
                <a:t>Received by Laptop</a:t>
              </a:r>
              <a:endParaRPr lang="en-US" sz="1800" b="1" dirty="0">
                <a:latin typeface="+mj-lt"/>
              </a:endParaRPr>
            </a:p>
          </p:txBody>
        </p:sp>
      </p:grpSp>
      <p:sp>
        <p:nvSpPr>
          <p:cNvPr id="4" name="TextBox 3"/>
          <p:cNvSpPr txBox="1"/>
          <p:nvPr/>
        </p:nvSpPr>
        <p:spPr>
          <a:xfrm>
            <a:off x="838200" y="2362200"/>
            <a:ext cx="985967" cy="461665"/>
          </a:xfrm>
          <a:prstGeom prst="rect">
            <a:avLst/>
          </a:prstGeom>
          <a:noFill/>
        </p:spPr>
        <p:txBody>
          <a:bodyPr wrap="none" rtlCol="0">
            <a:spAutoFit/>
          </a:bodyPr>
          <a:lstStyle/>
          <a:p>
            <a:r>
              <a:rPr lang="en-US" dirty="0" smtClean="0">
                <a:latin typeface="+mj-lt"/>
              </a:rPr>
              <a:t>Server</a:t>
            </a:r>
            <a:endParaRPr lang="en-US" dirty="0">
              <a:latin typeface="+mj-lt"/>
            </a:endParaRPr>
          </a:p>
        </p:txBody>
      </p:sp>
      <p:grpSp>
        <p:nvGrpSpPr>
          <p:cNvPr id="15" name="Group 14"/>
          <p:cNvGrpSpPr/>
          <p:nvPr/>
        </p:nvGrpSpPr>
        <p:grpSpPr>
          <a:xfrm>
            <a:off x="4572000" y="3276600"/>
            <a:ext cx="2819400" cy="2438400"/>
            <a:chOff x="4572000" y="3276600"/>
            <a:chExt cx="2819400" cy="2438400"/>
          </a:xfrm>
        </p:grpSpPr>
        <p:sp>
          <p:nvSpPr>
            <p:cNvPr id="38" name="Line 6"/>
            <p:cNvSpPr>
              <a:spLocks noChangeShapeType="1"/>
            </p:cNvSpPr>
            <p:nvPr/>
          </p:nvSpPr>
          <p:spPr bwMode="auto">
            <a:xfrm flipV="1">
              <a:off x="4953000" y="3276600"/>
              <a:ext cx="2438400" cy="2438400"/>
            </a:xfrm>
            <a:prstGeom prst="line">
              <a:avLst/>
            </a:prstGeom>
            <a:noFill/>
            <a:ln w="38100" cmpd="sng">
              <a:solidFill>
                <a:srgbClr val="FF000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latin typeface="+mj-lt"/>
              </a:endParaRPr>
            </a:p>
          </p:txBody>
        </p:sp>
        <p:sp>
          <p:nvSpPr>
            <p:cNvPr id="39" name="Freeform 23"/>
            <p:cNvSpPr>
              <a:spLocks/>
            </p:cNvSpPr>
            <p:nvPr/>
          </p:nvSpPr>
          <p:spPr bwMode="auto">
            <a:xfrm>
              <a:off x="5499222" y="4724400"/>
              <a:ext cx="457200" cy="457200"/>
            </a:xfrm>
            <a:custGeom>
              <a:avLst/>
              <a:gdLst>
                <a:gd name="T0" fmla="*/ 0 w 288"/>
                <a:gd name="T1" fmla="*/ 288 h 288"/>
                <a:gd name="T2" fmla="*/ 288 w 288"/>
                <a:gd name="T3" fmla="*/ 288 h 288"/>
                <a:gd name="T4" fmla="*/ 288 w 288"/>
                <a:gd name="T5" fmla="*/ 0 h 288"/>
              </a:gdLst>
              <a:ahLst/>
              <a:cxnLst>
                <a:cxn ang="0">
                  <a:pos x="T0" y="T1"/>
                </a:cxn>
                <a:cxn ang="0">
                  <a:pos x="T2" y="T3"/>
                </a:cxn>
                <a:cxn ang="0">
                  <a:pos x="T4" y="T5"/>
                </a:cxn>
              </a:cxnLst>
              <a:rect l="0" t="0" r="r" b="b"/>
              <a:pathLst>
                <a:path w="288" h="288">
                  <a:moveTo>
                    <a:pt x="0" y="288"/>
                  </a:moveTo>
                  <a:lnTo>
                    <a:pt x="288" y="288"/>
                  </a:lnTo>
                  <a:lnTo>
                    <a:pt x="288"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latin typeface="+mj-lt"/>
              </a:endParaRPr>
            </a:p>
          </p:txBody>
        </p:sp>
        <p:sp>
          <p:nvSpPr>
            <p:cNvPr id="40" name="TextBox 39"/>
            <p:cNvSpPr txBox="1"/>
            <p:nvPr/>
          </p:nvSpPr>
          <p:spPr>
            <a:xfrm>
              <a:off x="5891067" y="4724400"/>
              <a:ext cx="800219" cy="369332"/>
            </a:xfrm>
            <a:prstGeom prst="rect">
              <a:avLst/>
            </a:prstGeom>
            <a:noFill/>
          </p:spPr>
          <p:txBody>
            <a:bodyPr wrap="none" rtlCol="0">
              <a:spAutoFit/>
            </a:bodyPr>
            <a:lstStyle/>
            <a:p>
              <a:r>
                <a:rPr lang="en-US" sz="1800" dirty="0" smtClean="0">
                  <a:latin typeface="+mj-lt"/>
                </a:rPr>
                <a:t>1Mb/s</a:t>
              </a:r>
              <a:endParaRPr lang="en-US" sz="1800" dirty="0">
                <a:latin typeface="+mj-lt"/>
              </a:endParaRPr>
            </a:p>
          </p:txBody>
        </p:sp>
        <p:grpSp>
          <p:nvGrpSpPr>
            <p:cNvPr id="42" name="Group 41"/>
            <p:cNvGrpSpPr/>
            <p:nvPr/>
          </p:nvGrpSpPr>
          <p:grpSpPr>
            <a:xfrm>
              <a:off x="4572000" y="5029200"/>
              <a:ext cx="774822" cy="369332"/>
              <a:chOff x="4787778" y="5029200"/>
              <a:chExt cx="774822" cy="369332"/>
            </a:xfrm>
          </p:grpSpPr>
          <p:sp>
            <p:nvSpPr>
              <p:cNvPr id="43" name="Text Box 10"/>
              <p:cNvSpPr txBox="1">
                <a:spLocks noChangeArrowheads="1"/>
              </p:cNvSpPr>
              <p:nvPr/>
            </p:nvSpPr>
            <p:spPr bwMode="auto">
              <a:xfrm>
                <a:off x="4787778" y="5029200"/>
                <a:ext cx="7748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b="1" dirty="0" smtClean="0">
                    <a:solidFill>
                      <a:srgbClr val="FF0000"/>
                    </a:solidFill>
                    <a:latin typeface="+mj-lt"/>
                  </a:rPr>
                  <a:t>Buffer</a:t>
                </a:r>
                <a:endParaRPr lang="en-US" sz="1600" b="1" dirty="0">
                  <a:solidFill>
                    <a:srgbClr val="FF0000"/>
                  </a:solidFill>
                  <a:latin typeface="+mj-lt"/>
                </a:endParaRPr>
              </a:p>
            </p:txBody>
          </p:sp>
          <p:sp>
            <p:nvSpPr>
              <p:cNvPr id="44" name="Line 20"/>
              <p:cNvSpPr>
                <a:spLocks noChangeShapeType="1"/>
              </p:cNvSpPr>
              <p:nvPr/>
            </p:nvSpPr>
            <p:spPr bwMode="auto">
              <a:xfrm>
                <a:off x="4800600" y="5334000"/>
                <a:ext cx="6858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latin typeface="+mj-lt"/>
                </a:endParaRPr>
              </a:p>
            </p:txBody>
          </p:sp>
        </p:grpSp>
        <p:sp>
          <p:nvSpPr>
            <p:cNvPr id="10" name="Freeform 9"/>
            <p:cNvSpPr/>
            <p:nvPr/>
          </p:nvSpPr>
          <p:spPr>
            <a:xfrm>
              <a:off x="6388222" y="3937000"/>
              <a:ext cx="364067" cy="355600"/>
            </a:xfrm>
            <a:custGeom>
              <a:avLst/>
              <a:gdLst>
                <a:gd name="connsiteX0" fmla="*/ 0 w 364067"/>
                <a:gd name="connsiteY0" fmla="*/ 355600 h 355600"/>
                <a:gd name="connsiteX1" fmla="*/ 194733 w 364067"/>
                <a:gd name="connsiteY1" fmla="*/ 355600 h 355600"/>
                <a:gd name="connsiteX2" fmla="*/ 296333 w 364067"/>
                <a:gd name="connsiteY2" fmla="*/ 169333 h 355600"/>
                <a:gd name="connsiteX3" fmla="*/ 364067 w 364067"/>
                <a:gd name="connsiteY3" fmla="*/ 0 h 355600"/>
                <a:gd name="connsiteX4" fmla="*/ 0 w 364067"/>
                <a:gd name="connsiteY4" fmla="*/ 355600 h 35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067" h="355600">
                  <a:moveTo>
                    <a:pt x="0" y="355600"/>
                  </a:moveTo>
                  <a:lnTo>
                    <a:pt x="194733" y="355600"/>
                  </a:lnTo>
                  <a:lnTo>
                    <a:pt x="296333" y="169333"/>
                  </a:lnTo>
                  <a:lnTo>
                    <a:pt x="364067" y="0"/>
                  </a:lnTo>
                  <a:lnTo>
                    <a:pt x="0" y="355600"/>
                  </a:lnTo>
                  <a:close/>
                </a:path>
              </a:pathLst>
            </a:custGeom>
            <a:solidFill>
              <a:srgbClr val="FF0000"/>
            </a:solidFill>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charset="0"/>
                <a:ea typeface="ＭＳ Ｐゴシック" charset="0"/>
              </a:endParaRPr>
            </a:p>
          </p:txBody>
        </p:sp>
      </p:grpSp>
      <p:grpSp>
        <p:nvGrpSpPr>
          <p:cNvPr id="16" name="Group 15"/>
          <p:cNvGrpSpPr/>
          <p:nvPr/>
        </p:nvGrpSpPr>
        <p:grpSpPr>
          <a:xfrm>
            <a:off x="6601326" y="4191000"/>
            <a:ext cx="2247641" cy="830997"/>
            <a:chOff x="6601326" y="4191000"/>
            <a:chExt cx="2247641" cy="830997"/>
          </a:xfrm>
        </p:grpSpPr>
        <p:cxnSp>
          <p:nvCxnSpPr>
            <p:cNvPr id="12" name="Straight Arrow Connector 11"/>
            <p:cNvCxnSpPr>
              <a:endCxn id="73" idx="8"/>
            </p:cNvCxnSpPr>
            <p:nvPr/>
          </p:nvCxnSpPr>
          <p:spPr bwMode="auto">
            <a:xfrm flipH="1" flipV="1">
              <a:off x="6601326" y="4251960"/>
              <a:ext cx="713874" cy="396240"/>
            </a:xfrm>
            <a:prstGeom prst="straightConnector1">
              <a:avLst/>
            </a:prstGeom>
            <a:solidFill>
              <a:schemeClr val="accent1"/>
            </a:solidFill>
            <a:ln w="381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3" name="TextBox 12"/>
            <p:cNvSpPr txBox="1"/>
            <p:nvPr/>
          </p:nvSpPr>
          <p:spPr>
            <a:xfrm>
              <a:off x="6948537" y="4191000"/>
              <a:ext cx="1900430" cy="830997"/>
            </a:xfrm>
            <a:prstGeom prst="rect">
              <a:avLst/>
            </a:prstGeom>
            <a:noFill/>
          </p:spPr>
          <p:txBody>
            <a:bodyPr wrap="none" rtlCol="0">
              <a:spAutoFit/>
            </a:bodyPr>
            <a:lstStyle/>
            <a:p>
              <a:pPr algn="ctr"/>
              <a:r>
                <a:rPr lang="en-US" dirty="0" smtClean="0">
                  <a:solidFill>
                    <a:srgbClr val="FF0000"/>
                  </a:solidFill>
                  <a:latin typeface="+mj-lt"/>
                </a:rPr>
                <a:t>Make the </a:t>
              </a:r>
              <a:br>
                <a:rPr lang="en-US" dirty="0" smtClean="0">
                  <a:solidFill>
                    <a:srgbClr val="FF0000"/>
                  </a:solidFill>
                  <a:latin typeface="+mj-lt"/>
                </a:rPr>
              </a:br>
              <a:r>
                <a:rPr lang="en-US" dirty="0" smtClean="0">
                  <a:solidFill>
                    <a:srgbClr val="FF0000"/>
                  </a:solidFill>
                  <a:latin typeface="+mj-lt"/>
                </a:rPr>
                <a:t>buffer bigger!</a:t>
              </a:r>
              <a:endParaRPr lang="en-US" dirty="0">
                <a:solidFill>
                  <a:srgbClr val="FF0000"/>
                </a:solidFill>
                <a:latin typeface="+mj-lt"/>
              </a:endParaRPr>
            </a:p>
          </p:txBody>
        </p:sp>
      </p:grpSp>
      <p:sp>
        <p:nvSpPr>
          <p:cNvPr id="14" name="TextBox 13"/>
          <p:cNvSpPr txBox="1"/>
          <p:nvPr/>
        </p:nvSpPr>
        <p:spPr>
          <a:xfrm>
            <a:off x="6781800" y="4953000"/>
            <a:ext cx="1966466" cy="461665"/>
          </a:xfrm>
          <a:prstGeom prst="rect">
            <a:avLst/>
          </a:prstGeom>
          <a:noFill/>
        </p:spPr>
        <p:txBody>
          <a:bodyPr wrap="none" rtlCol="0">
            <a:spAutoFit/>
          </a:bodyPr>
          <a:lstStyle/>
          <a:p>
            <a:r>
              <a:rPr lang="en-US" i="1" dirty="0" smtClean="0">
                <a:solidFill>
                  <a:srgbClr val="FF0000"/>
                </a:solidFill>
                <a:latin typeface="+mj-lt"/>
              </a:rPr>
              <a:t>“</a:t>
            </a:r>
            <a:r>
              <a:rPr lang="en-US" i="1" dirty="0" err="1" smtClean="0">
                <a:solidFill>
                  <a:srgbClr val="FF0000"/>
                </a:solidFill>
                <a:latin typeface="+mj-lt"/>
              </a:rPr>
              <a:t>Rebuffering</a:t>
            </a:r>
            <a:r>
              <a:rPr lang="en-US" i="1" dirty="0" smtClean="0">
                <a:solidFill>
                  <a:srgbClr val="FF0000"/>
                </a:solidFill>
                <a:latin typeface="+mj-lt"/>
              </a:rPr>
              <a:t>”</a:t>
            </a:r>
            <a:endParaRPr lang="en-US" i="1" dirty="0">
              <a:solidFill>
                <a:srgbClr val="FF0000"/>
              </a:solidFill>
              <a:latin typeface="+mj-lt"/>
            </a:endParaRPr>
          </a:p>
        </p:txBody>
      </p:sp>
    </p:spTree>
    <p:extLst>
      <p:ext uri="{BB962C8B-B14F-4D97-AF65-F5344CB8AC3E}">
        <p14:creationId xmlns:p14="http://schemas.microsoft.com/office/powerpoint/2010/main" val="15400358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en-US"/>
              <a:t>Playback buffer</a:t>
            </a:r>
          </a:p>
        </p:txBody>
      </p:sp>
      <p:sp>
        <p:nvSpPr>
          <p:cNvPr id="203779" name="Rectangle 3"/>
          <p:cNvSpPr>
            <a:spLocks noGrp="1" noChangeArrowheads="1"/>
          </p:cNvSpPr>
          <p:nvPr>
            <p:ph type="body" idx="1"/>
          </p:nvPr>
        </p:nvSpPr>
        <p:spPr>
          <a:xfrm>
            <a:off x="533400" y="1981200"/>
            <a:ext cx="8077200" cy="4114800"/>
          </a:xfrm>
        </p:spPr>
        <p:txBody>
          <a:bodyPr/>
          <a:lstStyle/>
          <a:p>
            <a:pPr marL="287338" indent="-287338">
              <a:buSzPct val="100000"/>
              <a:buFont typeface="Lucida Grande"/>
              <a:buChar char="-"/>
            </a:pPr>
            <a:r>
              <a:rPr lang="en-US" dirty="0" smtClean="0"/>
              <a:t>With packet switching, end-to-end delay is variable.</a:t>
            </a:r>
          </a:p>
          <a:p>
            <a:pPr marL="287338" indent="-287338">
              <a:buSzPct val="100000"/>
              <a:buFont typeface="Lucida Grande"/>
              <a:buChar char="-"/>
            </a:pPr>
            <a:r>
              <a:rPr lang="en-US" dirty="0"/>
              <a:t>We </a:t>
            </a:r>
            <a:r>
              <a:rPr lang="en-US" dirty="0" smtClean="0"/>
              <a:t>use a playback buffer to absorb the variation.</a:t>
            </a:r>
          </a:p>
          <a:p>
            <a:pPr marL="287338" indent="-287338">
              <a:buSzPct val="100000"/>
              <a:buFont typeface="Lucida Grande"/>
              <a:buChar char="-"/>
            </a:pPr>
            <a:endParaRPr lang="en-US" dirty="0" smtClean="0"/>
          </a:p>
          <a:p>
            <a:pPr marL="287338" indent="-287338">
              <a:buSzPct val="100000"/>
              <a:buFont typeface="Lucida Grande"/>
              <a:buChar char="-"/>
            </a:pPr>
            <a:r>
              <a:rPr lang="en-US" dirty="0" smtClean="0"/>
              <a:t>We could just make the playback buffer very big, but then the video would be delayed at the start.</a:t>
            </a:r>
          </a:p>
          <a:p>
            <a:pPr marL="287338" indent="-287338">
              <a:buSzPct val="100000"/>
              <a:buFont typeface="Lucida Grande"/>
              <a:buChar char="-"/>
            </a:pPr>
            <a:r>
              <a:rPr lang="en-US" dirty="0" smtClean="0"/>
              <a:t>Therefore, applications estimate the delay, set the playback buffer, and resize the buffer if the delay changes.</a:t>
            </a:r>
          </a:p>
        </p:txBody>
      </p:sp>
    </p:spTree>
    <p:extLst>
      <p:ext uri="{BB962C8B-B14F-4D97-AF65-F5344CB8AC3E}">
        <p14:creationId xmlns:p14="http://schemas.microsoft.com/office/powerpoint/2010/main" val="256531265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2BF0D90-96B9-DC48-8428-5ED7CC121714}" type="slidenum">
              <a:rPr lang="en-US" smtClean="0"/>
              <a:pPr/>
              <a:t>8</a:t>
            </a:fld>
            <a:endParaRPr lang="en-US"/>
          </a:p>
        </p:txBody>
      </p:sp>
      <p:cxnSp>
        <p:nvCxnSpPr>
          <p:cNvPr id="13" name="Straight Connector 12"/>
          <p:cNvCxnSpPr/>
          <p:nvPr/>
        </p:nvCxnSpPr>
        <p:spPr bwMode="auto">
          <a:xfrm>
            <a:off x="2971800" y="1447800"/>
            <a:ext cx="160020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6" name="Straight Connector 15"/>
          <p:cNvCxnSpPr/>
          <p:nvPr/>
        </p:nvCxnSpPr>
        <p:spPr bwMode="auto">
          <a:xfrm flipV="1">
            <a:off x="1143000" y="1447800"/>
            <a:ext cx="6705600" cy="12852"/>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pic>
        <p:nvPicPr>
          <p:cNvPr id="17" name="Picture 4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143000"/>
            <a:ext cx="914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143000"/>
            <a:ext cx="914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0"/>
          <p:cNvPicPr>
            <a:picLocks noChangeArrowheads="1"/>
          </p:cNvPicPr>
          <p:nvPr/>
        </p:nvPicPr>
        <p:blipFill>
          <a:blip r:embed="rId4">
            <a:alphaModFix/>
            <a:extLst>
              <a:ext uri="{28A0092B-C50C-407E-A947-70E740481C1C}">
                <a14:useLocalDpi xmlns:a14="http://schemas.microsoft.com/office/drawing/2010/main" val="0"/>
              </a:ext>
            </a:extLst>
          </a:blip>
          <a:srcRect/>
          <a:stretch>
            <a:fillRect/>
          </a:stretch>
        </p:blipFill>
        <p:spPr bwMode="auto">
          <a:xfrm>
            <a:off x="228600" y="685800"/>
            <a:ext cx="1143000" cy="1130300"/>
          </a:xfrm>
          <a:prstGeom prst="rect">
            <a:avLst/>
          </a:prstGeom>
          <a:noFill/>
          <a:ln>
            <a:noFill/>
          </a:ln>
          <a:extLst>
            <a:ext uri="{909E8E84-426E-40dd-AFC4-6F175D3DCCD1}">
              <a14:hiddenFill xmlns:a14="http://schemas.microsoft.com/office/drawing/2010/main">
                <a:solidFill>
                  <a:srgbClr val="FFFFFF">
                    <a:alpha val="94901"/>
                  </a:srgbClr>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1" name="Picture 20"/>
          <p:cNvPicPr>
            <a:picLocks noChangeArrowheads="1"/>
          </p:cNvPicPr>
          <p:nvPr/>
        </p:nvPicPr>
        <p:blipFill>
          <a:blip r:embed="rId4">
            <a:alphaModFix/>
            <a:extLst>
              <a:ext uri="{28A0092B-C50C-407E-A947-70E740481C1C}">
                <a14:useLocalDpi xmlns:a14="http://schemas.microsoft.com/office/drawing/2010/main" val="0"/>
              </a:ext>
            </a:extLst>
          </a:blip>
          <a:srcRect/>
          <a:stretch>
            <a:fillRect/>
          </a:stretch>
        </p:blipFill>
        <p:spPr bwMode="auto">
          <a:xfrm>
            <a:off x="7467600" y="685800"/>
            <a:ext cx="1143000" cy="1130300"/>
          </a:xfrm>
          <a:prstGeom prst="rect">
            <a:avLst/>
          </a:prstGeom>
          <a:noFill/>
          <a:ln>
            <a:noFill/>
          </a:ln>
          <a:extLst>
            <a:ext uri="{909E8E84-426E-40dd-AFC4-6F175D3DCCD1}">
              <a14:hiddenFill xmlns:a14="http://schemas.microsoft.com/office/drawing/2010/main">
                <a:solidFill>
                  <a:srgbClr val="FFFFFF">
                    <a:alpha val="94901"/>
                  </a:srgbClr>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22" name="Group 21"/>
          <p:cNvGrpSpPr/>
          <p:nvPr/>
        </p:nvGrpSpPr>
        <p:grpSpPr>
          <a:xfrm>
            <a:off x="1447800" y="986135"/>
            <a:ext cx="6248400" cy="461665"/>
            <a:chOff x="1676400" y="1214735"/>
            <a:chExt cx="6248400" cy="461665"/>
          </a:xfrm>
        </p:grpSpPr>
        <p:sp>
          <p:nvSpPr>
            <p:cNvPr id="23" name="TextBox 22"/>
            <p:cNvSpPr txBox="1"/>
            <p:nvPr/>
          </p:nvSpPr>
          <p:spPr>
            <a:xfrm>
              <a:off x="1676400" y="1214735"/>
              <a:ext cx="825700" cy="461665"/>
            </a:xfrm>
            <a:prstGeom prst="rect">
              <a:avLst/>
            </a:prstGeom>
            <a:noFill/>
          </p:spPr>
          <p:txBody>
            <a:bodyPr wrap="none" rtlCol="0">
              <a:spAutoFit/>
            </a:bodyPr>
            <a:lstStyle/>
            <a:p>
              <a:r>
                <a:rPr lang="en-US" i="1" dirty="0" smtClean="0">
                  <a:latin typeface="Times New Roman"/>
                  <a:cs typeface="Times New Roman"/>
                </a:rPr>
                <a:t>l</a:t>
              </a:r>
              <a:r>
                <a:rPr lang="en-US" i="1" baseline="-25000" dirty="0" smtClean="0">
                  <a:latin typeface="Times New Roman"/>
                  <a:cs typeface="Times New Roman"/>
                </a:rPr>
                <a:t>1</a:t>
              </a:r>
              <a:r>
                <a:rPr lang="en-US" i="1" dirty="0" smtClean="0">
                  <a:latin typeface="Times New Roman"/>
                  <a:cs typeface="Times New Roman"/>
                </a:rPr>
                <a:t>, r</a:t>
              </a:r>
              <a:r>
                <a:rPr lang="en-US" i="1" baseline="-25000" dirty="0" smtClean="0">
                  <a:latin typeface="Times New Roman"/>
                  <a:cs typeface="Times New Roman"/>
                </a:rPr>
                <a:t>1</a:t>
              </a:r>
              <a:endParaRPr lang="en-US" i="1" baseline="-25000" dirty="0">
                <a:latin typeface="Times New Roman"/>
                <a:cs typeface="Times New Roman"/>
              </a:endParaRPr>
            </a:p>
          </p:txBody>
        </p:sp>
        <p:sp>
          <p:nvSpPr>
            <p:cNvPr id="24" name="TextBox 23"/>
            <p:cNvSpPr txBox="1"/>
            <p:nvPr/>
          </p:nvSpPr>
          <p:spPr>
            <a:xfrm>
              <a:off x="3429000" y="1214735"/>
              <a:ext cx="825700" cy="461665"/>
            </a:xfrm>
            <a:prstGeom prst="rect">
              <a:avLst/>
            </a:prstGeom>
            <a:noFill/>
          </p:spPr>
          <p:txBody>
            <a:bodyPr wrap="none" rtlCol="0">
              <a:spAutoFit/>
            </a:bodyPr>
            <a:lstStyle/>
            <a:p>
              <a:r>
                <a:rPr lang="en-US" i="1" dirty="0" smtClean="0">
                  <a:latin typeface="Times New Roman"/>
                  <a:cs typeface="Times New Roman"/>
                </a:rPr>
                <a:t>l</a:t>
              </a:r>
              <a:r>
                <a:rPr lang="en-US" i="1" baseline="-25000" dirty="0">
                  <a:latin typeface="Times New Roman"/>
                  <a:cs typeface="Times New Roman"/>
                </a:rPr>
                <a:t>2</a:t>
              </a:r>
              <a:r>
                <a:rPr lang="en-US" i="1" dirty="0" smtClean="0">
                  <a:latin typeface="Times New Roman"/>
                  <a:cs typeface="Times New Roman"/>
                </a:rPr>
                <a:t>, r</a:t>
              </a:r>
              <a:r>
                <a:rPr lang="en-US" i="1" baseline="-25000" dirty="0">
                  <a:latin typeface="Times New Roman"/>
                  <a:cs typeface="Times New Roman"/>
                </a:rPr>
                <a:t>2</a:t>
              </a:r>
            </a:p>
          </p:txBody>
        </p:sp>
        <p:sp>
          <p:nvSpPr>
            <p:cNvPr id="25" name="TextBox 24"/>
            <p:cNvSpPr txBox="1"/>
            <p:nvPr/>
          </p:nvSpPr>
          <p:spPr>
            <a:xfrm>
              <a:off x="5422700" y="1214735"/>
              <a:ext cx="825700" cy="461665"/>
            </a:xfrm>
            <a:prstGeom prst="rect">
              <a:avLst/>
            </a:prstGeom>
            <a:noFill/>
          </p:spPr>
          <p:txBody>
            <a:bodyPr wrap="none" rtlCol="0">
              <a:spAutoFit/>
            </a:bodyPr>
            <a:lstStyle/>
            <a:p>
              <a:r>
                <a:rPr lang="en-US" i="1" dirty="0" smtClean="0">
                  <a:latin typeface="Times New Roman"/>
                  <a:cs typeface="Times New Roman"/>
                </a:rPr>
                <a:t>l</a:t>
              </a:r>
              <a:r>
                <a:rPr lang="en-US" i="1" baseline="-25000" dirty="0">
                  <a:latin typeface="Times New Roman"/>
                  <a:cs typeface="Times New Roman"/>
                </a:rPr>
                <a:t>3</a:t>
              </a:r>
              <a:r>
                <a:rPr lang="en-US" i="1" dirty="0" smtClean="0">
                  <a:latin typeface="Times New Roman"/>
                  <a:cs typeface="Times New Roman"/>
                </a:rPr>
                <a:t>, r</a:t>
              </a:r>
              <a:r>
                <a:rPr lang="en-US" i="1" baseline="-25000" dirty="0">
                  <a:latin typeface="Times New Roman"/>
                  <a:cs typeface="Times New Roman"/>
                </a:rPr>
                <a:t>3</a:t>
              </a:r>
            </a:p>
          </p:txBody>
        </p:sp>
        <p:sp>
          <p:nvSpPr>
            <p:cNvPr id="26" name="TextBox 25"/>
            <p:cNvSpPr txBox="1"/>
            <p:nvPr/>
          </p:nvSpPr>
          <p:spPr>
            <a:xfrm>
              <a:off x="7099100" y="1214735"/>
              <a:ext cx="825700" cy="461665"/>
            </a:xfrm>
            <a:prstGeom prst="rect">
              <a:avLst/>
            </a:prstGeom>
            <a:noFill/>
          </p:spPr>
          <p:txBody>
            <a:bodyPr wrap="none" rtlCol="0">
              <a:spAutoFit/>
            </a:bodyPr>
            <a:lstStyle/>
            <a:p>
              <a:r>
                <a:rPr lang="en-US" i="1" dirty="0" smtClean="0">
                  <a:latin typeface="Times New Roman"/>
                  <a:cs typeface="Times New Roman"/>
                </a:rPr>
                <a:t>l</a:t>
              </a:r>
              <a:r>
                <a:rPr lang="en-US" i="1" baseline="-25000" dirty="0">
                  <a:latin typeface="Times New Roman"/>
                  <a:cs typeface="Times New Roman"/>
                </a:rPr>
                <a:t>4</a:t>
              </a:r>
              <a:r>
                <a:rPr lang="en-US" i="1" dirty="0" smtClean="0">
                  <a:latin typeface="Times New Roman"/>
                  <a:cs typeface="Times New Roman"/>
                </a:rPr>
                <a:t>, r</a:t>
              </a:r>
              <a:r>
                <a:rPr lang="en-US" i="1" baseline="-25000" dirty="0">
                  <a:latin typeface="Times New Roman"/>
                  <a:cs typeface="Times New Roman"/>
                </a:rPr>
                <a:t>4</a:t>
              </a:r>
            </a:p>
          </p:txBody>
        </p:sp>
      </p:grpSp>
      <p:sp>
        <p:nvSpPr>
          <p:cNvPr id="27" name="TextBox 26"/>
          <p:cNvSpPr txBox="1"/>
          <p:nvPr/>
        </p:nvSpPr>
        <p:spPr>
          <a:xfrm>
            <a:off x="76200" y="914400"/>
            <a:ext cx="364202" cy="461665"/>
          </a:xfrm>
          <a:prstGeom prst="rect">
            <a:avLst/>
          </a:prstGeom>
          <a:noFill/>
        </p:spPr>
        <p:txBody>
          <a:bodyPr wrap="none" rtlCol="0">
            <a:spAutoFit/>
          </a:bodyPr>
          <a:lstStyle/>
          <a:p>
            <a:r>
              <a:rPr lang="en-US" dirty="0" smtClean="0">
                <a:latin typeface="+mj-lt"/>
              </a:rPr>
              <a:t>A</a:t>
            </a:r>
            <a:endParaRPr lang="en-US" dirty="0">
              <a:latin typeface="+mj-lt"/>
            </a:endParaRPr>
          </a:p>
        </p:txBody>
      </p:sp>
      <p:sp>
        <p:nvSpPr>
          <p:cNvPr id="28" name="TextBox 27"/>
          <p:cNvSpPr txBox="1"/>
          <p:nvPr/>
        </p:nvSpPr>
        <p:spPr>
          <a:xfrm>
            <a:off x="8382000" y="914400"/>
            <a:ext cx="364202" cy="461665"/>
          </a:xfrm>
          <a:prstGeom prst="rect">
            <a:avLst/>
          </a:prstGeom>
          <a:noFill/>
        </p:spPr>
        <p:txBody>
          <a:bodyPr wrap="none" rtlCol="0">
            <a:spAutoFit/>
          </a:bodyPr>
          <a:lstStyle/>
          <a:p>
            <a:r>
              <a:rPr lang="en-US" dirty="0" smtClean="0">
                <a:latin typeface="+mj-lt"/>
              </a:rPr>
              <a:t>B</a:t>
            </a:r>
            <a:endParaRPr lang="en-US" dirty="0">
              <a:latin typeface="+mj-lt"/>
            </a:endParaRPr>
          </a:p>
        </p:txBody>
      </p:sp>
      <p:pic>
        <p:nvPicPr>
          <p:cNvPr id="12" name="Picture 4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1143000"/>
            <a:ext cx="914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Text Box 11"/>
          <p:cNvSpPr txBox="1">
            <a:spLocks noChangeArrowheads="1"/>
          </p:cNvSpPr>
          <p:nvPr/>
        </p:nvSpPr>
        <p:spPr bwMode="auto">
          <a:xfrm>
            <a:off x="2588863" y="1676400"/>
            <a:ext cx="3829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dirty="0">
                <a:latin typeface="+mj-lt"/>
              </a:rPr>
              <a:t>S</a:t>
            </a:r>
            <a:r>
              <a:rPr lang="en-US" sz="1600" dirty="0" smtClean="0">
                <a:latin typeface="+mj-lt"/>
              </a:rPr>
              <a:t>1</a:t>
            </a:r>
            <a:endParaRPr lang="en-US" sz="1600" dirty="0">
              <a:latin typeface="+mj-lt"/>
            </a:endParaRPr>
          </a:p>
        </p:txBody>
      </p:sp>
      <p:sp>
        <p:nvSpPr>
          <p:cNvPr id="77" name="Text Box 11"/>
          <p:cNvSpPr txBox="1">
            <a:spLocks noChangeArrowheads="1"/>
          </p:cNvSpPr>
          <p:nvPr/>
        </p:nvSpPr>
        <p:spPr bwMode="auto">
          <a:xfrm>
            <a:off x="4419600" y="1676400"/>
            <a:ext cx="3829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dirty="0" smtClean="0">
                <a:latin typeface="+mj-lt"/>
              </a:rPr>
              <a:t>S2</a:t>
            </a:r>
            <a:endParaRPr lang="en-US" sz="1600" dirty="0">
              <a:latin typeface="+mj-lt"/>
            </a:endParaRPr>
          </a:p>
        </p:txBody>
      </p:sp>
      <p:sp>
        <p:nvSpPr>
          <p:cNvPr id="78" name="Text Box 11"/>
          <p:cNvSpPr txBox="1">
            <a:spLocks noChangeArrowheads="1"/>
          </p:cNvSpPr>
          <p:nvPr/>
        </p:nvSpPr>
        <p:spPr bwMode="auto">
          <a:xfrm>
            <a:off x="6170263" y="1676400"/>
            <a:ext cx="3829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dirty="0" smtClean="0">
                <a:latin typeface="+mj-lt"/>
              </a:rPr>
              <a:t>S3</a:t>
            </a:r>
            <a:endParaRPr lang="en-US" sz="1600" dirty="0">
              <a:latin typeface="+mj-lt"/>
            </a:endParaRPr>
          </a:p>
        </p:txBody>
      </p:sp>
      <p:grpSp>
        <p:nvGrpSpPr>
          <p:cNvPr id="72" name="Group 71"/>
          <p:cNvGrpSpPr/>
          <p:nvPr/>
        </p:nvGrpSpPr>
        <p:grpSpPr>
          <a:xfrm>
            <a:off x="4572000" y="1295400"/>
            <a:ext cx="457200" cy="228600"/>
            <a:chOff x="926870" y="1253197"/>
            <a:chExt cx="3086122" cy="1119674"/>
          </a:xfrm>
          <a:effectLst>
            <a:outerShdw blurRad="50800" dist="38100" dir="2700000" algn="tl" rotWithShape="0">
              <a:prstClr val="black">
                <a:alpha val="40000"/>
              </a:prstClr>
            </a:outerShdw>
          </a:effectLst>
        </p:grpSpPr>
        <p:sp>
          <p:nvSpPr>
            <p:cNvPr id="74" name="Freeform 73"/>
            <p:cNvSpPr/>
            <p:nvPr/>
          </p:nvSpPr>
          <p:spPr>
            <a:xfrm>
              <a:off x="926870" y="1253197"/>
              <a:ext cx="3086122" cy="1119674"/>
            </a:xfrm>
            <a:custGeom>
              <a:avLst/>
              <a:gdLst>
                <a:gd name="connsiteX0" fmla="*/ 0 w 3086122"/>
                <a:gd name="connsiteY0" fmla="*/ 13655 h 1119674"/>
                <a:gd name="connsiteX1" fmla="*/ 3086122 w 3086122"/>
                <a:gd name="connsiteY1" fmla="*/ 0 h 1119674"/>
                <a:gd name="connsiteX2" fmla="*/ 3072466 w 3086122"/>
                <a:gd name="connsiteY2" fmla="*/ 1119674 h 1119674"/>
                <a:gd name="connsiteX3" fmla="*/ 13656 w 3086122"/>
                <a:gd name="connsiteY3" fmla="*/ 1078710 h 1119674"/>
              </a:gdLst>
              <a:ahLst/>
              <a:cxnLst>
                <a:cxn ang="0">
                  <a:pos x="connsiteX0" y="connsiteY0"/>
                </a:cxn>
                <a:cxn ang="0">
                  <a:pos x="connsiteX1" y="connsiteY1"/>
                </a:cxn>
                <a:cxn ang="0">
                  <a:pos x="connsiteX2" y="connsiteY2"/>
                </a:cxn>
                <a:cxn ang="0">
                  <a:pos x="connsiteX3" y="connsiteY3"/>
                </a:cxn>
              </a:cxnLst>
              <a:rect l="l" t="t" r="r" b="b"/>
              <a:pathLst>
                <a:path w="3086122" h="1119674">
                  <a:moveTo>
                    <a:pt x="0" y="13655"/>
                  </a:moveTo>
                  <a:lnTo>
                    <a:pt x="3086122" y="0"/>
                  </a:lnTo>
                  <a:lnTo>
                    <a:pt x="3072466" y="1119674"/>
                  </a:lnTo>
                  <a:lnTo>
                    <a:pt x="13656" y="1078710"/>
                  </a:lnTo>
                </a:path>
              </a:pathLst>
            </a:custGeom>
            <a:ln w="38100" cmpd="sng">
              <a:solidFill>
                <a:srgbClr val="FF0000"/>
              </a:solidFill>
            </a:ln>
          </p:spPr>
          <p:style>
            <a:lnRef idx="2">
              <a:schemeClr val="accent1"/>
            </a:lnRef>
            <a:fillRef idx="0">
              <a:schemeClr val="accent1"/>
            </a:fillRef>
            <a:effectRef idx="1">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a:defRPr>
                  <a:solidFill>
                    <a:schemeClr val="tx1"/>
                  </a:solidFill>
                  <a:latin typeface="+mn-lt"/>
                  <a:ea typeface="+mn-ea"/>
                  <a:cs typeface="+mn-cs"/>
                </a:defRPr>
              </a:lvl1pPr>
              <a:lvl2pPr>
                <a:defRPr>
                  <a:solidFill>
                    <a:schemeClr val="tx1"/>
                  </a:solidFill>
                  <a:latin typeface="+mn-lt"/>
                  <a:ea typeface="+mn-ea"/>
                  <a:cs typeface="+mn-cs"/>
                </a:defRPr>
              </a:lvl2pPr>
              <a:lvl3pPr>
                <a:defRPr>
                  <a:solidFill>
                    <a:schemeClr val="tx1"/>
                  </a:solidFill>
                  <a:latin typeface="+mn-lt"/>
                  <a:ea typeface="+mn-ea"/>
                  <a:cs typeface="+mn-cs"/>
                </a:defRPr>
              </a:lvl3pPr>
              <a:lvl4pPr>
                <a:defRPr>
                  <a:solidFill>
                    <a:schemeClr val="tx1"/>
                  </a:solidFill>
                  <a:latin typeface="+mn-lt"/>
                  <a:ea typeface="+mn-ea"/>
                  <a:cs typeface="+mn-cs"/>
                </a:defRPr>
              </a:lvl4pPr>
              <a:lvl5pPr>
                <a:defRPr>
                  <a:solidFill>
                    <a:schemeClr val="tx1"/>
                  </a:solidFill>
                  <a:latin typeface="+mn-lt"/>
                  <a:ea typeface="+mn-ea"/>
                  <a:cs typeface="+mn-cs"/>
                </a:defRPr>
              </a:lvl5pPr>
              <a:lvl6pPr>
                <a:defRPr>
                  <a:solidFill>
                    <a:schemeClr val="tx1"/>
                  </a:solidFill>
                  <a:latin typeface="+mn-lt"/>
                  <a:ea typeface="+mn-ea"/>
                  <a:cs typeface="+mn-cs"/>
                </a:defRPr>
              </a:lvl6pPr>
              <a:lvl7pPr>
                <a:defRPr>
                  <a:solidFill>
                    <a:schemeClr val="tx1"/>
                  </a:solidFill>
                  <a:latin typeface="+mn-lt"/>
                  <a:ea typeface="+mn-ea"/>
                  <a:cs typeface="+mn-cs"/>
                </a:defRPr>
              </a:lvl7pPr>
              <a:lvl8pPr>
                <a:defRPr>
                  <a:solidFill>
                    <a:schemeClr val="tx1"/>
                  </a:solidFill>
                  <a:latin typeface="+mn-lt"/>
                  <a:ea typeface="+mn-ea"/>
                  <a:cs typeface="+mn-cs"/>
                </a:defRPr>
              </a:lvl8pPr>
              <a:lvl9pPr>
                <a:defRPr>
                  <a:solidFill>
                    <a:schemeClr val="tx1"/>
                  </a:solidFill>
                  <a:latin typeface="+mn-lt"/>
                  <a:ea typeface="+mn-ea"/>
                  <a:cs typeface="+mn-cs"/>
                </a:defRPr>
              </a:lvl9pPr>
            </a:lstStyle>
            <a:p>
              <a:pPr algn="ctr"/>
              <a:endParaRPr lang="en-US" kern="1200"/>
            </a:p>
          </p:txBody>
        </p:sp>
        <p:cxnSp>
          <p:nvCxnSpPr>
            <p:cNvPr id="75" name="Straight Connector 74"/>
            <p:cNvCxnSpPr/>
            <p:nvPr/>
          </p:nvCxnSpPr>
          <p:spPr>
            <a:xfrm>
              <a:off x="2485080" y="1253197"/>
              <a:ext cx="0" cy="1119674"/>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80" name="Freeform 79"/>
          <p:cNvSpPr/>
          <p:nvPr/>
        </p:nvSpPr>
        <p:spPr>
          <a:xfrm>
            <a:off x="3810000" y="623342"/>
            <a:ext cx="817821" cy="748258"/>
          </a:xfrm>
          <a:custGeom>
            <a:avLst/>
            <a:gdLst>
              <a:gd name="connsiteX0" fmla="*/ 0 w 1960821"/>
              <a:gd name="connsiteY0" fmla="*/ 0 h 1782746"/>
              <a:gd name="connsiteX1" fmla="*/ 401077 w 1960821"/>
              <a:gd name="connsiteY1" fmla="*/ 1381628 h 1782746"/>
              <a:gd name="connsiteX2" fmla="*/ 1960821 w 1960821"/>
              <a:gd name="connsiteY2" fmla="*/ 1782746 h 1782746"/>
            </a:gdLst>
            <a:ahLst/>
            <a:cxnLst>
              <a:cxn ang="0">
                <a:pos x="connsiteX0" y="connsiteY0"/>
              </a:cxn>
              <a:cxn ang="0">
                <a:pos x="connsiteX1" y="connsiteY1"/>
              </a:cxn>
              <a:cxn ang="0">
                <a:pos x="connsiteX2" y="connsiteY2"/>
              </a:cxn>
            </a:cxnLst>
            <a:rect l="l" t="t" r="r" b="b"/>
            <a:pathLst>
              <a:path w="1960821" h="1782746">
                <a:moveTo>
                  <a:pt x="0" y="0"/>
                </a:moveTo>
                <a:cubicBezTo>
                  <a:pt x="37137" y="542252"/>
                  <a:pt x="74274" y="1084504"/>
                  <a:pt x="401077" y="1381628"/>
                </a:cubicBezTo>
                <a:cubicBezTo>
                  <a:pt x="727880" y="1678752"/>
                  <a:pt x="1960821" y="1782746"/>
                  <a:pt x="1960821" y="1782746"/>
                </a:cubicBezTo>
              </a:path>
            </a:pathLst>
          </a:custGeom>
          <a:ln w="28575" cmpd="sng">
            <a:solidFill>
              <a:schemeClr val="tx1"/>
            </a:solidFill>
            <a:prstDash val="sysDash"/>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1" name="Freeform 80"/>
          <p:cNvSpPr/>
          <p:nvPr/>
        </p:nvSpPr>
        <p:spPr>
          <a:xfrm flipV="1">
            <a:off x="3810000" y="1461542"/>
            <a:ext cx="817821" cy="748258"/>
          </a:xfrm>
          <a:custGeom>
            <a:avLst/>
            <a:gdLst>
              <a:gd name="connsiteX0" fmla="*/ 0 w 1960821"/>
              <a:gd name="connsiteY0" fmla="*/ 0 h 1782746"/>
              <a:gd name="connsiteX1" fmla="*/ 401077 w 1960821"/>
              <a:gd name="connsiteY1" fmla="*/ 1381628 h 1782746"/>
              <a:gd name="connsiteX2" fmla="*/ 1960821 w 1960821"/>
              <a:gd name="connsiteY2" fmla="*/ 1782746 h 1782746"/>
            </a:gdLst>
            <a:ahLst/>
            <a:cxnLst>
              <a:cxn ang="0">
                <a:pos x="connsiteX0" y="connsiteY0"/>
              </a:cxn>
              <a:cxn ang="0">
                <a:pos x="connsiteX1" y="connsiteY1"/>
              </a:cxn>
              <a:cxn ang="0">
                <a:pos x="connsiteX2" y="connsiteY2"/>
              </a:cxn>
            </a:cxnLst>
            <a:rect l="l" t="t" r="r" b="b"/>
            <a:pathLst>
              <a:path w="1960821" h="1782746">
                <a:moveTo>
                  <a:pt x="0" y="0"/>
                </a:moveTo>
                <a:cubicBezTo>
                  <a:pt x="37137" y="542252"/>
                  <a:pt x="74274" y="1084504"/>
                  <a:pt x="401077" y="1381628"/>
                </a:cubicBezTo>
                <a:cubicBezTo>
                  <a:pt x="727880" y="1678752"/>
                  <a:pt x="1960821" y="1782746"/>
                  <a:pt x="1960821" y="1782746"/>
                </a:cubicBezTo>
              </a:path>
            </a:pathLst>
          </a:custGeom>
          <a:ln w="28575" cmpd="sng">
            <a:solidFill>
              <a:schemeClr val="tx1"/>
            </a:solidFill>
            <a:prstDash val="sysDash"/>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 name="TextBox 3"/>
          <p:cNvSpPr txBox="1"/>
          <p:nvPr/>
        </p:nvSpPr>
        <p:spPr>
          <a:xfrm>
            <a:off x="3810000" y="533400"/>
            <a:ext cx="1646655" cy="400110"/>
          </a:xfrm>
          <a:prstGeom prst="rect">
            <a:avLst/>
          </a:prstGeom>
          <a:noFill/>
        </p:spPr>
        <p:txBody>
          <a:bodyPr wrap="none" rtlCol="0">
            <a:spAutoFit/>
          </a:bodyPr>
          <a:lstStyle/>
          <a:p>
            <a:r>
              <a:rPr lang="en-US" sz="2000" dirty="0" smtClean="0">
                <a:latin typeface="+mj-lt"/>
              </a:rPr>
              <a:t>Other packets</a:t>
            </a:r>
            <a:endParaRPr lang="en-US" sz="2000" dirty="0">
              <a:latin typeface="+mj-lt"/>
            </a:endParaRPr>
          </a:p>
        </p:txBody>
      </p:sp>
      <p:grpSp>
        <p:nvGrpSpPr>
          <p:cNvPr id="82" name="Group 81"/>
          <p:cNvGrpSpPr/>
          <p:nvPr/>
        </p:nvGrpSpPr>
        <p:grpSpPr>
          <a:xfrm>
            <a:off x="2971800" y="304800"/>
            <a:ext cx="914400" cy="304800"/>
            <a:chOff x="0" y="3429000"/>
            <a:chExt cx="2209800" cy="381000"/>
          </a:xfrm>
        </p:grpSpPr>
        <p:sp>
          <p:nvSpPr>
            <p:cNvPr id="83" name="Rectangle 82"/>
            <p:cNvSpPr/>
            <p:nvPr/>
          </p:nvSpPr>
          <p:spPr bwMode="auto">
            <a:xfrm>
              <a:off x="0" y="3429000"/>
              <a:ext cx="1600200" cy="3810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mj-lt"/>
                  <a:ea typeface="ＭＳ Ｐゴシック" charset="0"/>
                </a:rPr>
                <a:t>Data</a:t>
              </a:r>
              <a:endParaRPr kumimoji="0" lang="en-US" sz="1100" b="0" i="0" u="none" strike="noStrike" cap="none" normalizeH="0" baseline="0" dirty="0">
                <a:ln>
                  <a:noFill/>
                </a:ln>
                <a:solidFill>
                  <a:schemeClr val="tx1"/>
                </a:solidFill>
                <a:effectLst/>
                <a:latin typeface="+mj-lt"/>
                <a:ea typeface="ＭＳ Ｐゴシック" charset="0"/>
              </a:endParaRPr>
            </a:p>
          </p:txBody>
        </p:sp>
        <p:sp>
          <p:nvSpPr>
            <p:cNvPr id="84" name="Rectangle 83"/>
            <p:cNvSpPr/>
            <p:nvPr/>
          </p:nvSpPr>
          <p:spPr bwMode="auto">
            <a:xfrm>
              <a:off x="1600200" y="3429000"/>
              <a:ext cx="609600" cy="381000"/>
            </a:xfrm>
            <a:prstGeom prst="rect">
              <a:avLst/>
            </a:prstGeom>
            <a:solidFill>
              <a:srgbClr val="FF6600"/>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mj-lt"/>
                  <a:ea typeface="ＭＳ Ｐゴシック" charset="0"/>
                </a:rPr>
                <a:t>H</a:t>
              </a:r>
              <a:endParaRPr kumimoji="0" lang="en-US" sz="1100" b="0" i="0" u="none" strike="noStrike" cap="none" normalizeH="0" baseline="0" dirty="0">
                <a:ln>
                  <a:noFill/>
                </a:ln>
                <a:solidFill>
                  <a:schemeClr val="tx1"/>
                </a:solidFill>
                <a:effectLst/>
                <a:latin typeface="+mj-lt"/>
                <a:ea typeface="ＭＳ Ｐゴシック" charset="0"/>
              </a:endParaRPr>
            </a:p>
          </p:txBody>
        </p:sp>
      </p:grpSp>
      <p:sp>
        <p:nvSpPr>
          <p:cNvPr id="5" name="TextBox 4"/>
          <p:cNvSpPr txBox="1"/>
          <p:nvPr/>
        </p:nvSpPr>
        <p:spPr>
          <a:xfrm>
            <a:off x="4800600" y="1600200"/>
            <a:ext cx="915969" cy="461665"/>
          </a:xfrm>
          <a:prstGeom prst="rect">
            <a:avLst/>
          </a:prstGeom>
          <a:noFill/>
        </p:spPr>
        <p:txBody>
          <a:bodyPr wrap="none" rtlCol="0">
            <a:spAutoFit/>
          </a:bodyPr>
          <a:lstStyle/>
          <a:p>
            <a:r>
              <a:rPr lang="en-US" i="1" dirty="0" smtClean="0">
                <a:solidFill>
                  <a:srgbClr val="FF0000"/>
                </a:solidFill>
                <a:latin typeface="Times New Roman"/>
                <a:cs typeface="Times New Roman"/>
              </a:rPr>
              <a:t>Q</a:t>
            </a:r>
            <a:r>
              <a:rPr lang="en-US" baseline="-25000" dirty="0" smtClean="0">
                <a:solidFill>
                  <a:srgbClr val="FF0000"/>
                </a:solidFill>
                <a:latin typeface="Times New Roman"/>
                <a:cs typeface="Times New Roman"/>
              </a:rPr>
              <a:t>2</a:t>
            </a:r>
            <a:r>
              <a:rPr lang="en-US" i="1" dirty="0" smtClean="0">
                <a:solidFill>
                  <a:srgbClr val="FF0000"/>
                </a:solidFill>
                <a:latin typeface="Times New Roman"/>
                <a:cs typeface="Times New Roman"/>
              </a:rPr>
              <a:t>(t)</a:t>
            </a:r>
            <a:endParaRPr lang="en-US" i="1" dirty="0">
              <a:solidFill>
                <a:srgbClr val="FF0000"/>
              </a:solidFill>
              <a:latin typeface="Times New Roman"/>
              <a:cs typeface="Times New Roman"/>
            </a:endParaRPr>
          </a:p>
        </p:txBody>
      </p:sp>
      <p:sp>
        <p:nvSpPr>
          <p:cNvPr id="45" name="Text Box 38"/>
          <p:cNvSpPr txBox="1">
            <a:spLocks noChangeArrowheads="1"/>
          </p:cNvSpPr>
          <p:nvPr/>
        </p:nvSpPr>
        <p:spPr bwMode="auto">
          <a:xfrm>
            <a:off x="1066800" y="2526268"/>
            <a:ext cx="5993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i="1" dirty="0" smtClean="0">
                <a:latin typeface="Times New Roman" charset="0"/>
              </a:rPr>
              <a:t>p/r</a:t>
            </a:r>
            <a:r>
              <a:rPr lang="en-US" sz="1800" i="1" baseline="-25000" dirty="0" smtClean="0">
                <a:latin typeface="Times New Roman" charset="0"/>
              </a:rPr>
              <a:t>1</a:t>
            </a:r>
            <a:endParaRPr lang="en-US" sz="1800" i="1" baseline="-25000" dirty="0">
              <a:latin typeface="Times New Roman" charset="0"/>
            </a:endParaRPr>
          </a:p>
        </p:txBody>
      </p:sp>
      <p:sp>
        <p:nvSpPr>
          <p:cNvPr id="31" name="Text Box 4"/>
          <p:cNvSpPr txBox="1">
            <a:spLocks noChangeArrowheads="1"/>
          </p:cNvSpPr>
          <p:nvPr/>
        </p:nvSpPr>
        <p:spPr bwMode="auto">
          <a:xfrm>
            <a:off x="320517" y="2514600"/>
            <a:ext cx="458409" cy="593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dirty="0" smtClean="0">
                <a:latin typeface="+mj-lt"/>
              </a:rPr>
              <a:t>A</a:t>
            </a:r>
            <a:endParaRPr lang="en-US" dirty="0">
              <a:latin typeface="+mj-lt"/>
            </a:endParaRPr>
          </a:p>
        </p:txBody>
      </p:sp>
      <p:sp>
        <p:nvSpPr>
          <p:cNvPr id="32" name="Text Box 5"/>
          <p:cNvSpPr txBox="1">
            <a:spLocks noChangeArrowheads="1"/>
          </p:cNvSpPr>
          <p:nvPr/>
        </p:nvSpPr>
        <p:spPr bwMode="auto">
          <a:xfrm>
            <a:off x="320517" y="5061857"/>
            <a:ext cx="443151" cy="593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dirty="0" smtClean="0">
                <a:latin typeface="+mj-lt"/>
              </a:rPr>
              <a:t>B</a:t>
            </a:r>
            <a:endParaRPr lang="en-US" dirty="0">
              <a:latin typeface="+mj-lt"/>
            </a:endParaRPr>
          </a:p>
        </p:txBody>
      </p:sp>
      <p:sp>
        <p:nvSpPr>
          <p:cNvPr id="33" name="Line 6"/>
          <p:cNvSpPr>
            <a:spLocks noChangeShapeType="1"/>
          </p:cNvSpPr>
          <p:nvPr/>
        </p:nvSpPr>
        <p:spPr bwMode="auto">
          <a:xfrm flipV="1">
            <a:off x="836303" y="2895600"/>
            <a:ext cx="3964297" cy="10886"/>
          </a:xfrm>
          <a:prstGeom prst="line">
            <a:avLst/>
          </a:prstGeom>
          <a:noFill/>
          <a:ln w="38100">
            <a:solidFill>
              <a:schemeClr val="tx1"/>
            </a:solidFill>
            <a:round/>
            <a:headEnd type="none"/>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4" name="Line 7"/>
          <p:cNvSpPr>
            <a:spLocks noChangeShapeType="1"/>
          </p:cNvSpPr>
          <p:nvPr/>
        </p:nvSpPr>
        <p:spPr bwMode="auto">
          <a:xfrm>
            <a:off x="836303" y="5453743"/>
            <a:ext cx="3964297" cy="0"/>
          </a:xfrm>
          <a:prstGeom prst="line">
            <a:avLst/>
          </a:prstGeom>
          <a:noFill/>
          <a:ln w="38100">
            <a:solidFill>
              <a:schemeClr val="tx1"/>
            </a:solidFill>
            <a:round/>
            <a:headEnd type="none"/>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5" name="Line 8"/>
          <p:cNvSpPr>
            <a:spLocks noChangeShapeType="1"/>
          </p:cNvSpPr>
          <p:nvPr/>
        </p:nvSpPr>
        <p:spPr bwMode="auto">
          <a:xfrm flipV="1">
            <a:off x="836303" y="3581400"/>
            <a:ext cx="3964297" cy="1088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6" name="Line 9"/>
          <p:cNvSpPr>
            <a:spLocks noChangeShapeType="1"/>
          </p:cNvSpPr>
          <p:nvPr/>
        </p:nvSpPr>
        <p:spPr bwMode="auto">
          <a:xfrm>
            <a:off x="836303" y="4180114"/>
            <a:ext cx="396429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 name="Line 10"/>
          <p:cNvSpPr>
            <a:spLocks noChangeShapeType="1"/>
          </p:cNvSpPr>
          <p:nvPr/>
        </p:nvSpPr>
        <p:spPr bwMode="auto">
          <a:xfrm>
            <a:off x="836303" y="4767943"/>
            <a:ext cx="396429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8" name="Text Box 11"/>
          <p:cNvSpPr txBox="1">
            <a:spLocks noChangeArrowheads="1"/>
          </p:cNvSpPr>
          <p:nvPr/>
        </p:nvSpPr>
        <p:spPr bwMode="auto">
          <a:xfrm>
            <a:off x="304800" y="3396343"/>
            <a:ext cx="481990" cy="435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dirty="0">
                <a:latin typeface="+mj-lt"/>
              </a:rPr>
              <a:t>S</a:t>
            </a:r>
            <a:r>
              <a:rPr lang="en-US" sz="1600" dirty="0" smtClean="0">
                <a:latin typeface="+mj-lt"/>
              </a:rPr>
              <a:t>1</a:t>
            </a:r>
            <a:endParaRPr lang="en-US" sz="1600" dirty="0">
              <a:latin typeface="+mj-lt"/>
            </a:endParaRPr>
          </a:p>
        </p:txBody>
      </p:sp>
      <p:sp>
        <p:nvSpPr>
          <p:cNvPr id="39" name="Text Box 12"/>
          <p:cNvSpPr txBox="1">
            <a:spLocks noChangeArrowheads="1"/>
          </p:cNvSpPr>
          <p:nvPr/>
        </p:nvSpPr>
        <p:spPr bwMode="auto">
          <a:xfrm>
            <a:off x="304800" y="3984171"/>
            <a:ext cx="481990" cy="435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dirty="0">
                <a:latin typeface="+mj-lt"/>
              </a:rPr>
              <a:t>S</a:t>
            </a:r>
            <a:r>
              <a:rPr lang="en-US" sz="1600" dirty="0" smtClean="0">
                <a:latin typeface="+mj-lt"/>
              </a:rPr>
              <a:t>2</a:t>
            </a:r>
            <a:endParaRPr lang="en-US" sz="1600" dirty="0">
              <a:latin typeface="+mj-lt"/>
            </a:endParaRPr>
          </a:p>
        </p:txBody>
      </p:sp>
      <p:sp>
        <p:nvSpPr>
          <p:cNvPr id="40" name="Text Box 13"/>
          <p:cNvSpPr txBox="1">
            <a:spLocks noChangeArrowheads="1"/>
          </p:cNvSpPr>
          <p:nvPr/>
        </p:nvSpPr>
        <p:spPr bwMode="auto">
          <a:xfrm>
            <a:off x="304800" y="4572000"/>
            <a:ext cx="481990" cy="435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dirty="0">
                <a:latin typeface="+mj-lt"/>
              </a:rPr>
              <a:t>S</a:t>
            </a:r>
            <a:r>
              <a:rPr lang="en-US" sz="1600" dirty="0" smtClean="0">
                <a:latin typeface="+mj-lt"/>
              </a:rPr>
              <a:t>3</a:t>
            </a:r>
            <a:endParaRPr lang="en-US" sz="1600" dirty="0">
              <a:latin typeface="+mj-lt"/>
            </a:endParaRPr>
          </a:p>
        </p:txBody>
      </p:sp>
      <p:sp>
        <p:nvSpPr>
          <p:cNvPr id="41" name="AutoShape 34" descr="Wide upward diagonal"/>
          <p:cNvSpPr>
            <a:spLocks noChangeArrowheads="1"/>
          </p:cNvSpPr>
          <p:nvPr/>
        </p:nvSpPr>
        <p:spPr bwMode="auto">
          <a:xfrm flipH="1">
            <a:off x="1175986" y="2918732"/>
            <a:ext cx="691354" cy="673554"/>
          </a:xfrm>
          <a:prstGeom prst="parallelogram">
            <a:avLst>
              <a:gd name="adj" fmla="val 52424"/>
            </a:avLst>
          </a:prstGeom>
          <a:pattFill prst="wdUpDiag">
            <a:fgClr>
              <a:schemeClr val="accent1"/>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 name="AutoShape 35" descr="Wide upward diagonal"/>
          <p:cNvSpPr>
            <a:spLocks noChangeArrowheads="1"/>
          </p:cNvSpPr>
          <p:nvPr/>
        </p:nvSpPr>
        <p:spPr bwMode="auto">
          <a:xfrm flipH="1">
            <a:off x="1897313" y="3596368"/>
            <a:ext cx="583455" cy="583746"/>
          </a:xfrm>
          <a:prstGeom prst="parallelogram">
            <a:avLst>
              <a:gd name="adj" fmla="val 51049"/>
            </a:avLst>
          </a:prstGeom>
          <a:pattFill prst="wdUpDiag">
            <a:fgClr>
              <a:schemeClr val="accent1"/>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 name="Line 42"/>
          <p:cNvSpPr>
            <a:spLocks noChangeShapeType="1"/>
          </p:cNvSpPr>
          <p:nvPr/>
        </p:nvSpPr>
        <p:spPr bwMode="auto">
          <a:xfrm>
            <a:off x="1175986" y="2906486"/>
            <a:ext cx="0" cy="685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 name="Line 43"/>
          <p:cNvSpPr>
            <a:spLocks noChangeShapeType="1"/>
          </p:cNvSpPr>
          <p:nvPr/>
        </p:nvSpPr>
        <p:spPr bwMode="auto">
          <a:xfrm>
            <a:off x="1173989" y="3690257"/>
            <a:ext cx="341680" cy="0"/>
          </a:xfrm>
          <a:prstGeom prst="line">
            <a:avLst/>
          </a:prstGeom>
          <a:noFill/>
          <a:ln w="9525">
            <a:solidFill>
              <a:schemeClr val="tx1"/>
            </a:solidFill>
            <a:round/>
            <a:headEnd type="arrow"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8" name="Line 44"/>
          <p:cNvSpPr>
            <a:spLocks noChangeShapeType="1"/>
          </p:cNvSpPr>
          <p:nvPr/>
        </p:nvSpPr>
        <p:spPr bwMode="auto">
          <a:xfrm>
            <a:off x="1175986" y="3575957"/>
            <a:ext cx="0" cy="57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9" name="Line 45"/>
          <p:cNvSpPr>
            <a:spLocks noChangeShapeType="1"/>
          </p:cNvSpPr>
          <p:nvPr/>
        </p:nvSpPr>
        <p:spPr bwMode="auto">
          <a:xfrm>
            <a:off x="1515669" y="3584121"/>
            <a:ext cx="0" cy="57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 name="Line 47"/>
          <p:cNvSpPr>
            <a:spLocks noChangeShapeType="1"/>
          </p:cNvSpPr>
          <p:nvPr/>
        </p:nvSpPr>
        <p:spPr bwMode="auto">
          <a:xfrm>
            <a:off x="1891318" y="3592286"/>
            <a:ext cx="0" cy="5715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 name="Line 48"/>
          <p:cNvSpPr>
            <a:spLocks noChangeShapeType="1"/>
          </p:cNvSpPr>
          <p:nvPr/>
        </p:nvSpPr>
        <p:spPr bwMode="auto">
          <a:xfrm>
            <a:off x="1897313" y="4261757"/>
            <a:ext cx="285732" cy="0"/>
          </a:xfrm>
          <a:prstGeom prst="line">
            <a:avLst/>
          </a:prstGeom>
          <a:noFill/>
          <a:ln w="9525">
            <a:solidFill>
              <a:schemeClr val="tx1"/>
            </a:solidFill>
            <a:round/>
            <a:headEnd type="arrow"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 name="Line 49"/>
          <p:cNvSpPr>
            <a:spLocks noChangeShapeType="1"/>
          </p:cNvSpPr>
          <p:nvPr/>
        </p:nvSpPr>
        <p:spPr bwMode="auto">
          <a:xfrm>
            <a:off x="1891318" y="4147457"/>
            <a:ext cx="0" cy="57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 name="Line 50"/>
          <p:cNvSpPr>
            <a:spLocks noChangeShapeType="1"/>
          </p:cNvSpPr>
          <p:nvPr/>
        </p:nvSpPr>
        <p:spPr bwMode="auto">
          <a:xfrm>
            <a:off x="2183045" y="4155621"/>
            <a:ext cx="0" cy="57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Text Box 38"/>
          <p:cNvSpPr txBox="1">
            <a:spLocks noChangeArrowheads="1"/>
          </p:cNvSpPr>
          <p:nvPr/>
        </p:nvSpPr>
        <p:spPr bwMode="auto">
          <a:xfrm>
            <a:off x="1828800" y="3200400"/>
            <a:ext cx="754425" cy="474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i="1" dirty="0" smtClean="0">
                <a:latin typeface="Times New Roman" charset="0"/>
              </a:rPr>
              <a:t>p/r</a:t>
            </a:r>
            <a:r>
              <a:rPr lang="en-US" sz="1800" i="1" baseline="-25000" dirty="0">
                <a:latin typeface="Times New Roman" charset="0"/>
              </a:rPr>
              <a:t>2</a:t>
            </a:r>
          </a:p>
        </p:txBody>
      </p:sp>
      <p:sp>
        <p:nvSpPr>
          <p:cNvPr id="68" name="Text Box 38"/>
          <p:cNvSpPr txBox="1">
            <a:spLocks noChangeArrowheads="1"/>
          </p:cNvSpPr>
          <p:nvPr/>
        </p:nvSpPr>
        <p:spPr bwMode="auto">
          <a:xfrm>
            <a:off x="1028124" y="3607287"/>
            <a:ext cx="705205" cy="474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i="1" dirty="0" smtClean="0">
                <a:latin typeface="Times New Roman" charset="0"/>
              </a:rPr>
              <a:t>l</a:t>
            </a:r>
            <a:r>
              <a:rPr lang="en-US" sz="1800" i="1" baseline="-25000" dirty="0" smtClean="0">
                <a:latin typeface="Times New Roman" charset="0"/>
              </a:rPr>
              <a:t>1</a:t>
            </a:r>
            <a:r>
              <a:rPr lang="en-US" sz="1800" i="1" dirty="0" smtClean="0">
                <a:latin typeface="Times New Roman" charset="0"/>
              </a:rPr>
              <a:t>/c</a:t>
            </a:r>
            <a:endParaRPr lang="en-US" sz="1800" i="1" baseline="-25000" dirty="0">
              <a:latin typeface="Times New Roman" charset="0"/>
            </a:endParaRPr>
          </a:p>
        </p:txBody>
      </p:sp>
      <p:sp>
        <p:nvSpPr>
          <p:cNvPr id="69" name="Text Box 38"/>
          <p:cNvSpPr txBox="1">
            <a:spLocks noChangeArrowheads="1"/>
          </p:cNvSpPr>
          <p:nvPr/>
        </p:nvSpPr>
        <p:spPr bwMode="auto">
          <a:xfrm>
            <a:off x="1761576" y="4180114"/>
            <a:ext cx="705205" cy="474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i="1" dirty="0" smtClean="0">
                <a:latin typeface="Times New Roman" charset="0"/>
              </a:rPr>
              <a:t>l</a:t>
            </a:r>
            <a:r>
              <a:rPr lang="en-US" sz="1800" i="1" baseline="-25000" dirty="0">
                <a:latin typeface="Times New Roman" charset="0"/>
              </a:rPr>
              <a:t>2</a:t>
            </a:r>
            <a:r>
              <a:rPr lang="en-US" sz="1800" i="1" dirty="0" smtClean="0">
                <a:latin typeface="Times New Roman" charset="0"/>
              </a:rPr>
              <a:t>/c</a:t>
            </a:r>
            <a:endParaRPr lang="en-US" sz="1800" i="1" baseline="-25000" dirty="0">
              <a:latin typeface="Times New Roman" charset="0"/>
            </a:endParaRPr>
          </a:p>
        </p:txBody>
      </p:sp>
      <p:grpSp>
        <p:nvGrpSpPr>
          <p:cNvPr id="7" name="Group 6"/>
          <p:cNvGrpSpPr/>
          <p:nvPr/>
        </p:nvGrpSpPr>
        <p:grpSpPr>
          <a:xfrm>
            <a:off x="3048000" y="3792345"/>
            <a:ext cx="1371600" cy="1759369"/>
            <a:chOff x="3124200" y="3792345"/>
            <a:chExt cx="1371600" cy="1759369"/>
          </a:xfrm>
        </p:grpSpPr>
        <p:sp>
          <p:nvSpPr>
            <p:cNvPr id="43" name="AutoShape 36" descr="Wide upward diagonal"/>
            <p:cNvSpPr>
              <a:spLocks noChangeArrowheads="1"/>
            </p:cNvSpPr>
            <p:nvPr/>
          </p:nvSpPr>
          <p:spPr bwMode="auto">
            <a:xfrm flipH="1">
              <a:off x="3207004" y="4182156"/>
              <a:ext cx="583455" cy="585787"/>
            </a:xfrm>
            <a:prstGeom prst="parallelogram">
              <a:avLst>
                <a:gd name="adj" fmla="val 50871"/>
              </a:avLst>
            </a:prstGeom>
            <a:pattFill prst="wdUpDiag">
              <a:fgClr>
                <a:schemeClr val="accent1"/>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4" name="AutoShape 37" descr="Wide upward diagonal"/>
            <p:cNvSpPr>
              <a:spLocks noChangeArrowheads="1"/>
            </p:cNvSpPr>
            <p:nvPr/>
          </p:nvSpPr>
          <p:spPr bwMode="auto">
            <a:xfrm flipH="1">
              <a:off x="3804446" y="4772025"/>
              <a:ext cx="691354" cy="665389"/>
            </a:xfrm>
            <a:prstGeom prst="parallelogram">
              <a:avLst>
                <a:gd name="adj" fmla="val 53067"/>
              </a:avLst>
            </a:prstGeom>
            <a:pattFill prst="wdUpDiag">
              <a:fgClr>
                <a:schemeClr val="accent1"/>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4" name="Line 52"/>
            <p:cNvSpPr>
              <a:spLocks noChangeShapeType="1"/>
            </p:cNvSpPr>
            <p:nvPr/>
          </p:nvSpPr>
          <p:spPr bwMode="auto">
            <a:xfrm>
              <a:off x="3207004" y="4155621"/>
              <a:ext cx="0" cy="57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5" name="Line 53"/>
            <p:cNvSpPr>
              <a:spLocks noChangeShapeType="1"/>
            </p:cNvSpPr>
            <p:nvPr/>
          </p:nvSpPr>
          <p:spPr bwMode="auto">
            <a:xfrm>
              <a:off x="3169040" y="4147457"/>
              <a:ext cx="0" cy="57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6" name="Line 54"/>
            <p:cNvSpPr>
              <a:spLocks noChangeShapeType="1"/>
            </p:cNvSpPr>
            <p:nvPr/>
          </p:nvSpPr>
          <p:spPr bwMode="auto">
            <a:xfrm>
              <a:off x="3205006" y="4163786"/>
              <a:ext cx="0" cy="57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7" name="Line 55"/>
            <p:cNvSpPr>
              <a:spLocks noChangeShapeType="1"/>
            </p:cNvSpPr>
            <p:nvPr/>
          </p:nvSpPr>
          <p:spPr bwMode="auto">
            <a:xfrm>
              <a:off x="3207004" y="4196443"/>
              <a:ext cx="0" cy="5715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8" name="Line 56"/>
            <p:cNvSpPr>
              <a:spLocks noChangeShapeType="1"/>
            </p:cNvSpPr>
            <p:nvPr/>
          </p:nvSpPr>
          <p:spPr bwMode="auto">
            <a:xfrm>
              <a:off x="3207004" y="4865914"/>
              <a:ext cx="279739" cy="0"/>
            </a:xfrm>
            <a:prstGeom prst="line">
              <a:avLst/>
            </a:prstGeom>
            <a:noFill/>
            <a:ln w="9525">
              <a:solidFill>
                <a:schemeClr val="tx1"/>
              </a:solidFill>
              <a:round/>
              <a:headEnd type="arrow"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9" name="Line 57"/>
            <p:cNvSpPr>
              <a:spLocks noChangeShapeType="1"/>
            </p:cNvSpPr>
            <p:nvPr/>
          </p:nvSpPr>
          <p:spPr bwMode="auto">
            <a:xfrm>
              <a:off x="3207004" y="4747532"/>
              <a:ext cx="0" cy="57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0" name="Line 59"/>
            <p:cNvSpPr>
              <a:spLocks noChangeShapeType="1"/>
            </p:cNvSpPr>
            <p:nvPr/>
          </p:nvSpPr>
          <p:spPr bwMode="auto">
            <a:xfrm>
              <a:off x="3802447" y="4829175"/>
              <a:ext cx="0" cy="5715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1" name="Line 60"/>
            <p:cNvSpPr>
              <a:spLocks noChangeShapeType="1"/>
            </p:cNvSpPr>
            <p:nvPr/>
          </p:nvSpPr>
          <p:spPr bwMode="auto">
            <a:xfrm>
              <a:off x="3818433" y="5551714"/>
              <a:ext cx="339683" cy="0"/>
            </a:xfrm>
            <a:prstGeom prst="line">
              <a:avLst/>
            </a:prstGeom>
            <a:noFill/>
            <a:ln w="9525">
              <a:solidFill>
                <a:schemeClr val="tx1"/>
              </a:solidFill>
              <a:round/>
              <a:headEnd type="arrow"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2" name="Line 61"/>
            <p:cNvSpPr>
              <a:spLocks noChangeShapeType="1"/>
            </p:cNvSpPr>
            <p:nvPr/>
          </p:nvSpPr>
          <p:spPr bwMode="auto">
            <a:xfrm>
              <a:off x="3802447" y="5453743"/>
              <a:ext cx="0" cy="57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 name="Line 62"/>
            <p:cNvSpPr>
              <a:spLocks noChangeShapeType="1"/>
            </p:cNvSpPr>
            <p:nvPr/>
          </p:nvSpPr>
          <p:spPr bwMode="auto">
            <a:xfrm>
              <a:off x="4154119" y="5453743"/>
              <a:ext cx="0" cy="57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 name="Text Box 38"/>
            <p:cNvSpPr txBox="1">
              <a:spLocks noChangeArrowheads="1"/>
            </p:cNvSpPr>
            <p:nvPr/>
          </p:nvSpPr>
          <p:spPr bwMode="auto">
            <a:xfrm>
              <a:off x="3134247" y="3792345"/>
              <a:ext cx="754425" cy="474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i="1" dirty="0" smtClean="0">
                  <a:latin typeface="Times New Roman" charset="0"/>
                </a:rPr>
                <a:t>p/r</a:t>
              </a:r>
              <a:r>
                <a:rPr lang="en-US" sz="1800" i="1" baseline="-25000" dirty="0">
                  <a:latin typeface="Times New Roman" charset="0"/>
                </a:rPr>
                <a:t>3</a:t>
              </a:r>
            </a:p>
          </p:txBody>
        </p:sp>
        <p:sp>
          <p:nvSpPr>
            <p:cNvPr id="67" name="Text Box 38"/>
            <p:cNvSpPr txBox="1">
              <a:spLocks noChangeArrowheads="1"/>
            </p:cNvSpPr>
            <p:nvPr/>
          </p:nvSpPr>
          <p:spPr bwMode="auto">
            <a:xfrm>
              <a:off x="3730515" y="4401945"/>
              <a:ext cx="754425" cy="474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i="1" dirty="0" smtClean="0">
                  <a:latin typeface="Times New Roman" charset="0"/>
                </a:rPr>
                <a:t>p/r</a:t>
              </a:r>
              <a:r>
                <a:rPr lang="en-US" sz="1800" i="1" baseline="-25000" dirty="0">
                  <a:latin typeface="Times New Roman" charset="0"/>
                </a:rPr>
                <a:t>4</a:t>
              </a:r>
            </a:p>
          </p:txBody>
        </p:sp>
        <p:sp>
          <p:nvSpPr>
            <p:cNvPr id="70" name="Text Box 38"/>
            <p:cNvSpPr txBox="1">
              <a:spLocks noChangeArrowheads="1"/>
            </p:cNvSpPr>
            <p:nvPr/>
          </p:nvSpPr>
          <p:spPr bwMode="auto">
            <a:xfrm>
              <a:off x="3124200" y="4865914"/>
              <a:ext cx="705205" cy="474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i="1" dirty="0" smtClean="0">
                  <a:latin typeface="Times New Roman" charset="0"/>
                </a:rPr>
                <a:t>l</a:t>
              </a:r>
              <a:r>
                <a:rPr lang="en-US" sz="1800" i="1" baseline="-25000" dirty="0">
                  <a:latin typeface="Times New Roman" charset="0"/>
                </a:rPr>
                <a:t>3</a:t>
              </a:r>
              <a:r>
                <a:rPr lang="en-US" sz="1800" i="1" dirty="0" smtClean="0">
                  <a:latin typeface="Times New Roman" charset="0"/>
                </a:rPr>
                <a:t>/c</a:t>
              </a:r>
              <a:endParaRPr lang="en-US" sz="1800" i="1" baseline="-25000" dirty="0">
                <a:latin typeface="Times New Roman" charset="0"/>
              </a:endParaRPr>
            </a:p>
          </p:txBody>
        </p:sp>
      </p:grpSp>
      <p:sp>
        <p:nvSpPr>
          <p:cNvPr id="71" name="Text Box 38"/>
          <p:cNvSpPr txBox="1">
            <a:spLocks noChangeArrowheads="1"/>
          </p:cNvSpPr>
          <p:nvPr/>
        </p:nvSpPr>
        <p:spPr bwMode="auto">
          <a:xfrm>
            <a:off x="3638195" y="5544945"/>
            <a:ext cx="705205" cy="474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i="1" dirty="0" smtClean="0">
                <a:latin typeface="Times New Roman" charset="0"/>
              </a:rPr>
              <a:t>l</a:t>
            </a:r>
            <a:r>
              <a:rPr lang="en-US" sz="1800" i="1" baseline="-25000" dirty="0">
                <a:latin typeface="Times New Roman" charset="0"/>
              </a:rPr>
              <a:t>4</a:t>
            </a:r>
            <a:r>
              <a:rPr lang="en-US" sz="1800" i="1" dirty="0" smtClean="0">
                <a:latin typeface="Times New Roman" charset="0"/>
              </a:rPr>
              <a:t>/c</a:t>
            </a:r>
            <a:endParaRPr lang="en-US" sz="1800" i="1" baseline="-25000" dirty="0">
              <a:latin typeface="Times New Roman" charset="0"/>
            </a:endParaRPr>
          </a:p>
        </p:txBody>
      </p:sp>
      <p:grpSp>
        <p:nvGrpSpPr>
          <p:cNvPr id="8" name="Group 7"/>
          <p:cNvGrpSpPr/>
          <p:nvPr/>
        </p:nvGrpSpPr>
        <p:grpSpPr>
          <a:xfrm>
            <a:off x="2438400" y="3576935"/>
            <a:ext cx="915969" cy="461665"/>
            <a:chOff x="2438400" y="3576935"/>
            <a:chExt cx="915969" cy="461665"/>
          </a:xfrm>
        </p:grpSpPr>
        <p:sp>
          <p:nvSpPr>
            <p:cNvPr id="85" name="Line 56"/>
            <p:cNvSpPr>
              <a:spLocks noChangeShapeType="1"/>
            </p:cNvSpPr>
            <p:nvPr/>
          </p:nvSpPr>
          <p:spPr bwMode="auto">
            <a:xfrm>
              <a:off x="2514600" y="4038600"/>
              <a:ext cx="609600" cy="0"/>
            </a:xfrm>
            <a:prstGeom prst="line">
              <a:avLst/>
            </a:prstGeom>
            <a:noFill/>
            <a:ln w="9525">
              <a:solidFill>
                <a:srgbClr val="FF0000"/>
              </a:solidFill>
              <a:round/>
              <a:headEnd type="arrow"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8" name="TextBox 87"/>
            <p:cNvSpPr txBox="1"/>
            <p:nvPr/>
          </p:nvSpPr>
          <p:spPr>
            <a:xfrm>
              <a:off x="2438400" y="3576935"/>
              <a:ext cx="915969" cy="461665"/>
            </a:xfrm>
            <a:prstGeom prst="rect">
              <a:avLst/>
            </a:prstGeom>
            <a:noFill/>
          </p:spPr>
          <p:txBody>
            <a:bodyPr wrap="none" rtlCol="0">
              <a:spAutoFit/>
            </a:bodyPr>
            <a:lstStyle/>
            <a:p>
              <a:r>
                <a:rPr lang="en-US" i="1" dirty="0" smtClean="0">
                  <a:solidFill>
                    <a:srgbClr val="FF0000"/>
                  </a:solidFill>
                  <a:latin typeface="Times New Roman"/>
                  <a:cs typeface="Times New Roman"/>
                </a:rPr>
                <a:t>Q</a:t>
              </a:r>
              <a:r>
                <a:rPr lang="en-US" baseline="-25000" dirty="0" smtClean="0">
                  <a:solidFill>
                    <a:srgbClr val="FF0000"/>
                  </a:solidFill>
                  <a:latin typeface="Times New Roman"/>
                  <a:cs typeface="Times New Roman"/>
                </a:rPr>
                <a:t>2</a:t>
              </a:r>
              <a:r>
                <a:rPr lang="en-US" i="1" dirty="0" smtClean="0">
                  <a:solidFill>
                    <a:srgbClr val="FF0000"/>
                  </a:solidFill>
                  <a:latin typeface="Times New Roman"/>
                  <a:cs typeface="Times New Roman"/>
                </a:rPr>
                <a:t>(t)</a:t>
              </a:r>
              <a:endParaRPr lang="en-US" i="1" dirty="0">
                <a:solidFill>
                  <a:srgbClr val="FF0000"/>
                </a:solidFill>
                <a:latin typeface="Times New Roman"/>
                <a:cs typeface="Times New Roman"/>
              </a:endParaRPr>
            </a:p>
          </p:txBody>
        </p:sp>
      </p:grpSp>
      <p:sp>
        <p:nvSpPr>
          <p:cNvPr id="89" name="TextBox 88"/>
          <p:cNvSpPr txBox="1"/>
          <p:nvPr/>
        </p:nvSpPr>
        <p:spPr>
          <a:xfrm>
            <a:off x="4267200" y="5410200"/>
            <a:ext cx="553615" cy="307777"/>
          </a:xfrm>
          <a:prstGeom prst="rect">
            <a:avLst/>
          </a:prstGeom>
          <a:noFill/>
        </p:spPr>
        <p:txBody>
          <a:bodyPr wrap="none" rtlCol="0">
            <a:spAutoFit/>
          </a:bodyPr>
          <a:lstStyle/>
          <a:p>
            <a:r>
              <a:rPr lang="en-US" sz="1400" i="1" dirty="0" smtClean="0">
                <a:latin typeface="Times New Roman"/>
                <a:cs typeface="Times New Roman"/>
              </a:rPr>
              <a:t>time</a:t>
            </a:r>
            <a:endParaRPr lang="en-US" sz="1400" i="1" dirty="0">
              <a:latin typeface="Times New Roman"/>
              <a:cs typeface="Times New Roman"/>
            </a:endParaRPr>
          </a:p>
        </p:txBody>
      </p:sp>
      <p:sp>
        <p:nvSpPr>
          <p:cNvPr id="10" name="Rectangle 9"/>
          <p:cNvSpPr/>
          <p:nvPr/>
        </p:nvSpPr>
        <p:spPr bwMode="auto">
          <a:xfrm>
            <a:off x="3657600" y="2667000"/>
            <a:ext cx="5181600" cy="1600200"/>
          </a:xfrm>
          <a:prstGeom prst="rect">
            <a:avLst/>
          </a:prstGeom>
          <a:solidFill>
            <a:srgbClr val="FFFFFF"/>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j-lt"/>
              <a:ea typeface="ＭＳ Ｐゴシック" charset="0"/>
            </a:endParaRPr>
          </a:p>
        </p:txBody>
      </p:sp>
      <p:graphicFrame>
        <p:nvGraphicFramePr>
          <p:cNvPr id="87" name="Object 86"/>
          <p:cNvGraphicFramePr>
            <a:graphicFrameLocks noChangeAspect="1"/>
          </p:cNvGraphicFramePr>
          <p:nvPr>
            <p:extLst>
              <p:ext uri="{D42A27DB-BD31-4B8C-83A1-F6EECF244321}">
                <p14:modId xmlns:p14="http://schemas.microsoft.com/office/powerpoint/2010/main" val="904084255"/>
              </p:ext>
            </p:extLst>
          </p:nvPr>
        </p:nvGraphicFramePr>
        <p:xfrm>
          <a:off x="3052763" y="2514600"/>
          <a:ext cx="5786437" cy="1130300"/>
        </p:xfrm>
        <a:graphic>
          <a:graphicData uri="http://schemas.openxmlformats.org/presentationml/2006/ole">
            <mc:AlternateContent xmlns:mc="http://schemas.openxmlformats.org/markup-compatibility/2006">
              <mc:Choice xmlns:v="urn:schemas-microsoft-com:vml" Requires="v">
                <p:oleObj spid="_x0000_s121875" name="Equation" r:id="rId5" imgW="2463800" imgH="482600" progId="Equation.3">
                  <p:embed/>
                </p:oleObj>
              </mc:Choice>
              <mc:Fallback>
                <p:oleObj name="Equation" r:id="rId5" imgW="2463800" imgH="482600" progId="Equation.3">
                  <p:embed/>
                  <p:pic>
                    <p:nvPicPr>
                      <p:cNvPr id="0" name=""/>
                      <p:cNvPicPr/>
                      <p:nvPr/>
                    </p:nvPicPr>
                    <p:blipFill>
                      <a:blip r:embed="rId6"/>
                      <a:stretch>
                        <a:fillRect/>
                      </a:stretch>
                    </p:blipFill>
                    <p:spPr>
                      <a:xfrm>
                        <a:off x="3052763" y="2514600"/>
                        <a:ext cx="5786437" cy="1130300"/>
                      </a:xfrm>
                      <a:prstGeom prst="rect">
                        <a:avLst/>
                      </a:prstGeom>
                      <a:solidFill>
                        <a:srgbClr val="FFFFFF"/>
                      </a:solidFill>
                      <a:ln>
                        <a:solidFill>
                          <a:srgbClr val="000000"/>
                        </a:solidFill>
                      </a:ln>
                    </p:spPr>
                  </p:pic>
                </p:oleObj>
              </mc:Fallback>
            </mc:AlternateContent>
          </a:graphicData>
        </a:graphic>
      </p:graphicFrame>
      <p:sp>
        <p:nvSpPr>
          <p:cNvPr id="2" name="TextBox 1"/>
          <p:cNvSpPr txBox="1"/>
          <p:nvPr/>
        </p:nvSpPr>
        <p:spPr>
          <a:xfrm>
            <a:off x="5105400" y="4648200"/>
            <a:ext cx="3666689" cy="830997"/>
          </a:xfrm>
          <a:prstGeom prst="rect">
            <a:avLst/>
          </a:prstGeom>
          <a:noFill/>
          <a:ln>
            <a:solidFill>
              <a:schemeClr val="tx1"/>
            </a:solidFill>
          </a:ln>
        </p:spPr>
        <p:txBody>
          <a:bodyPr wrap="none" rtlCol="0">
            <a:spAutoFit/>
          </a:bodyPr>
          <a:lstStyle/>
          <a:p>
            <a:pPr algn="ctr"/>
            <a:r>
              <a:rPr lang="en-US" dirty="0" err="1" smtClean="0">
                <a:latin typeface="+mj-lt"/>
              </a:rPr>
              <a:t>Queueing</a:t>
            </a:r>
            <a:r>
              <a:rPr lang="en-US" dirty="0" smtClean="0">
                <a:latin typeface="+mj-lt"/>
              </a:rPr>
              <a:t> </a:t>
            </a:r>
            <a:r>
              <a:rPr lang="en-US" dirty="0">
                <a:latin typeface="+mj-lt"/>
              </a:rPr>
              <a:t>adds variable </a:t>
            </a:r>
            <a:r>
              <a:rPr lang="en-US" dirty="0" smtClean="0">
                <a:latin typeface="+mj-lt"/>
              </a:rPr>
              <a:t>and </a:t>
            </a:r>
            <a:br>
              <a:rPr lang="en-US" dirty="0" smtClean="0">
                <a:latin typeface="+mj-lt"/>
              </a:rPr>
            </a:br>
            <a:r>
              <a:rPr lang="en-US" dirty="0" smtClean="0">
                <a:latin typeface="+mj-lt"/>
              </a:rPr>
              <a:t>unpredictable delay</a:t>
            </a:r>
            <a:endParaRPr lang="en-US" dirty="0">
              <a:latin typeface="+mj-lt"/>
            </a:endParaRPr>
          </a:p>
        </p:txBody>
      </p:sp>
    </p:spTree>
    <p:extLst>
      <p:ext uri="{BB962C8B-B14F-4D97-AF65-F5344CB8AC3E}">
        <p14:creationId xmlns:p14="http://schemas.microsoft.com/office/powerpoint/2010/main" val="269389367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dirty="0" smtClean="0"/>
              <a:t>Summary</a:t>
            </a:r>
            <a:endParaRPr lang="en-US" dirty="0"/>
          </a:p>
        </p:txBody>
      </p:sp>
      <p:sp>
        <p:nvSpPr>
          <p:cNvPr id="50179" name="Rectangle 3"/>
          <p:cNvSpPr>
            <a:spLocks noGrp="1" noChangeArrowheads="1"/>
          </p:cNvSpPr>
          <p:nvPr>
            <p:ph idx="1"/>
          </p:nvPr>
        </p:nvSpPr>
        <p:spPr/>
        <p:txBody>
          <a:bodyPr/>
          <a:lstStyle/>
          <a:p>
            <a:r>
              <a:rPr lang="en-US" dirty="0"/>
              <a:t>R</a:t>
            </a:r>
            <a:r>
              <a:rPr lang="en-US" dirty="0" smtClean="0"/>
              <a:t>eal-time applications use  playback buffers to absorb the variation in </a:t>
            </a:r>
            <a:r>
              <a:rPr lang="en-US" dirty="0" err="1" smtClean="0"/>
              <a:t>queueing</a:t>
            </a:r>
            <a:r>
              <a:rPr lang="en-US" dirty="0" smtClean="0"/>
              <a:t> delay.</a:t>
            </a:r>
          </a:p>
          <a:p>
            <a:endParaRPr lang="en-US" dirty="0"/>
          </a:p>
          <a:p>
            <a:pPr lvl="1">
              <a:buFont typeface="Wingdings" charset="0"/>
              <a:buNone/>
            </a:pPr>
            <a:endParaRPr lang="en-US" dirty="0"/>
          </a:p>
        </p:txBody>
      </p:sp>
      <p:sp>
        <p:nvSpPr>
          <p:cNvPr id="7" name="Slide Number Placeholder 5"/>
          <p:cNvSpPr>
            <a:spLocks noGrp="1"/>
          </p:cNvSpPr>
          <p:nvPr>
            <p:ph type="sldNum" sz="quarter" idx="12"/>
          </p:nvPr>
        </p:nvSpPr>
        <p:spPr/>
        <p:txBody>
          <a:bodyPr/>
          <a:lstStyle/>
          <a:p>
            <a:fld id="{3610C2D4-569B-3D45-89D3-66BF3089F8E2}" type="slidenum">
              <a:rPr lang="en-US"/>
              <a:pPr/>
              <a:t>9</a:t>
            </a:fld>
            <a:endParaRPr lang="en-US"/>
          </a:p>
        </p:txBody>
      </p:sp>
    </p:spTree>
    <p:extLst>
      <p:ext uri="{BB962C8B-B14F-4D97-AF65-F5344CB8AC3E}">
        <p14:creationId xmlns:p14="http://schemas.microsoft.com/office/powerpoint/2010/main" val="214010917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Comic Sans MS"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Comic Sans MS" charset="0"/>
            <a:ea typeface="ＭＳ Ｐゴシック"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C:\WINDOWS\Application Data\Microsoft\Templates\Blank Presentation.pot</Template>
  <TotalTime>11819</TotalTime>
  <Words>2669</Words>
  <Application>Microsoft Macintosh PowerPoint</Application>
  <PresentationFormat>On-screen Show (4:3)</PresentationFormat>
  <Paragraphs>454</Paragraphs>
  <Slides>34</Slides>
  <Notes>30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36" baseType="lpstr">
      <vt:lpstr>Blank Presentation</vt:lpstr>
      <vt:lpstr>Equation</vt:lpstr>
      <vt:lpstr>CS144 An Introduction to Computer Networks</vt:lpstr>
      <vt:lpstr>Real-time applications  (e.g. YouTube and Skype)  have to cope with variable queueing delay</vt:lpstr>
      <vt:lpstr>Playback buffers</vt:lpstr>
      <vt:lpstr>Playback buffers</vt:lpstr>
      <vt:lpstr>Playback buffers</vt:lpstr>
      <vt:lpstr>If the buffer is too small</vt:lpstr>
      <vt:lpstr>Playback buffer</vt:lpstr>
      <vt:lpstr>PowerPoint Presentation</vt:lpstr>
      <vt:lpstr>Summary</vt:lpstr>
      <vt:lpstr>&lt;end&gt;</vt:lpstr>
      <vt:lpstr>&lt;Got to here so far….&gt;</vt:lpstr>
      <vt:lpstr>Queueing* </vt:lpstr>
      <vt:lpstr>Statistical Multiplexing Basic idea</vt:lpstr>
      <vt:lpstr>Packet Switching Statistical Multiplexing </vt:lpstr>
      <vt:lpstr>Statistical Multiplexing</vt:lpstr>
      <vt:lpstr>Statistical Multiplexing Gain</vt:lpstr>
      <vt:lpstr>Packet Switching Why not send the entire message in one packet? </vt:lpstr>
      <vt:lpstr>Packet Switching Queueing Delay</vt:lpstr>
      <vt:lpstr>Queues and Queueing Delay</vt:lpstr>
      <vt:lpstr>Queues and Queueing Delay</vt:lpstr>
      <vt:lpstr>A router queue</vt:lpstr>
      <vt:lpstr>A simple deterministic model  </vt:lpstr>
      <vt:lpstr>A simple deterministic model bytes or “fluid” </vt:lpstr>
      <vt:lpstr>Simple deterministic model</vt:lpstr>
      <vt:lpstr>Example</vt:lpstr>
      <vt:lpstr>Queues with Random Arrival Processes</vt:lpstr>
      <vt:lpstr>Properties of queues</vt:lpstr>
      <vt:lpstr>Time evolution of a queue Packets</vt:lpstr>
      <vt:lpstr>Burstiness increases delay</vt:lpstr>
      <vt:lpstr>Determinism minimizes delay</vt:lpstr>
      <vt:lpstr>Little’s Result</vt:lpstr>
      <vt:lpstr>The Poisson process</vt:lpstr>
      <vt:lpstr>The Poisson process</vt:lpstr>
      <vt:lpstr>An M/M/1 queue</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CS244a: An Introduction to Computer Networks</dc:title>
  <dc:creator>Nick McKeown</dc:creator>
  <cp:lastModifiedBy>Nicholas McKeown</cp:lastModifiedBy>
  <cp:revision>172</cp:revision>
  <dcterms:created xsi:type="dcterms:W3CDTF">1999-12-30T18:54:40Z</dcterms:created>
  <dcterms:modified xsi:type="dcterms:W3CDTF">2012-08-29T17:22:34Z</dcterms:modified>
</cp:coreProperties>
</file>