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43" r:id="rId2"/>
    <p:sldId id="375" r:id="rId3"/>
    <p:sldId id="376" r:id="rId4"/>
    <p:sldId id="403" r:id="rId5"/>
    <p:sldId id="377" r:id="rId6"/>
    <p:sldId id="404" r:id="rId7"/>
    <p:sldId id="378" r:id="rId8"/>
    <p:sldId id="405" r:id="rId9"/>
    <p:sldId id="379" r:id="rId10"/>
    <p:sldId id="409" r:id="rId11"/>
    <p:sldId id="407" r:id="rId12"/>
    <p:sldId id="410" r:id="rId13"/>
    <p:sldId id="381" r:id="rId14"/>
    <p:sldId id="382" r:id="rId15"/>
    <p:sldId id="402" r:id="rId16"/>
    <p:sldId id="383" r:id="rId17"/>
    <p:sldId id="406" r:id="rId18"/>
    <p:sldId id="408" r:id="rId19"/>
    <p:sldId id="411" r:id="rId20"/>
  </p:sldIdLst>
  <p:sldSz cx="9144000" cy="6858000" type="screen4x3"/>
  <p:notesSz cx="6845300" cy="93964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3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hiddenSlides="1" frameSlides="1"/>
  <p:clrMru>
    <a:srgbClr val="009999"/>
    <a:srgbClr val="CC0099"/>
    <a:srgbClr val="009900"/>
    <a:srgbClr val="FF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63" autoAdjust="0"/>
    <p:restoredTop sz="88214" autoAdjust="0"/>
  </p:normalViewPr>
  <p:slideViewPr>
    <p:cSldViewPr showGuides="1">
      <p:cViewPr varScale="1">
        <p:scale>
          <a:sx n="81" d="100"/>
          <a:sy n="81" d="100"/>
        </p:scale>
        <p:origin x="96" y="552"/>
      </p:cViewPr>
      <p:guideLst>
        <p:guide orient="horz" pos="4319"/>
        <p:guide pos="53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232" tIns="45115" rIns="90232" bIns="45115" numCol="1" anchor="t" anchorCtr="0" compatLnSpc="1">
            <a:prstTxWarp prst="textNoShape">
              <a:avLst/>
            </a:prstTxWarp>
          </a:bodyPr>
          <a:lstStyle>
            <a:lvl1pPr defTabSz="903288">
              <a:defRPr sz="11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232" tIns="45115" rIns="90232" bIns="45115" numCol="1" anchor="t" anchorCtr="0" compatLnSpc="1">
            <a:prstTxWarp prst="textNoShape">
              <a:avLst/>
            </a:prstTxWarp>
          </a:bodyPr>
          <a:lstStyle>
            <a:lvl1pPr algn="r" defTabSz="903288">
              <a:defRPr sz="11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232" tIns="45115" rIns="90232" bIns="45115" numCol="1" anchor="b" anchorCtr="0" compatLnSpc="1">
            <a:prstTxWarp prst="textNoShape">
              <a:avLst/>
            </a:prstTxWarp>
          </a:bodyPr>
          <a:lstStyle>
            <a:lvl1pPr defTabSz="903288">
              <a:defRPr sz="11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232" tIns="45115" rIns="90232" bIns="45115" numCol="1" anchor="b" anchorCtr="0" compatLnSpc="1">
            <a:prstTxWarp prst="textNoShape">
              <a:avLst/>
            </a:prstTxWarp>
          </a:bodyPr>
          <a:lstStyle>
            <a:lvl1pPr algn="r" defTabSz="903288">
              <a:defRPr sz="1100">
                <a:latin typeface="Times New Roman" charset="0"/>
              </a:defRPr>
            </a:lvl1pPr>
          </a:lstStyle>
          <a:p>
            <a:fld id="{F6F3DC1E-3E1F-E143-A1F8-770C22BF33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92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232" tIns="45115" rIns="90232" bIns="45115" numCol="1" anchor="t" anchorCtr="0" compatLnSpc="1">
            <a:prstTxWarp prst="textNoShape">
              <a:avLst/>
            </a:prstTxWarp>
          </a:bodyPr>
          <a:lstStyle>
            <a:lvl1pPr defTabSz="903288">
              <a:defRPr sz="11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232" tIns="45115" rIns="90232" bIns="45115" numCol="1" anchor="t" anchorCtr="0" compatLnSpc="1">
            <a:prstTxWarp prst="textNoShape">
              <a:avLst/>
            </a:prstTxWarp>
          </a:bodyPr>
          <a:lstStyle>
            <a:lvl1pPr algn="r" defTabSz="903288">
              <a:defRPr sz="11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232" tIns="45115" rIns="90232" bIns="451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232" tIns="45115" rIns="90232" bIns="45115" numCol="1" anchor="b" anchorCtr="0" compatLnSpc="1">
            <a:prstTxWarp prst="textNoShape">
              <a:avLst/>
            </a:prstTxWarp>
          </a:bodyPr>
          <a:lstStyle>
            <a:lvl1pPr defTabSz="903288">
              <a:defRPr sz="11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232" tIns="45115" rIns="90232" bIns="45115" numCol="1" anchor="b" anchorCtr="0" compatLnSpc="1">
            <a:prstTxWarp prst="textNoShape">
              <a:avLst/>
            </a:prstTxWarp>
          </a:bodyPr>
          <a:lstStyle>
            <a:lvl1pPr algn="r" defTabSz="903288">
              <a:defRPr sz="1100">
                <a:latin typeface="Times New Roman" charset="0"/>
              </a:defRPr>
            </a:lvl1pPr>
          </a:lstStyle>
          <a:p>
            <a:fld id="{F9359941-1679-5443-A686-DD245D03B7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012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E0164E-DAE3-9644-A2DF-BA83867AA814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0312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3D6E12-441D-6F42-9D1C-BBAF2B52C961}" type="slidenum">
              <a:rPr lang="en-US"/>
              <a:pPr/>
              <a:t>10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00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70AEDE-5D1B-8145-8E55-354771EC6BEC}" type="slidenum">
              <a:rPr lang="en-US"/>
              <a:pPr/>
              <a:t>11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22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3D6E12-441D-6F42-9D1C-BBAF2B52C961}" type="slidenum">
              <a:rPr lang="en-US"/>
              <a:pPr/>
              <a:t>12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35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0558FD-1B31-DA4C-A01A-C61085B4F0A5}" type="slidenum">
              <a:rPr lang="en-US"/>
              <a:pPr/>
              <a:t>13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+mn-cs"/>
              </a:rPr>
              <a:t>Real traffic is not usually DETERMINISTIC --- packets show up at random times.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Times New Roman" charset="0"/>
              <a:ea typeface="ＭＳ Ｐゴシック" charset="0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mic Sans MS" charset="0"/>
              </a:rPr>
              <a:t>Network traffic is </a:t>
            </a:r>
            <a:r>
              <a:rPr lang="en-US" sz="1200" dirty="0" err="1" smtClean="0">
                <a:latin typeface="Comic Sans MS" charset="0"/>
              </a:rPr>
              <a:t>bursty</a:t>
            </a:r>
            <a:r>
              <a:rPr lang="en-US" sz="1200" dirty="0" smtClean="0">
                <a:latin typeface="Comic Sans MS" charset="0"/>
              </a:rPr>
              <a:t>.</a:t>
            </a:r>
            <a:r>
              <a:rPr lang="en-US" sz="1200" baseline="0" dirty="0" smtClean="0">
                <a:latin typeface="Comic Sans MS" charset="0"/>
              </a:rPr>
              <a:t> </a:t>
            </a:r>
            <a:r>
              <a:rPr lang="en-US" sz="1200" dirty="0" smtClean="0">
                <a:latin typeface="Comic Sans MS" charset="0"/>
              </a:rPr>
              <a:t>i.e. the rate changes frequently.</a:t>
            </a:r>
          </a:p>
          <a:p>
            <a:pPr>
              <a:buClr>
                <a:srgbClr val="000099"/>
              </a:buClr>
              <a:buSzPct val="75000"/>
              <a:buFont typeface="Wingdings" charset="0"/>
              <a:buNone/>
            </a:pPr>
            <a:r>
              <a:rPr lang="en-US" sz="1200" dirty="0" smtClean="0">
                <a:latin typeface="Comic Sans MS" charset="0"/>
              </a:rPr>
              <a:t>Peaks from independent flows</a:t>
            </a:r>
            <a:r>
              <a:rPr lang="en-US" sz="1200" baseline="0" dirty="0" smtClean="0">
                <a:latin typeface="Comic Sans MS" charset="0"/>
              </a:rPr>
              <a:t> </a:t>
            </a:r>
            <a:r>
              <a:rPr lang="en-US" sz="1200" dirty="0" smtClean="0">
                <a:latin typeface="Comic Sans MS" charset="0"/>
              </a:rPr>
              <a:t>generally occur at different times.</a:t>
            </a:r>
          </a:p>
          <a:p>
            <a:pPr>
              <a:buClr>
                <a:srgbClr val="000099"/>
              </a:buClr>
              <a:buSzPct val="75000"/>
              <a:buFont typeface="Wingdings" charset="0"/>
              <a:buNone/>
            </a:pPr>
            <a:r>
              <a:rPr lang="en-US" sz="1200" dirty="0" smtClean="0">
                <a:latin typeface="Comic Sans MS" charset="0"/>
              </a:rPr>
              <a:t>Conclusion: The more flows we have, the smoother the traffic.</a:t>
            </a:r>
          </a:p>
          <a:p>
            <a:pPr>
              <a:buClr>
                <a:srgbClr val="000099"/>
              </a:buClr>
              <a:buSzPct val="75000"/>
              <a:buFont typeface="Wingdings" charset="0"/>
              <a:buNone/>
            </a:pPr>
            <a:r>
              <a:rPr lang="en-US" sz="1200" dirty="0" smtClean="0">
                <a:latin typeface="Comic Sans MS" charset="0"/>
              </a:rPr>
              <a:t>This</a:t>
            </a:r>
            <a:r>
              <a:rPr lang="en-US" sz="1200" baseline="0" dirty="0" smtClean="0">
                <a:latin typeface="Comic Sans MS" charset="0"/>
              </a:rPr>
              <a:t> is what is known as STATISTICAL MULTIPLEXING, and is one of the main reasons packet switching is used.</a:t>
            </a:r>
          </a:p>
          <a:p>
            <a:pPr>
              <a:buClr>
                <a:srgbClr val="000099"/>
              </a:buClr>
              <a:buSzPct val="75000"/>
              <a:buFont typeface="Wingdings" charset="0"/>
              <a:buNone/>
            </a:pPr>
            <a:r>
              <a:rPr lang="en-US" sz="1200" baseline="0" dirty="0" smtClean="0">
                <a:latin typeface="Comic Sans MS" charset="0"/>
              </a:rPr>
              <a:t>The basic idea is that the link capacity we need to carry N flows, is much less than N times the capacity we need to carry 1 flow.</a:t>
            </a:r>
            <a:endParaRPr lang="en-US" sz="1200" dirty="0" smtClean="0">
              <a:latin typeface="Comic Sans MS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0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5342DF-EB9A-244B-8D6E-B5FA19838CDF}" type="slidenum">
              <a:rPr lang="en-US"/>
              <a:pPr/>
              <a:t>14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544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5342DF-EB9A-244B-8D6E-B5FA19838CDF}" type="slidenum">
              <a:rPr lang="en-US"/>
              <a:pPr/>
              <a:t>15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in the graph from the previous slide showing X(t)</a:t>
            </a:r>
            <a:r>
              <a:rPr lang="en-US" baseline="0" dirty="0" smtClean="0"/>
              <a:t> [queue occupancy] growing.</a:t>
            </a:r>
          </a:p>
          <a:p>
            <a:r>
              <a:rPr lang="en-US" baseline="0" dirty="0" smtClean="0"/>
              <a:t>DRAW the value of B, to show that packets will be dropped when X(t) reaches 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69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02012A-87EE-BD46-8E95-CF820C4BE6AC}" type="slidenum">
              <a:rPr lang="en-US"/>
              <a:pPr/>
              <a:t>16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4464050"/>
            <a:ext cx="5022850" cy="4227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075" tIns="45038" rIns="90075" bIns="45038"/>
          <a:lstStyle/>
          <a:p>
            <a:r>
              <a:rPr lang="en-US">
                <a:latin typeface="Comic Sans MS" charset="0"/>
              </a:rPr>
              <a:t>Statistical multiplexing</a:t>
            </a:r>
          </a:p>
          <a:p>
            <a:pPr lvl="1"/>
            <a:r>
              <a:rPr lang="en-US">
                <a:latin typeface="Comic Sans MS" charset="0"/>
              </a:rPr>
              <a:t>Important if traffic is bursty</a:t>
            </a:r>
          </a:p>
          <a:p>
            <a:r>
              <a:rPr lang="en-US">
                <a:latin typeface="Comic Sans MS" charset="0"/>
              </a:rPr>
              <a:t>Less expensive</a:t>
            </a:r>
          </a:p>
          <a:p>
            <a:r>
              <a:rPr lang="en-US">
                <a:latin typeface="Comic Sans MS" charset="0"/>
              </a:rPr>
              <a:t>Contention requires buffering</a:t>
            </a:r>
          </a:p>
          <a:p>
            <a:pPr lvl="1"/>
            <a:r>
              <a:rPr lang="en-US">
                <a:latin typeface="Comic Sans MS" charset="0"/>
              </a:rPr>
              <a:t>Variable delay =&gt; no QoS guarantees	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17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802666-5435-B744-9106-BEED4853193D}" type="slidenum">
              <a:rPr lang="en-US"/>
              <a:pPr/>
              <a:t>17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4464050"/>
            <a:ext cx="5022850" cy="4227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075" tIns="45038" rIns="90075" bIns="45038"/>
          <a:lstStyle/>
          <a:p>
            <a:r>
              <a:rPr lang="en-US" dirty="0">
                <a:latin typeface="Comic Sans MS" charset="0"/>
              </a:rPr>
              <a:t>Statistical multiplexing</a:t>
            </a:r>
          </a:p>
          <a:p>
            <a:pPr lvl="1"/>
            <a:r>
              <a:rPr lang="en-US" dirty="0">
                <a:latin typeface="Comic Sans MS" charset="0"/>
              </a:rPr>
              <a:t>Important if traffic is </a:t>
            </a:r>
            <a:r>
              <a:rPr lang="en-US" dirty="0" err="1" smtClean="0">
                <a:latin typeface="Comic Sans MS" charset="0"/>
              </a:rPr>
              <a:t>bursty</a:t>
            </a:r>
            <a:endParaRPr lang="en-US" dirty="0" smtClean="0">
              <a:latin typeface="Comic Sans MS" charset="0"/>
            </a:endParaRPr>
          </a:p>
          <a:p>
            <a:pPr lvl="1"/>
            <a:endParaRPr lang="en-US" dirty="0" smtClean="0">
              <a:latin typeface="Comic Sans MS" charset="0"/>
            </a:endParaRPr>
          </a:p>
          <a:p>
            <a:pPr lvl="0"/>
            <a:r>
              <a:rPr lang="en-US" dirty="0" smtClean="0">
                <a:latin typeface="Comic Sans MS" charset="0"/>
              </a:rPr>
              <a:t>Alternative</a:t>
            </a:r>
            <a:r>
              <a:rPr lang="en-US" baseline="0" dirty="0" smtClean="0">
                <a:latin typeface="Comic Sans MS" charset="0"/>
              </a:rPr>
              <a:t> definition: For a given buffer size, the ratio of the rates needed to prevent packet loss. The bigger the buffer, the bigger a temporary surge can be accommodated, and hence the bigger the statistical multiplexing gain.</a:t>
            </a:r>
            <a:endParaRPr lang="en-US" dirty="0">
              <a:latin typeface="Comic Sans M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236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3D6E12-441D-6F42-9D1C-BBAF2B52C961}" type="slidenum">
              <a:rPr lang="en-US"/>
              <a:pPr/>
              <a:t>2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36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DCBBE-A829-3448-A122-A895761E02DB}" type="slidenum">
              <a:rPr lang="en-US"/>
              <a:pPr/>
              <a:t>3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the next 3 slides to explain simple model of a router queue to simple deterministic model of a queue</a:t>
            </a:r>
            <a:r>
              <a:rPr lang="en-US" baseline="0" dirty="0" smtClean="0"/>
              <a:t> (3,4,5).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DCBBE-A829-3448-A122-A895761E02DB}" type="slidenum">
              <a:rPr lang="en-US"/>
              <a:pPr/>
              <a:t>4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the next 3 slides to explain simple model of a router queue to simple deterministic model of a queue</a:t>
            </a:r>
            <a:r>
              <a:rPr lang="en-US" baseline="0" dirty="0" smtClean="0"/>
              <a:t> (3,4,5).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54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3E32C9-0C7C-8041-B37F-D93696C9897D}" type="slidenum">
              <a:rPr lang="en-US"/>
              <a:pPr/>
              <a:t>5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05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3E32C9-0C7C-8041-B37F-D93696C9897D}" type="slidenum">
              <a:rPr lang="en-US"/>
              <a:pPr/>
              <a:t>6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94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F91BD4-2354-EB4E-867A-D2F7C13E25DC}" type="slidenum">
              <a:rPr lang="en-US"/>
              <a:pPr/>
              <a:t>7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45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F91BD4-2354-EB4E-867A-D2F7C13E25DC}" type="slidenum">
              <a:rPr lang="en-US"/>
              <a:pPr/>
              <a:t>8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089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EB1EE8-2E5C-1A49-A390-FF2132782972}" type="slidenum">
              <a:rPr lang="en-US"/>
              <a:pPr/>
              <a:t>9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59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56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97DA02-D7E1-B64C-B345-D892F0D43D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5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D79A8FB-728E-B042-89ED-38C18C15D6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4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B83B6-92F4-494F-9F1D-BD99F394F2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19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9FD7-4C5E-A44A-944A-7CC85642A2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0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4E6437-E230-CA4D-9B99-A03DD24D69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9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F0D90-96B9-DC48-8428-5ED7CC1217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2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8F99DE-0318-D043-B674-8CF3157102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7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A8B1FB-3452-A446-8134-E220B684E2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5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F8463-32B3-6240-BEB2-FF6CE1BE1B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6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C8578-9269-2040-840E-8890122EAF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5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D497A0BE-8A58-6E4A-B7FA-9F08B1B286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0" y="64008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A6A6A6"/>
                </a:solidFill>
                <a:latin typeface="Comic Sans MS" charset="0"/>
                <a:ea typeface="ＭＳ Ｐゴシック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ＭＳ Ｐゴシック" charset="0"/>
                <a:cs typeface="+mn-cs"/>
              </a:defRPr>
            </a:lvl9pPr>
          </a:lstStyle>
          <a:p>
            <a:pPr algn="l"/>
            <a:r>
              <a:rPr lang="en-US" dirty="0" smtClean="0">
                <a:latin typeface="+mj-lt"/>
              </a:rPr>
              <a:t>CS144, Stanford</a:t>
            </a:r>
            <a:r>
              <a:rPr lang="en-US" baseline="0" dirty="0" smtClean="0">
                <a:latin typeface="+mj-lt"/>
              </a:rPr>
              <a:t> University</a:t>
            </a:r>
            <a:endParaRPr lang="en-US" dirty="0"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000099"/>
          </a:solidFill>
          <a:latin typeface="Calibri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Comic Sans MS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Comic Sans MS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Comic Sans MS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Comic Sans MS" charset="0"/>
          <a:ea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Comic Sans MS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Comic Sans MS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Comic Sans MS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Comic Sans MS" charset="0"/>
          <a:ea typeface="ＭＳ Ｐゴシック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charset="0"/>
        <a:buNone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Lucida Grande"/>
        <a:buChar char="-"/>
        <a:defRPr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Courier New"/>
        <a:buChar char="o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/>
          <a:p>
            <a:r>
              <a:rPr lang="en-US" sz="3600" dirty="0" smtClean="0"/>
              <a:t>CS144</a:t>
            </a:r>
            <a:br>
              <a:rPr lang="en-US" sz="3600" dirty="0" smtClean="0"/>
            </a:br>
            <a:r>
              <a:rPr lang="en-US" sz="3600" dirty="0" smtClean="0"/>
              <a:t>An </a:t>
            </a:r>
            <a:r>
              <a:rPr lang="en-US" sz="3600" dirty="0"/>
              <a:t>Introduction to </a:t>
            </a:r>
            <a:r>
              <a:rPr lang="en-US" sz="3600" dirty="0" smtClean="0"/>
              <a:t>Computer </a:t>
            </a:r>
            <a:r>
              <a:rPr lang="en-US" sz="3600" dirty="0"/>
              <a:t>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14600"/>
            <a:ext cx="6400800" cy="1752600"/>
          </a:xfrm>
        </p:spPr>
        <p:txBody>
          <a:bodyPr/>
          <a:lstStyle/>
          <a:p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 smtClean="0"/>
              <a:t>Packet Switching</a:t>
            </a:r>
          </a:p>
          <a:p>
            <a:r>
              <a:rPr lang="en-US" i="1" smtClean="0"/>
              <a:t>Queue models</a:t>
            </a:r>
            <a:endParaRPr lang="en-US" i="1" dirty="0" smtClean="0"/>
          </a:p>
        </p:txBody>
      </p:sp>
      <p:pic>
        <p:nvPicPr>
          <p:cNvPr id="10" name="Picture 12" descr="SU_Seal_Blk_p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753826"/>
            <a:ext cx="1295400" cy="12954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89125" y="4970102"/>
            <a:ext cx="5349875" cy="897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000" b="1" dirty="0">
                <a:solidFill>
                  <a:srgbClr val="000099"/>
                </a:solidFill>
                <a:latin typeface="Calibri"/>
              </a:rPr>
              <a:t>Nick McKeown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99"/>
                </a:solidFill>
                <a:latin typeface="Calibri"/>
              </a:rPr>
              <a:t>Professor of Electrical Engineering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99"/>
                </a:solidFill>
                <a:latin typeface="Calibri"/>
              </a:rPr>
              <a:t>and Computer Science, Stanford </a:t>
            </a:r>
            <a:r>
              <a:rPr lang="en-US" sz="1600" dirty="0" smtClean="0">
                <a:solidFill>
                  <a:srgbClr val="000099"/>
                </a:solidFill>
                <a:latin typeface="Calibri"/>
              </a:rPr>
              <a:t>University</a:t>
            </a:r>
            <a:endParaRPr lang="en-US" sz="1600" dirty="0">
              <a:solidFill>
                <a:srgbClr val="00009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910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C2D4-569B-3D45-89D3-66BF3089F8E2}" type="slidenum">
              <a:rPr lang="en-US"/>
              <a:pPr/>
              <a:t>10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76200" y="2438400"/>
            <a:ext cx="6934200" cy="609600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100000"/>
                  <a:shade val="100000"/>
                  <a:satMod val="130000"/>
                  <a:alpha val="58000"/>
                </a:schemeClr>
              </a:gs>
              <a:gs pos="100000">
                <a:schemeClr val="accent5">
                  <a:tint val="50000"/>
                  <a:shade val="100000"/>
                  <a:satMod val="350000"/>
                  <a:alpha val="5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Simple deterministic queue model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Small packets reduce end to end delay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Statistical multiplexing</a:t>
            </a:r>
          </a:p>
          <a:p>
            <a:endParaRPr lang="en-US" dirty="0" smtClean="0"/>
          </a:p>
          <a:p>
            <a:endParaRPr lang="en-US" dirty="0"/>
          </a:p>
          <a:p>
            <a:pPr lvl="1">
              <a:buFont typeface="Wingdings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0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AB32-EC77-C44B-ABC6-22A199678630}" type="slidenum">
              <a:rPr lang="en-US"/>
              <a:pPr/>
              <a:t>11</a:t>
            </a:fld>
            <a:endParaRPr lang="en-US"/>
          </a:p>
        </p:txBody>
      </p:sp>
      <p:sp>
        <p:nvSpPr>
          <p:cNvPr id="55312" name="Rectangle 16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Packet Switching</a:t>
            </a:r>
            <a:br>
              <a:rPr lang="en-US"/>
            </a:br>
            <a:r>
              <a:rPr lang="en-US" sz="2400" i="1"/>
              <a:t>Why not send the entire message in one packet?</a:t>
            </a:r>
            <a:r>
              <a:rPr lang="en-US"/>
              <a:t> </a:t>
            </a:r>
          </a:p>
        </p:txBody>
      </p:sp>
      <p:sp>
        <p:nvSpPr>
          <p:cNvPr id="55327" name="Text Box 31"/>
          <p:cNvSpPr txBox="1">
            <a:spLocks noChangeArrowheads="1"/>
          </p:cNvSpPr>
          <p:nvPr/>
        </p:nvSpPr>
        <p:spPr bwMode="auto">
          <a:xfrm>
            <a:off x="457200" y="5334000"/>
            <a:ext cx="8229600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SzPct val="150000"/>
            </a:pPr>
            <a:r>
              <a:rPr lang="en-US" sz="2000" dirty="0">
                <a:latin typeface="+mj-lt"/>
              </a:rPr>
              <a:t> Breaking message into packets allows parallel transmission </a:t>
            </a:r>
            <a:r>
              <a:rPr lang="en-US" sz="2000" dirty="0" smtClean="0">
                <a:latin typeface="+mj-lt"/>
              </a:rPr>
              <a:t/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across </a:t>
            </a:r>
            <a:r>
              <a:rPr lang="en-US" sz="2000" dirty="0">
                <a:latin typeface="+mj-lt"/>
              </a:rPr>
              <a:t>all links, reducing end to end latency</a:t>
            </a:r>
            <a:r>
              <a:rPr lang="en-US" sz="2000" dirty="0" smtClean="0">
                <a:latin typeface="+mj-lt"/>
              </a:rPr>
              <a:t>.</a:t>
            </a:r>
            <a:endParaRPr lang="en-US" sz="2000" dirty="0">
              <a:latin typeface="+mj-lt"/>
            </a:endParaRPr>
          </a:p>
        </p:txBody>
      </p:sp>
      <p:sp>
        <p:nvSpPr>
          <p:cNvPr id="55357" name="Line 61"/>
          <p:cNvSpPr>
            <a:spLocks noChangeShapeType="1"/>
          </p:cNvSpPr>
          <p:nvPr/>
        </p:nvSpPr>
        <p:spPr bwMode="auto">
          <a:xfrm>
            <a:off x="5443538" y="2406650"/>
            <a:ext cx="2895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8" name="Line 62"/>
          <p:cNvSpPr>
            <a:spLocks noChangeShapeType="1"/>
          </p:cNvSpPr>
          <p:nvPr/>
        </p:nvSpPr>
        <p:spPr bwMode="auto">
          <a:xfrm>
            <a:off x="5443538" y="3794125"/>
            <a:ext cx="2895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9" name="Line 63"/>
          <p:cNvSpPr>
            <a:spLocks noChangeShapeType="1"/>
          </p:cNvSpPr>
          <p:nvPr/>
        </p:nvSpPr>
        <p:spPr bwMode="auto">
          <a:xfrm>
            <a:off x="5443538" y="2754312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55360" name="Line 64"/>
          <p:cNvSpPr>
            <a:spLocks noChangeShapeType="1"/>
          </p:cNvSpPr>
          <p:nvPr/>
        </p:nvSpPr>
        <p:spPr bwMode="auto">
          <a:xfrm>
            <a:off x="5443538" y="3100387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55361" name="Line 65"/>
          <p:cNvSpPr>
            <a:spLocks noChangeShapeType="1"/>
          </p:cNvSpPr>
          <p:nvPr/>
        </p:nvSpPr>
        <p:spPr bwMode="auto">
          <a:xfrm>
            <a:off x="5443538" y="344805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55362" name="Text Box 66"/>
          <p:cNvSpPr txBox="1">
            <a:spLocks noChangeArrowheads="1"/>
          </p:cNvSpPr>
          <p:nvPr/>
        </p:nvSpPr>
        <p:spPr bwMode="auto">
          <a:xfrm>
            <a:off x="5148263" y="2725737"/>
            <a:ext cx="3513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+mj-lt"/>
              </a:rPr>
              <a:t>R1</a:t>
            </a:r>
          </a:p>
        </p:txBody>
      </p:sp>
      <p:sp>
        <p:nvSpPr>
          <p:cNvPr id="55363" name="Text Box 67"/>
          <p:cNvSpPr txBox="1">
            <a:spLocks noChangeArrowheads="1"/>
          </p:cNvSpPr>
          <p:nvPr/>
        </p:nvSpPr>
        <p:spPr bwMode="auto">
          <a:xfrm>
            <a:off x="5148263" y="3046412"/>
            <a:ext cx="3513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+mj-lt"/>
              </a:rPr>
              <a:t>R2</a:t>
            </a:r>
          </a:p>
        </p:txBody>
      </p:sp>
      <p:sp>
        <p:nvSpPr>
          <p:cNvPr id="55364" name="Text Box 68"/>
          <p:cNvSpPr txBox="1">
            <a:spLocks noChangeArrowheads="1"/>
          </p:cNvSpPr>
          <p:nvPr/>
        </p:nvSpPr>
        <p:spPr bwMode="auto">
          <a:xfrm>
            <a:off x="5148263" y="3392487"/>
            <a:ext cx="3513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+mj-lt"/>
              </a:rPr>
              <a:t>R3</a:t>
            </a:r>
          </a:p>
        </p:txBody>
      </p:sp>
      <p:sp>
        <p:nvSpPr>
          <p:cNvPr id="55365" name="Line 69"/>
          <p:cNvSpPr>
            <a:spLocks noChangeShapeType="1"/>
          </p:cNvSpPr>
          <p:nvPr/>
        </p:nvSpPr>
        <p:spPr bwMode="auto">
          <a:xfrm flipV="1">
            <a:off x="5635625" y="2286000"/>
            <a:ext cx="23177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66" name="Text Box 70"/>
          <p:cNvSpPr txBox="1">
            <a:spLocks noChangeArrowheads="1"/>
          </p:cNvSpPr>
          <p:nvPr/>
        </p:nvSpPr>
        <p:spPr bwMode="auto">
          <a:xfrm>
            <a:off x="5562600" y="1981200"/>
            <a:ext cx="468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 smtClean="0">
                <a:latin typeface="Times New Roman" charset="0"/>
              </a:rPr>
              <a:t>p/r</a:t>
            </a:r>
            <a:r>
              <a:rPr lang="en-US" sz="1200" i="1" baseline="-25000" dirty="0" smtClean="0">
                <a:latin typeface="Times New Roman" charset="0"/>
              </a:rPr>
              <a:t>1</a:t>
            </a:r>
            <a:endParaRPr lang="en-US" sz="1200" i="1" dirty="0">
              <a:latin typeface="Times New Roman" charset="0"/>
            </a:endParaRPr>
          </a:p>
        </p:txBody>
      </p:sp>
      <p:sp>
        <p:nvSpPr>
          <p:cNvPr id="55367" name="AutoShape 71" descr="Wide upward diagonal"/>
          <p:cNvSpPr>
            <a:spLocks noChangeArrowheads="1"/>
          </p:cNvSpPr>
          <p:nvPr/>
        </p:nvSpPr>
        <p:spPr bwMode="auto">
          <a:xfrm flipH="1">
            <a:off x="5621338" y="2406650"/>
            <a:ext cx="373062" cy="347662"/>
          </a:xfrm>
          <a:prstGeom prst="parallelogram">
            <a:avLst>
              <a:gd name="adj" fmla="val 36405"/>
            </a:avLst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68" name="AutoShape 72" descr="Wide upward diagonal"/>
          <p:cNvSpPr>
            <a:spLocks noChangeArrowheads="1"/>
          </p:cNvSpPr>
          <p:nvPr/>
        </p:nvSpPr>
        <p:spPr bwMode="auto">
          <a:xfrm flipH="1">
            <a:off x="5888038" y="2406650"/>
            <a:ext cx="373062" cy="347662"/>
          </a:xfrm>
          <a:prstGeom prst="parallelogram">
            <a:avLst>
              <a:gd name="adj" fmla="val 36405"/>
            </a:avLst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69" name="AutoShape 73" descr="Wide upward diagonal"/>
          <p:cNvSpPr>
            <a:spLocks noChangeArrowheads="1"/>
          </p:cNvSpPr>
          <p:nvPr/>
        </p:nvSpPr>
        <p:spPr bwMode="auto">
          <a:xfrm flipH="1">
            <a:off x="6154738" y="2406650"/>
            <a:ext cx="373062" cy="347662"/>
          </a:xfrm>
          <a:prstGeom prst="parallelogram">
            <a:avLst>
              <a:gd name="adj" fmla="val 36405"/>
            </a:avLst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70" name="AutoShape 74" descr="Wide upward diagonal"/>
          <p:cNvSpPr>
            <a:spLocks noChangeArrowheads="1"/>
          </p:cNvSpPr>
          <p:nvPr/>
        </p:nvSpPr>
        <p:spPr bwMode="auto">
          <a:xfrm flipH="1">
            <a:off x="6419850" y="2406650"/>
            <a:ext cx="373063" cy="347662"/>
          </a:xfrm>
          <a:prstGeom prst="parallelogram">
            <a:avLst>
              <a:gd name="adj" fmla="val 36405"/>
            </a:avLst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71" name="AutoShape 75" descr="Wide upward diagonal"/>
          <p:cNvSpPr>
            <a:spLocks noChangeArrowheads="1"/>
          </p:cNvSpPr>
          <p:nvPr/>
        </p:nvSpPr>
        <p:spPr bwMode="auto">
          <a:xfrm flipH="1">
            <a:off x="5994400" y="2754312"/>
            <a:ext cx="373063" cy="346075"/>
          </a:xfrm>
          <a:prstGeom prst="parallelogram">
            <a:avLst>
              <a:gd name="adj" fmla="val 36572"/>
            </a:avLst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55372" name="AutoShape 76" descr="Wide upward diagonal"/>
          <p:cNvSpPr>
            <a:spLocks noChangeArrowheads="1"/>
          </p:cNvSpPr>
          <p:nvPr/>
        </p:nvSpPr>
        <p:spPr bwMode="auto">
          <a:xfrm flipH="1">
            <a:off x="6261100" y="2754312"/>
            <a:ext cx="373063" cy="346075"/>
          </a:xfrm>
          <a:prstGeom prst="parallelogram">
            <a:avLst>
              <a:gd name="adj" fmla="val 36572"/>
            </a:avLst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55373" name="AutoShape 77" descr="Wide upward diagonal"/>
          <p:cNvSpPr>
            <a:spLocks noChangeArrowheads="1"/>
          </p:cNvSpPr>
          <p:nvPr/>
        </p:nvSpPr>
        <p:spPr bwMode="auto">
          <a:xfrm flipH="1">
            <a:off x="6527800" y="2754312"/>
            <a:ext cx="371475" cy="346075"/>
          </a:xfrm>
          <a:prstGeom prst="parallelogram">
            <a:avLst>
              <a:gd name="adj" fmla="val 36416"/>
            </a:avLst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55374" name="AutoShape 78" descr="Wide upward diagonal"/>
          <p:cNvSpPr>
            <a:spLocks noChangeArrowheads="1"/>
          </p:cNvSpPr>
          <p:nvPr/>
        </p:nvSpPr>
        <p:spPr bwMode="auto">
          <a:xfrm flipH="1">
            <a:off x="6792913" y="2754312"/>
            <a:ext cx="373062" cy="346075"/>
          </a:xfrm>
          <a:prstGeom prst="parallelogram">
            <a:avLst>
              <a:gd name="adj" fmla="val 36571"/>
            </a:avLst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55375" name="AutoShape 79" descr="Wide upward diagonal"/>
          <p:cNvSpPr>
            <a:spLocks noChangeArrowheads="1"/>
          </p:cNvSpPr>
          <p:nvPr/>
        </p:nvSpPr>
        <p:spPr bwMode="auto">
          <a:xfrm flipH="1">
            <a:off x="6367463" y="3100387"/>
            <a:ext cx="373062" cy="347663"/>
          </a:xfrm>
          <a:prstGeom prst="parallelogram">
            <a:avLst>
              <a:gd name="adj" fmla="val 36404"/>
            </a:avLst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55376" name="AutoShape 80" descr="Wide upward diagonal"/>
          <p:cNvSpPr>
            <a:spLocks noChangeArrowheads="1"/>
          </p:cNvSpPr>
          <p:nvPr/>
        </p:nvSpPr>
        <p:spPr bwMode="auto">
          <a:xfrm flipH="1">
            <a:off x="6634163" y="3100387"/>
            <a:ext cx="373062" cy="347663"/>
          </a:xfrm>
          <a:prstGeom prst="parallelogram">
            <a:avLst>
              <a:gd name="adj" fmla="val 36404"/>
            </a:avLst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55377" name="AutoShape 81" descr="Wide upward diagonal"/>
          <p:cNvSpPr>
            <a:spLocks noChangeArrowheads="1"/>
          </p:cNvSpPr>
          <p:nvPr/>
        </p:nvSpPr>
        <p:spPr bwMode="auto">
          <a:xfrm flipH="1">
            <a:off x="6899275" y="3100387"/>
            <a:ext cx="373063" cy="347663"/>
          </a:xfrm>
          <a:prstGeom prst="parallelogram">
            <a:avLst>
              <a:gd name="adj" fmla="val 36405"/>
            </a:avLst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55378" name="AutoShape 82" descr="Wide upward diagonal"/>
          <p:cNvSpPr>
            <a:spLocks noChangeArrowheads="1"/>
          </p:cNvSpPr>
          <p:nvPr/>
        </p:nvSpPr>
        <p:spPr bwMode="auto">
          <a:xfrm flipH="1">
            <a:off x="7165975" y="3100387"/>
            <a:ext cx="373063" cy="347663"/>
          </a:xfrm>
          <a:prstGeom prst="parallelogram">
            <a:avLst>
              <a:gd name="adj" fmla="val 36405"/>
            </a:avLst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55379" name="AutoShape 83" descr="Wide upward diagonal"/>
          <p:cNvSpPr>
            <a:spLocks noChangeArrowheads="1"/>
          </p:cNvSpPr>
          <p:nvPr/>
        </p:nvSpPr>
        <p:spPr bwMode="auto">
          <a:xfrm flipH="1">
            <a:off x="6740525" y="3448050"/>
            <a:ext cx="373063" cy="346075"/>
          </a:xfrm>
          <a:prstGeom prst="parallelogram">
            <a:avLst>
              <a:gd name="adj" fmla="val 36572"/>
            </a:avLst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80" name="AutoShape 84" descr="Wide upward diagonal"/>
          <p:cNvSpPr>
            <a:spLocks noChangeArrowheads="1"/>
          </p:cNvSpPr>
          <p:nvPr/>
        </p:nvSpPr>
        <p:spPr bwMode="auto">
          <a:xfrm flipH="1">
            <a:off x="7007225" y="3448050"/>
            <a:ext cx="371475" cy="346075"/>
          </a:xfrm>
          <a:prstGeom prst="parallelogram">
            <a:avLst>
              <a:gd name="adj" fmla="val 36416"/>
            </a:avLst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81" name="AutoShape 85" descr="Wide upward diagonal"/>
          <p:cNvSpPr>
            <a:spLocks noChangeArrowheads="1"/>
          </p:cNvSpPr>
          <p:nvPr/>
        </p:nvSpPr>
        <p:spPr bwMode="auto">
          <a:xfrm flipH="1">
            <a:off x="7272338" y="3448050"/>
            <a:ext cx="373062" cy="346075"/>
          </a:xfrm>
          <a:prstGeom prst="parallelogram">
            <a:avLst>
              <a:gd name="adj" fmla="val 36571"/>
            </a:avLst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82" name="AutoShape 86" descr="Wide upward diagonal"/>
          <p:cNvSpPr>
            <a:spLocks noChangeArrowheads="1"/>
          </p:cNvSpPr>
          <p:nvPr/>
        </p:nvSpPr>
        <p:spPr bwMode="auto">
          <a:xfrm flipH="1">
            <a:off x="7539038" y="3448050"/>
            <a:ext cx="373062" cy="346075"/>
          </a:xfrm>
          <a:prstGeom prst="parallelogram">
            <a:avLst>
              <a:gd name="adj" fmla="val 36571"/>
            </a:avLst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83" name="Line 87"/>
          <p:cNvSpPr>
            <a:spLocks noChangeShapeType="1"/>
          </p:cNvSpPr>
          <p:nvPr/>
        </p:nvSpPr>
        <p:spPr bwMode="auto">
          <a:xfrm>
            <a:off x="5621338" y="2406650"/>
            <a:ext cx="0" cy="158591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84" name="Line 88"/>
          <p:cNvSpPr>
            <a:spLocks noChangeShapeType="1"/>
          </p:cNvSpPr>
          <p:nvPr/>
        </p:nvSpPr>
        <p:spPr bwMode="auto">
          <a:xfrm flipV="1">
            <a:off x="5595938" y="3886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0" name="Line 4"/>
          <p:cNvSpPr>
            <a:spLocks noChangeShapeType="1"/>
          </p:cNvSpPr>
          <p:nvPr/>
        </p:nvSpPr>
        <p:spPr bwMode="auto">
          <a:xfrm>
            <a:off x="609600" y="2438401"/>
            <a:ext cx="3657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1" name="Line 5"/>
          <p:cNvSpPr>
            <a:spLocks noChangeShapeType="1"/>
          </p:cNvSpPr>
          <p:nvPr/>
        </p:nvSpPr>
        <p:spPr bwMode="auto">
          <a:xfrm flipV="1">
            <a:off x="609600" y="3787774"/>
            <a:ext cx="3697288" cy="22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2" name="Line 6"/>
          <p:cNvSpPr>
            <a:spLocks noChangeShapeType="1"/>
          </p:cNvSpPr>
          <p:nvPr/>
        </p:nvSpPr>
        <p:spPr bwMode="auto">
          <a:xfrm>
            <a:off x="827088" y="2778125"/>
            <a:ext cx="2478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>
            <a:off x="827088" y="3114675"/>
            <a:ext cx="2478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>
            <a:off x="827088" y="3451225"/>
            <a:ext cx="2478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574675" y="2779713"/>
            <a:ext cx="33275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100">
                <a:latin typeface="+mj-lt"/>
              </a:rPr>
              <a:t>R1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574675" y="3092450"/>
            <a:ext cx="33275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100">
                <a:latin typeface="+mj-lt"/>
              </a:rPr>
              <a:t>R2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574675" y="3429000"/>
            <a:ext cx="33275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100">
                <a:latin typeface="+mj-lt"/>
              </a:rPr>
              <a:t>R3</a:t>
            </a:r>
          </a:p>
        </p:txBody>
      </p:sp>
      <p:sp>
        <p:nvSpPr>
          <p:cNvPr id="55325" name="Line 29"/>
          <p:cNvSpPr>
            <a:spLocks noChangeShapeType="1"/>
          </p:cNvSpPr>
          <p:nvPr/>
        </p:nvSpPr>
        <p:spPr bwMode="auto">
          <a:xfrm>
            <a:off x="992188" y="2332038"/>
            <a:ext cx="882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4" name="AutoShape 38" descr="Wide upward diagonal"/>
          <p:cNvSpPr>
            <a:spLocks noChangeArrowheads="1"/>
          </p:cNvSpPr>
          <p:nvPr/>
        </p:nvSpPr>
        <p:spPr bwMode="auto">
          <a:xfrm flipH="1">
            <a:off x="979488" y="2441575"/>
            <a:ext cx="1003300" cy="336550"/>
          </a:xfrm>
          <a:prstGeom prst="parallelogram">
            <a:avLst>
              <a:gd name="adj" fmla="val 32461"/>
            </a:avLst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50" name="Line 54"/>
          <p:cNvSpPr>
            <a:spLocks noChangeShapeType="1"/>
          </p:cNvSpPr>
          <p:nvPr/>
        </p:nvSpPr>
        <p:spPr bwMode="auto">
          <a:xfrm>
            <a:off x="979488" y="2441575"/>
            <a:ext cx="0" cy="153828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200"/>
          </a:p>
        </p:txBody>
      </p:sp>
      <p:sp>
        <p:nvSpPr>
          <p:cNvPr id="55351" name="Line 55"/>
          <p:cNvSpPr>
            <a:spLocks noChangeShapeType="1"/>
          </p:cNvSpPr>
          <p:nvPr/>
        </p:nvSpPr>
        <p:spPr bwMode="auto">
          <a:xfrm>
            <a:off x="979488" y="3884613"/>
            <a:ext cx="332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86" name="AutoShape 90" descr="Wide upward diagonal"/>
          <p:cNvSpPr>
            <a:spLocks noChangeArrowheads="1"/>
          </p:cNvSpPr>
          <p:nvPr/>
        </p:nvSpPr>
        <p:spPr bwMode="auto">
          <a:xfrm flipH="1">
            <a:off x="1982788" y="2778125"/>
            <a:ext cx="1001712" cy="336550"/>
          </a:xfrm>
          <a:prstGeom prst="parallelogram">
            <a:avLst>
              <a:gd name="adj" fmla="val 32410"/>
            </a:avLst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55387" name="AutoShape 91" descr="Wide upward diagonal"/>
          <p:cNvSpPr>
            <a:spLocks noChangeArrowheads="1"/>
          </p:cNvSpPr>
          <p:nvPr/>
        </p:nvSpPr>
        <p:spPr bwMode="auto">
          <a:xfrm flipH="1">
            <a:off x="3303588" y="3451225"/>
            <a:ext cx="1003300" cy="336550"/>
          </a:xfrm>
          <a:prstGeom prst="parallelogram">
            <a:avLst>
              <a:gd name="adj" fmla="val 32461"/>
            </a:avLst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88" name="Line 92"/>
          <p:cNvSpPr>
            <a:spLocks noChangeShapeType="1"/>
          </p:cNvSpPr>
          <p:nvPr/>
        </p:nvSpPr>
        <p:spPr bwMode="auto">
          <a:xfrm>
            <a:off x="3030538" y="3163888"/>
            <a:ext cx="182562" cy="19208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55391" name="Text Box 95"/>
          <p:cNvSpPr txBox="1">
            <a:spLocks noChangeArrowheads="1"/>
          </p:cNvSpPr>
          <p:nvPr/>
        </p:nvSpPr>
        <p:spPr bwMode="auto">
          <a:xfrm>
            <a:off x="1252538" y="2057400"/>
            <a:ext cx="5131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>
                <a:latin typeface="Times New Roman" charset="0"/>
              </a:rPr>
              <a:t>M</a:t>
            </a:r>
            <a:r>
              <a:rPr lang="en-US" sz="1200" i="1" dirty="0" smtClean="0">
                <a:latin typeface="Times New Roman" charset="0"/>
              </a:rPr>
              <a:t>/r</a:t>
            </a:r>
            <a:r>
              <a:rPr lang="en-US" sz="1200" i="1" baseline="-25000" dirty="0" smtClean="0">
                <a:latin typeface="Times New Roman" charset="0"/>
              </a:rPr>
              <a:t>1</a:t>
            </a:r>
            <a:endParaRPr lang="en-US" sz="1200" i="1" dirty="0">
              <a:latin typeface="Times New Roman" charset="0"/>
            </a:endParaRPr>
          </a:p>
        </p:txBody>
      </p:sp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845069"/>
              </p:ext>
            </p:extLst>
          </p:nvPr>
        </p:nvGraphicFramePr>
        <p:xfrm>
          <a:off x="871538" y="4114800"/>
          <a:ext cx="327977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4" imgW="2095500" imgH="482600" progId="Equation.3">
                  <p:embed/>
                </p:oleObj>
              </mc:Choice>
              <mc:Fallback>
                <p:oleObj name="Equation" r:id="rId4" imgW="20955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1538" y="4114800"/>
                        <a:ext cx="3279775" cy="7540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8" name="Picture 20"/>
          <p:cNvPicPr>
            <a:picLocks noChangeArrowheads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981200"/>
            <a:ext cx="762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9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7911" y="213360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A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0" name="Picture 20"/>
          <p:cNvPicPr>
            <a:picLocks noChangeArrowheads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3352800"/>
            <a:ext cx="762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9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224709" y="350520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B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173262"/>
              </p:ext>
            </p:extLst>
          </p:nvPr>
        </p:nvGraphicFramePr>
        <p:xfrm>
          <a:off x="4532313" y="4114800"/>
          <a:ext cx="4491037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7" imgW="2870200" imgH="482600" progId="Equation.3">
                  <p:embed/>
                </p:oleObj>
              </mc:Choice>
              <mc:Fallback>
                <p:oleObj name="Equation" r:id="rId7" imgW="28702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32313" y="4114800"/>
                        <a:ext cx="4491037" cy="7540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691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C2D4-569B-3D45-89D3-66BF3089F8E2}" type="slidenum">
              <a:rPr lang="en-US"/>
              <a:pPr/>
              <a:t>12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2971800"/>
            <a:ext cx="6934200" cy="609600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100000"/>
                  <a:shade val="100000"/>
                  <a:satMod val="130000"/>
                  <a:alpha val="58000"/>
                </a:schemeClr>
              </a:gs>
              <a:gs pos="100000">
                <a:schemeClr val="accent5">
                  <a:tint val="50000"/>
                  <a:shade val="100000"/>
                  <a:satMod val="350000"/>
                  <a:alpha val="5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Simple deterministic queue model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Small packets reduce end to end delay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Statistical multiplexing</a:t>
            </a:r>
          </a:p>
          <a:p>
            <a:endParaRPr lang="en-US" dirty="0" smtClean="0"/>
          </a:p>
          <a:p>
            <a:endParaRPr lang="en-US" dirty="0"/>
          </a:p>
          <a:p>
            <a:pPr lvl="1">
              <a:buFont typeface="Wingdings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3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50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r>
              <a:rPr lang="en-US" sz="3600"/>
              <a:t>Statistical Multiplexing</a:t>
            </a:r>
            <a:br>
              <a:rPr lang="en-US" sz="3600"/>
            </a:br>
            <a:r>
              <a:rPr lang="en-US" sz="2800" i="1"/>
              <a:t>Basic idea</a:t>
            </a:r>
          </a:p>
        </p:txBody>
      </p:sp>
      <p:pic>
        <p:nvPicPr>
          <p:cNvPr id="108554" name="Picture 10" descr="manyFlows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10200" y="4267200"/>
            <a:ext cx="3273602" cy="2458156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8556" name="Picture 12" descr="twoFlows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4855" y="1490470"/>
            <a:ext cx="3291945" cy="247193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8558" name="Text Box 14"/>
          <p:cNvSpPr txBox="1">
            <a:spLocks noChangeArrowheads="1"/>
          </p:cNvSpPr>
          <p:nvPr/>
        </p:nvSpPr>
        <p:spPr bwMode="auto">
          <a:xfrm>
            <a:off x="8001000" y="3733800"/>
            <a:ext cx="5180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latin typeface="+mj-lt"/>
              </a:rPr>
              <a:t>time</a:t>
            </a:r>
          </a:p>
        </p:txBody>
      </p:sp>
      <p:sp>
        <p:nvSpPr>
          <p:cNvPr id="108559" name="Text Box 15"/>
          <p:cNvSpPr txBox="1">
            <a:spLocks noChangeArrowheads="1"/>
          </p:cNvSpPr>
          <p:nvPr/>
        </p:nvSpPr>
        <p:spPr bwMode="auto">
          <a:xfrm>
            <a:off x="8016309" y="6474023"/>
            <a:ext cx="5180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latin typeface="+mj-lt"/>
              </a:rPr>
              <a:t>time</a:t>
            </a:r>
          </a:p>
        </p:txBody>
      </p:sp>
      <p:sp>
        <p:nvSpPr>
          <p:cNvPr id="108563" name="Text Box 19"/>
          <p:cNvSpPr txBox="1">
            <a:spLocks noChangeArrowheads="1"/>
          </p:cNvSpPr>
          <p:nvPr/>
        </p:nvSpPr>
        <p:spPr bwMode="auto">
          <a:xfrm>
            <a:off x="6396460" y="1290935"/>
            <a:ext cx="14521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Two flows</a:t>
            </a:r>
          </a:p>
        </p:txBody>
      </p:sp>
      <p:sp>
        <p:nvSpPr>
          <p:cNvPr id="108564" name="AutoShape 20"/>
          <p:cNvSpPr>
            <a:spLocks noChangeArrowheads="1"/>
          </p:cNvSpPr>
          <p:nvPr/>
        </p:nvSpPr>
        <p:spPr bwMode="auto">
          <a:xfrm>
            <a:off x="8001000" y="1371600"/>
            <a:ext cx="1143000" cy="304800"/>
          </a:xfrm>
          <a:prstGeom prst="wedgeRectCallout">
            <a:avLst>
              <a:gd name="adj1" fmla="val -94844"/>
              <a:gd name="adj2" fmla="val 386533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/>
            <a:r>
              <a:rPr lang="en-US" sz="1400">
                <a:latin typeface="+mj-lt"/>
              </a:rPr>
              <a:t>Average rate</a:t>
            </a:r>
          </a:p>
        </p:txBody>
      </p:sp>
      <p:sp>
        <p:nvSpPr>
          <p:cNvPr id="108565" name="Text Box 21"/>
          <p:cNvSpPr txBox="1">
            <a:spLocks noChangeArrowheads="1"/>
          </p:cNvSpPr>
          <p:nvPr/>
        </p:nvSpPr>
        <p:spPr bwMode="auto">
          <a:xfrm>
            <a:off x="6293374" y="4058356"/>
            <a:ext cx="16314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Many flows</a:t>
            </a:r>
          </a:p>
        </p:txBody>
      </p:sp>
      <p:sp>
        <p:nvSpPr>
          <p:cNvPr id="108568" name="Text Box 24"/>
          <p:cNvSpPr txBox="1">
            <a:spLocks noChangeArrowheads="1"/>
          </p:cNvSpPr>
          <p:nvPr/>
        </p:nvSpPr>
        <p:spPr bwMode="auto">
          <a:xfrm>
            <a:off x="4724400" y="4648200"/>
            <a:ext cx="1828800" cy="46166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+mj-lt"/>
              </a:rPr>
              <a:t>Average rates of: </a:t>
            </a:r>
            <a:br>
              <a:rPr lang="en-US" sz="1200">
                <a:latin typeface="+mj-lt"/>
              </a:rPr>
            </a:br>
            <a:r>
              <a:rPr lang="en-US" sz="1200">
                <a:latin typeface="+mj-lt"/>
              </a:rPr>
              <a:t>1, 2, 10, 100, 1000 flows.</a:t>
            </a:r>
          </a:p>
        </p:txBody>
      </p:sp>
      <p:sp>
        <p:nvSpPr>
          <p:cNvPr id="108569" name="Text Box 25"/>
          <p:cNvSpPr txBox="1">
            <a:spLocks noChangeArrowheads="1"/>
          </p:cNvSpPr>
          <p:nvPr/>
        </p:nvSpPr>
        <p:spPr bwMode="auto">
          <a:xfrm>
            <a:off x="5257800" y="1524000"/>
            <a:ext cx="4827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latin typeface="+mj-lt"/>
              </a:rPr>
              <a:t>rate</a:t>
            </a:r>
          </a:p>
        </p:txBody>
      </p:sp>
      <p:sp>
        <p:nvSpPr>
          <p:cNvPr id="108570" name="Text Box 26"/>
          <p:cNvSpPr txBox="1">
            <a:spLocks noChangeArrowheads="1"/>
          </p:cNvSpPr>
          <p:nvPr/>
        </p:nvSpPr>
        <p:spPr bwMode="auto">
          <a:xfrm>
            <a:off x="5308476" y="4267200"/>
            <a:ext cx="4827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latin typeface="+mj-lt"/>
              </a:rPr>
              <a:t>rate</a:t>
            </a:r>
          </a:p>
        </p:txBody>
      </p:sp>
      <p:pic>
        <p:nvPicPr>
          <p:cNvPr id="23" name="Picture 5" descr="oneFlow"/>
          <p:cNvPicPr>
            <a:picLocks noGrp="1" noChangeAspect="1" noChangeArrowheads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2438400"/>
            <a:ext cx="3962400" cy="297497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3596709" y="5130800"/>
            <a:ext cx="5180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latin typeface="+mj-lt"/>
              </a:rPr>
              <a:t>time</a:t>
            </a:r>
          </a:p>
        </p:txBody>
      </p: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355476" y="2590800"/>
            <a:ext cx="4827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latin typeface="+mj-lt"/>
              </a:rPr>
              <a:t>rate</a:t>
            </a:r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1729911" y="2209800"/>
            <a:ext cx="13180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One flow</a:t>
            </a:r>
          </a:p>
        </p:txBody>
      </p:sp>
    </p:spTree>
    <p:extLst>
      <p:ext uri="{BB962C8B-B14F-4D97-AF65-F5344CB8AC3E}">
        <p14:creationId xmlns:p14="http://schemas.microsoft.com/office/powerpoint/2010/main" val="169182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8" grpId="0"/>
      <p:bldP spid="108559" grpId="0"/>
      <p:bldP spid="108563" grpId="0"/>
      <p:bldP spid="108564" grpId="0" animBg="1"/>
      <p:bldP spid="108565" grpId="0"/>
      <p:bldP spid="108568" grpId="0" animBg="1"/>
      <p:bldP spid="108569" grpId="0"/>
      <p:bldP spid="1085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4D7E-C3E1-CF46-8C7E-69610381855B}" type="slidenum">
              <a:rPr lang="en-US"/>
              <a:pPr/>
              <a:t>14</a:t>
            </a:fld>
            <a:endParaRPr lang="en-US"/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2506663" y="325913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>
            <a:off x="2506663" y="379253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>
            <a:off x="3192463" y="32591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>
            <a:off x="3040063" y="32591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2887663" y="32591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 flipV="1">
            <a:off x="3200400" y="3505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>
            <a:off x="1601788" y="2892425"/>
            <a:ext cx="912812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>
            <a:off x="1601788" y="3225800"/>
            <a:ext cx="9525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67595" name="Line 11"/>
          <p:cNvSpPr>
            <a:spLocks noChangeShapeType="1"/>
          </p:cNvSpPr>
          <p:nvPr/>
        </p:nvSpPr>
        <p:spPr bwMode="auto">
          <a:xfrm flipV="1">
            <a:off x="1563688" y="3581400"/>
            <a:ext cx="950912" cy="577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grpSp>
        <p:nvGrpSpPr>
          <p:cNvPr id="67599" name="Group 15"/>
          <p:cNvGrpSpPr>
            <a:grpSpLocks/>
          </p:cNvGrpSpPr>
          <p:nvPr/>
        </p:nvGrpSpPr>
        <p:grpSpPr bwMode="auto">
          <a:xfrm>
            <a:off x="1611313" y="3529013"/>
            <a:ext cx="36512" cy="258762"/>
            <a:chOff x="886" y="1955"/>
            <a:chExt cx="23" cy="163"/>
          </a:xfrm>
        </p:grpSpPr>
        <p:sp>
          <p:nvSpPr>
            <p:cNvPr id="67600" name="Oval 16"/>
            <p:cNvSpPr>
              <a:spLocks noChangeArrowheads="1"/>
            </p:cNvSpPr>
            <p:nvPr/>
          </p:nvSpPr>
          <p:spPr bwMode="auto">
            <a:xfrm>
              <a:off x="886" y="1955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601" name="Oval 17"/>
            <p:cNvSpPr>
              <a:spLocks noChangeArrowheads="1"/>
            </p:cNvSpPr>
            <p:nvPr/>
          </p:nvSpPr>
          <p:spPr bwMode="auto">
            <a:xfrm>
              <a:off x="886" y="2025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602" name="Oval 18"/>
            <p:cNvSpPr>
              <a:spLocks noChangeArrowheads="1"/>
            </p:cNvSpPr>
            <p:nvPr/>
          </p:nvSpPr>
          <p:spPr bwMode="auto">
            <a:xfrm>
              <a:off x="886" y="2095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67603" name="Text Box 19"/>
          <p:cNvSpPr txBox="1">
            <a:spLocks noChangeArrowheads="1"/>
          </p:cNvSpPr>
          <p:nvPr/>
        </p:nvSpPr>
        <p:spPr bwMode="auto">
          <a:xfrm>
            <a:off x="3344566" y="3200400"/>
            <a:ext cx="12750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>
                <a:latin typeface="+mj-lt"/>
              </a:rPr>
              <a:t>Link rate, </a:t>
            </a:r>
            <a:r>
              <a:rPr lang="en-US" sz="1800" i="1">
                <a:latin typeface="+mj-lt"/>
              </a:rPr>
              <a:t>R</a:t>
            </a:r>
          </a:p>
        </p:txBody>
      </p:sp>
      <p:sp>
        <p:nvSpPr>
          <p:cNvPr id="67604" name="Text Box 20"/>
          <p:cNvSpPr txBox="1">
            <a:spLocks noChangeArrowheads="1"/>
          </p:cNvSpPr>
          <p:nvPr/>
        </p:nvSpPr>
        <p:spPr bwMode="auto">
          <a:xfrm>
            <a:off x="2600325" y="2892425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i="1">
                <a:latin typeface="+mj-lt"/>
              </a:rPr>
              <a:t>X</a:t>
            </a:r>
            <a:r>
              <a:rPr lang="en-US" sz="1800">
                <a:latin typeface="+mj-lt"/>
              </a:rPr>
              <a:t>(</a:t>
            </a:r>
            <a:r>
              <a:rPr lang="en-US" sz="1800" i="1">
                <a:latin typeface="+mj-lt"/>
              </a:rPr>
              <a:t>t</a:t>
            </a:r>
            <a:r>
              <a:rPr lang="en-US" sz="1800">
                <a:latin typeface="+mj-lt"/>
              </a:rPr>
              <a:t>)</a:t>
            </a:r>
          </a:p>
        </p:txBody>
      </p:sp>
      <p:sp>
        <p:nvSpPr>
          <p:cNvPr id="67605" name="Line 21"/>
          <p:cNvSpPr>
            <a:spLocks noChangeShapeType="1"/>
          </p:cNvSpPr>
          <p:nvPr/>
        </p:nvSpPr>
        <p:spPr bwMode="auto">
          <a:xfrm flipV="1">
            <a:off x="5203825" y="2681288"/>
            <a:ext cx="0" cy="151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67606" name="Line 22"/>
          <p:cNvSpPr>
            <a:spLocks noChangeShapeType="1"/>
          </p:cNvSpPr>
          <p:nvPr/>
        </p:nvSpPr>
        <p:spPr bwMode="auto">
          <a:xfrm>
            <a:off x="5203825" y="4200525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67608" name="Freeform 24"/>
          <p:cNvSpPr>
            <a:spLocks/>
          </p:cNvSpPr>
          <p:nvPr/>
        </p:nvSpPr>
        <p:spPr bwMode="auto">
          <a:xfrm>
            <a:off x="5203825" y="2895600"/>
            <a:ext cx="2438400" cy="1281113"/>
          </a:xfrm>
          <a:custGeom>
            <a:avLst/>
            <a:gdLst>
              <a:gd name="T0" fmla="*/ 0 w 1536"/>
              <a:gd name="T1" fmla="*/ 653 h 653"/>
              <a:gd name="T2" fmla="*/ 192 w 1536"/>
              <a:gd name="T3" fmla="*/ 557 h 653"/>
              <a:gd name="T4" fmla="*/ 288 w 1536"/>
              <a:gd name="T5" fmla="*/ 413 h 653"/>
              <a:gd name="T6" fmla="*/ 432 w 1536"/>
              <a:gd name="T7" fmla="*/ 413 h 653"/>
              <a:gd name="T8" fmla="*/ 480 w 1536"/>
              <a:gd name="T9" fmla="*/ 365 h 653"/>
              <a:gd name="T10" fmla="*/ 528 w 1536"/>
              <a:gd name="T11" fmla="*/ 317 h 653"/>
              <a:gd name="T12" fmla="*/ 624 w 1536"/>
              <a:gd name="T13" fmla="*/ 317 h 653"/>
              <a:gd name="T14" fmla="*/ 672 w 1536"/>
              <a:gd name="T15" fmla="*/ 413 h 653"/>
              <a:gd name="T16" fmla="*/ 720 w 1536"/>
              <a:gd name="T17" fmla="*/ 413 h 653"/>
              <a:gd name="T18" fmla="*/ 816 w 1536"/>
              <a:gd name="T19" fmla="*/ 317 h 653"/>
              <a:gd name="T20" fmla="*/ 912 w 1536"/>
              <a:gd name="T21" fmla="*/ 173 h 653"/>
              <a:gd name="T22" fmla="*/ 960 w 1536"/>
              <a:gd name="T23" fmla="*/ 29 h 653"/>
              <a:gd name="T24" fmla="*/ 1036 w 1536"/>
              <a:gd name="T25" fmla="*/ 5 h 653"/>
              <a:gd name="T26" fmla="*/ 1128 w 1536"/>
              <a:gd name="T27" fmla="*/ 5 h 653"/>
              <a:gd name="T28" fmla="*/ 1200 w 1536"/>
              <a:gd name="T29" fmla="*/ 9 h 653"/>
              <a:gd name="T30" fmla="*/ 1268 w 1536"/>
              <a:gd name="T31" fmla="*/ 57 h 653"/>
              <a:gd name="T32" fmla="*/ 1344 w 1536"/>
              <a:gd name="T33" fmla="*/ 173 h 653"/>
              <a:gd name="T34" fmla="*/ 1536 w 1536"/>
              <a:gd name="T35" fmla="*/ 125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36" h="653">
                <a:moveTo>
                  <a:pt x="0" y="653"/>
                </a:moveTo>
                <a:cubicBezTo>
                  <a:pt x="72" y="625"/>
                  <a:pt x="144" y="597"/>
                  <a:pt x="192" y="557"/>
                </a:cubicBezTo>
                <a:cubicBezTo>
                  <a:pt x="240" y="517"/>
                  <a:pt x="248" y="437"/>
                  <a:pt x="288" y="413"/>
                </a:cubicBezTo>
                <a:cubicBezTo>
                  <a:pt x="328" y="389"/>
                  <a:pt x="400" y="421"/>
                  <a:pt x="432" y="413"/>
                </a:cubicBezTo>
                <a:cubicBezTo>
                  <a:pt x="464" y="405"/>
                  <a:pt x="464" y="381"/>
                  <a:pt x="480" y="365"/>
                </a:cubicBezTo>
                <a:cubicBezTo>
                  <a:pt x="496" y="349"/>
                  <a:pt x="504" y="325"/>
                  <a:pt x="528" y="317"/>
                </a:cubicBezTo>
                <a:cubicBezTo>
                  <a:pt x="552" y="309"/>
                  <a:pt x="600" y="301"/>
                  <a:pt x="624" y="317"/>
                </a:cubicBezTo>
                <a:cubicBezTo>
                  <a:pt x="648" y="333"/>
                  <a:pt x="656" y="397"/>
                  <a:pt x="672" y="413"/>
                </a:cubicBezTo>
                <a:cubicBezTo>
                  <a:pt x="688" y="429"/>
                  <a:pt x="696" y="429"/>
                  <a:pt x="720" y="413"/>
                </a:cubicBezTo>
                <a:cubicBezTo>
                  <a:pt x="744" y="397"/>
                  <a:pt x="784" y="357"/>
                  <a:pt x="816" y="317"/>
                </a:cubicBezTo>
                <a:cubicBezTo>
                  <a:pt x="848" y="277"/>
                  <a:pt x="888" y="221"/>
                  <a:pt x="912" y="173"/>
                </a:cubicBezTo>
                <a:cubicBezTo>
                  <a:pt x="936" y="125"/>
                  <a:pt x="939" y="57"/>
                  <a:pt x="960" y="29"/>
                </a:cubicBezTo>
                <a:cubicBezTo>
                  <a:pt x="981" y="1"/>
                  <a:pt x="1008" y="9"/>
                  <a:pt x="1036" y="5"/>
                </a:cubicBezTo>
                <a:cubicBezTo>
                  <a:pt x="1064" y="1"/>
                  <a:pt x="1101" y="4"/>
                  <a:pt x="1128" y="5"/>
                </a:cubicBezTo>
                <a:cubicBezTo>
                  <a:pt x="1155" y="6"/>
                  <a:pt x="1177" y="0"/>
                  <a:pt x="1200" y="9"/>
                </a:cubicBezTo>
                <a:cubicBezTo>
                  <a:pt x="1223" y="18"/>
                  <a:pt x="1244" y="30"/>
                  <a:pt x="1268" y="57"/>
                </a:cubicBezTo>
                <a:cubicBezTo>
                  <a:pt x="1292" y="84"/>
                  <a:pt x="1299" y="162"/>
                  <a:pt x="1344" y="173"/>
                </a:cubicBezTo>
                <a:cubicBezTo>
                  <a:pt x="1389" y="184"/>
                  <a:pt x="1504" y="133"/>
                  <a:pt x="1536" y="125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67613" name="Text Box 29"/>
          <p:cNvSpPr txBox="1">
            <a:spLocks noChangeArrowheads="1"/>
          </p:cNvSpPr>
          <p:nvPr/>
        </p:nvSpPr>
        <p:spPr bwMode="auto">
          <a:xfrm>
            <a:off x="4191000" y="2362200"/>
            <a:ext cx="14922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>
                <a:latin typeface="+mj-lt"/>
              </a:rPr>
              <a:t>Queue Length</a:t>
            </a:r>
          </a:p>
          <a:p>
            <a:pPr algn="ctr"/>
            <a:r>
              <a:rPr lang="en-US" sz="1400" i="1">
                <a:latin typeface="+mj-lt"/>
              </a:rPr>
              <a:t>X</a:t>
            </a:r>
            <a:r>
              <a:rPr lang="en-US" sz="1400">
                <a:latin typeface="+mj-lt"/>
              </a:rPr>
              <a:t>(</a:t>
            </a:r>
            <a:r>
              <a:rPr lang="en-US" sz="1400" i="1">
                <a:latin typeface="+mj-lt"/>
              </a:rPr>
              <a:t>t</a:t>
            </a:r>
            <a:r>
              <a:rPr lang="en-US" sz="1400">
                <a:latin typeface="+mj-lt"/>
              </a:rPr>
              <a:t>)</a:t>
            </a:r>
          </a:p>
        </p:txBody>
      </p:sp>
      <p:sp>
        <p:nvSpPr>
          <p:cNvPr id="67614" name="Text Box 30"/>
          <p:cNvSpPr txBox="1">
            <a:spLocks noChangeArrowheads="1"/>
          </p:cNvSpPr>
          <p:nvPr/>
        </p:nvSpPr>
        <p:spPr bwMode="auto">
          <a:xfrm>
            <a:off x="6858000" y="4200525"/>
            <a:ext cx="806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400">
                <a:latin typeface="+mj-lt"/>
              </a:rPr>
              <a:t>Time</a:t>
            </a:r>
          </a:p>
        </p:txBody>
      </p:sp>
      <p:sp>
        <p:nvSpPr>
          <p:cNvPr id="67615" name="Text Box 31"/>
          <p:cNvSpPr txBox="1">
            <a:spLocks noChangeArrowheads="1"/>
          </p:cNvSpPr>
          <p:nvPr/>
        </p:nvSpPr>
        <p:spPr bwMode="auto">
          <a:xfrm>
            <a:off x="2133600" y="3810000"/>
            <a:ext cx="14922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>
                <a:latin typeface="+mj-lt"/>
              </a:rPr>
              <a:t>Packet buffer</a:t>
            </a:r>
          </a:p>
        </p:txBody>
      </p:sp>
      <p:sp>
        <p:nvSpPr>
          <p:cNvPr id="67617" name="Text Box 33"/>
          <p:cNvSpPr txBox="1">
            <a:spLocks noChangeArrowheads="1"/>
          </p:cNvSpPr>
          <p:nvPr/>
        </p:nvSpPr>
        <p:spPr bwMode="auto">
          <a:xfrm>
            <a:off x="392113" y="1905000"/>
            <a:ext cx="1492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>
                <a:latin typeface="+mj-lt"/>
              </a:rPr>
              <a:t>Packets for one output</a:t>
            </a:r>
          </a:p>
        </p:txBody>
      </p:sp>
      <p:sp>
        <p:nvSpPr>
          <p:cNvPr id="67619" name="Rectangle 35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Packet Switching</a:t>
            </a:r>
            <a:br>
              <a:rPr lang="en-US"/>
            </a:br>
            <a:r>
              <a:rPr lang="en-US" sz="2800" i="1"/>
              <a:t>Statistical Multiplexing </a:t>
            </a:r>
          </a:p>
        </p:txBody>
      </p:sp>
      <p:sp>
        <p:nvSpPr>
          <p:cNvPr id="67622" name="Rectangle 38"/>
          <p:cNvSpPr>
            <a:spLocks noChangeArrowheads="1"/>
          </p:cNvSpPr>
          <p:nvPr/>
        </p:nvSpPr>
        <p:spPr bwMode="auto">
          <a:xfrm>
            <a:off x="392113" y="2743200"/>
            <a:ext cx="914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j-lt"/>
              </a:rPr>
              <a:t>Data</a:t>
            </a:r>
          </a:p>
        </p:txBody>
      </p:sp>
      <p:sp>
        <p:nvSpPr>
          <p:cNvPr id="67623" name="Rectangle 39"/>
          <p:cNvSpPr>
            <a:spLocks noChangeArrowheads="1"/>
          </p:cNvSpPr>
          <p:nvPr/>
        </p:nvSpPr>
        <p:spPr bwMode="auto">
          <a:xfrm>
            <a:off x="1306513" y="27432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j-lt"/>
              </a:rPr>
              <a:t>Hdr</a:t>
            </a:r>
          </a:p>
        </p:txBody>
      </p:sp>
      <p:sp>
        <p:nvSpPr>
          <p:cNvPr id="67624" name="Rectangle 40"/>
          <p:cNvSpPr>
            <a:spLocks noChangeArrowheads="1"/>
          </p:cNvSpPr>
          <p:nvPr/>
        </p:nvSpPr>
        <p:spPr bwMode="auto">
          <a:xfrm>
            <a:off x="392113" y="3124200"/>
            <a:ext cx="914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j-lt"/>
              </a:rPr>
              <a:t>Data</a:t>
            </a:r>
          </a:p>
        </p:txBody>
      </p:sp>
      <p:sp>
        <p:nvSpPr>
          <p:cNvPr id="67625" name="Rectangle 41"/>
          <p:cNvSpPr>
            <a:spLocks noChangeArrowheads="1"/>
          </p:cNvSpPr>
          <p:nvPr/>
        </p:nvSpPr>
        <p:spPr bwMode="auto">
          <a:xfrm>
            <a:off x="1306513" y="31242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j-lt"/>
              </a:rPr>
              <a:t>Hdr</a:t>
            </a:r>
          </a:p>
        </p:txBody>
      </p:sp>
      <p:sp>
        <p:nvSpPr>
          <p:cNvPr id="67626" name="Rectangle 42"/>
          <p:cNvSpPr>
            <a:spLocks noChangeArrowheads="1"/>
          </p:cNvSpPr>
          <p:nvPr/>
        </p:nvSpPr>
        <p:spPr bwMode="auto">
          <a:xfrm>
            <a:off x="392113" y="4038600"/>
            <a:ext cx="914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j-lt"/>
              </a:rPr>
              <a:t>Data</a:t>
            </a:r>
          </a:p>
        </p:txBody>
      </p:sp>
      <p:sp>
        <p:nvSpPr>
          <p:cNvPr id="67627" name="Rectangle 43"/>
          <p:cNvSpPr>
            <a:spLocks noChangeArrowheads="1"/>
          </p:cNvSpPr>
          <p:nvPr/>
        </p:nvSpPr>
        <p:spPr bwMode="auto">
          <a:xfrm>
            <a:off x="1306513" y="40386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j-lt"/>
              </a:rPr>
              <a:t>Hdr</a:t>
            </a:r>
          </a:p>
        </p:txBody>
      </p:sp>
      <p:sp>
        <p:nvSpPr>
          <p:cNvPr id="67628" name="Text Box 44"/>
          <p:cNvSpPr txBox="1">
            <a:spLocks noChangeArrowheads="1"/>
          </p:cNvSpPr>
          <p:nvPr/>
        </p:nvSpPr>
        <p:spPr bwMode="auto">
          <a:xfrm>
            <a:off x="1905000" y="2816225"/>
            <a:ext cx="3448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>
                <a:latin typeface="+mj-lt"/>
              </a:rPr>
              <a:t>R</a:t>
            </a:r>
          </a:p>
        </p:txBody>
      </p:sp>
      <p:sp>
        <p:nvSpPr>
          <p:cNvPr id="67629" name="Text Box 45"/>
          <p:cNvSpPr txBox="1">
            <a:spLocks noChangeArrowheads="1"/>
          </p:cNvSpPr>
          <p:nvPr/>
        </p:nvSpPr>
        <p:spPr bwMode="auto">
          <a:xfrm>
            <a:off x="1905000" y="3044825"/>
            <a:ext cx="3448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>
                <a:latin typeface="+mj-lt"/>
              </a:rPr>
              <a:t>R</a:t>
            </a:r>
          </a:p>
        </p:txBody>
      </p:sp>
      <p:sp>
        <p:nvSpPr>
          <p:cNvPr id="67630" name="Text Box 46"/>
          <p:cNvSpPr txBox="1">
            <a:spLocks noChangeArrowheads="1"/>
          </p:cNvSpPr>
          <p:nvPr/>
        </p:nvSpPr>
        <p:spPr bwMode="auto">
          <a:xfrm>
            <a:off x="1905000" y="3502025"/>
            <a:ext cx="3448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>
                <a:latin typeface="+mj-lt"/>
              </a:rPr>
              <a:t>R</a:t>
            </a:r>
          </a:p>
        </p:txBody>
      </p:sp>
      <p:sp>
        <p:nvSpPr>
          <p:cNvPr id="67631" name="Text Box 47"/>
          <p:cNvSpPr txBox="1">
            <a:spLocks noChangeArrowheads="1"/>
          </p:cNvSpPr>
          <p:nvPr/>
        </p:nvSpPr>
        <p:spPr bwMode="auto">
          <a:xfrm>
            <a:off x="685800" y="4741863"/>
            <a:ext cx="8001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  <a:buFont typeface="Wingdings" charset="0"/>
              <a:buChar char="v"/>
            </a:pPr>
            <a:r>
              <a:rPr lang="en-US" sz="2000">
                <a:latin typeface="Comic Sans MS" charset="0"/>
              </a:rPr>
              <a:t>Because the buffer absorbs temporary bursts, the egress link need not operate at rate </a:t>
            </a:r>
            <a:r>
              <a:rPr lang="en-US" sz="2000" i="1"/>
              <a:t>N.R</a:t>
            </a:r>
            <a:r>
              <a:rPr lang="en-US" sz="2000" i="1">
                <a:latin typeface="Comic Sans MS" charset="0"/>
              </a:rPr>
              <a:t>.</a:t>
            </a:r>
          </a:p>
          <a:p>
            <a:pPr>
              <a:buClr>
                <a:srgbClr val="000099"/>
              </a:buClr>
              <a:buSzPct val="75000"/>
              <a:buFont typeface="Wingdings" charset="0"/>
              <a:buChar char="v"/>
            </a:pPr>
            <a:r>
              <a:rPr lang="en-US" sz="2000">
                <a:latin typeface="Comic Sans MS" charset="0"/>
              </a:rPr>
              <a:t>But the buffer has finite size, </a:t>
            </a:r>
            <a:r>
              <a:rPr lang="en-US" sz="2000" i="1"/>
              <a:t>B</a:t>
            </a:r>
            <a:r>
              <a:rPr lang="en-US" sz="2000">
                <a:latin typeface="Comic Sans MS" charset="0"/>
              </a:rPr>
              <a:t>, so losses will occur.</a:t>
            </a:r>
          </a:p>
        </p:txBody>
      </p:sp>
      <p:sp>
        <p:nvSpPr>
          <p:cNvPr id="67632" name="Text Box 48"/>
          <p:cNvSpPr txBox="1">
            <a:spLocks noChangeArrowheads="1"/>
          </p:cNvSpPr>
          <p:nvPr/>
        </p:nvSpPr>
        <p:spPr bwMode="auto">
          <a:xfrm>
            <a:off x="76200" y="2682875"/>
            <a:ext cx="28866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+mj-lt"/>
              </a:rPr>
              <a:t>1</a:t>
            </a:r>
          </a:p>
        </p:txBody>
      </p:sp>
      <p:sp>
        <p:nvSpPr>
          <p:cNvPr id="67633" name="Text Box 49"/>
          <p:cNvSpPr txBox="1">
            <a:spLocks noChangeArrowheads="1"/>
          </p:cNvSpPr>
          <p:nvPr/>
        </p:nvSpPr>
        <p:spPr bwMode="auto">
          <a:xfrm>
            <a:off x="76200" y="3089275"/>
            <a:ext cx="28866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+mj-lt"/>
              </a:rPr>
              <a:t>2</a:t>
            </a:r>
          </a:p>
        </p:txBody>
      </p:sp>
      <p:sp>
        <p:nvSpPr>
          <p:cNvPr id="67634" name="Text Box 50"/>
          <p:cNvSpPr txBox="1">
            <a:spLocks noChangeArrowheads="1"/>
          </p:cNvSpPr>
          <p:nvPr/>
        </p:nvSpPr>
        <p:spPr bwMode="auto">
          <a:xfrm>
            <a:off x="76200" y="4003675"/>
            <a:ext cx="36569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>
                <a:latin typeface="+mj-lt"/>
              </a:rPr>
              <a:t>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152400"/>
            <a:ext cx="141299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HIDE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62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4D7E-C3E1-CF46-8C7E-69610381855B}" type="slidenum">
              <a:rPr lang="en-US"/>
              <a:pPr/>
              <a:t>15</a:t>
            </a:fld>
            <a:endParaRPr lang="en-US"/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2506663" y="325913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>
            <a:off x="2506663" y="379253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>
            <a:off x="3192463" y="32591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>
            <a:off x="3040063" y="32591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2887663" y="32591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 flipV="1">
            <a:off x="3200400" y="3505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>
            <a:off x="1601788" y="2892425"/>
            <a:ext cx="912812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>
            <a:off x="1601788" y="3225800"/>
            <a:ext cx="9525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67595" name="Line 11"/>
          <p:cNvSpPr>
            <a:spLocks noChangeShapeType="1"/>
          </p:cNvSpPr>
          <p:nvPr/>
        </p:nvSpPr>
        <p:spPr bwMode="auto">
          <a:xfrm flipV="1">
            <a:off x="1563688" y="3581400"/>
            <a:ext cx="950912" cy="577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grpSp>
        <p:nvGrpSpPr>
          <p:cNvPr id="67599" name="Group 15"/>
          <p:cNvGrpSpPr>
            <a:grpSpLocks/>
          </p:cNvGrpSpPr>
          <p:nvPr/>
        </p:nvGrpSpPr>
        <p:grpSpPr bwMode="auto">
          <a:xfrm>
            <a:off x="1611313" y="3529013"/>
            <a:ext cx="36512" cy="258762"/>
            <a:chOff x="886" y="1955"/>
            <a:chExt cx="23" cy="163"/>
          </a:xfrm>
        </p:grpSpPr>
        <p:sp>
          <p:nvSpPr>
            <p:cNvPr id="67600" name="Oval 16"/>
            <p:cNvSpPr>
              <a:spLocks noChangeArrowheads="1"/>
            </p:cNvSpPr>
            <p:nvPr/>
          </p:nvSpPr>
          <p:spPr bwMode="auto">
            <a:xfrm>
              <a:off x="886" y="1955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601" name="Oval 17"/>
            <p:cNvSpPr>
              <a:spLocks noChangeArrowheads="1"/>
            </p:cNvSpPr>
            <p:nvPr/>
          </p:nvSpPr>
          <p:spPr bwMode="auto">
            <a:xfrm>
              <a:off x="886" y="2025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602" name="Oval 18"/>
            <p:cNvSpPr>
              <a:spLocks noChangeArrowheads="1"/>
            </p:cNvSpPr>
            <p:nvPr/>
          </p:nvSpPr>
          <p:spPr bwMode="auto">
            <a:xfrm>
              <a:off x="886" y="2095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67603" name="Text Box 19"/>
          <p:cNvSpPr txBox="1">
            <a:spLocks noChangeArrowheads="1"/>
          </p:cNvSpPr>
          <p:nvPr/>
        </p:nvSpPr>
        <p:spPr bwMode="auto">
          <a:xfrm>
            <a:off x="3344566" y="3200400"/>
            <a:ext cx="12750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>
                <a:latin typeface="+mj-lt"/>
              </a:rPr>
              <a:t>Link rate, </a:t>
            </a:r>
            <a:r>
              <a:rPr lang="en-US" sz="1800" i="1">
                <a:latin typeface="+mj-lt"/>
              </a:rPr>
              <a:t>R</a:t>
            </a:r>
          </a:p>
        </p:txBody>
      </p:sp>
      <p:sp>
        <p:nvSpPr>
          <p:cNvPr id="67604" name="Text Box 20"/>
          <p:cNvSpPr txBox="1">
            <a:spLocks noChangeArrowheads="1"/>
          </p:cNvSpPr>
          <p:nvPr/>
        </p:nvSpPr>
        <p:spPr bwMode="auto">
          <a:xfrm>
            <a:off x="2571978" y="2892425"/>
            <a:ext cx="5680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i="1" dirty="0" smtClean="0">
                <a:latin typeface="+mj-lt"/>
              </a:rPr>
              <a:t>Q</a:t>
            </a:r>
            <a:r>
              <a:rPr lang="en-US" sz="1800" dirty="0" smtClean="0">
                <a:latin typeface="+mj-lt"/>
              </a:rPr>
              <a:t>(</a:t>
            </a:r>
            <a:r>
              <a:rPr lang="en-US" sz="1800" i="1" dirty="0">
                <a:latin typeface="+mj-lt"/>
              </a:rPr>
              <a:t>t</a:t>
            </a:r>
            <a:r>
              <a:rPr lang="en-US" sz="1800" dirty="0">
                <a:latin typeface="+mj-lt"/>
              </a:rPr>
              <a:t>)</a:t>
            </a:r>
          </a:p>
        </p:txBody>
      </p:sp>
      <p:sp>
        <p:nvSpPr>
          <p:cNvPr id="67615" name="Text Box 31"/>
          <p:cNvSpPr txBox="1">
            <a:spLocks noChangeArrowheads="1"/>
          </p:cNvSpPr>
          <p:nvPr/>
        </p:nvSpPr>
        <p:spPr bwMode="auto">
          <a:xfrm>
            <a:off x="2133600" y="3810000"/>
            <a:ext cx="14922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>
                <a:latin typeface="+mj-lt"/>
              </a:rPr>
              <a:t>Packet buffer</a:t>
            </a:r>
          </a:p>
        </p:txBody>
      </p:sp>
      <p:sp>
        <p:nvSpPr>
          <p:cNvPr id="67617" name="Text Box 33"/>
          <p:cNvSpPr txBox="1">
            <a:spLocks noChangeArrowheads="1"/>
          </p:cNvSpPr>
          <p:nvPr/>
        </p:nvSpPr>
        <p:spPr bwMode="auto">
          <a:xfrm>
            <a:off x="392113" y="1905000"/>
            <a:ext cx="1492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>
                <a:latin typeface="+mj-lt"/>
              </a:rPr>
              <a:t>Packets for one output</a:t>
            </a:r>
          </a:p>
        </p:txBody>
      </p:sp>
      <p:sp>
        <p:nvSpPr>
          <p:cNvPr id="67619" name="Rectangle 35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Packet Switching</a:t>
            </a:r>
            <a:br>
              <a:rPr lang="en-US"/>
            </a:br>
            <a:r>
              <a:rPr lang="en-US" sz="2800" i="1"/>
              <a:t>Statistical Multiplexing </a:t>
            </a:r>
          </a:p>
        </p:txBody>
      </p:sp>
      <p:sp>
        <p:nvSpPr>
          <p:cNvPr id="67622" name="Rectangle 38"/>
          <p:cNvSpPr>
            <a:spLocks noChangeArrowheads="1"/>
          </p:cNvSpPr>
          <p:nvPr/>
        </p:nvSpPr>
        <p:spPr bwMode="auto">
          <a:xfrm>
            <a:off x="392113" y="2743200"/>
            <a:ext cx="914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j-lt"/>
              </a:rPr>
              <a:t>Data</a:t>
            </a:r>
          </a:p>
        </p:txBody>
      </p:sp>
      <p:sp>
        <p:nvSpPr>
          <p:cNvPr id="67623" name="Rectangle 39"/>
          <p:cNvSpPr>
            <a:spLocks noChangeArrowheads="1"/>
          </p:cNvSpPr>
          <p:nvPr/>
        </p:nvSpPr>
        <p:spPr bwMode="auto">
          <a:xfrm>
            <a:off x="1306513" y="27432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j-lt"/>
              </a:rPr>
              <a:t>Hdr</a:t>
            </a:r>
          </a:p>
        </p:txBody>
      </p:sp>
      <p:sp>
        <p:nvSpPr>
          <p:cNvPr id="67624" name="Rectangle 40"/>
          <p:cNvSpPr>
            <a:spLocks noChangeArrowheads="1"/>
          </p:cNvSpPr>
          <p:nvPr/>
        </p:nvSpPr>
        <p:spPr bwMode="auto">
          <a:xfrm>
            <a:off x="392113" y="3124200"/>
            <a:ext cx="914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j-lt"/>
              </a:rPr>
              <a:t>Data</a:t>
            </a:r>
          </a:p>
        </p:txBody>
      </p:sp>
      <p:sp>
        <p:nvSpPr>
          <p:cNvPr id="67625" name="Rectangle 41"/>
          <p:cNvSpPr>
            <a:spLocks noChangeArrowheads="1"/>
          </p:cNvSpPr>
          <p:nvPr/>
        </p:nvSpPr>
        <p:spPr bwMode="auto">
          <a:xfrm>
            <a:off x="1306513" y="31242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j-lt"/>
              </a:rPr>
              <a:t>Hdr</a:t>
            </a:r>
          </a:p>
        </p:txBody>
      </p:sp>
      <p:sp>
        <p:nvSpPr>
          <p:cNvPr id="67626" name="Rectangle 42"/>
          <p:cNvSpPr>
            <a:spLocks noChangeArrowheads="1"/>
          </p:cNvSpPr>
          <p:nvPr/>
        </p:nvSpPr>
        <p:spPr bwMode="auto">
          <a:xfrm>
            <a:off x="392113" y="4038600"/>
            <a:ext cx="914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j-lt"/>
              </a:rPr>
              <a:t>Data</a:t>
            </a:r>
          </a:p>
        </p:txBody>
      </p:sp>
      <p:sp>
        <p:nvSpPr>
          <p:cNvPr id="67627" name="Rectangle 43"/>
          <p:cNvSpPr>
            <a:spLocks noChangeArrowheads="1"/>
          </p:cNvSpPr>
          <p:nvPr/>
        </p:nvSpPr>
        <p:spPr bwMode="auto">
          <a:xfrm>
            <a:off x="1306513" y="40386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j-lt"/>
              </a:rPr>
              <a:t>Hdr</a:t>
            </a:r>
          </a:p>
        </p:txBody>
      </p:sp>
      <p:sp>
        <p:nvSpPr>
          <p:cNvPr id="67628" name="Text Box 44"/>
          <p:cNvSpPr txBox="1">
            <a:spLocks noChangeArrowheads="1"/>
          </p:cNvSpPr>
          <p:nvPr/>
        </p:nvSpPr>
        <p:spPr bwMode="auto">
          <a:xfrm>
            <a:off x="1905000" y="2816225"/>
            <a:ext cx="3448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>
                <a:latin typeface="+mj-lt"/>
              </a:rPr>
              <a:t>R</a:t>
            </a:r>
          </a:p>
        </p:txBody>
      </p:sp>
      <p:sp>
        <p:nvSpPr>
          <p:cNvPr id="67629" name="Text Box 45"/>
          <p:cNvSpPr txBox="1">
            <a:spLocks noChangeArrowheads="1"/>
          </p:cNvSpPr>
          <p:nvPr/>
        </p:nvSpPr>
        <p:spPr bwMode="auto">
          <a:xfrm>
            <a:off x="1905000" y="3044825"/>
            <a:ext cx="3448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>
                <a:latin typeface="+mj-lt"/>
              </a:rPr>
              <a:t>R</a:t>
            </a:r>
          </a:p>
        </p:txBody>
      </p:sp>
      <p:sp>
        <p:nvSpPr>
          <p:cNvPr id="67630" name="Text Box 46"/>
          <p:cNvSpPr txBox="1">
            <a:spLocks noChangeArrowheads="1"/>
          </p:cNvSpPr>
          <p:nvPr/>
        </p:nvSpPr>
        <p:spPr bwMode="auto">
          <a:xfrm>
            <a:off x="1905000" y="3502025"/>
            <a:ext cx="3448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>
                <a:latin typeface="+mj-lt"/>
              </a:rPr>
              <a:t>R</a:t>
            </a:r>
          </a:p>
        </p:txBody>
      </p:sp>
      <p:sp>
        <p:nvSpPr>
          <p:cNvPr id="67631" name="Text Box 47"/>
          <p:cNvSpPr txBox="1">
            <a:spLocks noChangeArrowheads="1"/>
          </p:cNvSpPr>
          <p:nvPr/>
        </p:nvSpPr>
        <p:spPr bwMode="auto">
          <a:xfrm>
            <a:off x="685800" y="4741863"/>
            <a:ext cx="8001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228600" indent="-228600">
              <a:buClr>
                <a:srgbClr val="000099"/>
              </a:buClr>
              <a:buSzPct val="75000"/>
              <a:buFont typeface="Arial"/>
              <a:buChar char="•"/>
            </a:pPr>
            <a:r>
              <a:rPr lang="en-US" sz="2000" dirty="0">
                <a:latin typeface="+mj-lt"/>
              </a:rPr>
              <a:t>S</a:t>
            </a:r>
            <a:r>
              <a:rPr lang="en-US" sz="2000" dirty="0" smtClean="0">
                <a:latin typeface="+mj-lt"/>
              </a:rPr>
              <a:t>tatistical multiplexing means the </a:t>
            </a:r>
            <a:r>
              <a:rPr lang="en-US" sz="2000" dirty="0">
                <a:latin typeface="+mj-lt"/>
              </a:rPr>
              <a:t>egress link need not </a:t>
            </a:r>
            <a:r>
              <a:rPr lang="en-US" sz="2000" dirty="0" smtClean="0">
                <a:latin typeface="+mj-lt"/>
              </a:rPr>
              <a:t>run at </a:t>
            </a:r>
            <a:r>
              <a:rPr lang="en-US" sz="2000" dirty="0">
                <a:latin typeface="+mj-lt"/>
              </a:rPr>
              <a:t>rate </a:t>
            </a:r>
            <a:r>
              <a:rPr lang="en-US" sz="2000" i="1" dirty="0" smtClean="0">
                <a:latin typeface="+mj-lt"/>
              </a:rPr>
              <a:t>NR</a:t>
            </a:r>
            <a:r>
              <a:rPr lang="en-US" sz="2000" dirty="0" smtClean="0">
                <a:latin typeface="+mj-lt"/>
              </a:rPr>
              <a:t>.</a:t>
            </a:r>
          </a:p>
          <a:p>
            <a:pPr marL="228600" indent="-228600">
              <a:buClr>
                <a:srgbClr val="000099"/>
              </a:buClr>
              <a:buSzPct val="75000"/>
              <a:buFont typeface="Arial"/>
              <a:buChar char="•"/>
            </a:pPr>
            <a:r>
              <a:rPr lang="en-US" sz="2000" dirty="0">
                <a:latin typeface="+mj-lt"/>
              </a:rPr>
              <a:t>T</a:t>
            </a:r>
            <a:r>
              <a:rPr lang="en-US" sz="2000" dirty="0" smtClean="0">
                <a:latin typeface="+mj-lt"/>
              </a:rPr>
              <a:t>he </a:t>
            </a:r>
            <a:r>
              <a:rPr lang="en-US" sz="2000" dirty="0">
                <a:latin typeface="+mj-lt"/>
              </a:rPr>
              <a:t>buffer </a:t>
            </a:r>
            <a:r>
              <a:rPr lang="en-US" sz="2000" dirty="0" smtClean="0">
                <a:latin typeface="+mj-lt"/>
              </a:rPr>
              <a:t>absorbs brief periods when the aggregate rate exceeds </a:t>
            </a:r>
            <a:r>
              <a:rPr lang="en-US" sz="2000" i="1" dirty="0" smtClean="0">
                <a:latin typeface="+mj-lt"/>
              </a:rPr>
              <a:t>R</a:t>
            </a:r>
            <a:r>
              <a:rPr lang="en-US" sz="2000" dirty="0" smtClean="0">
                <a:latin typeface="+mj-lt"/>
              </a:rPr>
              <a:t>.</a:t>
            </a:r>
          </a:p>
          <a:p>
            <a:pPr marL="228600" indent="-228600">
              <a:buClr>
                <a:srgbClr val="000099"/>
              </a:buClr>
              <a:buSzPct val="75000"/>
              <a:buFont typeface="Arial"/>
              <a:buChar char="•"/>
            </a:pPr>
            <a:r>
              <a:rPr lang="en-US" sz="2000" dirty="0" smtClean="0">
                <a:latin typeface="+mj-lt"/>
              </a:rPr>
              <a:t>Because the buffer has </a:t>
            </a:r>
            <a:r>
              <a:rPr lang="en-US" sz="2000" dirty="0">
                <a:latin typeface="+mj-lt"/>
              </a:rPr>
              <a:t>finite </a:t>
            </a:r>
            <a:r>
              <a:rPr lang="en-US" sz="2000" dirty="0" smtClean="0">
                <a:latin typeface="+mj-lt"/>
              </a:rPr>
              <a:t>size losses can occur</a:t>
            </a:r>
            <a:r>
              <a:rPr lang="en-US" sz="2000" dirty="0">
                <a:latin typeface="+mj-lt"/>
              </a:rPr>
              <a:t>.</a:t>
            </a:r>
          </a:p>
        </p:txBody>
      </p:sp>
      <p:sp>
        <p:nvSpPr>
          <p:cNvPr id="67632" name="Text Box 48"/>
          <p:cNvSpPr txBox="1">
            <a:spLocks noChangeArrowheads="1"/>
          </p:cNvSpPr>
          <p:nvPr/>
        </p:nvSpPr>
        <p:spPr bwMode="auto">
          <a:xfrm>
            <a:off x="76200" y="2682875"/>
            <a:ext cx="28866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+mj-lt"/>
              </a:rPr>
              <a:t>1</a:t>
            </a:r>
          </a:p>
        </p:txBody>
      </p:sp>
      <p:sp>
        <p:nvSpPr>
          <p:cNvPr id="67633" name="Text Box 49"/>
          <p:cNvSpPr txBox="1">
            <a:spLocks noChangeArrowheads="1"/>
          </p:cNvSpPr>
          <p:nvPr/>
        </p:nvSpPr>
        <p:spPr bwMode="auto">
          <a:xfrm>
            <a:off x="76200" y="3089275"/>
            <a:ext cx="28866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+mj-lt"/>
              </a:rPr>
              <a:t>2</a:t>
            </a:r>
          </a:p>
        </p:txBody>
      </p:sp>
      <p:sp>
        <p:nvSpPr>
          <p:cNvPr id="67634" name="Text Box 50"/>
          <p:cNvSpPr txBox="1">
            <a:spLocks noChangeArrowheads="1"/>
          </p:cNvSpPr>
          <p:nvPr/>
        </p:nvSpPr>
        <p:spPr bwMode="auto">
          <a:xfrm>
            <a:off x="76200" y="4003675"/>
            <a:ext cx="36569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>
                <a:latin typeface="+mj-lt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940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CE11-1BD1-0D4D-81BE-8D2CC6AB0C1E}" type="slidenum">
              <a:rPr lang="en-US"/>
              <a:pPr/>
              <a:t>16</a:t>
            </a:fld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Multiplexing</a:t>
            </a:r>
          </a:p>
        </p:txBody>
      </p:sp>
      <p:sp>
        <p:nvSpPr>
          <p:cNvPr id="71683" name="Line 3"/>
          <p:cNvSpPr>
            <a:spLocks noChangeShapeType="1"/>
          </p:cNvSpPr>
          <p:nvPr/>
        </p:nvSpPr>
        <p:spPr bwMode="auto">
          <a:xfrm>
            <a:off x="685800" y="22098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4" name="Line 4"/>
          <p:cNvSpPr>
            <a:spLocks noChangeShapeType="1"/>
          </p:cNvSpPr>
          <p:nvPr/>
        </p:nvSpPr>
        <p:spPr bwMode="auto">
          <a:xfrm flipH="1" flipV="1">
            <a:off x="457200" y="358140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5" name="Freeform 5"/>
          <p:cNvSpPr>
            <a:spLocks/>
          </p:cNvSpPr>
          <p:nvPr/>
        </p:nvSpPr>
        <p:spPr bwMode="auto">
          <a:xfrm>
            <a:off x="609600" y="2801938"/>
            <a:ext cx="3276600" cy="755650"/>
          </a:xfrm>
          <a:custGeom>
            <a:avLst/>
            <a:gdLst>
              <a:gd name="T0" fmla="*/ 0 w 2064"/>
              <a:gd name="T1" fmla="*/ 299 h 476"/>
              <a:gd name="T2" fmla="*/ 210 w 2064"/>
              <a:gd name="T3" fmla="*/ 448 h 476"/>
              <a:gd name="T4" fmla="*/ 311 w 2064"/>
              <a:gd name="T5" fmla="*/ 128 h 476"/>
              <a:gd name="T6" fmla="*/ 432 w 2064"/>
              <a:gd name="T7" fmla="*/ 11 h 476"/>
              <a:gd name="T8" fmla="*/ 624 w 2064"/>
              <a:gd name="T9" fmla="*/ 59 h 476"/>
              <a:gd name="T10" fmla="*/ 667 w 2064"/>
              <a:gd name="T11" fmla="*/ 237 h 476"/>
              <a:gd name="T12" fmla="*/ 768 w 2064"/>
              <a:gd name="T13" fmla="*/ 347 h 476"/>
              <a:gd name="T14" fmla="*/ 912 w 2064"/>
              <a:gd name="T15" fmla="*/ 251 h 476"/>
              <a:gd name="T16" fmla="*/ 1008 w 2064"/>
              <a:gd name="T17" fmla="*/ 107 h 476"/>
              <a:gd name="T18" fmla="*/ 1056 w 2064"/>
              <a:gd name="T19" fmla="*/ 11 h 476"/>
              <a:gd name="T20" fmla="*/ 1248 w 2064"/>
              <a:gd name="T21" fmla="*/ 107 h 476"/>
              <a:gd name="T22" fmla="*/ 1584 w 2064"/>
              <a:gd name="T23" fmla="*/ 395 h 476"/>
              <a:gd name="T24" fmla="*/ 1920 w 2064"/>
              <a:gd name="T25" fmla="*/ 395 h 476"/>
              <a:gd name="T26" fmla="*/ 2064 w 2064"/>
              <a:gd name="T27" fmla="*/ 25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4" h="476">
                <a:moveTo>
                  <a:pt x="0" y="299"/>
                </a:moveTo>
                <a:cubicBezTo>
                  <a:pt x="35" y="324"/>
                  <a:pt x="158" y="476"/>
                  <a:pt x="210" y="448"/>
                </a:cubicBezTo>
                <a:cubicBezTo>
                  <a:pt x="262" y="420"/>
                  <a:pt x="274" y="201"/>
                  <a:pt x="311" y="128"/>
                </a:cubicBezTo>
                <a:cubicBezTo>
                  <a:pt x="348" y="55"/>
                  <a:pt x="380" y="22"/>
                  <a:pt x="432" y="11"/>
                </a:cubicBezTo>
                <a:cubicBezTo>
                  <a:pt x="484" y="0"/>
                  <a:pt x="585" y="21"/>
                  <a:pt x="624" y="59"/>
                </a:cubicBezTo>
                <a:cubicBezTo>
                  <a:pt x="663" y="97"/>
                  <a:pt x="643" y="189"/>
                  <a:pt x="667" y="237"/>
                </a:cubicBezTo>
                <a:cubicBezTo>
                  <a:pt x="691" y="285"/>
                  <a:pt x="727" y="345"/>
                  <a:pt x="768" y="347"/>
                </a:cubicBezTo>
                <a:cubicBezTo>
                  <a:pt x="809" y="349"/>
                  <a:pt x="872" y="291"/>
                  <a:pt x="912" y="251"/>
                </a:cubicBezTo>
                <a:cubicBezTo>
                  <a:pt x="952" y="211"/>
                  <a:pt x="984" y="147"/>
                  <a:pt x="1008" y="107"/>
                </a:cubicBezTo>
                <a:cubicBezTo>
                  <a:pt x="1032" y="67"/>
                  <a:pt x="1016" y="11"/>
                  <a:pt x="1056" y="11"/>
                </a:cubicBezTo>
                <a:cubicBezTo>
                  <a:pt x="1096" y="11"/>
                  <a:pt x="1160" y="43"/>
                  <a:pt x="1248" y="107"/>
                </a:cubicBezTo>
                <a:cubicBezTo>
                  <a:pt x="1336" y="171"/>
                  <a:pt x="1472" y="347"/>
                  <a:pt x="1584" y="395"/>
                </a:cubicBezTo>
                <a:cubicBezTo>
                  <a:pt x="1696" y="443"/>
                  <a:pt x="1840" y="419"/>
                  <a:pt x="1920" y="395"/>
                </a:cubicBezTo>
                <a:cubicBezTo>
                  <a:pt x="2000" y="371"/>
                  <a:pt x="2048" y="291"/>
                  <a:pt x="2064" y="251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6" name="Line 6"/>
          <p:cNvSpPr>
            <a:spLocks noChangeShapeType="1"/>
          </p:cNvSpPr>
          <p:nvPr/>
        </p:nvSpPr>
        <p:spPr bwMode="auto">
          <a:xfrm>
            <a:off x="457200" y="2819400"/>
            <a:ext cx="34290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>
            <a:off x="685800" y="43434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8" name="Line 8"/>
          <p:cNvSpPr>
            <a:spLocks noChangeShapeType="1"/>
          </p:cNvSpPr>
          <p:nvPr/>
        </p:nvSpPr>
        <p:spPr bwMode="auto">
          <a:xfrm flipH="1" flipV="1">
            <a:off x="457200" y="571500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9" name="Freeform 9"/>
          <p:cNvSpPr>
            <a:spLocks/>
          </p:cNvSpPr>
          <p:nvPr/>
        </p:nvSpPr>
        <p:spPr bwMode="auto">
          <a:xfrm>
            <a:off x="609600" y="4887913"/>
            <a:ext cx="3276600" cy="803275"/>
          </a:xfrm>
          <a:custGeom>
            <a:avLst/>
            <a:gdLst>
              <a:gd name="T0" fmla="*/ 0 w 2064"/>
              <a:gd name="T1" fmla="*/ 329 h 506"/>
              <a:gd name="T2" fmla="*/ 210 w 2064"/>
              <a:gd name="T3" fmla="*/ 478 h 506"/>
              <a:gd name="T4" fmla="*/ 311 w 2064"/>
              <a:gd name="T5" fmla="*/ 158 h 506"/>
              <a:gd name="T6" fmla="*/ 466 w 2064"/>
              <a:gd name="T7" fmla="*/ 487 h 506"/>
              <a:gd name="T8" fmla="*/ 624 w 2064"/>
              <a:gd name="T9" fmla="*/ 89 h 506"/>
              <a:gd name="T10" fmla="*/ 667 w 2064"/>
              <a:gd name="T11" fmla="*/ 267 h 506"/>
              <a:gd name="T12" fmla="*/ 795 w 2064"/>
              <a:gd name="T13" fmla="*/ 2 h 506"/>
              <a:gd name="T14" fmla="*/ 912 w 2064"/>
              <a:gd name="T15" fmla="*/ 281 h 506"/>
              <a:gd name="T16" fmla="*/ 1070 w 2064"/>
              <a:gd name="T17" fmla="*/ 423 h 506"/>
              <a:gd name="T18" fmla="*/ 1161 w 2064"/>
              <a:gd name="T19" fmla="*/ 395 h 506"/>
              <a:gd name="T20" fmla="*/ 1248 w 2064"/>
              <a:gd name="T21" fmla="*/ 137 h 506"/>
              <a:gd name="T22" fmla="*/ 1554 w 2064"/>
              <a:gd name="T23" fmla="*/ 167 h 506"/>
              <a:gd name="T24" fmla="*/ 1618 w 2064"/>
              <a:gd name="T25" fmla="*/ 286 h 506"/>
              <a:gd name="T26" fmla="*/ 1792 w 2064"/>
              <a:gd name="T27" fmla="*/ 158 h 506"/>
              <a:gd name="T28" fmla="*/ 1947 w 2064"/>
              <a:gd name="T29" fmla="*/ 276 h 506"/>
              <a:gd name="T30" fmla="*/ 2064 w 2064"/>
              <a:gd name="T31" fmla="*/ 281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64" h="506">
                <a:moveTo>
                  <a:pt x="0" y="329"/>
                </a:moveTo>
                <a:cubicBezTo>
                  <a:pt x="35" y="354"/>
                  <a:pt x="158" y="506"/>
                  <a:pt x="210" y="478"/>
                </a:cubicBezTo>
                <a:cubicBezTo>
                  <a:pt x="262" y="450"/>
                  <a:pt x="268" y="157"/>
                  <a:pt x="311" y="158"/>
                </a:cubicBezTo>
                <a:cubicBezTo>
                  <a:pt x="354" y="159"/>
                  <a:pt x="414" y="498"/>
                  <a:pt x="466" y="487"/>
                </a:cubicBezTo>
                <a:cubicBezTo>
                  <a:pt x="518" y="476"/>
                  <a:pt x="591" y="126"/>
                  <a:pt x="624" y="89"/>
                </a:cubicBezTo>
                <a:cubicBezTo>
                  <a:pt x="657" y="52"/>
                  <a:pt x="639" y="281"/>
                  <a:pt x="667" y="267"/>
                </a:cubicBezTo>
                <a:cubicBezTo>
                  <a:pt x="695" y="253"/>
                  <a:pt x="754" y="0"/>
                  <a:pt x="795" y="2"/>
                </a:cubicBezTo>
                <a:cubicBezTo>
                  <a:pt x="836" y="4"/>
                  <a:pt x="866" y="211"/>
                  <a:pt x="912" y="281"/>
                </a:cubicBezTo>
                <a:cubicBezTo>
                  <a:pt x="958" y="351"/>
                  <a:pt x="1029" y="404"/>
                  <a:pt x="1070" y="423"/>
                </a:cubicBezTo>
                <a:cubicBezTo>
                  <a:pt x="1111" y="442"/>
                  <a:pt x="1131" y="443"/>
                  <a:pt x="1161" y="395"/>
                </a:cubicBezTo>
                <a:cubicBezTo>
                  <a:pt x="1191" y="347"/>
                  <a:pt x="1182" y="175"/>
                  <a:pt x="1248" y="137"/>
                </a:cubicBezTo>
                <a:cubicBezTo>
                  <a:pt x="1314" y="99"/>
                  <a:pt x="1492" y="142"/>
                  <a:pt x="1554" y="167"/>
                </a:cubicBezTo>
                <a:cubicBezTo>
                  <a:pt x="1616" y="192"/>
                  <a:pt x="1578" y="287"/>
                  <a:pt x="1618" y="286"/>
                </a:cubicBezTo>
                <a:cubicBezTo>
                  <a:pt x="1658" y="285"/>
                  <a:pt x="1737" y="160"/>
                  <a:pt x="1792" y="158"/>
                </a:cubicBezTo>
                <a:cubicBezTo>
                  <a:pt x="1847" y="156"/>
                  <a:pt x="1902" y="255"/>
                  <a:pt x="1947" y="276"/>
                </a:cubicBezTo>
                <a:cubicBezTo>
                  <a:pt x="1992" y="297"/>
                  <a:pt x="2040" y="280"/>
                  <a:pt x="2064" y="281"/>
                </a:cubicBezTo>
              </a:path>
            </a:pathLst>
          </a:custGeom>
          <a:noFill/>
          <a:ln w="38100" cmpd="sng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0" name="Line 10"/>
          <p:cNvSpPr>
            <a:spLocks noChangeShapeType="1"/>
          </p:cNvSpPr>
          <p:nvPr/>
        </p:nvSpPr>
        <p:spPr bwMode="auto">
          <a:xfrm>
            <a:off x="457200" y="4876800"/>
            <a:ext cx="34290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838200" y="43386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i="1">
                <a:solidFill>
                  <a:srgbClr val="000099"/>
                </a:solidFill>
                <a:latin typeface="Times New Roman" charset="0"/>
              </a:rPr>
              <a:t>B</a:t>
            </a: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762000" y="22812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i="1">
                <a:solidFill>
                  <a:srgbClr val="000099"/>
                </a:solidFill>
                <a:latin typeface="Times New Roman" charset="0"/>
              </a:rPr>
              <a:t>A</a:t>
            </a:r>
          </a:p>
        </p:txBody>
      </p:sp>
      <p:sp>
        <p:nvSpPr>
          <p:cNvPr id="71693" name="Text Box 13"/>
          <p:cNvSpPr txBox="1">
            <a:spLocks noChangeArrowheads="1"/>
          </p:cNvSpPr>
          <p:nvPr/>
        </p:nvSpPr>
        <p:spPr bwMode="auto">
          <a:xfrm>
            <a:off x="3299748" y="3581400"/>
            <a:ext cx="6125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99"/>
                </a:solidFill>
                <a:latin typeface="+mj-lt"/>
              </a:rPr>
              <a:t>time</a:t>
            </a:r>
          </a:p>
        </p:txBody>
      </p:sp>
      <p:sp>
        <p:nvSpPr>
          <p:cNvPr id="71694" name="Text Box 14"/>
          <p:cNvSpPr txBox="1">
            <a:spLocks noChangeArrowheads="1"/>
          </p:cNvSpPr>
          <p:nvPr/>
        </p:nvSpPr>
        <p:spPr bwMode="auto">
          <a:xfrm>
            <a:off x="3299748" y="5745163"/>
            <a:ext cx="6125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99"/>
                </a:solidFill>
                <a:latin typeface="+mj-lt"/>
              </a:rPr>
              <a:t>time</a:t>
            </a:r>
          </a:p>
        </p:txBody>
      </p:sp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91297" y="2300288"/>
            <a:ext cx="61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dirty="0">
                <a:solidFill>
                  <a:srgbClr val="000099"/>
                </a:solidFill>
                <a:latin typeface="+mj-lt"/>
              </a:rPr>
              <a:t>Rate</a:t>
            </a:r>
          </a:p>
        </p:txBody>
      </p:sp>
      <p:sp>
        <p:nvSpPr>
          <p:cNvPr id="71696" name="Text Box 16"/>
          <p:cNvSpPr txBox="1">
            <a:spLocks noChangeArrowheads="1"/>
          </p:cNvSpPr>
          <p:nvPr/>
        </p:nvSpPr>
        <p:spPr bwMode="auto">
          <a:xfrm>
            <a:off x="91297" y="4460875"/>
            <a:ext cx="61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99"/>
                </a:solidFill>
                <a:latin typeface="+mj-lt"/>
              </a:rPr>
              <a:t>Rate</a:t>
            </a:r>
          </a:p>
        </p:txBody>
      </p:sp>
      <p:sp>
        <p:nvSpPr>
          <p:cNvPr id="71697" name="Text Box 17"/>
          <p:cNvSpPr txBox="1">
            <a:spLocks noChangeArrowheads="1"/>
          </p:cNvSpPr>
          <p:nvPr/>
        </p:nvSpPr>
        <p:spPr bwMode="auto">
          <a:xfrm>
            <a:off x="3386138" y="243363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i="1">
                <a:solidFill>
                  <a:srgbClr val="000099"/>
                </a:solidFill>
                <a:latin typeface="Times New Roman" charset="0"/>
              </a:rPr>
              <a:t>C</a:t>
            </a:r>
          </a:p>
        </p:txBody>
      </p:sp>
      <p:sp>
        <p:nvSpPr>
          <p:cNvPr id="71698" name="Text Box 18"/>
          <p:cNvSpPr txBox="1">
            <a:spLocks noChangeArrowheads="1"/>
          </p:cNvSpPr>
          <p:nvPr/>
        </p:nvSpPr>
        <p:spPr bwMode="auto">
          <a:xfrm>
            <a:off x="3429000" y="449103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i="1">
                <a:solidFill>
                  <a:srgbClr val="000099"/>
                </a:solidFill>
                <a:latin typeface="Times New Roman" charset="0"/>
              </a:rPr>
              <a:t>C</a:t>
            </a:r>
          </a:p>
        </p:txBody>
      </p:sp>
      <p:sp>
        <p:nvSpPr>
          <p:cNvPr id="71699" name="Line 19"/>
          <p:cNvSpPr>
            <a:spLocks noChangeShapeType="1"/>
          </p:cNvSpPr>
          <p:nvPr/>
        </p:nvSpPr>
        <p:spPr bwMode="auto">
          <a:xfrm>
            <a:off x="5197475" y="32004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1700" name="Group 20"/>
          <p:cNvGrpSpPr>
            <a:grpSpLocks/>
          </p:cNvGrpSpPr>
          <p:nvPr/>
        </p:nvGrpSpPr>
        <p:grpSpPr bwMode="auto">
          <a:xfrm>
            <a:off x="6340475" y="3048000"/>
            <a:ext cx="609600" cy="381000"/>
            <a:chOff x="3696" y="1392"/>
            <a:chExt cx="384" cy="240"/>
          </a:xfrm>
        </p:grpSpPr>
        <p:grpSp>
          <p:nvGrpSpPr>
            <p:cNvPr id="71701" name="Group 21"/>
            <p:cNvGrpSpPr>
              <a:grpSpLocks/>
            </p:cNvGrpSpPr>
            <p:nvPr/>
          </p:nvGrpSpPr>
          <p:grpSpPr bwMode="auto">
            <a:xfrm>
              <a:off x="3792" y="1392"/>
              <a:ext cx="288" cy="240"/>
              <a:chOff x="3792" y="1392"/>
              <a:chExt cx="288" cy="240"/>
            </a:xfrm>
          </p:grpSpPr>
          <p:sp>
            <p:nvSpPr>
              <p:cNvPr id="71702" name="Rectangle 22"/>
              <p:cNvSpPr>
                <a:spLocks noChangeArrowheads="1"/>
              </p:cNvSpPr>
              <p:nvPr/>
            </p:nvSpPr>
            <p:spPr bwMode="auto">
              <a:xfrm>
                <a:off x="3792" y="1392"/>
                <a:ext cx="96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03" name="Rectangle 23"/>
              <p:cNvSpPr>
                <a:spLocks noChangeArrowheads="1"/>
              </p:cNvSpPr>
              <p:nvPr/>
            </p:nvSpPr>
            <p:spPr bwMode="auto">
              <a:xfrm>
                <a:off x="3888" y="1392"/>
                <a:ext cx="96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04" name="Rectangle 24"/>
              <p:cNvSpPr>
                <a:spLocks noChangeArrowheads="1"/>
              </p:cNvSpPr>
              <p:nvPr/>
            </p:nvSpPr>
            <p:spPr bwMode="auto">
              <a:xfrm>
                <a:off x="3984" y="1392"/>
                <a:ext cx="96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705" name="Line 25"/>
            <p:cNvSpPr>
              <a:spLocks noChangeShapeType="1"/>
            </p:cNvSpPr>
            <p:nvPr/>
          </p:nvSpPr>
          <p:spPr bwMode="auto">
            <a:xfrm>
              <a:off x="3696" y="1392"/>
              <a:ext cx="19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06" name="Line 26"/>
            <p:cNvSpPr>
              <a:spLocks noChangeShapeType="1"/>
            </p:cNvSpPr>
            <p:nvPr/>
          </p:nvSpPr>
          <p:spPr bwMode="auto">
            <a:xfrm>
              <a:off x="3696" y="1632"/>
              <a:ext cx="19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07" name="Line 27"/>
          <p:cNvSpPr>
            <a:spLocks noChangeShapeType="1"/>
          </p:cNvSpPr>
          <p:nvPr/>
        </p:nvSpPr>
        <p:spPr bwMode="auto">
          <a:xfrm flipV="1">
            <a:off x="7026275" y="32004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08" name="Text Box 28"/>
          <p:cNvSpPr txBox="1">
            <a:spLocks noChangeArrowheads="1"/>
          </p:cNvSpPr>
          <p:nvPr/>
        </p:nvSpPr>
        <p:spPr bwMode="auto">
          <a:xfrm>
            <a:off x="4800600" y="28146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i="1">
                <a:solidFill>
                  <a:srgbClr val="000099"/>
                </a:solidFill>
                <a:latin typeface="Times New Roman" charset="0"/>
              </a:rPr>
              <a:t>A</a:t>
            </a:r>
          </a:p>
        </p:txBody>
      </p:sp>
      <p:sp>
        <p:nvSpPr>
          <p:cNvPr id="71709" name="Text Box 29"/>
          <p:cNvSpPr txBox="1">
            <a:spLocks noChangeArrowheads="1"/>
          </p:cNvSpPr>
          <p:nvPr/>
        </p:nvSpPr>
        <p:spPr bwMode="auto">
          <a:xfrm>
            <a:off x="7686675" y="273843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i="1">
                <a:solidFill>
                  <a:srgbClr val="000099"/>
                </a:solidFill>
                <a:latin typeface="Times New Roman" charset="0"/>
              </a:rPr>
              <a:t>C</a:t>
            </a:r>
          </a:p>
        </p:txBody>
      </p:sp>
      <p:sp>
        <p:nvSpPr>
          <p:cNvPr id="71710" name="Line 30"/>
          <p:cNvSpPr>
            <a:spLocks noChangeShapeType="1"/>
          </p:cNvSpPr>
          <p:nvPr/>
        </p:nvSpPr>
        <p:spPr bwMode="auto">
          <a:xfrm>
            <a:off x="5197475" y="51054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1711" name="Group 31"/>
          <p:cNvGrpSpPr>
            <a:grpSpLocks/>
          </p:cNvGrpSpPr>
          <p:nvPr/>
        </p:nvGrpSpPr>
        <p:grpSpPr bwMode="auto">
          <a:xfrm>
            <a:off x="6340475" y="4953000"/>
            <a:ext cx="609600" cy="381000"/>
            <a:chOff x="3696" y="1392"/>
            <a:chExt cx="384" cy="240"/>
          </a:xfrm>
        </p:grpSpPr>
        <p:grpSp>
          <p:nvGrpSpPr>
            <p:cNvPr id="71712" name="Group 32"/>
            <p:cNvGrpSpPr>
              <a:grpSpLocks/>
            </p:cNvGrpSpPr>
            <p:nvPr/>
          </p:nvGrpSpPr>
          <p:grpSpPr bwMode="auto">
            <a:xfrm>
              <a:off x="3792" y="1392"/>
              <a:ext cx="288" cy="240"/>
              <a:chOff x="3792" y="1392"/>
              <a:chExt cx="288" cy="240"/>
            </a:xfrm>
          </p:grpSpPr>
          <p:sp>
            <p:nvSpPr>
              <p:cNvPr id="71713" name="Rectangle 33"/>
              <p:cNvSpPr>
                <a:spLocks noChangeArrowheads="1"/>
              </p:cNvSpPr>
              <p:nvPr/>
            </p:nvSpPr>
            <p:spPr bwMode="auto">
              <a:xfrm>
                <a:off x="3792" y="1392"/>
                <a:ext cx="96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4" name="Rectangle 34"/>
              <p:cNvSpPr>
                <a:spLocks noChangeArrowheads="1"/>
              </p:cNvSpPr>
              <p:nvPr/>
            </p:nvSpPr>
            <p:spPr bwMode="auto">
              <a:xfrm>
                <a:off x="3888" y="1392"/>
                <a:ext cx="96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5" name="Rectangle 35"/>
              <p:cNvSpPr>
                <a:spLocks noChangeArrowheads="1"/>
              </p:cNvSpPr>
              <p:nvPr/>
            </p:nvSpPr>
            <p:spPr bwMode="auto">
              <a:xfrm>
                <a:off x="3984" y="1392"/>
                <a:ext cx="96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716" name="Line 36"/>
            <p:cNvSpPr>
              <a:spLocks noChangeShapeType="1"/>
            </p:cNvSpPr>
            <p:nvPr/>
          </p:nvSpPr>
          <p:spPr bwMode="auto">
            <a:xfrm>
              <a:off x="3696" y="1392"/>
              <a:ext cx="19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7" name="Line 37"/>
            <p:cNvSpPr>
              <a:spLocks noChangeShapeType="1"/>
            </p:cNvSpPr>
            <p:nvPr/>
          </p:nvSpPr>
          <p:spPr bwMode="auto">
            <a:xfrm>
              <a:off x="3696" y="1632"/>
              <a:ext cx="19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18" name="Line 38"/>
          <p:cNvSpPr>
            <a:spLocks noChangeShapeType="1"/>
          </p:cNvSpPr>
          <p:nvPr/>
        </p:nvSpPr>
        <p:spPr bwMode="auto">
          <a:xfrm flipV="1">
            <a:off x="7026275" y="51054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9" name="Text Box 39"/>
          <p:cNvSpPr txBox="1">
            <a:spLocks noChangeArrowheads="1"/>
          </p:cNvSpPr>
          <p:nvPr/>
        </p:nvSpPr>
        <p:spPr bwMode="auto">
          <a:xfrm>
            <a:off x="4800600" y="47196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i="1">
                <a:solidFill>
                  <a:srgbClr val="000099"/>
                </a:solidFill>
                <a:latin typeface="Times New Roman" charset="0"/>
              </a:rPr>
              <a:t>B</a:t>
            </a:r>
          </a:p>
        </p:txBody>
      </p:sp>
      <p:sp>
        <p:nvSpPr>
          <p:cNvPr id="71720" name="Text Box 40"/>
          <p:cNvSpPr txBox="1">
            <a:spLocks noChangeArrowheads="1"/>
          </p:cNvSpPr>
          <p:nvPr/>
        </p:nvSpPr>
        <p:spPr bwMode="auto">
          <a:xfrm>
            <a:off x="7686675" y="464343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i="1">
                <a:solidFill>
                  <a:srgbClr val="000099"/>
                </a:solidFill>
                <a:latin typeface="Times New Roman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62439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B080-8BAC-2B44-8332-842E6866DE1A}" type="slidenum">
              <a:rPr lang="en-US"/>
              <a:pPr/>
              <a:t>17</a:t>
            </a:fld>
            <a:endParaRPr lang="en-US"/>
          </a:p>
        </p:txBody>
      </p:sp>
      <p:sp>
        <p:nvSpPr>
          <p:cNvPr id="7373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Multiplexing Gain</a:t>
            </a:r>
          </a:p>
        </p:txBody>
      </p:sp>
      <p:sp>
        <p:nvSpPr>
          <p:cNvPr id="73731" name="Line 2051"/>
          <p:cNvSpPr>
            <a:spLocks noChangeShapeType="1"/>
          </p:cNvSpPr>
          <p:nvPr/>
        </p:nvSpPr>
        <p:spPr bwMode="auto">
          <a:xfrm>
            <a:off x="5562600" y="2971800"/>
            <a:ext cx="1143000" cy="228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2" name="Line 2052"/>
          <p:cNvSpPr>
            <a:spLocks noChangeShapeType="1"/>
          </p:cNvSpPr>
          <p:nvPr/>
        </p:nvSpPr>
        <p:spPr bwMode="auto">
          <a:xfrm flipV="1">
            <a:off x="5562600" y="3429000"/>
            <a:ext cx="1143000" cy="228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3733" name="Group 2053"/>
          <p:cNvGrpSpPr>
            <a:grpSpLocks/>
          </p:cNvGrpSpPr>
          <p:nvPr/>
        </p:nvGrpSpPr>
        <p:grpSpPr bwMode="auto">
          <a:xfrm>
            <a:off x="6705600" y="3124200"/>
            <a:ext cx="609600" cy="381000"/>
            <a:chOff x="3696" y="1392"/>
            <a:chExt cx="384" cy="240"/>
          </a:xfrm>
        </p:grpSpPr>
        <p:grpSp>
          <p:nvGrpSpPr>
            <p:cNvPr id="73734" name="Group 2054"/>
            <p:cNvGrpSpPr>
              <a:grpSpLocks/>
            </p:cNvGrpSpPr>
            <p:nvPr/>
          </p:nvGrpSpPr>
          <p:grpSpPr bwMode="auto">
            <a:xfrm>
              <a:off x="3792" y="1392"/>
              <a:ext cx="288" cy="240"/>
              <a:chOff x="3792" y="1392"/>
              <a:chExt cx="288" cy="240"/>
            </a:xfrm>
          </p:grpSpPr>
          <p:sp>
            <p:nvSpPr>
              <p:cNvPr id="73735" name="Rectangle 2055"/>
              <p:cNvSpPr>
                <a:spLocks noChangeArrowheads="1"/>
              </p:cNvSpPr>
              <p:nvPr/>
            </p:nvSpPr>
            <p:spPr bwMode="auto">
              <a:xfrm>
                <a:off x="3792" y="1392"/>
                <a:ext cx="96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6" name="Rectangle 2056"/>
              <p:cNvSpPr>
                <a:spLocks noChangeArrowheads="1"/>
              </p:cNvSpPr>
              <p:nvPr/>
            </p:nvSpPr>
            <p:spPr bwMode="auto">
              <a:xfrm>
                <a:off x="3888" y="1392"/>
                <a:ext cx="96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7" name="Rectangle 2057"/>
              <p:cNvSpPr>
                <a:spLocks noChangeArrowheads="1"/>
              </p:cNvSpPr>
              <p:nvPr/>
            </p:nvSpPr>
            <p:spPr bwMode="auto">
              <a:xfrm>
                <a:off x="3984" y="1392"/>
                <a:ext cx="96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738" name="Line 2058"/>
            <p:cNvSpPr>
              <a:spLocks noChangeShapeType="1"/>
            </p:cNvSpPr>
            <p:nvPr/>
          </p:nvSpPr>
          <p:spPr bwMode="auto">
            <a:xfrm>
              <a:off x="3696" y="1392"/>
              <a:ext cx="19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39" name="Line 2059"/>
            <p:cNvSpPr>
              <a:spLocks noChangeShapeType="1"/>
            </p:cNvSpPr>
            <p:nvPr/>
          </p:nvSpPr>
          <p:spPr bwMode="auto">
            <a:xfrm>
              <a:off x="3696" y="1632"/>
              <a:ext cx="19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740" name="Line 2060"/>
          <p:cNvSpPr>
            <a:spLocks noChangeShapeType="1"/>
          </p:cNvSpPr>
          <p:nvPr/>
        </p:nvSpPr>
        <p:spPr bwMode="auto">
          <a:xfrm flipV="1">
            <a:off x="7391400" y="3276600"/>
            <a:ext cx="11430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1" name="Text Box 2061"/>
          <p:cNvSpPr txBox="1">
            <a:spLocks noChangeArrowheads="1"/>
          </p:cNvSpPr>
          <p:nvPr/>
        </p:nvSpPr>
        <p:spPr bwMode="auto">
          <a:xfrm>
            <a:off x="5165725" y="26320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i="1">
                <a:solidFill>
                  <a:srgbClr val="000099"/>
                </a:solidFill>
                <a:latin typeface="Times New Roman" charset="0"/>
              </a:rPr>
              <a:t>A</a:t>
            </a:r>
          </a:p>
        </p:txBody>
      </p:sp>
      <p:sp>
        <p:nvSpPr>
          <p:cNvPr id="73742" name="Text Box 2062"/>
          <p:cNvSpPr txBox="1">
            <a:spLocks noChangeArrowheads="1"/>
          </p:cNvSpPr>
          <p:nvPr/>
        </p:nvSpPr>
        <p:spPr bwMode="auto">
          <a:xfrm>
            <a:off x="5181600" y="34242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i="1">
                <a:solidFill>
                  <a:srgbClr val="000099"/>
                </a:solidFill>
                <a:latin typeface="Times New Roman" charset="0"/>
              </a:rPr>
              <a:t>B</a:t>
            </a:r>
          </a:p>
        </p:txBody>
      </p:sp>
      <p:sp>
        <p:nvSpPr>
          <p:cNvPr id="73743" name="Text Box 2063"/>
          <p:cNvSpPr txBox="1">
            <a:spLocks noChangeArrowheads="1"/>
          </p:cNvSpPr>
          <p:nvPr/>
        </p:nvSpPr>
        <p:spPr bwMode="auto">
          <a:xfrm>
            <a:off x="8051800" y="28146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i="1">
                <a:solidFill>
                  <a:srgbClr val="000099"/>
                </a:solidFill>
                <a:latin typeface="Times New Roman" charset="0"/>
              </a:rPr>
              <a:t>R</a:t>
            </a:r>
          </a:p>
        </p:txBody>
      </p:sp>
      <p:sp>
        <p:nvSpPr>
          <p:cNvPr id="73744" name="Freeform 2064"/>
          <p:cNvSpPr>
            <a:spLocks/>
          </p:cNvSpPr>
          <p:nvPr/>
        </p:nvSpPr>
        <p:spPr bwMode="auto">
          <a:xfrm>
            <a:off x="838200" y="3311525"/>
            <a:ext cx="3276600" cy="803275"/>
          </a:xfrm>
          <a:custGeom>
            <a:avLst/>
            <a:gdLst>
              <a:gd name="T0" fmla="*/ 0 w 2064"/>
              <a:gd name="T1" fmla="*/ 329 h 506"/>
              <a:gd name="T2" fmla="*/ 210 w 2064"/>
              <a:gd name="T3" fmla="*/ 478 h 506"/>
              <a:gd name="T4" fmla="*/ 311 w 2064"/>
              <a:gd name="T5" fmla="*/ 158 h 506"/>
              <a:gd name="T6" fmla="*/ 466 w 2064"/>
              <a:gd name="T7" fmla="*/ 487 h 506"/>
              <a:gd name="T8" fmla="*/ 624 w 2064"/>
              <a:gd name="T9" fmla="*/ 89 h 506"/>
              <a:gd name="T10" fmla="*/ 667 w 2064"/>
              <a:gd name="T11" fmla="*/ 267 h 506"/>
              <a:gd name="T12" fmla="*/ 795 w 2064"/>
              <a:gd name="T13" fmla="*/ 2 h 506"/>
              <a:gd name="T14" fmla="*/ 912 w 2064"/>
              <a:gd name="T15" fmla="*/ 281 h 506"/>
              <a:gd name="T16" fmla="*/ 1070 w 2064"/>
              <a:gd name="T17" fmla="*/ 423 h 506"/>
              <a:gd name="T18" fmla="*/ 1161 w 2064"/>
              <a:gd name="T19" fmla="*/ 395 h 506"/>
              <a:gd name="T20" fmla="*/ 1248 w 2064"/>
              <a:gd name="T21" fmla="*/ 137 h 506"/>
              <a:gd name="T22" fmla="*/ 1554 w 2064"/>
              <a:gd name="T23" fmla="*/ 167 h 506"/>
              <a:gd name="T24" fmla="*/ 1618 w 2064"/>
              <a:gd name="T25" fmla="*/ 286 h 506"/>
              <a:gd name="T26" fmla="*/ 1792 w 2064"/>
              <a:gd name="T27" fmla="*/ 158 h 506"/>
              <a:gd name="T28" fmla="*/ 1947 w 2064"/>
              <a:gd name="T29" fmla="*/ 276 h 506"/>
              <a:gd name="T30" fmla="*/ 2064 w 2064"/>
              <a:gd name="T31" fmla="*/ 281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64" h="506">
                <a:moveTo>
                  <a:pt x="0" y="329"/>
                </a:moveTo>
                <a:cubicBezTo>
                  <a:pt x="35" y="354"/>
                  <a:pt x="158" y="506"/>
                  <a:pt x="210" y="478"/>
                </a:cubicBezTo>
                <a:cubicBezTo>
                  <a:pt x="262" y="450"/>
                  <a:pt x="268" y="157"/>
                  <a:pt x="311" y="158"/>
                </a:cubicBezTo>
                <a:cubicBezTo>
                  <a:pt x="354" y="159"/>
                  <a:pt x="414" y="498"/>
                  <a:pt x="466" y="487"/>
                </a:cubicBezTo>
                <a:cubicBezTo>
                  <a:pt x="518" y="476"/>
                  <a:pt x="591" y="126"/>
                  <a:pt x="624" y="89"/>
                </a:cubicBezTo>
                <a:cubicBezTo>
                  <a:pt x="657" y="52"/>
                  <a:pt x="639" y="281"/>
                  <a:pt x="667" y="267"/>
                </a:cubicBezTo>
                <a:cubicBezTo>
                  <a:pt x="695" y="253"/>
                  <a:pt x="754" y="0"/>
                  <a:pt x="795" y="2"/>
                </a:cubicBezTo>
                <a:cubicBezTo>
                  <a:pt x="836" y="4"/>
                  <a:pt x="866" y="211"/>
                  <a:pt x="912" y="281"/>
                </a:cubicBezTo>
                <a:cubicBezTo>
                  <a:pt x="958" y="351"/>
                  <a:pt x="1029" y="404"/>
                  <a:pt x="1070" y="423"/>
                </a:cubicBezTo>
                <a:cubicBezTo>
                  <a:pt x="1111" y="442"/>
                  <a:pt x="1131" y="443"/>
                  <a:pt x="1161" y="395"/>
                </a:cubicBezTo>
                <a:cubicBezTo>
                  <a:pt x="1191" y="347"/>
                  <a:pt x="1182" y="175"/>
                  <a:pt x="1248" y="137"/>
                </a:cubicBezTo>
                <a:cubicBezTo>
                  <a:pt x="1314" y="99"/>
                  <a:pt x="1492" y="142"/>
                  <a:pt x="1554" y="167"/>
                </a:cubicBezTo>
                <a:cubicBezTo>
                  <a:pt x="1616" y="192"/>
                  <a:pt x="1578" y="287"/>
                  <a:pt x="1618" y="286"/>
                </a:cubicBezTo>
                <a:cubicBezTo>
                  <a:pt x="1658" y="285"/>
                  <a:pt x="1737" y="160"/>
                  <a:pt x="1792" y="158"/>
                </a:cubicBezTo>
                <a:cubicBezTo>
                  <a:pt x="1847" y="156"/>
                  <a:pt x="1902" y="255"/>
                  <a:pt x="1947" y="276"/>
                </a:cubicBezTo>
                <a:cubicBezTo>
                  <a:pt x="1992" y="297"/>
                  <a:pt x="2040" y="280"/>
                  <a:pt x="2064" y="281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5" name="Freeform 2065"/>
          <p:cNvSpPr>
            <a:spLocks/>
          </p:cNvSpPr>
          <p:nvPr/>
        </p:nvSpPr>
        <p:spPr bwMode="auto">
          <a:xfrm>
            <a:off x="838200" y="3352800"/>
            <a:ext cx="3276600" cy="755650"/>
          </a:xfrm>
          <a:custGeom>
            <a:avLst/>
            <a:gdLst>
              <a:gd name="T0" fmla="*/ 0 w 2064"/>
              <a:gd name="T1" fmla="*/ 299 h 476"/>
              <a:gd name="T2" fmla="*/ 210 w 2064"/>
              <a:gd name="T3" fmla="*/ 448 h 476"/>
              <a:gd name="T4" fmla="*/ 311 w 2064"/>
              <a:gd name="T5" fmla="*/ 128 h 476"/>
              <a:gd name="T6" fmla="*/ 432 w 2064"/>
              <a:gd name="T7" fmla="*/ 11 h 476"/>
              <a:gd name="T8" fmla="*/ 624 w 2064"/>
              <a:gd name="T9" fmla="*/ 59 h 476"/>
              <a:gd name="T10" fmla="*/ 667 w 2064"/>
              <a:gd name="T11" fmla="*/ 237 h 476"/>
              <a:gd name="T12" fmla="*/ 768 w 2064"/>
              <a:gd name="T13" fmla="*/ 347 h 476"/>
              <a:gd name="T14" fmla="*/ 912 w 2064"/>
              <a:gd name="T15" fmla="*/ 251 h 476"/>
              <a:gd name="T16" fmla="*/ 1008 w 2064"/>
              <a:gd name="T17" fmla="*/ 107 h 476"/>
              <a:gd name="T18" fmla="*/ 1056 w 2064"/>
              <a:gd name="T19" fmla="*/ 11 h 476"/>
              <a:gd name="T20" fmla="*/ 1248 w 2064"/>
              <a:gd name="T21" fmla="*/ 107 h 476"/>
              <a:gd name="T22" fmla="*/ 1584 w 2064"/>
              <a:gd name="T23" fmla="*/ 395 h 476"/>
              <a:gd name="T24" fmla="*/ 1920 w 2064"/>
              <a:gd name="T25" fmla="*/ 395 h 476"/>
              <a:gd name="T26" fmla="*/ 2064 w 2064"/>
              <a:gd name="T27" fmla="*/ 25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4" h="476">
                <a:moveTo>
                  <a:pt x="0" y="299"/>
                </a:moveTo>
                <a:cubicBezTo>
                  <a:pt x="35" y="324"/>
                  <a:pt x="158" y="476"/>
                  <a:pt x="210" y="448"/>
                </a:cubicBezTo>
                <a:cubicBezTo>
                  <a:pt x="262" y="420"/>
                  <a:pt x="274" y="201"/>
                  <a:pt x="311" y="128"/>
                </a:cubicBezTo>
                <a:cubicBezTo>
                  <a:pt x="348" y="55"/>
                  <a:pt x="380" y="22"/>
                  <a:pt x="432" y="11"/>
                </a:cubicBezTo>
                <a:cubicBezTo>
                  <a:pt x="484" y="0"/>
                  <a:pt x="585" y="21"/>
                  <a:pt x="624" y="59"/>
                </a:cubicBezTo>
                <a:cubicBezTo>
                  <a:pt x="663" y="97"/>
                  <a:pt x="643" y="189"/>
                  <a:pt x="667" y="237"/>
                </a:cubicBezTo>
                <a:cubicBezTo>
                  <a:pt x="691" y="285"/>
                  <a:pt x="727" y="345"/>
                  <a:pt x="768" y="347"/>
                </a:cubicBezTo>
                <a:cubicBezTo>
                  <a:pt x="809" y="349"/>
                  <a:pt x="872" y="291"/>
                  <a:pt x="912" y="251"/>
                </a:cubicBezTo>
                <a:cubicBezTo>
                  <a:pt x="952" y="211"/>
                  <a:pt x="984" y="147"/>
                  <a:pt x="1008" y="107"/>
                </a:cubicBezTo>
                <a:cubicBezTo>
                  <a:pt x="1032" y="67"/>
                  <a:pt x="1016" y="11"/>
                  <a:pt x="1056" y="11"/>
                </a:cubicBezTo>
                <a:cubicBezTo>
                  <a:pt x="1096" y="11"/>
                  <a:pt x="1160" y="43"/>
                  <a:pt x="1248" y="107"/>
                </a:cubicBezTo>
                <a:cubicBezTo>
                  <a:pt x="1336" y="171"/>
                  <a:pt x="1472" y="347"/>
                  <a:pt x="1584" y="395"/>
                </a:cubicBezTo>
                <a:cubicBezTo>
                  <a:pt x="1696" y="443"/>
                  <a:pt x="1840" y="419"/>
                  <a:pt x="1920" y="395"/>
                </a:cubicBezTo>
                <a:cubicBezTo>
                  <a:pt x="2000" y="371"/>
                  <a:pt x="2048" y="291"/>
                  <a:pt x="2064" y="251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6" name="Line 2066"/>
          <p:cNvSpPr>
            <a:spLocks noChangeShapeType="1"/>
          </p:cNvSpPr>
          <p:nvPr/>
        </p:nvSpPr>
        <p:spPr bwMode="auto">
          <a:xfrm>
            <a:off x="914400" y="1600200"/>
            <a:ext cx="0" cy="2743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7" name="Line 2067"/>
          <p:cNvSpPr>
            <a:spLocks noChangeShapeType="1"/>
          </p:cNvSpPr>
          <p:nvPr/>
        </p:nvSpPr>
        <p:spPr bwMode="auto">
          <a:xfrm flipH="1" flipV="1">
            <a:off x="685800" y="4114800"/>
            <a:ext cx="3505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8" name="Freeform 2068"/>
          <p:cNvSpPr>
            <a:spLocks/>
          </p:cNvSpPr>
          <p:nvPr/>
        </p:nvSpPr>
        <p:spPr bwMode="auto">
          <a:xfrm>
            <a:off x="830263" y="2860675"/>
            <a:ext cx="3295650" cy="1138238"/>
          </a:xfrm>
          <a:custGeom>
            <a:avLst/>
            <a:gdLst>
              <a:gd name="T0" fmla="*/ 0 w 2076"/>
              <a:gd name="T1" fmla="*/ 381 h 717"/>
              <a:gd name="T2" fmla="*/ 211 w 2076"/>
              <a:gd name="T3" fmla="*/ 673 h 717"/>
              <a:gd name="T4" fmla="*/ 293 w 2076"/>
              <a:gd name="T5" fmla="*/ 116 h 717"/>
              <a:gd name="T6" fmla="*/ 439 w 2076"/>
              <a:gd name="T7" fmla="*/ 253 h 717"/>
              <a:gd name="T8" fmla="*/ 613 w 2076"/>
              <a:gd name="T9" fmla="*/ 6 h 717"/>
              <a:gd name="T10" fmla="*/ 686 w 2076"/>
              <a:gd name="T11" fmla="*/ 216 h 717"/>
              <a:gd name="T12" fmla="*/ 805 w 2076"/>
              <a:gd name="T13" fmla="*/ 15 h 717"/>
              <a:gd name="T14" fmla="*/ 896 w 2076"/>
              <a:gd name="T15" fmla="*/ 244 h 717"/>
              <a:gd name="T16" fmla="*/ 1015 w 2076"/>
              <a:gd name="T17" fmla="*/ 225 h 717"/>
              <a:gd name="T18" fmla="*/ 1043 w 2076"/>
              <a:gd name="T19" fmla="*/ 235 h 717"/>
              <a:gd name="T20" fmla="*/ 1271 w 2076"/>
              <a:gd name="T21" fmla="*/ 152 h 717"/>
              <a:gd name="T22" fmla="*/ 1573 w 2076"/>
              <a:gd name="T23" fmla="*/ 335 h 717"/>
              <a:gd name="T24" fmla="*/ 1628 w 2076"/>
              <a:gd name="T25" fmla="*/ 408 h 717"/>
              <a:gd name="T26" fmla="*/ 1783 w 2076"/>
              <a:gd name="T27" fmla="*/ 335 h 717"/>
              <a:gd name="T28" fmla="*/ 2076 w 2076"/>
              <a:gd name="T29" fmla="*/ 399 h 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76" h="717">
                <a:moveTo>
                  <a:pt x="0" y="381"/>
                </a:moveTo>
                <a:cubicBezTo>
                  <a:pt x="35" y="430"/>
                  <a:pt x="162" y="717"/>
                  <a:pt x="211" y="673"/>
                </a:cubicBezTo>
                <a:cubicBezTo>
                  <a:pt x="260" y="629"/>
                  <a:pt x="255" y="186"/>
                  <a:pt x="293" y="116"/>
                </a:cubicBezTo>
                <a:cubicBezTo>
                  <a:pt x="331" y="46"/>
                  <a:pt x="386" y="271"/>
                  <a:pt x="439" y="253"/>
                </a:cubicBezTo>
                <a:cubicBezTo>
                  <a:pt x="492" y="235"/>
                  <a:pt x="572" y="12"/>
                  <a:pt x="613" y="6"/>
                </a:cubicBezTo>
                <a:cubicBezTo>
                  <a:pt x="654" y="0"/>
                  <a:pt x="654" y="214"/>
                  <a:pt x="686" y="216"/>
                </a:cubicBezTo>
                <a:cubicBezTo>
                  <a:pt x="718" y="218"/>
                  <a:pt x="770" y="10"/>
                  <a:pt x="805" y="15"/>
                </a:cubicBezTo>
                <a:cubicBezTo>
                  <a:pt x="840" y="20"/>
                  <a:pt x="861" y="209"/>
                  <a:pt x="896" y="244"/>
                </a:cubicBezTo>
                <a:cubicBezTo>
                  <a:pt x="931" y="279"/>
                  <a:pt x="991" y="226"/>
                  <a:pt x="1015" y="225"/>
                </a:cubicBezTo>
                <a:cubicBezTo>
                  <a:pt x="1039" y="224"/>
                  <a:pt x="1000" y="247"/>
                  <a:pt x="1043" y="235"/>
                </a:cubicBezTo>
                <a:cubicBezTo>
                  <a:pt x="1086" y="223"/>
                  <a:pt x="1183" y="135"/>
                  <a:pt x="1271" y="152"/>
                </a:cubicBezTo>
                <a:cubicBezTo>
                  <a:pt x="1359" y="169"/>
                  <a:pt x="1513" y="292"/>
                  <a:pt x="1573" y="335"/>
                </a:cubicBezTo>
                <a:cubicBezTo>
                  <a:pt x="1633" y="378"/>
                  <a:pt x="1593" y="408"/>
                  <a:pt x="1628" y="408"/>
                </a:cubicBezTo>
                <a:cubicBezTo>
                  <a:pt x="1663" y="408"/>
                  <a:pt x="1708" y="336"/>
                  <a:pt x="1783" y="335"/>
                </a:cubicBezTo>
                <a:cubicBezTo>
                  <a:pt x="1858" y="334"/>
                  <a:pt x="2015" y="386"/>
                  <a:pt x="2076" y="399"/>
                </a:cubicBezTo>
              </a:path>
            </a:pathLst>
          </a:custGeom>
          <a:noFill/>
          <a:ln w="38100" cmpd="sng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9" name="Line 2069"/>
          <p:cNvSpPr>
            <a:spLocks noChangeShapeType="1"/>
          </p:cNvSpPr>
          <p:nvPr/>
        </p:nvSpPr>
        <p:spPr bwMode="auto">
          <a:xfrm>
            <a:off x="685800" y="2857500"/>
            <a:ext cx="34290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0" name="Line 2070"/>
          <p:cNvSpPr>
            <a:spLocks noChangeShapeType="1"/>
          </p:cNvSpPr>
          <p:nvPr/>
        </p:nvSpPr>
        <p:spPr bwMode="auto">
          <a:xfrm>
            <a:off x="685800" y="2438400"/>
            <a:ext cx="34290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1" name="Text Box 2071"/>
          <p:cNvSpPr txBox="1">
            <a:spLocks noChangeArrowheads="1"/>
          </p:cNvSpPr>
          <p:nvPr/>
        </p:nvSpPr>
        <p:spPr bwMode="auto">
          <a:xfrm>
            <a:off x="3629025" y="2030413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rgbClr val="000099"/>
                </a:solidFill>
                <a:latin typeface="Times New Roman" charset="0"/>
              </a:rPr>
              <a:t>2</a:t>
            </a:r>
            <a:r>
              <a:rPr lang="en-US" i="1">
                <a:solidFill>
                  <a:srgbClr val="000099"/>
                </a:solidFill>
                <a:latin typeface="Times New Roman" charset="0"/>
              </a:rPr>
              <a:t>C</a:t>
            </a:r>
          </a:p>
        </p:txBody>
      </p:sp>
      <p:sp>
        <p:nvSpPr>
          <p:cNvPr id="73752" name="Text Box 2072"/>
          <p:cNvSpPr txBox="1">
            <a:spLocks noChangeArrowheads="1"/>
          </p:cNvSpPr>
          <p:nvPr/>
        </p:nvSpPr>
        <p:spPr bwMode="auto">
          <a:xfrm>
            <a:off x="3609975" y="2509838"/>
            <a:ext cx="1084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i="1">
                <a:solidFill>
                  <a:srgbClr val="000099"/>
                </a:solidFill>
                <a:latin typeface="Times New Roman" charset="0"/>
              </a:rPr>
              <a:t>R &lt; </a:t>
            </a:r>
            <a:r>
              <a:rPr lang="en-US">
                <a:solidFill>
                  <a:srgbClr val="000099"/>
                </a:solidFill>
                <a:latin typeface="Times New Roman" charset="0"/>
              </a:rPr>
              <a:t>2</a:t>
            </a:r>
            <a:r>
              <a:rPr lang="en-US" i="1">
                <a:solidFill>
                  <a:srgbClr val="000099"/>
                </a:solidFill>
                <a:latin typeface="Times New Roman" charset="0"/>
              </a:rPr>
              <a:t>C</a:t>
            </a:r>
          </a:p>
        </p:txBody>
      </p:sp>
      <p:sp>
        <p:nvSpPr>
          <p:cNvPr id="73753" name="Text Box 2073"/>
          <p:cNvSpPr txBox="1">
            <a:spLocks noChangeArrowheads="1"/>
          </p:cNvSpPr>
          <p:nvPr/>
        </p:nvSpPr>
        <p:spPr bwMode="auto">
          <a:xfrm>
            <a:off x="990600" y="1671638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s-ES_tradnl" i="1">
                <a:solidFill>
                  <a:srgbClr val="000099"/>
                </a:solidFill>
                <a:latin typeface="Times New Roman" charset="0"/>
              </a:rPr>
              <a:t>A+B</a:t>
            </a:r>
            <a:endParaRPr lang="en-US" i="1">
              <a:solidFill>
                <a:srgbClr val="000099"/>
              </a:solidFill>
              <a:latin typeface="Times New Roman" charset="0"/>
            </a:endParaRPr>
          </a:p>
        </p:txBody>
      </p:sp>
      <p:sp>
        <p:nvSpPr>
          <p:cNvPr id="73754" name="Text Box 2074"/>
          <p:cNvSpPr txBox="1">
            <a:spLocks noChangeArrowheads="1"/>
          </p:cNvSpPr>
          <p:nvPr/>
        </p:nvSpPr>
        <p:spPr bwMode="auto">
          <a:xfrm>
            <a:off x="3569623" y="4144963"/>
            <a:ext cx="6125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99"/>
                </a:solidFill>
                <a:latin typeface="+mj-lt"/>
              </a:rPr>
              <a:t>time</a:t>
            </a:r>
          </a:p>
        </p:txBody>
      </p:sp>
      <p:sp>
        <p:nvSpPr>
          <p:cNvPr id="73755" name="Text Box 2075"/>
          <p:cNvSpPr txBox="1">
            <a:spLocks noChangeArrowheads="1"/>
          </p:cNvSpPr>
          <p:nvPr/>
        </p:nvSpPr>
        <p:spPr bwMode="auto">
          <a:xfrm>
            <a:off x="319897" y="1905000"/>
            <a:ext cx="612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dirty="0">
                <a:solidFill>
                  <a:srgbClr val="000099"/>
                </a:solidFill>
                <a:latin typeface="+mj-lt"/>
              </a:rPr>
              <a:t>Rate</a:t>
            </a:r>
          </a:p>
        </p:txBody>
      </p:sp>
      <p:sp>
        <p:nvSpPr>
          <p:cNvPr id="73758" name="Text Box 2078"/>
          <p:cNvSpPr txBox="1">
            <a:spLocks noChangeArrowheads="1"/>
          </p:cNvSpPr>
          <p:nvPr/>
        </p:nvSpPr>
        <p:spPr bwMode="auto">
          <a:xfrm>
            <a:off x="863600" y="5100935"/>
            <a:ext cx="7239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latin typeface="+mj-lt"/>
              </a:rPr>
              <a:t>Statistical multiplexing gain </a:t>
            </a:r>
            <a:r>
              <a:rPr lang="en-US" dirty="0"/>
              <a:t>= </a:t>
            </a:r>
            <a:r>
              <a:rPr lang="en-US" dirty="0">
                <a:latin typeface="Times New Roman" charset="0"/>
              </a:rPr>
              <a:t>2</a:t>
            </a:r>
            <a:r>
              <a:rPr lang="en-US" i="1" dirty="0">
                <a:latin typeface="Times New Roman" charset="0"/>
              </a:rPr>
              <a:t>C</a:t>
            </a:r>
            <a:r>
              <a:rPr lang="en-US" dirty="0">
                <a:latin typeface="Times New Roman" charset="0"/>
              </a:rPr>
              <a:t>/</a:t>
            </a:r>
            <a:r>
              <a:rPr lang="en-US" i="1" dirty="0" smtClean="0">
                <a:latin typeface="Times New Roman" charset="0"/>
              </a:rPr>
              <a:t>R</a:t>
            </a:r>
            <a:endParaRPr lang="en-US" i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07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 dirty="0" smtClean="0"/>
              <a:t>Often, we can use a simple deterministic model of a queue to understand the packet dynamics in a network.</a:t>
            </a:r>
          </a:p>
          <a:p>
            <a:endParaRPr lang="en-US" dirty="0"/>
          </a:p>
          <a:p>
            <a:r>
              <a:rPr lang="en-US" dirty="0" smtClean="0"/>
              <a:t>We break messages into packets because it lets us pipeline the transfer, and reduce end to end delay.</a:t>
            </a:r>
          </a:p>
          <a:p>
            <a:endParaRPr lang="en-US" dirty="0"/>
          </a:p>
          <a:p>
            <a:r>
              <a:rPr lang="en-US" dirty="0" smtClean="0"/>
              <a:t>Statistical multiplexing lets us carry many flows efficiently on a single link.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0D90-96B9-DC48-8428-5ED7CC12171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0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&lt;end&gt;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fld id="{92BF0D90-96B9-DC48-8428-5ED7CC12171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4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C2D4-569B-3D45-89D3-66BF3089F8E2}" type="slidenum">
              <a:rPr lang="en-US"/>
              <a:pPr/>
              <a:t>2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76200" y="1981200"/>
            <a:ext cx="6324600" cy="609600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100000"/>
                  <a:shade val="100000"/>
                  <a:satMod val="130000"/>
                  <a:alpha val="58000"/>
                </a:schemeClr>
              </a:gs>
              <a:gs pos="100000">
                <a:schemeClr val="accent5">
                  <a:tint val="50000"/>
                  <a:shade val="100000"/>
                  <a:satMod val="350000"/>
                  <a:alpha val="58000"/>
                </a:schemeClr>
              </a:gs>
            </a:gsLst>
            <a:lin ang="16200000" scaled="0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Simple deterministic queue model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Small packets reduce end to end delay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 smtClean="0"/>
              <a:t>Statistical multiplexing</a:t>
            </a:r>
          </a:p>
          <a:p>
            <a:endParaRPr lang="en-US" dirty="0" smtClean="0"/>
          </a:p>
          <a:p>
            <a:endParaRPr lang="en-US" dirty="0"/>
          </a:p>
          <a:p>
            <a:pPr lvl="1">
              <a:buFont typeface="Wingdings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39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71"/>
          <p:cNvSpPr>
            <a:spLocks noChangeShapeType="1"/>
          </p:cNvSpPr>
          <p:nvPr/>
        </p:nvSpPr>
        <p:spPr bwMode="auto">
          <a:xfrm>
            <a:off x="1676400" y="2133600"/>
            <a:ext cx="60960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triangl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2" name="Picture 4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1066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E1AC-576C-AA4F-B1D6-41812FAFC761}" type="slidenum">
              <a:rPr lang="en-US"/>
              <a:pPr/>
              <a:t>3</a:t>
            </a:fld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1143000"/>
          </a:xfrm>
        </p:spPr>
        <p:txBody>
          <a:bodyPr/>
          <a:lstStyle/>
          <a:p>
            <a:r>
              <a:rPr lang="en-US" dirty="0" smtClean="0"/>
              <a:t>Simple model of a router queue</a:t>
            </a:r>
            <a:r>
              <a:rPr lang="en-US" sz="2800" i="1" dirty="0"/>
              <a:t/>
            </a:r>
            <a:br>
              <a:rPr lang="en-US" sz="2800" i="1" dirty="0"/>
            </a:br>
            <a:endParaRPr lang="en-US" sz="2800" i="1" dirty="0"/>
          </a:p>
        </p:txBody>
      </p:sp>
      <p:sp>
        <p:nvSpPr>
          <p:cNvPr id="57403" name="Text Box 59"/>
          <p:cNvSpPr txBox="1">
            <a:spLocks noChangeArrowheads="1"/>
          </p:cNvSpPr>
          <p:nvPr/>
        </p:nvSpPr>
        <p:spPr bwMode="auto">
          <a:xfrm>
            <a:off x="3124200" y="5334000"/>
            <a:ext cx="4495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latin typeface="+mj-lt"/>
              </a:rPr>
              <a:t>Properties of </a:t>
            </a:r>
            <a:r>
              <a:rPr lang="en-US" sz="2000" i="1" dirty="0">
                <a:latin typeface="Times New Roman" charset="0"/>
              </a:rPr>
              <a:t>A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i="1" dirty="0">
                <a:latin typeface="Times New Roman" charset="0"/>
              </a:rPr>
              <a:t>t</a:t>
            </a:r>
            <a:r>
              <a:rPr lang="en-US" sz="2000" dirty="0">
                <a:latin typeface="Times New Roman" charset="0"/>
              </a:rPr>
              <a:t>), </a:t>
            </a:r>
            <a:r>
              <a:rPr lang="en-US" sz="2000" i="1" dirty="0">
                <a:latin typeface="Times New Roman" charset="0"/>
              </a:rPr>
              <a:t>D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i="1" dirty="0">
                <a:latin typeface="Times New Roman" charset="0"/>
              </a:rPr>
              <a:t>t</a:t>
            </a:r>
            <a:r>
              <a:rPr lang="en-US" sz="2000" dirty="0">
                <a:latin typeface="Times New Roman" charset="0"/>
              </a:rPr>
              <a:t>):</a:t>
            </a:r>
          </a:p>
          <a:p>
            <a:pPr marL="227013" indent="-227013">
              <a:buSzPct val="100000"/>
              <a:buFont typeface="Lucida Grande"/>
              <a:buChar char="-"/>
            </a:pPr>
            <a:r>
              <a:rPr lang="en-US" sz="2000" dirty="0"/>
              <a:t> </a:t>
            </a:r>
            <a:r>
              <a:rPr lang="en-US" sz="2000" i="1" dirty="0">
                <a:latin typeface="Times New Roman" charset="0"/>
              </a:rPr>
              <a:t>A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i="1" dirty="0">
                <a:latin typeface="Times New Roman" charset="0"/>
              </a:rPr>
              <a:t>t</a:t>
            </a:r>
            <a:r>
              <a:rPr lang="en-US" sz="2000" dirty="0">
                <a:latin typeface="Times New Roman" charset="0"/>
              </a:rPr>
              <a:t>), </a:t>
            </a:r>
            <a:r>
              <a:rPr lang="en-US" sz="2000" i="1" dirty="0">
                <a:latin typeface="Times New Roman" charset="0"/>
              </a:rPr>
              <a:t>D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i="1" dirty="0">
                <a:latin typeface="Times New Roman" charset="0"/>
              </a:rPr>
              <a:t>t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dirty="0"/>
              <a:t> </a:t>
            </a:r>
            <a:r>
              <a:rPr lang="en-US" sz="2000" dirty="0">
                <a:latin typeface="+mj-lt"/>
              </a:rPr>
              <a:t>are non-decreasing</a:t>
            </a:r>
          </a:p>
          <a:p>
            <a:pPr marL="227013" indent="-227013">
              <a:buSzPct val="100000"/>
              <a:buFont typeface="Lucida Grande"/>
              <a:buChar char="-"/>
            </a:pPr>
            <a:r>
              <a:rPr lang="en-US" sz="2000" dirty="0"/>
              <a:t> </a:t>
            </a:r>
            <a:r>
              <a:rPr lang="en-US" sz="2000" i="1" dirty="0">
                <a:latin typeface="Times New Roman" charset="0"/>
              </a:rPr>
              <a:t>A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i="1" dirty="0">
                <a:latin typeface="Times New Roman" charset="0"/>
              </a:rPr>
              <a:t>t</a:t>
            </a:r>
            <a:r>
              <a:rPr lang="en-US" sz="2000" dirty="0">
                <a:latin typeface="Times New Roman" charset="0"/>
              </a:rPr>
              <a:t>) &gt;= </a:t>
            </a:r>
            <a:r>
              <a:rPr lang="en-US" sz="2000" i="1" dirty="0">
                <a:latin typeface="Times New Roman" charset="0"/>
              </a:rPr>
              <a:t>D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i="1" dirty="0">
                <a:latin typeface="Times New Roman" charset="0"/>
              </a:rPr>
              <a:t>t</a:t>
            </a:r>
            <a:r>
              <a:rPr lang="en-US" sz="2000" dirty="0">
                <a:latin typeface="Times New Roman" charset="0"/>
              </a:rPr>
              <a:t>)</a:t>
            </a:r>
            <a:endParaRPr lang="en-US" sz="2000" dirty="0"/>
          </a:p>
        </p:txBody>
      </p:sp>
      <p:sp>
        <p:nvSpPr>
          <p:cNvPr id="23" name="Line 71"/>
          <p:cNvSpPr>
            <a:spLocks noChangeShapeType="1"/>
          </p:cNvSpPr>
          <p:nvPr/>
        </p:nvSpPr>
        <p:spPr bwMode="auto">
          <a:xfrm flipV="1">
            <a:off x="2743200" y="2438400"/>
            <a:ext cx="0" cy="53340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triangl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057400" y="2133600"/>
            <a:ext cx="4876800" cy="3124200"/>
            <a:chOff x="2057400" y="2133600"/>
            <a:chExt cx="4876800" cy="3124200"/>
          </a:xfrm>
        </p:grpSpPr>
        <p:grpSp>
          <p:nvGrpSpPr>
            <p:cNvPr id="12" name="Group 11"/>
            <p:cNvGrpSpPr/>
            <p:nvPr/>
          </p:nvGrpSpPr>
          <p:grpSpPr>
            <a:xfrm>
              <a:off x="2057400" y="3429000"/>
              <a:ext cx="4876800" cy="1828800"/>
              <a:chOff x="2057400" y="3429000"/>
              <a:chExt cx="4876800" cy="1828800"/>
            </a:xfrm>
          </p:grpSpPr>
          <p:sp>
            <p:nvSpPr>
              <p:cNvPr id="57404" name="Rectangle 60"/>
              <p:cNvSpPr>
                <a:spLocks noChangeArrowheads="1"/>
              </p:cNvSpPr>
              <p:nvPr/>
            </p:nvSpPr>
            <p:spPr bwMode="auto">
              <a:xfrm>
                <a:off x="3124200" y="3505200"/>
                <a:ext cx="2895600" cy="17526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7405" name="Group 61"/>
              <p:cNvGrpSpPr>
                <a:grpSpLocks/>
              </p:cNvGrpSpPr>
              <p:nvPr/>
            </p:nvGrpSpPr>
            <p:grpSpPr bwMode="auto">
              <a:xfrm>
                <a:off x="3962400" y="4343400"/>
                <a:ext cx="685800" cy="457200"/>
                <a:chOff x="624" y="3120"/>
                <a:chExt cx="432" cy="288"/>
              </a:xfrm>
            </p:grpSpPr>
            <p:sp>
              <p:nvSpPr>
                <p:cNvPr id="57406" name="Freeform 62"/>
                <p:cNvSpPr>
                  <a:spLocks/>
                </p:cNvSpPr>
                <p:nvPr/>
              </p:nvSpPr>
              <p:spPr bwMode="auto">
                <a:xfrm>
                  <a:off x="624" y="3120"/>
                  <a:ext cx="432" cy="288"/>
                </a:xfrm>
                <a:custGeom>
                  <a:avLst/>
                  <a:gdLst>
                    <a:gd name="T0" fmla="*/ 0 w 432"/>
                    <a:gd name="T1" fmla="*/ 0 h 288"/>
                    <a:gd name="T2" fmla="*/ 432 w 432"/>
                    <a:gd name="T3" fmla="*/ 0 h 288"/>
                    <a:gd name="T4" fmla="*/ 432 w 432"/>
                    <a:gd name="T5" fmla="*/ 288 h 288"/>
                    <a:gd name="T6" fmla="*/ 0 w 432"/>
                    <a:gd name="T7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32" h="288">
                      <a:moveTo>
                        <a:pt x="0" y="0"/>
                      </a:moveTo>
                      <a:lnTo>
                        <a:pt x="432" y="0"/>
                      </a:lnTo>
                      <a:lnTo>
                        <a:pt x="43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407" name="Line 63"/>
                <p:cNvSpPr>
                  <a:spLocks noChangeShapeType="1"/>
                </p:cNvSpPr>
                <p:nvPr/>
              </p:nvSpPr>
              <p:spPr bwMode="auto">
                <a:xfrm>
                  <a:off x="912" y="3120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7408" name="Oval 64"/>
              <p:cNvSpPr>
                <a:spLocks noChangeArrowheads="1"/>
              </p:cNvSpPr>
              <p:nvPr/>
            </p:nvSpPr>
            <p:spPr bwMode="auto">
              <a:xfrm>
                <a:off x="4953000" y="4343400"/>
                <a:ext cx="4572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i="1" dirty="0" smtClean="0">
                    <a:latin typeface="Times New Roman"/>
                    <a:cs typeface="Times New Roman"/>
                  </a:rPr>
                  <a:t>R</a:t>
                </a:r>
                <a:endParaRPr lang="en-US" i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57409" name="Line 65"/>
              <p:cNvSpPr>
                <a:spLocks noChangeShapeType="1"/>
              </p:cNvSpPr>
              <p:nvPr/>
            </p:nvSpPr>
            <p:spPr bwMode="auto">
              <a:xfrm>
                <a:off x="4648200" y="4572000"/>
                <a:ext cx="304800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410" name="Line 66"/>
              <p:cNvSpPr>
                <a:spLocks noChangeShapeType="1"/>
              </p:cNvSpPr>
              <p:nvPr/>
            </p:nvSpPr>
            <p:spPr bwMode="auto">
              <a:xfrm>
                <a:off x="5410200" y="4572000"/>
                <a:ext cx="1524000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411" name="Line 67"/>
              <p:cNvSpPr>
                <a:spLocks noChangeShapeType="1"/>
              </p:cNvSpPr>
              <p:nvPr/>
            </p:nvSpPr>
            <p:spPr bwMode="auto">
              <a:xfrm>
                <a:off x="3124200" y="4572000"/>
                <a:ext cx="914400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412" name="Text Box 68"/>
              <p:cNvSpPr txBox="1">
                <a:spLocks noChangeArrowheads="1"/>
              </p:cNvSpPr>
              <p:nvPr/>
            </p:nvSpPr>
            <p:spPr bwMode="auto">
              <a:xfrm>
                <a:off x="3124200" y="4202668"/>
                <a:ext cx="8382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1800" i="1" dirty="0">
                    <a:latin typeface="Times New Roman" charset="0"/>
                  </a:rPr>
                  <a:t>A</a:t>
                </a:r>
                <a:r>
                  <a:rPr lang="en-US" sz="1800" dirty="0">
                    <a:latin typeface="Times New Roman" charset="0"/>
                  </a:rPr>
                  <a:t>(</a:t>
                </a:r>
                <a:r>
                  <a:rPr lang="en-US" sz="1800" i="1" dirty="0">
                    <a:latin typeface="Times New Roman" charset="0"/>
                  </a:rPr>
                  <a:t>t</a:t>
                </a:r>
                <a:r>
                  <a:rPr lang="en-US" sz="1800" dirty="0">
                    <a:latin typeface="Times New Roman" charset="0"/>
                  </a:rPr>
                  <a:t>), </a:t>
                </a:r>
                <a:r>
                  <a:rPr lang="en-US" sz="1800" dirty="0">
                    <a:latin typeface="Symbol" charset="0"/>
                  </a:rPr>
                  <a:t>l</a:t>
                </a:r>
              </a:p>
            </p:txBody>
          </p:sp>
          <p:sp>
            <p:nvSpPr>
              <p:cNvPr id="57413" name="Text Box 69"/>
              <p:cNvSpPr txBox="1">
                <a:spLocks noChangeArrowheads="1"/>
              </p:cNvSpPr>
              <p:nvPr/>
            </p:nvSpPr>
            <p:spPr bwMode="auto">
              <a:xfrm>
                <a:off x="5410200" y="4202668"/>
                <a:ext cx="58793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i="1" dirty="0">
                    <a:latin typeface="Times New Roman" charset="0"/>
                  </a:rPr>
                  <a:t>D</a:t>
                </a:r>
                <a:r>
                  <a:rPr lang="en-US" sz="1800" dirty="0">
                    <a:latin typeface="Times New Roman" charset="0"/>
                  </a:rPr>
                  <a:t>(</a:t>
                </a:r>
                <a:r>
                  <a:rPr lang="en-US" sz="1800" i="1" dirty="0">
                    <a:latin typeface="Times New Roman" charset="0"/>
                  </a:rPr>
                  <a:t>t</a:t>
                </a:r>
                <a:r>
                  <a:rPr lang="en-US" sz="1800" dirty="0">
                    <a:latin typeface="Times New Roman" charset="0"/>
                  </a:rPr>
                  <a:t>)</a:t>
                </a:r>
              </a:p>
            </p:txBody>
          </p:sp>
          <p:sp>
            <p:nvSpPr>
              <p:cNvPr id="57414" name="Text Box 70"/>
              <p:cNvSpPr txBox="1">
                <a:spLocks noChangeArrowheads="1"/>
              </p:cNvSpPr>
              <p:nvPr/>
            </p:nvSpPr>
            <p:spPr bwMode="auto">
              <a:xfrm>
                <a:off x="3657600" y="3429000"/>
                <a:ext cx="190028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Router queue</a:t>
                </a:r>
                <a:endParaRPr lang="en-US" dirty="0">
                  <a:latin typeface="+mj-lt"/>
                </a:endParaRPr>
              </a:p>
            </p:txBody>
          </p:sp>
          <p:sp>
            <p:nvSpPr>
              <p:cNvPr id="57415" name="Line 71"/>
              <p:cNvSpPr>
                <a:spLocks noChangeShapeType="1"/>
              </p:cNvSpPr>
              <p:nvPr/>
            </p:nvSpPr>
            <p:spPr bwMode="auto">
              <a:xfrm>
                <a:off x="2209800" y="4114800"/>
                <a:ext cx="914400" cy="38100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416" name="Line 72"/>
              <p:cNvSpPr>
                <a:spLocks noChangeShapeType="1"/>
              </p:cNvSpPr>
              <p:nvPr/>
            </p:nvSpPr>
            <p:spPr bwMode="auto">
              <a:xfrm>
                <a:off x="2057400" y="4572000"/>
                <a:ext cx="1066800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417" name="Line 73"/>
              <p:cNvSpPr>
                <a:spLocks noChangeShapeType="1"/>
              </p:cNvSpPr>
              <p:nvPr/>
            </p:nvSpPr>
            <p:spPr bwMode="auto">
              <a:xfrm flipV="1">
                <a:off x="2209800" y="4648200"/>
                <a:ext cx="914400" cy="45720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437" name="Text Box 93"/>
              <p:cNvSpPr txBox="1">
                <a:spLocks noChangeArrowheads="1"/>
              </p:cNvSpPr>
              <p:nvPr/>
            </p:nvSpPr>
            <p:spPr bwMode="auto">
              <a:xfrm>
                <a:off x="3956050" y="4800600"/>
                <a:ext cx="6921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Times New Roman" charset="0"/>
                  </a:rPr>
                  <a:t>Q</a:t>
                </a:r>
                <a:r>
                  <a:rPr lang="en-US">
                    <a:latin typeface="Times New Roman" charset="0"/>
                  </a:rPr>
                  <a:t>(</a:t>
                </a:r>
                <a:r>
                  <a:rPr lang="en-US" i="1">
                    <a:latin typeface="Times New Roman" charset="0"/>
                  </a:rPr>
                  <a:t>t</a:t>
                </a:r>
                <a:r>
                  <a:rPr lang="en-US">
                    <a:latin typeface="Times New Roman" charset="0"/>
                  </a:rPr>
                  <a:t>)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124200" y="2133600"/>
              <a:ext cx="2895600" cy="1371600"/>
              <a:chOff x="3124200" y="2133600"/>
              <a:chExt cx="2895600" cy="1371600"/>
            </a:xfrm>
          </p:grpSpPr>
          <p:cxnSp>
            <p:nvCxnSpPr>
              <p:cNvPr id="3" name="Straight Connector 2"/>
              <p:cNvCxnSpPr>
                <a:stCxn id="35" idx="0"/>
              </p:cNvCxnSpPr>
              <p:nvPr/>
            </p:nvCxnSpPr>
            <p:spPr bwMode="auto">
              <a:xfrm flipH="1">
                <a:off x="3124200" y="2133600"/>
                <a:ext cx="76200" cy="1371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" name="Straight Connector 4"/>
              <p:cNvCxnSpPr>
                <a:stCxn id="35" idx="0"/>
              </p:cNvCxnSpPr>
              <p:nvPr/>
            </p:nvCxnSpPr>
            <p:spPr bwMode="auto">
              <a:xfrm>
                <a:off x="3200400" y="2133600"/>
                <a:ext cx="2819400" cy="1371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34" name="Line 71"/>
          <p:cNvSpPr>
            <a:spLocks noChangeShapeType="1"/>
          </p:cNvSpPr>
          <p:nvPr/>
        </p:nvSpPr>
        <p:spPr bwMode="auto">
          <a:xfrm flipV="1">
            <a:off x="2743200" y="1371600"/>
            <a:ext cx="0" cy="53340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triangl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71"/>
          <p:cNvSpPr>
            <a:spLocks noChangeShapeType="1"/>
          </p:cNvSpPr>
          <p:nvPr/>
        </p:nvSpPr>
        <p:spPr bwMode="auto">
          <a:xfrm>
            <a:off x="3200400" y="2133600"/>
            <a:ext cx="60960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triangl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52400" y="152400"/>
            <a:ext cx="141299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HIDE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0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71"/>
          <p:cNvSpPr>
            <a:spLocks noChangeShapeType="1"/>
          </p:cNvSpPr>
          <p:nvPr/>
        </p:nvSpPr>
        <p:spPr bwMode="auto">
          <a:xfrm>
            <a:off x="1676400" y="2133600"/>
            <a:ext cx="60960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triangl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2" name="Picture 4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1066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AE1AC-576C-AA4F-B1D6-41812FAFC761}" type="slidenum">
              <a:rPr lang="en-US"/>
              <a:pPr/>
              <a:t>4</a:t>
            </a:fld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1143000"/>
          </a:xfrm>
        </p:spPr>
        <p:txBody>
          <a:bodyPr/>
          <a:lstStyle/>
          <a:p>
            <a:r>
              <a:rPr lang="en-US" dirty="0" smtClean="0"/>
              <a:t>Simple model of a router queue</a:t>
            </a:r>
            <a:r>
              <a:rPr lang="en-US" sz="2800" i="1" dirty="0"/>
              <a:t/>
            </a:r>
            <a:br>
              <a:rPr lang="en-US" sz="2800" i="1" dirty="0"/>
            </a:br>
            <a:endParaRPr lang="en-US" sz="2800" i="1" dirty="0"/>
          </a:p>
        </p:txBody>
      </p:sp>
      <p:sp>
        <p:nvSpPr>
          <p:cNvPr id="23" name="Line 71"/>
          <p:cNvSpPr>
            <a:spLocks noChangeShapeType="1"/>
          </p:cNvSpPr>
          <p:nvPr/>
        </p:nvSpPr>
        <p:spPr bwMode="auto">
          <a:xfrm flipV="1">
            <a:off x="2743200" y="2438400"/>
            <a:ext cx="0" cy="53340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triangl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71"/>
          <p:cNvSpPr>
            <a:spLocks noChangeShapeType="1"/>
          </p:cNvSpPr>
          <p:nvPr/>
        </p:nvSpPr>
        <p:spPr bwMode="auto">
          <a:xfrm flipV="1">
            <a:off x="2743200" y="1371600"/>
            <a:ext cx="0" cy="53340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triangl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71"/>
          <p:cNvSpPr>
            <a:spLocks noChangeShapeType="1"/>
          </p:cNvSpPr>
          <p:nvPr/>
        </p:nvSpPr>
        <p:spPr bwMode="auto">
          <a:xfrm>
            <a:off x="3200400" y="2133600"/>
            <a:ext cx="60960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triangl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1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595E-C23D-0C49-8649-515B824A2AF2}" type="slidenum">
              <a:rPr lang="en-US"/>
              <a:pPr/>
              <a:t>5</a:t>
            </a:fld>
            <a:endParaRPr lang="en-US"/>
          </a:p>
        </p:txBody>
      </p:sp>
      <p:sp>
        <p:nvSpPr>
          <p:cNvPr id="1024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imple model of a queue</a:t>
            </a:r>
            <a:endParaRPr lang="en-US" sz="2800" i="1" dirty="0"/>
          </a:p>
        </p:txBody>
      </p:sp>
      <p:sp>
        <p:nvSpPr>
          <p:cNvPr id="102403" name="Line 1027"/>
          <p:cNvSpPr>
            <a:spLocks noChangeShapeType="1"/>
          </p:cNvSpPr>
          <p:nvPr/>
        </p:nvSpPr>
        <p:spPr bwMode="auto">
          <a:xfrm>
            <a:off x="1579563" y="282575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04" name="Line 1028"/>
          <p:cNvSpPr>
            <a:spLocks noChangeShapeType="1"/>
          </p:cNvSpPr>
          <p:nvPr/>
        </p:nvSpPr>
        <p:spPr bwMode="auto">
          <a:xfrm>
            <a:off x="2874963" y="282575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05" name="Rectangle 1029"/>
          <p:cNvSpPr>
            <a:spLocks noChangeArrowheads="1"/>
          </p:cNvSpPr>
          <p:nvPr/>
        </p:nvSpPr>
        <p:spPr bwMode="auto">
          <a:xfrm>
            <a:off x="1579563" y="3054350"/>
            <a:ext cx="1295400" cy="762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06" name="Rectangle 1030"/>
          <p:cNvSpPr>
            <a:spLocks noChangeArrowheads="1"/>
          </p:cNvSpPr>
          <p:nvPr/>
        </p:nvSpPr>
        <p:spPr bwMode="auto">
          <a:xfrm>
            <a:off x="2189163" y="3816350"/>
            <a:ext cx="762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407" name="Group 1031"/>
          <p:cNvGrpSpPr>
            <a:grpSpLocks/>
          </p:cNvGrpSpPr>
          <p:nvPr/>
        </p:nvGrpSpPr>
        <p:grpSpPr bwMode="auto">
          <a:xfrm>
            <a:off x="2058988" y="4200525"/>
            <a:ext cx="333375" cy="323850"/>
            <a:chOff x="1116" y="2742"/>
            <a:chExt cx="210" cy="204"/>
          </a:xfrm>
        </p:grpSpPr>
        <p:sp>
          <p:nvSpPr>
            <p:cNvPr id="102408" name="Oval 1032"/>
            <p:cNvSpPr>
              <a:spLocks noChangeArrowheads="1"/>
            </p:cNvSpPr>
            <p:nvPr/>
          </p:nvSpPr>
          <p:spPr bwMode="auto">
            <a:xfrm>
              <a:off x="1116" y="2742"/>
              <a:ext cx="210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09" name="Line 1033"/>
            <p:cNvSpPr>
              <a:spLocks noChangeShapeType="1"/>
            </p:cNvSpPr>
            <p:nvPr/>
          </p:nvSpPr>
          <p:spPr bwMode="auto">
            <a:xfrm>
              <a:off x="1150" y="277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10" name="Line 1034"/>
            <p:cNvSpPr>
              <a:spLocks noChangeShapeType="1"/>
            </p:cNvSpPr>
            <p:nvPr/>
          </p:nvSpPr>
          <p:spPr bwMode="auto">
            <a:xfrm flipH="1">
              <a:off x="1146" y="277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11" name="Rectangle 1035"/>
          <p:cNvSpPr>
            <a:spLocks noChangeArrowheads="1"/>
          </p:cNvSpPr>
          <p:nvPr/>
        </p:nvSpPr>
        <p:spPr bwMode="auto">
          <a:xfrm>
            <a:off x="2189163" y="4524375"/>
            <a:ext cx="76200" cy="282575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2" name="Line 1036"/>
          <p:cNvSpPr>
            <a:spLocks noChangeShapeType="1"/>
          </p:cNvSpPr>
          <p:nvPr/>
        </p:nvSpPr>
        <p:spPr bwMode="auto">
          <a:xfrm>
            <a:off x="2514600" y="2590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3" name="Text Box 1037"/>
          <p:cNvSpPr txBox="1">
            <a:spLocks noChangeArrowheads="1"/>
          </p:cNvSpPr>
          <p:nvPr/>
        </p:nvSpPr>
        <p:spPr bwMode="auto">
          <a:xfrm>
            <a:off x="1890713" y="2489200"/>
            <a:ext cx="57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 i="1">
                <a:latin typeface="Times New Roman" charset="0"/>
              </a:rPr>
              <a:t>A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i="1">
                <a:latin typeface="Times New Roman" charset="0"/>
              </a:rPr>
              <a:t>t</a:t>
            </a:r>
            <a:r>
              <a:rPr lang="en-US" sz="2000">
                <a:latin typeface="Times New Roman" charset="0"/>
              </a:rPr>
              <a:t>)</a:t>
            </a:r>
          </a:p>
        </p:txBody>
      </p:sp>
      <p:sp>
        <p:nvSpPr>
          <p:cNvPr id="102414" name="Text Box 1038"/>
          <p:cNvSpPr txBox="1">
            <a:spLocks noChangeArrowheads="1"/>
          </p:cNvSpPr>
          <p:nvPr/>
        </p:nvSpPr>
        <p:spPr bwMode="auto">
          <a:xfrm>
            <a:off x="2025650" y="494506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i="1">
                <a:latin typeface="Times New Roman" charset="0"/>
              </a:rPr>
              <a:t>D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i="1">
                <a:latin typeface="Times New Roman" charset="0"/>
              </a:rPr>
              <a:t>t</a:t>
            </a:r>
            <a:r>
              <a:rPr lang="en-US" sz="1800">
                <a:latin typeface="Times New Roman" charset="0"/>
              </a:rPr>
              <a:t>)</a:t>
            </a:r>
          </a:p>
        </p:txBody>
      </p:sp>
      <p:sp>
        <p:nvSpPr>
          <p:cNvPr id="102415" name="Text Box 1039"/>
          <p:cNvSpPr txBox="1">
            <a:spLocks noChangeArrowheads="1"/>
          </p:cNvSpPr>
          <p:nvPr/>
        </p:nvSpPr>
        <p:spPr bwMode="auto">
          <a:xfrm>
            <a:off x="609600" y="5257800"/>
            <a:ext cx="3276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Cumulative number </a:t>
            </a:r>
            <a:r>
              <a:rPr lang="en-US" sz="2000" dirty="0" smtClean="0">
                <a:latin typeface="+mj-lt"/>
              </a:rPr>
              <a:t>of bytes departed up </a:t>
            </a:r>
            <a:r>
              <a:rPr lang="en-US" sz="2000" dirty="0">
                <a:latin typeface="+mj-lt"/>
              </a:rPr>
              <a:t>until </a:t>
            </a:r>
            <a:r>
              <a:rPr lang="en-US" sz="2000" dirty="0" smtClean="0">
                <a:latin typeface="+mj-lt"/>
              </a:rPr>
              <a:t>time</a:t>
            </a:r>
            <a:r>
              <a:rPr lang="en-US" sz="2000" i="1" dirty="0" smtClean="0">
                <a:latin typeface="Times New Roman"/>
                <a:cs typeface="Times New Roman"/>
              </a:rPr>
              <a:t> </a:t>
            </a:r>
            <a:r>
              <a:rPr lang="en-US" sz="2000" i="1" dirty="0">
                <a:latin typeface="Times New Roman"/>
                <a:cs typeface="Times New Roman"/>
              </a:rPr>
              <a:t>t</a:t>
            </a:r>
            <a:r>
              <a:rPr lang="en-US" sz="2000" dirty="0" smtClean="0">
                <a:latin typeface="+mj-lt"/>
              </a:rPr>
              <a:t>.</a:t>
            </a:r>
            <a:endParaRPr lang="en-US" sz="2000" dirty="0">
              <a:latin typeface="+mj-lt"/>
            </a:endParaRPr>
          </a:p>
        </p:txBody>
      </p:sp>
      <p:sp>
        <p:nvSpPr>
          <p:cNvPr id="102416" name="Text Box 1040"/>
          <p:cNvSpPr txBox="1">
            <a:spLocks noChangeArrowheads="1"/>
          </p:cNvSpPr>
          <p:nvPr/>
        </p:nvSpPr>
        <p:spPr bwMode="auto">
          <a:xfrm>
            <a:off x="7162800" y="4495800"/>
            <a:ext cx="6096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time</a:t>
            </a:r>
          </a:p>
        </p:txBody>
      </p:sp>
      <p:sp>
        <p:nvSpPr>
          <p:cNvPr id="102417" name="Text Box 1041"/>
          <p:cNvSpPr txBox="1">
            <a:spLocks noChangeArrowheads="1"/>
          </p:cNvSpPr>
          <p:nvPr/>
        </p:nvSpPr>
        <p:spPr bwMode="auto">
          <a:xfrm>
            <a:off x="2687637" y="4038600"/>
            <a:ext cx="9699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 smtClean="0">
                <a:latin typeface="+mj-lt"/>
              </a:rPr>
              <a:t>Link</a:t>
            </a:r>
            <a:endParaRPr lang="en-US" sz="1800" dirty="0">
              <a:latin typeface="+mj-lt"/>
            </a:endParaRPr>
          </a:p>
          <a:p>
            <a:r>
              <a:rPr lang="en-US" sz="1800" dirty="0" smtClean="0">
                <a:latin typeface="+mj-lt"/>
              </a:rPr>
              <a:t>rate</a:t>
            </a:r>
            <a:endParaRPr lang="en-US" sz="1800" dirty="0">
              <a:latin typeface="+mj-lt"/>
            </a:endParaRPr>
          </a:p>
        </p:txBody>
      </p:sp>
      <p:sp>
        <p:nvSpPr>
          <p:cNvPr id="102419" name="Text Box 1043"/>
          <p:cNvSpPr txBox="1">
            <a:spLocks noChangeArrowheads="1"/>
          </p:cNvSpPr>
          <p:nvPr/>
        </p:nvSpPr>
        <p:spPr bwMode="auto">
          <a:xfrm rot="16200000">
            <a:off x="3954787" y="2887986"/>
            <a:ext cx="156405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Cumulative</a:t>
            </a:r>
          </a:p>
          <a:p>
            <a:pPr algn="ctr"/>
            <a:r>
              <a:rPr lang="en-US" sz="1600" dirty="0">
                <a:latin typeface="+mj-lt"/>
              </a:rPr>
              <a:t>number of </a:t>
            </a:r>
            <a:r>
              <a:rPr lang="en-US" sz="1600" dirty="0" smtClean="0">
                <a:latin typeface="+mj-lt"/>
              </a:rPr>
              <a:t>bytes</a:t>
            </a:r>
            <a:endParaRPr lang="en-US" sz="1600" dirty="0">
              <a:latin typeface="+mj-lt"/>
            </a:endParaRPr>
          </a:p>
        </p:txBody>
      </p:sp>
      <p:sp>
        <p:nvSpPr>
          <p:cNvPr id="102420" name="Freeform 1044"/>
          <p:cNvSpPr>
            <a:spLocks/>
          </p:cNvSpPr>
          <p:nvPr/>
        </p:nvSpPr>
        <p:spPr bwMode="auto">
          <a:xfrm>
            <a:off x="5029200" y="2057400"/>
            <a:ext cx="3048000" cy="2438400"/>
          </a:xfrm>
          <a:custGeom>
            <a:avLst/>
            <a:gdLst>
              <a:gd name="T0" fmla="*/ 0 w 1920"/>
              <a:gd name="T1" fmla="*/ 0 h 1536"/>
              <a:gd name="T2" fmla="*/ 0 w 1920"/>
              <a:gd name="T3" fmla="*/ 1536 h 1536"/>
              <a:gd name="T4" fmla="*/ 1920 w 1920"/>
              <a:gd name="T5" fmla="*/ 1536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0" h="1536">
                <a:moveTo>
                  <a:pt x="0" y="0"/>
                </a:moveTo>
                <a:lnTo>
                  <a:pt x="0" y="1536"/>
                </a:lnTo>
                <a:lnTo>
                  <a:pt x="1920" y="1536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21" name="Text Box 1045"/>
          <p:cNvSpPr txBox="1">
            <a:spLocks noChangeArrowheads="1"/>
          </p:cNvSpPr>
          <p:nvPr/>
        </p:nvSpPr>
        <p:spPr bwMode="auto">
          <a:xfrm>
            <a:off x="762000" y="1882914"/>
            <a:ext cx="3124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Cumulative number of </a:t>
            </a:r>
            <a:r>
              <a:rPr lang="en-US" sz="2000" dirty="0" smtClean="0">
                <a:latin typeface="+mj-lt"/>
              </a:rPr>
              <a:t>bytes arrived </a:t>
            </a:r>
            <a:r>
              <a:rPr lang="en-US" sz="2000" dirty="0">
                <a:latin typeface="+mj-lt"/>
              </a:rPr>
              <a:t>up until time</a:t>
            </a:r>
            <a:r>
              <a:rPr lang="en-US" sz="2000" i="1" dirty="0">
                <a:latin typeface="Times New Roman"/>
                <a:cs typeface="Times New Roman"/>
              </a:rPr>
              <a:t> t</a:t>
            </a:r>
            <a:r>
              <a:rPr lang="en-US" sz="2000" dirty="0">
                <a:latin typeface="+mj-lt"/>
              </a:rPr>
              <a:t>.</a:t>
            </a:r>
          </a:p>
        </p:txBody>
      </p:sp>
      <p:sp>
        <p:nvSpPr>
          <p:cNvPr id="102422" name="Freeform 1046"/>
          <p:cNvSpPr>
            <a:spLocks/>
          </p:cNvSpPr>
          <p:nvPr/>
        </p:nvSpPr>
        <p:spPr bwMode="auto">
          <a:xfrm>
            <a:off x="5029200" y="2133600"/>
            <a:ext cx="2895600" cy="2362200"/>
          </a:xfrm>
          <a:custGeom>
            <a:avLst/>
            <a:gdLst>
              <a:gd name="T0" fmla="*/ 0 w 1824"/>
              <a:gd name="T1" fmla="*/ 1488 h 1488"/>
              <a:gd name="T2" fmla="*/ 96 w 1824"/>
              <a:gd name="T3" fmla="*/ 768 h 1488"/>
              <a:gd name="T4" fmla="*/ 480 w 1824"/>
              <a:gd name="T5" fmla="*/ 768 h 1488"/>
              <a:gd name="T6" fmla="*/ 816 w 1824"/>
              <a:gd name="T7" fmla="*/ 528 h 1488"/>
              <a:gd name="T8" fmla="*/ 864 w 1824"/>
              <a:gd name="T9" fmla="*/ 192 h 1488"/>
              <a:gd name="T10" fmla="*/ 1296 w 1824"/>
              <a:gd name="T11" fmla="*/ 192 h 1488"/>
              <a:gd name="T12" fmla="*/ 1824 w 1824"/>
              <a:gd name="T13" fmla="*/ 0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1488">
                <a:moveTo>
                  <a:pt x="0" y="1488"/>
                </a:moveTo>
                <a:lnTo>
                  <a:pt x="96" y="768"/>
                </a:lnTo>
                <a:lnTo>
                  <a:pt x="480" y="768"/>
                </a:lnTo>
                <a:lnTo>
                  <a:pt x="816" y="528"/>
                </a:lnTo>
                <a:lnTo>
                  <a:pt x="864" y="192"/>
                </a:lnTo>
                <a:lnTo>
                  <a:pt x="1296" y="192"/>
                </a:lnTo>
                <a:lnTo>
                  <a:pt x="1824" y="0"/>
                </a:lnTo>
              </a:path>
            </a:pathLst>
          </a:custGeom>
          <a:noFill/>
          <a:ln w="28575" cap="rnd" cmpd="sng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23" name="Freeform 1047"/>
          <p:cNvSpPr>
            <a:spLocks/>
          </p:cNvSpPr>
          <p:nvPr/>
        </p:nvSpPr>
        <p:spPr bwMode="auto">
          <a:xfrm>
            <a:off x="5029200" y="2133600"/>
            <a:ext cx="2895600" cy="2362200"/>
          </a:xfrm>
          <a:custGeom>
            <a:avLst/>
            <a:gdLst>
              <a:gd name="T0" fmla="*/ 0 w 1824"/>
              <a:gd name="T1" fmla="*/ 1488 h 1488"/>
              <a:gd name="T2" fmla="*/ 384 w 1824"/>
              <a:gd name="T3" fmla="*/ 768 h 1488"/>
              <a:gd name="T4" fmla="*/ 480 w 1824"/>
              <a:gd name="T5" fmla="*/ 768 h 1488"/>
              <a:gd name="T6" fmla="*/ 816 w 1824"/>
              <a:gd name="T7" fmla="*/ 528 h 1488"/>
              <a:gd name="T8" fmla="*/ 960 w 1824"/>
              <a:gd name="T9" fmla="*/ 192 h 1488"/>
              <a:gd name="T10" fmla="*/ 1296 w 1824"/>
              <a:gd name="T11" fmla="*/ 192 h 1488"/>
              <a:gd name="T12" fmla="*/ 1824 w 1824"/>
              <a:gd name="T13" fmla="*/ 0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1488">
                <a:moveTo>
                  <a:pt x="0" y="1488"/>
                </a:moveTo>
                <a:lnTo>
                  <a:pt x="384" y="768"/>
                </a:lnTo>
                <a:lnTo>
                  <a:pt x="480" y="768"/>
                </a:lnTo>
                <a:lnTo>
                  <a:pt x="816" y="528"/>
                </a:lnTo>
                <a:lnTo>
                  <a:pt x="960" y="192"/>
                </a:lnTo>
                <a:lnTo>
                  <a:pt x="1296" y="192"/>
                </a:lnTo>
                <a:lnTo>
                  <a:pt x="1824" y="0"/>
                </a:ln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24" name="Freeform 1048"/>
          <p:cNvSpPr>
            <a:spLocks/>
          </p:cNvSpPr>
          <p:nvPr/>
        </p:nvSpPr>
        <p:spPr bwMode="auto">
          <a:xfrm>
            <a:off x="5181600" y="3810000"/>
            <a:ext cx="228600" cy="381000"/>
          </a:xfrm>
          <a:custGeom>
            <a:avLst/>
            <a:gdLst>
              <a:gd name="T0" fmla="*/ 0 w 144"/>
              <a:gd name="T1" fmla="*/ 240 h 240"/>
              <a:gd name="T2" fmla="*/ 144 w 144"/>
              <a:gd name="T3" fmla="*/ 240 h 240"/>
              <a:gd name="T4" fmla="*/ 144 w 144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" h="240">
                <a:moveTo>
                  <a:pt x="0" y="240"/>
                </a:moveTo>
                <a:lnTo>
                  <a:pt x="144" y="240"/>
                </a:lnTo>
                <a:lnTo>
                  <a:pt x="14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25" name="Text Box 1049"/>
          <p:cNvSpPr txBox="1">
            <a:spLocks noChangeArrowheads="1"/>
          </p:cNvSpPr>
          <p:nvPr/>
        </p:nvSpPr>
        <p:spPr bwMode="auto">
          <a:xfrm>
            <a:off x="5410200" y="3803650"/>
            <a:ext cx="4736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R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02426" name="Text Box 1050"/>
          <p:cNvSpPr txBox="1">
            <a:spLocks noChangeArrowheads="1"/>
          </p:cNvSpPr>
          <p:nvPr/>
        </p:nvSpPr>
        <p:spPr bwMode="auto">
          <a:xfrm>
            <a:off x="5715000" y="2054225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>
                <a:latin typeface="Times New Roman" charset="0"/>
              </a:rPr>
              <a:t>A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i="1">
                <a:latin typeface="Times New Roman" charset="0"/>
              </a:rPr>
              <a:t>t</a:t>
            </a:r>
            <a:r>
              <a:rPr lang="en-US" sz="1800">
                <a:latin typeface="Times New Roman" charset="0"/>
              </a:rPr>
              <a:t>)</a:t>
            </a:r>
          </a:p>
        </p:txBody>
      </p:sp>
      <p:sp>
        <p:nvSpPr>
          <p:cNvPr id="102427" name="Text Box 1051"/>
          <p:cNvSpPr txBox="1">
            <a:spLocks noChangeArrowheads="1"/>
          </p:cNvSpPr>
          <p:nvPr/>
        </p:nvSpPr>
        <p:spPr bwMode="auto">
          <a:xfrm>
            <a:off x="6705600" y="2740025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>
                <a:latin typeface="Times New Roman" charset="0"/>
              </a:rPr>
              <a:t>D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i="1">
                <a:latin typeface="Times New Roman" charset="0"/>
              </a:rPr>
              <a:t>t</a:t>
            </a:r>
            <a:r>
              <a:rPr lang="en-US" sz="1800">
                <a:latin typeface="Times New Roman" charset="0"/>
              </a:rPr>
              <a:t>)</a:t>
            </a:r>
          </a:p>
        </p:txBody>
      </p:sp>
      <p:sp>
        <p:nvSpPr>
          <p:cNvPr id="102428" name="Line 1052"/>
          <p:cNvSpPr>
            <a:spLocks noChangeShapeType="1"/>
          </p:cNvSpPr>
          <p:nvPr/>
        </p:nvSpPr>
        <p:spPr bwMode="auto">
          <a:xfrm flipH="1" flipV="1">
            <a:off x="6477000" y="26670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29" name="Line 1053"/>
          <p:cNvSpPr>
            <a:spLocks noChangeShapeType="1"/>
          </p:cNvSpPr>
          <p:nvPr/>
        </p:nvSpPr>
        <p:spPr bwMode="auto">
          <a:xfrm>
            <a:off x="5943600" y="23622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0" name="Line 1054"/>
          <p:cNvSpPr>
            <a:spLocks noChangeShapeType="1"/>
          </p:cNvSpPr>
          <p:nvPr/>
        </p:nvSpPr>
        <p:spPr bwMode="auto">
          <a:xfrm flipH="1">
            <a:off x="762000" y="3810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1" name="Line 1055"/>
          <p:cNvSpPr>
            <a:spLocks noChangeShapeType="1"/>
          </p:cNvSpPr>
          <p:nvPr/>
        </p:nvSpPr>
        <p:spPr bwMode="auto">
          <a:xfrm>
            <a:off x="762000" y="3048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2" name="Line 1056"/>
          <p:cNvSpPr>
            <a:spLocks noChangeShapeType="1"/>
          </p:cNvSpPr>
          <p:nvPr/>
        </p:nvSpPr>
        <p:spPr bwMode="auto">
          <a:xfrm>
            <a:off x="1066800" y="3048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3" name="Text Box 1057"/>
          <p:cNvSpPr txBox="1">
            <a:spLocks noChangeArrowheads="1"/>
          </p:cNvSpPr>
          <p:nvPr/>
        </p:nvSpPr>
        <p:spPr bwMode="auto">
          <a:xfrm>
            <a:off x="304800" y="3195638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Times New Roman" charset="0"/>
              </a:rPr>
              <a:t>Q</a:t>
            </a:r>
            <a:r>
              <a:rPr lang="en-US">
                <a:latin typeface="Times New Roman" charset="0"/>
              </a:rPr>
              <a:t>(</a:t>
            </a:r>
            <a:r>
              <a:rPr lang="en-US" i="1">
                <a:latin typeface="Times New Roman" charset="0"/>
              </a:rPr>
              <a:t>t</a:t>
            </a:r>
            <a:r>
              <a:rPr lang="en-US">
                <a:latin typeface="Times New Roman" charset="0"/>
              </a:rPr>
              <a:t>)</a:t>
            </a:r>
          </a:p>
        </p:txBody>
      </p:sp>
      <p:sp>
        <p:nvSpPr>
          <p:cNvPr id="102434" name="Text Box 1058"/>
          <p:cNvSpPr txBox="1">
            <a:spLocks noChangeArrowheads="1"/>
          </p:cNvSpPr>
          <p:nvPr/>
        </p:nvSpPr>
        <p:spPr bwMode="auto">
          <a:xfrm>
            <a:off x="4488959" y="4895672"/>
            <a:ext cx="4262705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Properties of </a:t>
            </a:r>
            <a:r>
              <a:rPr lang="en-US" i="1" dirty="0">
                <a:latin typeface="Times New Roman" charset="0"/>
              </a:rPr>
              <a:t>A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), </a:t>
            </a:r>
            <a:r>
              <a:rPr lang="en-US" i="1" dirty="0">
                <a:latin typeface="Times New Roman" charset="0"/>
              </a:rPr>
              <a:t>D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:</a:t>
            </a:r>
          </a:p>
          <a:p>
            <a:pPr marL="342900" indent="-342900">
              <a:buSzPct val="100000"/>
              <a:buFont typeface="Lucida Grande"/>
              <a:buChar char="-"/>
            </a:pPr>
            <a:r>
              <a:rPr lang="en-US" dirty="0"/>
              <a:t> </a:t>
            </a:r>
            <a:r>
              <a:rPr lang="en-US" i="1" dirty="0">
                <a:latin typeface="Times New Roman" charset="0"/>
              </a:rPr>
              <a:t>A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), </a:t>
            </a:r>
            <a:r>
              <a:rPr lang="en-US" i="1" dirty="0">
                <a:latin typeface="Times New Roman" charset="0"/>
              </a:rPr>
              <a:t>D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</a:t>
            </a:r>
            <a:r>
              <a:rPr lang="en-US" dirty="0">
                <a:latin typeface="+mj-lt"/>
              </a:rPr>
              <a:t>are non-decreasing</a:t>
            </a:r>
          </a:p>
          <a:p>
            <a:pPr marL="342900" indent="-342900">
              <a:buSzPct val="100000"/>
              <a:buFont typeface="Lucida Grande"/>
              <a:buChar char="-"/>
            </a:pPr>
            <a:r>
              <a:rPr lang="en-US" dirty="0"/>
              <a:t> </a:t>
            </a:r>
            <a:r>
              <a:rPr lang="en-US" i="1" dirty="0">
                <a:latin typeface="Times New Roman" charset="0"/>
              </a:rPr>
              <a:t>A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) &gt;=</a:t>
            </a:r>
            <a:r>
              <a:rPr lang="en-US" dirty="0"/>
              <a:t> </a:t>
            </a:r>
            <a:r>
              <a:rPr lang="en-US" i="1" dirty="0">
                <a:latin typeface="Times New Roman" charset="0"/>
              </a:rPr>
              <a:t>D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102436" name="Text Box 1060"/>
          <p:cNvSpPr txBox="1">
            <a:spLocks noChangeArrowheads="1"/>
          </p:cNvSpPr>
          <p:nvPr/>
        </p:nvSpPr>
        <p:spPr bwMode="auto">
          <a:xfrm>
            <a:off x="2362200" y="4114800"/>
            <a:ext cx="4736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2400" y="152400"/>
            <a:ext cx="141299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HIDE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82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7595E-C23D-0C49-8649-515B824A2AF2}" type="slidenum">
              <a:rPr lang="en-US"/>
              <a:pPr/>
              <a:t>6</a:t>
            </a:fld>
            <a:endParaRPr lang="en-US"/>
          </a:p>
        </p:txBody>
      </p:sp>
      <p:sp>
        <p:nvSpPr>
          <p:cNvPr id="1024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imple model of a queue</a:t>
            </a:r>
            <a:endParaRPr lang="en-US" sz="2800" i="1" dirty="0"/>
          </a:p>
        </p:txBody>
      </p:sp>
      <p:sp>
        <p:nvSpPr>
          <p:cNvPr id="102403" name="Line 1027"/>
          <p:cNvSpPr>
            <a:spLocks noChangeShapeType="1"/>
          </p:cNvSpPr>
          <p:nvPr/>
        </p:nvSpPr>
        <p:spPr bwMode="auto">
          <a:xfrm>
            <a:off x="1350963" y="282575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04" name="Line 1028"/>
          <p:cNvSpPr>
            <a:spLocks noChangeShapeType="1"/>
          </p:cNvSpPr>
          <p:nvPr/>
        </p:nvSpPr>
        <p:spPr bwMode="auto">
          <a:xfrm>
            <a:off x="2646363" y="282575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05" name="Rectangle 1029"/>
          <p:cNvSpPr>
            <a:spLocks noChangeArrowheads="1"/>
          </p:cNvSpPr>
          <p:nvPr/>
        </p:nvSpPr>
        <p:spPr bwMode="auto">
          <a:xfrm>
            <a:off x="1350963" y="3054350"/>
            <a:ext cx="1295400" cy="762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06" name="Rectangle 1030"/>
          <p:cNvSpPr>
            <a:spLocks noChangeArrowheads="1"/>
          </p:cNvSpPr>
          <p:nvPr/>
        </p:nvSpPr>
        <p:spPr bwMode="auto">
          <a:xfrm>
            <a:off x="1960563" y="3816350"/>
            <a:ext cx="762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407" name="Group 1031"/>
          <p:cNvGrpSpPr>
            <a:grpSpLocks/>
          </p:cNvGrpSpPr>
          <p:nvPr/>
        </p:nvGrpSpPr>
        <p:grpSpPr bwMode="auto">
          <a:xfrm>
            <a:off x="1830388" y="4200525"/>
            <a:ext cx="333375" cy="323850"/>
            <a:chOff x="1116" y="2742"/>
            <a:chExt cx="210" cy="204"/>
          </a:xfrm>
        </p:grpSpPr>
        <p:sp>
          <p:nvSpPr>
            <p:cNvPr id="102408" name="Oval 1032"/>
            <p:cNvSpPr>
              <a:spLocks noChangeArrowheads="1"/>
            </p:cNvSpPr>
            <p:nvPr/>
          </p:nvSpPr>
          <p:spPr bwMode="auto">
            <a:xfrm>
              <a:off x="1116" y="2742"/>
              <a:ext cx="210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09" name="Line 1033"/>
            <p:cNvSpPr>
              <a:spLocks noChangeShapeType="1"/>
            </p:cNvSpPr>
            <p:nvPr/>
          </p:nvSpPr>
          <p:spPr bwMode="auto">
            <a:xfrm>
              <a:off x="1150" y="277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10" name="Line 1034"/>
            <p:cNvSpPr>
              <a:spLocks noChangeShapeType="1"/>
            </p:cNvSpPr>
            <p:nvPr/>
          </p:nvSpPr>
          <p:spPr bwMode="auto">
            <a:xfrm flipH="1">
              <a:off x="1146" y="277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11" name="Rectangle 1035"/>
          <p:cNvSpPr>
            <a:spLocks noChangeArrowheads="1"/>
          </p:cNvSpPr>
          <p:nvPr/>
        </p:nvSpPr>
        <p:spPr bwMode="auto">
          <a:xfrm>
            <a:off x="1960563" y="4524375"/>
            <a:ext cx="76200" cy="282575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2" name="Line 1036"/>
          <p:cNvSpPr>
            <a:spLocks noChangeShapeType="1"/>
          </p:cNvSpPr>
          <p:nvPr/>
        </p:nvSpPr>
        <p:spPr bwMode="auto">
          <a:xfrm>
            <a:off x="2286000" y="2590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3" name="Text Box 1037"/>
          <p:cNvSpPr txBox="1">
            <a:spLocks noChangeArrowheads="1"/>
          </p:cNvSpPr>
          <p:nvPr/>
        </p:nvSpPr>
        <p:spPr bwMode="auto">
          <a:xfrm>
            <a:off x="1662113" y="2489200"/>
            <a:ext cx="57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 i="1">
                <a:latin typeface="Times New Roman" charset="0"/>
              </a:rPr>
              <a:t>A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i="1">
                <a:latin typeface="Times New Roman" charset="0"/>
              </a:rPr>
              <a:t>t</a:t>
            </a:r>
            <a:r>
              <a:rPr lang="en-US" sz="2000">
                <a:latin typeface="Times New Roman" charset="0"/>
              </a:rPr>
              <a:t>)</a:t>
            </a:r>
          </a:p>
        </p:txBody>
      </p:sp>
      <p:sp>
        <p:nvSpPr>
          <p:cNvPr id="102414" name="Text Box 1038"/>
          <p:cNvSpPr txBox="1">
            <a:spLocks noChangeArrowheads="1"/>
          </p:cNvSpPr>
          <p:nvPr/>
        </p:nvSpPr>
        <p:spPr bwMode="auto">
          <a:xfrm>
            <a:off x="1797050" y="494506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i="1">
                <a:latin typeface="Times New Roman" charset="0"/>
              </a:rPr>
              <a:t>D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i="1">
                <a:latin typeface="Times New Roman" charset="0"/>
              </a:rPr>
              <a:t>t</a:t>
            </a:r>
            <a:r>
              <a:rPr lang="en-US" sz="1800">
                <a:latin typeface="Times New Roman" charset="0"/>
              </a:rPr>
              <a:t>)</a:t>
            </a:r>
          </a:p>
        </p:txBody>
      </p:sp>
      <p:sp>
        <p:nvSpPr>
          <p:cNvPr id="102415" name="Text Box 1039"/>
          <p:cNvSpPr txBox="1">
            <a:spLocks noChangeArrowheads="1"/>
          </p:cNvSpPr>
          <p:nvPr/>
        </p:nvSpPr>
        <p:spPr bwMode="auto">
          <a:xfrm>
            <a:off x="381000" y="5257800"/>
            <a:ext cx="3276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Cumulative number </a:t>
            </a:r>
            <a:r>
              <a:rPr lang="en-US" sz="2000" dirty="0" smtClean="0">
                <a:latin typeface="+mj-lt"/>
              </a:rPr>
              <a:t>of bytes departed up </a:t>
            </a:r>
            <a:r>
              <a:rPr lang="en-US" sz="2000" dirty="0">
                <a:latin typeface="+mj-lt"/>
              </a:rPr>
              <a:t>until </a:t>
            </a:r>
            <a:r>
              <a:rPr lang="en-US" sz="2000" dirty="0" smtClean="0">
                <a:latin typeface="+mj-lt"/>
              </a:rPr>
              <a:t>time</a:t>
            </a:r>
            <a:r>
              <a:rPr lang="en-US" sz="2000" i="1" dirty="0" smtClean="0">
                <a:latin typeface="Times New Roman"/>
                <a:cs typeface="Times New Roman"/>
              </a:rPr>
              <a:t> </a:t>
            </a:r>
            <a:r>
              <a:rPr lang="en-US" sz="2000" i="1" dirty="0">
                <a:latin typeface="Times New Roman"/>
                <a:cs typeface="Times New Roman"/>
              </a:rPr>
              <a:t>t</a:t>
            </a:r>
            <a:r>
              <a:rPr lang="en-US" sz="2000" dirty="0" smtClean="0">
                <a:latin typeface="+mj-lt"/>
              </a:rPr>
              <a:t>.</a:t>
            </a:r>
            <a:endParaRPr lang="en-US" sz="2000" dirty="0">
              <a:latin typeface="+mj-lt"/>
            </a:endParaRPr>
          </a:p>
        </p:txBody>
      </p:sp>
      <p:sp>
        <p:nvSpPr>
          <p:cNvPr id="102417" name="Text Box 1041"/>
          <p:cNvSpPr txBox="1">
            <a:spLocks noChangeArrowheads="1"/>
          </p:cNvSpPr>
          <p:nvPr/>
        </p:nvSpPr>
        <p:spPr bwMode="auto">
          <a:xfrm>
            <a:off x="2459037" y="4038600"/>
            <a:ext cx="9699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 smtClean="0">
                <a:latin typeface="+mj-lt"/>
              </a:rPr>
              <a:t>Link</a:t>
            </a:r>
            <a:endParaRPr lang="en-US" sz="1800" dirty="0">
              <a:latin typeface="+mj-lt"/>
            </a:endParaRPr>
          </a:p>
          <a:p>
            <a:r>
              <a:rPr lang="en-US" sz="1800" dirty="0" smtClean="0">
                <a:latin typeface="+mj-lt"/>
              </a:rPr>
              <a:t>rate</a:t>
            </a:r>
            <a:endParaRPr lang="en-US" sz="1800" dirty="0">
              <a:latin typeface="+mj-lt"/>
            </a:endParaRPr>
          </a:p>
        </p:txBody>
      </p:sp>
      <p:sp>
        <p:nvSpPr>
          <p:cNvPr id="102421" name="Text Box 1045"/>
          <p:cNvSpPr txBox="1">
            <a:spLocks noChangeArrowheads="1"/>
          </p:cNvSpPr>
          <p:nvPr/>
        </p:nvSpPr>
        <p:spPr bwMode="auto">
          <a:xfrm>
            <a:off x="533400" y="1882914"/>
            <a:ext cx="3124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Cumulative number of </a:t>
            </a:r>
            <a:r>
              <a:rPr lang="en-US" sz="2000" dirty="0" smtClean="0">
                <a:latin typeface="+mj-lt"/>
              </a:rPr>
              <a:t>bytes arrived </a:t>
            </a:r>
            <a:r>
              <a:rPr lang="en-US" sz="2000" dirty="0">
                <a:latin typeface="+mj-lt"/>
              </a:rPr>
              <a:t>up until time</a:t>
            </a:r>
            <a:r>
              <a:rPr lang="en-US" sz="2000" i="1" dirty="0">
                <a:latin typeface="Times New Roman"/>
                <a:cs typeface="Times New Roman"/>
              </a:rPr>
              <a:t> t</a:t>
            </a:r>
            <a:r>
              <a:rPr lang="en-US" sz="2000" dirty="0">
                <a:latin typeface="+mj-lt"/>
              </a:rPr>
              <a:t>.</a:t>
            </a:r>
          </a:p>
        </p:txBody>
      </p:sp>
      <p:sp>
        <p:nvSpPr>
          <p:cNvPr id="102430" name="Line 1054"/>
          <p:cNvSpPr>
            <a:spLocks noChangeShapeType="1"/>
          </p:cNvSpPr>
          <p:nvPr/>
        </p:nvSpPr>
        <p:spPr bwMode="auto">
          <a:xfrm flipH="1">
            <a:off x="533400" y="3810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1" name="Line 1055"/>
          <p:cNvSpPr>
            <a:spLocks noChangeShapeType="1"/>
          </p:cNvSpPr>
          <p:nvPr/>
        </p:nvSpPr>
        <p:spPr bwMode="auto">
          <a:xfrm>
            <a:off x="533400" y="3048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2" name="Line 1056"/>
          <p:cNvSpPr>
            <a:spLocks noChangeShapeType="1"/>
          </p:cNvSpPr>
          <p:nvPr/>
        </p:nvSpPr>
        <p:spPr bwMode="auto">
          <a:xfrm>
            <a:off x="838200" y="3048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3" name="Text Box 1057"/>
          <p:cNvSpPr txBox="1">
            <a:spLocks noChangeArrowheads="1"/>
          </p:cNvSpPr>
          <p:nvPr/>
        </p:nvSpPr>
        <p:spPr bwMode="auto">
          <a:xfrm>
            <a:off x="76200" y="3195638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Times New Roman" charset="0"/>
              </a:rPr>
              <a:t>Q</a:t>
            </a:r>
            <a:r>
              <a:rPr lang="en-US">
                <a:latin typeface="Times New Roman" charset="0"/>
              </a:rPr>
              <a:t>(</a:t>
            </a:r>
            <a:r>
              <a:rPr lang="en-US" i="1">
                <a:latin typeface="Times New Roman" charset="0"/>
              </a:rPr>
              <a:t>t</a:t>
            </a:r>
            <a:r>
              <a:rPr lang="en-US">
                <a:latin typeface="Times New Roman" charset="0"/>
              </a:rPr>
              <a:t>)</a:t>
            </a:r>
          </a:p>
        </p:txBody>
      </p:sp>
      <p:sp>
        <p:nvSpPr>
          <p:cNvPr id="102436" name="Text Box 1060"/>
          <p:cNvSpPr txBox="1">
            <a:spLocks noChangeArrowheads="1"/>
          </p:cNvSpPr>
          <p:nvPr/>
        </p:nvSpPr>
        <p:spPr bwMode="auto">
          <a:xfrm>
            <a:off x="2133600" y="4114800"/>
            <a:ext cx="4736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64549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339A-4874-4A4D-8397-77BF6309F2DC}" type="slidenum">
              <a:rPr lang="en-US"/>
              <a:pPr/>
              <a:t>7</a:t>
            </a:fld>
            <a:endParaRPr lang="en-US"/>
          </a:p>
        </p:txBody>
      </p:sp>
      <p:sp>
        <p:nvSpPr>
          <p:cNvPr id="80898" name="Line 2"/>
          <p:cNvSpPr>
            <a:spLocks noChangeShapeType="1"/>
          </p:cNvSpPr>
          <p:nvPr/>
        </p:nvSpPr>
        <p:spPr bwMode="auto">
          <a:xfrm>
            <a:off x="2514600" y="4232275"/>
            <a:ext cx="4048125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899" name="Line 3"/>
          <p:cNvSpPr>
            <a:spLocks noChangeShapeType="1"/>
          </p:cNvSpPr>
          <p:nvPr/>
        </p:nvSpPr>
        <p:spPr bwMode="auto">
          <a:xfrm flipV="1">
            <a:off x="2514600" y="1857375"/>
            <a:ext cx="3175" cy="2374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6059488" y="2251075"/>
            <a:ext cx="646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i="1" dirty="0">
                <a:latin typeface="Times New Roman" charset="0"/>
              </a:rPr>
              <a:t>D(t)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6048375" y="1641475"/>
            <a:ext cx="581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i="1" dirty="0">
                <a:latin typeface="Times New Roman" charset="0"/>
              </a:rPr>
              <a:t>A(t)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5648325" y="4235450"/>
            <a:ext cx="969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T</a:t>
            </a:r>
            <a:r>
              <a:rPr lang="en-US" sz="1600" dirty="0" smtClean="0">
                <a:latin typeface="Times New Roman"/>
                <a:cs typeface="Times New Roman"/>
              </a:rPr>
              <a:t>ime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80903" name="Freeform 7"/>
          <p:cNvSpPr>
            <a:spLocks/>
          </p:cNvSpPr>
          <p:nvPr/>
        </p:nvSpPr>
        <p:spPr bwMode="auto">
          <a:xfrm>
            <a:off x="2524125" y="1870075"/>
            <a:ext cx="3581400" cy="2349500"/>
          </a:xfrm>
          <a:custGeom>
            <a:avLst/>
            <a:gdLst>
              <a:gd name="T0" fmla="*/ 0 w 2256"/>
              <a:gd name="T1" fmla="*/ 1200 h 1200"/>
              <a:gd name="T2" fmla="*/ 144 w 2256"/>
              <a:gd name="T3" fmla="*/ 912 h 1200"/>
              <a:gd name="T4" fmla="*/ 288 w 2256"/>
              <a:gd name="T5" fmla="*/ 864 h 1200"/>
              <a:gd name="T6" fmla="*/ 420 w 2256"/>
              <a:gd name="T7" fmla="*/ 846 h 1200"/>
              <a:gd name="T8" fmla="*/ 522 w 2256"/>
              <a:gd name="T9" fmla="*/ 804 h 1200"/>
              <a:gd name="T10" fmla="*/ 684 w 2256"/>
              <a:gd name="T11" fmla="*/ 642 h 1200"/>
              <a:gd name="T12" fmla="*/ 786 w 2256"/>
              <a:gd name="T13" fmla="*/ 384 h 1200"/>
              <a:gd name="T14" fmla="*/ 924 w 2256"/>
              <a:gd name="T15" fmla="*/ 270 h 1200"/>
              <a:gd name="T16" fmla="*/ 1146 w 2256"/>
              <a:gd name="T17" fmla="*/ 258 h 1200"/>
              <a:gd name="T18" fmla="*/ 1536 w 2256"/>
              <a:gd name="T19" fmla="*/ 126 h 1200"/>
              <a:gd name="T20" fmla="*/ 2058 w 2256"/>
              <a:gd name="T21" fmla="*/ 54 h 1200"/>
              <a:gd name="T22" fmla="*/ 2256 w 2256"/>
              <a:gd name="T23" fmla="*/ 0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56" h="1200">
                <a:moveTo>
                  <a:pt x="0" y="1200"/>
                </a:moveTo>
                <a:cubicBezTo>
                  <a:pt x="48" y="1084"/>
                  <a:pt x="96" y="968"/>
                  <a:pt x="144" y="912"/>
                </a:cubicBezTo>
                <a:cubicBezTo>
                  <a:pt x="192" y="856"/>
                  <a:pt x="242" y="875"/>
                  <a:pt x="288" y="864"/>
                </a:cubicBezTo>
                <a:cubicBezTo>
                  <a:pt x="334" y="853"/>
                  <a:pt x="381" y="856"/>
                  <a:pt x="420" y="846"/>
                </a:cubicBezTo>
                <a:cubicBezTo>
                  <a:pt x="459" y="836"/>
                  <a:pt x="478" y="838"/>
                  <a:pt x="522" y="804"/>
                </a:cubicBezTo>
                <a:cubicBezTo>
                  <a:pt x="566" y="770"/>
                  <a:pt x="640" y="712"/>
                  <a:pt x="684" y="642"/>
                </a:cubicBezTo>
                <a:cubicBezTo>
                  <a:pt x="728" y="572"/>
                  <a:pt x="746" y="446"/>
                  <a:pt x="786" y="384"/>
                </a:cubicBezTo>
                <a:cubicBezTo>
                  <a:pt x="826" y="322"/>
                  <a:pt x="864" y="291"/>
                  <a:pt x="924" y="270"/>
                </a:cubicBezTo>
                <a:cubicBezTo>
                  <a:pt x="984" y="249"/>
                  <a:pt x="1044" y="282"/>
                  <a:pt x="1146" y="258"/>
                </a:cubicBezTo>
                <a:cubicBezTo>
                  <a:pt x="1248" y="234"/>
                  <a:pt x="1384" y="160"/>
                  <a:pt x="1536" y="126"/>
                </a:cubicBezTo>
                <a:cubicBezTo>
                  <a:pt x="1688" y="92"/>
                  <a:pt x="1938" y="75"/>
                  <a:pt x="2058" y="54"/>
                </a:cubicBezTo>
                <a:cubicBezTo>
                  <a:pt x="2178" y="33"/>
                  <a:pt x="2217" y="16"/>
                  <a:pt x="2256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4" name="Freeform 8"/>
          <p:cNvSpPr>
            <a:spLocks/>
          </p:cNvSpPr>
          <p:nvPr/>
        </p:nvSpPr>
        <p:spPr bwMode="auto">
          <a:xfrm>
            <a:off x="2524124" y="2479675"/>
            <a:ext cx="3571875" cy="1739900"/>
          </a:xfrm>
          <a:custGeom>
            <a:avLst/>
            <a:gdLst>
              <a:gd name="T0" fmla="*/ 0 w 2160"/>
              <a:gd name="T1" fmla="*/ 1056 h 1056"/>
              <a:gd name="T2" fmla="*/ 156 w 2160"/>
              <a:gd name="T3" fmla="*/ 906 h 1056"/>
              <a:gd name="T4" fmla="*/ 432 w 2160"/>
              <a:gd name="T5" fmla="*/ 828 h 1056"/>
              <a:gd name="T6" fmla="*/ 786 w 2160"/>
              <a:gd name="T7" fmla="*/ 726 h 1056"/>
              <a:gd name="T8" fmla="*/ 972 w 2160"/>
              <a:gd name="T9" fmla="*/ 528 h 1056"/>
              <a:gd name="T10" fmla="*/ 1104 w 2160"/>
              <a:gd name="T11" fmla="*/ 432 h 1056"/>
              <a:gd name="T12" fmla="*/ 1536 w 2160"/>
              <a:gd name="T13" fmla="*/ 288 h 1056"/>
              <a:gd name="T14" fmla="*/ 1872 w 2160"/>
              <a:gd name="T15" fmla="*/ 96 h 1056"/>
              <a:gd name="T16" fmla="*/ 2160 w 2160"/>
              <a:gd name="T1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60" h="1056">
                <a:moveTo>
                  <a:pt x="0" y="1056"/>
                </a:moveTo>
                <a:cubicBezTo>
                  <a:pt x="42" y="1000"/>
                  <a:pt x="84" y="944"/>
                  <a:pt x="156" y="906"/>
                </a:cubicBezTo>
                <a:cubicBezTo>
                  <a:pt x="228" y="868"/>
                  <a:pt x="327" y="858"/>
                  <a:pt x="432" y="828"/>
                </a:cubicBezTo>
                <a:cubicBezTo>
                  <a:pt x="537" y="798"/>
                  <a:pt x="696" y="776"/>
                  <a:pt x="786" y="726"/>
                </a:cubicBezTo>
                <a:cubicBezTo>
                  <a:pt x="876" y="676"/>
                  <a:pt x="919" y="577"/>
                  <a:pt x="972" y="528"/>
                </a:cubicBezTo>
                <a:cubicBezTo>
                  <a:pt x="1025" y="479"/>
                  <a:pt x="1010" y="472"/>
                  <a:pt x="1104" y="432"/>
                </a:cubicBezTo>
                <a:cubicBezTo>
                  <a:pt x="1198" y="392"/>
                  <a:pt x="1408" y="344"/>
                  <a:pt x="1536" y="288"/>
                </a:cubicBezTo>
                <a:cubicBezTo>
                  <a:pt x="1664" y="232"/>
                  <a:pt x="1768" y="144"/>
                  <a:pt x="1872" y="96"/>
                </a:cubicBezTo>
                <a:cubicBezTo>
                  <a:pt x="1976" y="48"/>
                  <a:pt x="2068" y="24"/>
                  <a:pt x="2160" y="0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697287" y="2743200"/>
            <a:ext cx="646113" cy="990600"/>
            <a:chOff x="3697287" y="2743200"/>
            <a:chExt cx="646113" cy="990600"/>
          </a:xfrm>
        </p:grpSpPr>
        <p:sp>
          <p:nvSpPr>
            <p:cNvPr id="80905" name="Line 9"/>
            <p:cNvSpPr>
              <a:spLocks noChangeShapeType="1"/>
            </p:cNvSpPr>
            <p:nvPr/>
          </p:nvSpPr>
          <p:spPr bwMode="auto">
            <a:xfrm>
              <a:off x="3733801" y="2743200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sm" len="sm"/>
              <a:tailEnd type="arrow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7" name="Text Box 11"/>
            <p:cNvSpPr txBox="1">
              <a:spLocks noChangeArrowheads="1"/>
            </p:cNvSpPr>
            <p:nvPr/>
          </p:nvSpPr>
          <p:spPr bwMode="auto">
            <a:xfrm>
              <a:off x="3697287" y="2971800"/>
              <a:ext cx="64611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i="1" dirty="0">
                  <a:latin typeface="Times New Roman" charset="0"/>
                </a:rPr>
                <a:t>Q(t)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733800" y="2438400"/>
            <a:ext cx="1676400" cy="336550"/>
            <a:chOff x="3733800" y="2438400"/>
            <a:chExt cx="1676400" cy="336550"/>
          </a:xfrm>
        </p:grpSpPr>
        <p:sp>
          <p:nvSpPr>
            <p:cNvPr id="80906" name="Line 10"/>
            <p:cNvSpPr>
              <a:spLocks noChangeShapeType="1"/>
            </p:cNvSpPr>
            <p:nvPr/>
          </p:nvSpPr>
          <p:spPr bwMode="auto">
            <a:xfrm>
              <a:off x="3733800" y="2743200"/>
              <a:ext cx="1676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sm" len="sm"/>
              <a:tailEnd type="arrow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8" name="Text Box 12"/>
            <p:cNvSpPr txBox="1">
              <a:spLocks noChangeArrowheads="1"/>
            </p:cNvSpPr>
            <p:nvPr/>
          </p:nvSpPr>
          <p:spPr bwMode="auto">
            <a:xfrm>
              <a:off x="4343400" y="2438400"/>
              <a:ext cx="64611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i="1" dirty="0">
                  <a:latin typeface="Times New Roman" charset="0"/>
                </a:rPr>
                <a:t>d(t)</a:t>
              </a:r>
            </a:p>
          </p:txBody>
        </p:sp>
      </p:grpSp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1905000" y="4724400"/>
            <a:ext cx="64770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SzPct val="150000"/>
            </a:pPr>
            <a:r>
              <a:rPr lang="en-US" sz="2000" dirty="0">
                <a:latin typeface="+mj-lt"/>
              </a:rPr>
              <a:t>Queue occupancy: </a:t>
            </a:r>
            <a:r>
              <a:rPr lang="en-US" sz="2000" i="1" dirty="0">
                <a:latin typeface="Times New Roman" charset="0"/>
              </a:rPr>
              <a:t>Q(t) = A(t) - D(t).</a:t>
            </a:r>
          </a:p>
          <a:p>
            <a:pPr>
              <a:buSzPct val="150000"/>
            </a:pPr>
            <a:endParaRPr lang="en-US" sz="2000" i="1" dirty="0">
              <a:latin typeface="Times New Roman" charset="0"/>
            </a:endParaRPr>
          </a:p>
          <a:p>
            <a:pPr>
              <a:buSzPct val="150000"/>
            </a:pPr>
            <a:r>
              <a:rPr lang="en-US" sz="2000" dirty="0" err="1">
                <a:latin typeface="+mj-lt"/>
              </a:rPr>
              <a:t>Queueing</a:t>
            </a:r>
            <a:r>
              <a:rPr lang="en-US" sz="2000" dirty="0">
                <a:latin typeface="+mj-lt"/>
              </a:rPr>
              <a:t> delay,</a:t>
            </a:r>
            <a:r>
              <a:rPr lang="en-US" sz="2000" dirty="0"/>
              <a:t> </a:t>
            </a:r>
            <a:r>
              <a:rPr lang="en-US" sz="2000" i="1" dirty="0">
                <a:latin typeface="Times New Roman" charset="0"/>
              </a:rPr>
              <a:t>d(t)</a:t>
            </a:r>
            <a:r>
              <a:rPr lang="en-US" sz="2000" dirty="0">
                <a:latin typeface="+mj-lt"/>
              </a:rPr>
              <a:t>, is the time spent in the queue by a </a:t>
            </a:r>
            <a:r>
              <a:rPr lang="en-US" sz="2000" dirty="0" smtClean="0">
                <a:latin typeface="+mj-lt"/>
              </a:rPr>
              <a:t>byte that </a:t>
            </a:r>
            <a:r>
              <a:rPr lang="en-US" sz="2000" dirty="0">
                <a:latin typeface="+mj-lt"/>
              </a:rPr>
              <a:t>arrived at time </a:t>
            </a:r>
            <a:r>
              <a:rPr lang="en-US" sz="2000" i="1" dirty="0" smtClean="0">
                <a:latin typeface="Times New Roman"/>
                <a:cs typeface="Times New Roman"/>
              </a:rPr>
              <a:t>t</a:t>
            </a:r>
            <a:r>
              <a:rPr lang="en-US" sz="2000" dirty="0" smtClean="0">
                <a:latin typeface="+mj-lt"/>
              </a:rPr>
              <a:t>, assuming the </a:t>
            </a:r>
            <a:r>
              <a:rPr lang="en-US" sz="2000" dirty="0">
                <a:latin typeface="+mj-lt"/>
              </a:rPr>
              <a:t>queue is served first-come-first-</a:t>
            </a:r>
            <a:r>
              <a:rPr lang="en-US" sz="2000" dirty="0" smtClean="0">
                <a:latin typeface="+mj-lt"/>
              </a:rPr>
              <a:t>served (FCFS). </a:t>
            </a:r>
            <a:endParaRPr lang="en-US" sz="2000" dirty="0">
              <a:latin typeface="+mj-lt"/>
            </a:endParaRPr>
          </a:p>
        </p:txBody>
      </p:sp>
      <p:sp>
        <p:nvSpPr>
          <p:cNvPr id="80910" name="Rectangle 1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Simple model of a queue</a:t>
            </a:r>
            <a:endParaRPr lang="en-US" dirty="0"/>
          </a:p>
        </p:txBody>
      </p:sp>
      <p:sp>
        <p:nvSpPr>
          <p:cNvPr id="80913" name="Text Box 17"/>
          <p:cNvSpPr txBox="1">
            <a:spLocks noChangeArrowheads="1"/>
          </p:cNvSpPr>
          <p:nvPr/>
        </p:nvSpPr>
        <p:spPr bwMode="auto">
          <a:xfrm rot="16200000">
            <a:off x="1564904" y="2544863"/>
            <a:ext cx="13558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Times New Roman"/>
                <a:cs typeface="Times New Roman"/>
              </a:rPr>
              <a:t>Cumulative</a:t>
            </a:r>
          </a:p>
          <a:p>
            <a:pPr algn="ctr"/>
            <a:r>
              <a:rPr lang="en-US" sz="1400" dirty="0">
                <a:latin typeface="Times New Roman"/>
                <a:cs typeface="Times New Roman"/>
              </a:rPr>
              <a:t>number of </a:t>
            </a:r>
            <a:r>
              <a:rPr lang="en-US" sz="1400" dirty="0" smtClean="0">
                <a:latin typeface="Times New Roman"/>
                <a:cs typeface="Times New Roman"/>
              </a:rPr>
              <a:t>bytes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2400" y="152400"/>
            <a:ext cx="141299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HIDE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87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339A-4874-4A4D-8397-77BF6309F2DC}" type="slidenum">
              <a:rPr lang="en-US"/>
              <a:pPr/>
              <a:t>8</a:t>
            </a:fld>
            <a:endParaRPr lang="en-US"/>
          </a:p>
        </p:txBody>
      </p:sp>
      <p:sp>
        <p:nvSpPr>
          <p:cNvPr id="80910" name="Rectangle 1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Simple model of a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04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6FAF-42A0-E74B-B450-9D4D64AA42AE}" type="slidenum">
              <a:rPr lang="en-US"/>
              <a:pPr/>
              <a:t>9</a:t>
            </a:fld>
            <a:endParaRPr lang="en-US"/>
          </a:p>
        </p:txBody>
      </p:sp>
      <p:sp>
        <p:nvSpPr>
          <p:cNvPr id="81934" name="Rectangle 1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Example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0339" y="1371600"/>
            <a:ext cx="4548386" cy="2375713"/>
            <a:chOff x="4300339" y="1371600"/>
            <a:chExt cx="4548386" cy="2375713"/>
          </a:xfrm>
        </p:grpSpPr>
        <p:sp>
          <p:nvSpPr>
            <p:cNvPr id="81922" name="Line 2"/>
            <p:cNvSpPr>
              <a:spLocks noChangeShapeType="1"/>
            </p:cNvSpPr>
            <p:nvPr/>
          </p:nvSpPr>
          <p:spPr bwMode="auto">
            <a:xfrm>
              <a:off x="4800600" y="3744138"/>
              <a:ext cx="4048125" cy="3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23" name="Line 3"/>
            <p:cNvSpPr>
              <a:spLocks noChangeShapeType="1"/>
            </p:cNvSpPr>
            <p:nvPr/>
          </p:nvSpPr>
          <p:spPr bwMode="auto">
            <a:xfrm flipV="1">
              <a:off x="4800600" y="1371600"/>
              <a:ext cx="3175" cy="23749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7" name="Text Box 17"/>
            <p:cNvSpPr txBox="1">
              <a:spLocks noChangeArrowheads="1"/>
            </p:cNvSpPr>
            <p:nvPr/>
          </p:nvSpPr>
          <p:spPr bwMode="auto">
            <a:xfrm rot="16200000">
              <a:off x="3932190" y="1864531"/>
              <a:ext cx="125951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Cumulative</a:t>
              </a:r>
            </a:p>
            <a:p>
              <a:pPr algn="ctr"/>
              <a:r>
                <a:rPr lang="en-US" sz="1400" dirty="0">
                  <a:latin typeface="+mj-lt"/>
                </a:rPr>
                <a:t>number of bits</a:t>
              </a:r>
            </a:p>
          </p:txBody>
        </p:sp>
      </p:grpSp>
      <p:sp>
        <p:nvSpPr>
          <p:cNvPr id="81942" name="Text Box 22"/>
          <p:cNvSpPr txBox="1">
            <a:spLocks noChangeArrowheads="1"/>
          </p:cNvSpPr>
          <p:nvPr/>
        </p:nvSpPr>
        <p:spPr bwMode="auto">
          <a:xfrm>
            <a:off x="152400" y="2076271"/>
            <a:ext cx="3932712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latin typeface="+mj-lt"/>
              </a:rPr>
              <a:t>Every </a:t>
            </a:r>
            <a:r>
              <a:rPr lang="en-US" sz="1800" dirty="0">
                <a:latin typeface="+mj-lt"/>
              </a:rPr>
              <a:t>second, </a:t>
            </a:r>
            <a:r>
              <a:rPr lang="en-US" sz="1800" dirty="0" smtClean="0">
                <a:latin typeface="+mj-lt"/>
              </a:rPr>
              <a:t>a 100 bit packet arrives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to a queue at </a:t>
            </a:r>
            <a:r>
              <a:rPr lang="en-US" sz="1800" dirty="0">
                <a:latin typeface="+mj-lt"/>
              </a:rPr>
              <a:t>rate 1000b/s. The maximum departure rate is 500b/</a:t>
            </a:r>
            <a:r>
              <a:rPr lang="en-US" sz="1800" dirty="0" smtClean="0">
                <a:latin typeface="+mj-lt"/>
              </a:rPr>
              <a:t>s. What </a:t>
            </a:r>
            <a:r>
              <a:rPr lang="en-US" sz="1800" dirty="0">
                <a:latin typeface="+mj-lt"/>
              </a:rPr>
              <a:t>is the average </a:t>
            </a:r>
            <a:r>
              <a:rPr lang="en-US" sz="1800" dirty="0" smtClean="0">
                <a:latin typeface="+mj-lt"/>
              </a:rPr>
              <a:t>occupancy of the queue?</a:t>
            </a:r>
            <a:endParaRPr lang="en-US" sz="1800" dirty="0"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267200" y="1915338"/>
            <a:ext cx="4800600" cy="2212162"/>
            <a:chOff x="-33956" y="4341038"/>
            <a:chExt cx="4800600" cy="2212162"/>
          </a:xfrm>
        </p:grpSpPr>
        <p:sp>
          <p:nvSpPr>
            <p:cNvPr id="81924" name="Text Box 4"/>
            <p:cNvSpPr txBox="1">
              <a:spLocks noChangeArrowheads="1"/>
            </p:cNvSpPr>
            <p:nvPr/>
          </p:nvSpPr>
          <p:spPr bwMode="auto">
            <a:xfrm>
              <a:off x="1295400" y="5528488"/>
              <a:ext cx="64611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i="1" dirty="0">
                  <a:latin typeface="Times New Roman" charset="0"/>
                </a:rPr>
                <a:t>D(t)</a:t>
              </a:r>
            </a:p>
          </p:txBody>
        </p:sp>
        <p:sp>
          <p:nvSpPr>
            <p:cNvPr id="81925" name="Text Box 5"/>
            <p:cNvSpPr txBox="1">
              <a:spLocks noChangeArrowheads="1"/>
            </p:cNvSpPr>
            <p:nvPr/>
          </p:nvSpPr>
          <p:spPr bwMode="auto">
            <a:xfrm>
              <a:off x="1295400" y="4950638"/>
              <a:ext cx="5810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i="1" dirty="0">
                  <a:latin typeface="Times New Roman" charset="0"/>
                </a:rPr>
                <a:t>A(t)</a:t>
              </a:r>
            </a:p>
          </p:txBody>
        </p:sp>
        <p:sp>
          <p:nvSpPr>
            <p:cNvPr id="81926" name="Text Box 6"/>
            <p:cNvSpPr txBox="1">
              <a:spLocks noChangeArrowheads="1"/>
            </p:cNvSpPr>
            <p:nvPr/>
          </p:nvSpPr>
          <p:spPr bwMode="auto">
            <a:xfrm>
              <a:off x="3633169" y="6175375"/>
              <a:ext cx="96996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latin typeface="+mj-lt"/>
                </a:rPr>
                <a:t>time</a:t>
              </a:r>
            </a:p>
          </p:txBody>
        </p:sp>
        <p:sp>
          <p:nvSpPr>
            <p:cNvPr id="81938" name="Freeform 18"/>
            <p:cNvSpPr>
              <a:spLocks/>
            </p:cNvSpPr>
            <p:nvPr/>
          </p:nvSpPr>
          <p:spPr bwMode="auto">
            <a:xfrm>
              <a:off x="499444" y="4341038"/>
              <a:ext cx="4267200" cy="1828800"/>
            </a:xfrm>
            <a:custGeom>
              <a:avLst/>
              <a:gdLst>
                <a:gd name="T0" fmla="*/ 0 w 2688"/>
                <a:gd name="T1" fmla="*/ 1152 h 1152"/>
                <a:gd name="T2" fmla="*/ 432 w 2688"/>
                <a:gd name="T3" fmla="*/ 576 h 1152"/>
                <a:gd name="T4" fmla="*/ 1680 w 2688"/>
                <a:gd name="T5" fmla="*/ 576 h 1152"/>
                <a:gd name="T6" fmla="*/ 2064 w 2688"/>
                <a:gd name="T7" fmla="*/ 0 h 1152"/>
                <a:gd name="T8" fmla="*/ 2688 w 2688"/>
                <a:gd name="T9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8" h="1152">
                  <a:moveTo>
                    <a:pt x="0" y="1152"/>
                  </a:moveTo>
                  <a:lnTo>
                    <a:pt x="432" y="576"/>
                  </a:lnTo>
                  <a:lnTo>
                    <a:pt x="1680" y="576"/>
                  </a:lnTo>
                  <a:lnTo>
                    <a:pt x="2064" y="0"/>
                  </a:lnTo>
                  <a:lnTo>
                    <a:pt x="2688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1" name="Freeform 21"/>
            <p:cNvSpPr>
              <a:spLocks/>
            </p:cNvSpPr>
            <p:nvPr/>
          </p:nvSpPr>
          <p:spPr bwMode="auto">
            <a:xfrm>
              <a:off x="499444" y="4343400"/>
              <a:ext cx="4267200" cy="1828800"/>
            </a:xfrm>
            <a:custGeom>
              <a:avLst/>
              <a:gdLst>
                <a:gd name="T0" fmla="*/ 0 w 2688"/>
                <a:gd name="T1" fmla="*/ 1152 h 1152"/>
                <a:gd name="T2" fmla="*/ 912 w 2688"/>
                <a:gd name="T3" fmla="*/ 576 h 1152"/>
                <a:gd name="T4" fmla="*/ 1680 w 2688"/>
                <a:gd name="T5" fmla="*/ 576 h 1152"/>
                <a:gd name="T6" fmla="*/ 2688 w 2688"/>
                <a:gd name="T7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8" h="1152">
                  <a:moveTo>
                    <a:pt x="0" y="1152"/>
                  </a:moveTo>
                  <a:lnTo>
                    <a:pt x="912" y="576"/>
                  </a:lnTo>
                  <a:lnTo>
                    <a:pt x="1680" y="576"/>
                  </a:lnTo>
                  <a:lnTo>
                    <a:pt x="2688" y="0"/>
                  </a:lnTo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5" name="Line 25"/>
            <p:cNvSpPr>
              <a:spLocks noChangeShapeType="1"/>
            </p:cNvSpPr>
            <p:nvPr/>
          </p:nvSpPr>
          <p:spPr bwMode="auto">
            <a:xfrm>
              <a:off x="1185244" y="5255438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6" name="Line 26"/>
            <p:cNvSpPr>
              <a:spLocks noChangeShapeType="1"/>
            </p:cNvSpPr>
            <p:nvPr/>
          </p:nvSpPr>
          <p:spPr bwMode="auto">
            <a:xfrm>
              <a:off x="347044" y="5255438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7" name="Line 27"/>
            <p:cNvSpPr>
              <a:spLocks noChangeShapeType="1"/>
            </p:cNvSpPr>
            <p:nvPr/>
          </p:nvSpPr>
          <p:spPr bwMode="auto">
            <a:xfrm>
              <a:off x="1947244" y="5255438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8" name="Line 28"/>
            <p:cNvSpPr>
              <a:spLocks noChangeShapeType="1"/>
            </p:cNvSpPr>
            <p:nvPr/>
          </p:nvSpPr>
          <p:spPr bwMode="auto">
            <a:xfrm>
              <a:off x="3166444" y="5255438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9" name="Text Box 29"/>
            <p:cNvSpPr txBox="1">
              <a:spLocks noChangeArrowheads="1"/>
            </p:cNvSpPr>
            <p:nvPr/>
          </p:nvSpPr>
          <p:spPr bwMode="auto">
            <a:xfrm>
              <a:off x="955057" y="6276201"/>
              <a:ext cx="44114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latin typeface="+mj-lt"/>
                </a:rPr>
                <a:t>0.1s</a:t>
              </a:r>
            </a:p>
          </p:txBody>
        </p:sp>
        <p:sp>
          <p:nvSpPr>
            <p:cNvPr id="81950" name="Text Box 30"/>
            <p:cNvSpPr txBox="1">
              <a:spLocks noChangeArrowheads="1"/>
            </p:cNvSpPr>
            <p:nvPr/>
          </p:nvSpPr>
          <p:spPr bwMode="auto">
            <a:xfrm>
              <a:off x="1717057" y="6276201"/>
              <a:ext cx="44114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latin typeface="+mj-lt"/>
                </a:rPr>
                <a:t>0.2s</a:t>
              </a:r>
            </a:p>
          </p:txBody>
        </p:sp>
        <p:sp>
          <p:nvSpPr>
            <p:cNvPr id="81951" name="Text Box 31"/>
            <p:cNvSpPr txBox="1">
              <a:spLocks noChangeArrowheads="1"/>
            </p:cNvSpPr>
            <p:nvPr/>
          </p:nvSpPr>
          <p:spPr bwMode="auto">
            <a:xfrm>
              <a:off x="2910857" y="6276201"/>
              <a:ext cx="44114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latin typeface="+mj-lt"/>
                </a:rPr>
                <a:t>1.0s</a:t>
              </a:r>
            </a:p>
          </p:txBody>
        </p:sp>
        <p:sp>
          <p:nvSpPr>
            <p:cNvPr id="81952" name="Text Box 32"/>
            <p:cNvSpPr txBox="1">
              <a:spLocks noChangeArrowheads="1"/>
            </p:cNvSpPr>
            <p:nvPr/>
          </p:nvSpPr>
          <p:spPr bwMode="auto">
            <a:xfrm>
              <a:off x="-33956" y="5103038"/>
              <a:ext cx="41865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+mj-lt"/>
                </a:rPr>
                <a:t>100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66800" y="4419600"/>
            <a:ext cx="6934200" cy="1905000"/>
            <a:chOff x="838200" y="4495800"/>
            <a:chExt cx="6934200" cy="1905000"/>
          </a:xfrm>
        </p:grpSpPr>
        <p:sp>
          <p:nvSpPr>
            <p:cNvPr id="6" name="TextBox 5"/>
            <p:cNvSpPr txBox="1"/>
            <p:nvPr/>
          </p:nvSpPr>
          <p:spPr>
            <a:xfrm>
              <a:off x="838200" y="4495800"/>
              <a:ext cx="6934200" cy="19050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normAutofit fontScale="92500" lnSpcReduction="10000"/>
            </a:bodyPr>
            <a:lstStyle/>
            <a:p>
              <a:r>
                <a:rPr lang="en-US" u="sng" dirty="0" smtClean="0">
                  <a:latin typeface="+mj-lt"/>
                </a:rPr>
                <a:t>Solution</a:t>
              </a:r>
              <a:r>
                <a:rPr lang="en-US" dirty="0" smtClean="0">
                  <a:latin typeface="+mj-lt"/>
                </a:rPr>
                <a:t>: During each repeating 1s cycle, the queue fills at rate 500b/s for 0.1s, then drains  at rate 500b/s for 0.1s. Over the first 0.2s, the average queue occupancy is therefore                                     bits.</a:t>
              </a:r>
            </a:p>
            <a:p>
              <a:r>
                <a:rPr lang="en-US" dirty="0" smtClean="0">
                  <a:latin typeface="+mj-lt"/>
                </a:rPr>
                <a:t>The queue is empty for 0.8s every cycle, and so average queue occupancy: </a:t>
              </a:r>
              <a:endParaRPr lang="en-US" dirty="0">
                <a:latin typeface="+mj-lt"/>
              </a:endParaRPr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0858646"/>
                </p:ext>
              </p:extLst>
            </p:nvPr>
          </p:nvGraphicFramePr>
          <p:xfrm>
            <a:off x="2120900" y="5435600"/>
            <a:ext cx="22225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04" name="Equation" r:id="rId4" imgW="1270000" imgH="203200" progId="Equation.3">
                    <p:embed/>
                  </p:oleObj>
                </mc:Choice>
                <mc:Fallback>
                  <p:oleObj name="Equation" r:id="rId4" imgW="12700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120900" y="5435600"/>
                          <a:ext cx="2222500" cy="355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5967641"/>
                </p:ext>
              </p:extLst>
            </p:nvPr>
          </p:nvGraphicFramePr>
          <p:xfrm>
            <a:off x="3124200" y="6096000"/>
            <a:ext cx="2472267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05" name="Equation" r:id="rId6" imgW="1854200" imgH="228600" progId="Equation.3">
                    <p:embed/>
                  </p:oleObj>
                </mc:Choice>
                <mc:Fallback>
                  <p:oleObj name="Equation" r:id="rId6" imgW="18542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124200" y="6096000"/>
                          <a:ext cx="2472267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7809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Data\Microsoft\Templates\Blank Presentation.pot</Template>
  <TotalTime>12170</TotalTime>
  <Words>896</Words>
  <Application>Microsoft Office PowerPoint</Application>
  <PresentationFormat>On-screen Show (4:3)</PresentationFormat>
  <Paragraphs>237</Paragraphs>
  <Slides>19</Slides>
  <Notes>17</Notes>
  <HiddenSlides>4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MS PGothic</vt:lpstr>
      <vt:lpstr>Arial</vt:lpstr>
      <vt:lpstr>Calibri</vt:lpstr>
      <vt:lpstr>Comic Sans MS</vt:lpstr>
      <vt:lpstr>Courier New</vt:lpstr>
      <vt:lpstr>Lucida Grande</vt:lpstr>
      <vt:lpstr>Symbol</vt:lpstr>
      <vt:lpstr>Times New Roman</vt:lpstr>
      <vt:lpstr>Wingdings</vt:lpstr>
      <vt:lpstr>Blank Presentation</vt:lpstr>
      <vt:lpstr>Equation</vt:lpstr>
      <vt:lpstr>CS144 An Introduction to Computer Networks</vt:lpstr>
      <vt:lpstr>Outline</vt:lpstr>
      <vt:lpstr>Simple model of a router queue </vt:lpstr>
      <vt:lpstr>Simple model of a router queue </vt:lpstr>
      <vt:lpstr>Simple model of a queue</vt:lpstr>
      <vt:lpstr>Simple model of a queue</vt:lpstr>
      <vt:lpstr>Simple model of a queue</vt:lpstr>
      <vt:lpstr>Simple model of a queue</vt:lpstr>
      <vt:lpstr>Example</vt:lpstr>
      <vt:lpstr>Outline</vt:lpstr>
      <vt:lpstr>Packet Switching Why not send the entire message in one packet? </vt:lpstr>
      <vt:lpstr>Outline</vt:lpstr>
      <vt:lpstr>Statistical Multiplexing Basic idea</vt:lpstr>
      <vt:lpstr>Packet Switching Statistical Multiplexing </vt:lpstr>
      <vt:lpstr>Packet Switching Statistical Multiplexing </vt:lpstr>
      <vt:lpstr>Statistical Multiplexing</vt:lpstr>
      <vt:lpstr>Statistical Multiplexing Gain</vt:lpstr>
      <vt:lpstr>Summary</vt:lpstr>
      <vt:lpstr>&lt;end&gt;</vt:lpstr>
    </vt:vector>
  </TitlesOfParts>
  <Company>Stanford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CS244a: An Introduction to Computer Networks</dc:title>
  <dc:creator>Nick McKeown</dc:creator>
  <cp:lastModifiedBy>Jonathan Tatum</cp:lastModifiedBy>
  <cp:revision>184</cp:revision>
  <cp:lastPrinted>2012-08-31T17:48:44Z</cp:lastPrinted>
  <dcterms:created xsi:type="dcterms:W3CDTF">1999-12-30T18:54:40Z</dcterms:created>
  <dcterms:modified xsi:type="dcterms:W3CDTF">2013-09-30T20:00:22Z</dcterms:modified>
</cp:coreProperties>
</file>