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theme/theme2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  <p:sldMasterId id="2147483669" r:id="rId22"/>
    <p:sldMasterId id="2147483670" r:id="rId23"/>
    <p:sldMasterId id="2147483671" r:id="rId24"/>
    <p:sldMasterId id="2147483672" r:id="rId25"/>
    <p:sldMasterId id="2147483673" r:id="rId26"/>
  </p:sldMasterIdLst>
  <p:notesMasterIdLst>
    <p:notesMasterId r:id="rId41"/>
  </p:notesMasterIdLst>
  <p:sldIdLst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6" r:id="rId34"/>
    <p:sldId id="264" r:id="rId35"/>
    <p:sldId id="280" r:id="rId36"/>
    <p:sldId id="279" r:id="rId37"/>
    <p:sldId id="278" r:id="rId38"/>
    <p:sldId id="265" r:id="rId39"/>
    <p:sldId id="272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>
      <p:cViewPr varScale="1">
        <p:scale>
          <a:sx n="89" d="100"/>
          <a:sy n="89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slide" Target="slides/slide1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Relationship Id="rId20" Type="http://schemas.openxmlformats.org/officeDocument/2006/relationships/slideMaster" Target="slideMasters/slideMaster20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10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910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910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910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91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4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86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89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9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89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9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Google Shape;9;p2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176" name="Google Shape;10;p2"/>
          <p:cNvPicPr>
            <a:picLocks/>
          </p:cNvPicPr>
          <p:nvPr/>
        </p:nvPicPr>
        <p:blipFill>
          <a:blip r:embed="rId4">
            <a:alphaModFix amt="60000"/>
          </a:blip>
          <a:srcRect b="1681"/>
          <a:stretch>
            <a:fillRect/>
          </a:stretch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95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2097177" name="Google Shape;12;p2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178" name="Google Shape;13;p2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48693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6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7" name="Google Shape;529;p19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58" name="Google Shape;530;p19"/>
          <p:cNvPicPr>
            <a:picLocks/>
          </p:cNvPicPr>
          <p:nvPr/>
        </p:nvPicPr>
        <p:blipFill>
          <a:blip r:embed="rId4"/>
          <a:srcRect l="7208" r="48305" b="45432"/>
          <a:stretch>
            <a:fillRect/>
          </a:stretch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097259" name="Google Shape;531;p19"/>
          <p:cNvPicPr>
            <a:picLocks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4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097260" name="Google Shape;533;p19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5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049073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74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75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76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6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1049077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78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7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049079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80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81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82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83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84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85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8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049086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87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88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1049089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90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91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92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93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94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95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96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97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4909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578;p20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182" name="Google Shape;579;p20"/>
          <p:cNvPicPr>
            <a:picLocks/>
          </p:cNvPicPr>
          <p:nvPr/>
        </p:nvPicPr>
        <p:blipFill>
          <a:blip r:embed="rId4"/>
          <a:srcRect l="7208" r="48305" b="45432"/>
          <a:stretch>
            <a:fillRect/>
          </a:stretch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12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097183" name="Google Shape;581;p20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184" name="Google Shape;582;p20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3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114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2097185" name="Google Shape;585;p20"/>
              <p:cNvPicPr>
                <a:picLocks/>
              </p:cNvPicPr>
              <p:nvPr/>
            </p:nvPicPr>
            <p:blipFill>
              <a:blip r:embed="rId6">
                <a:alphaModFix amt="50000"/>
              </a:blip>
              <a:stretch>
                <a:fillRect/>
              </a:stretch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15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1048721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22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23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24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25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26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27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6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1048728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29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8080" bIns="280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30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9520" bIns="29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17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2097186" name="Google Shape;599;p20"/>
              <p:cNvPicPr>
                <a:picLocks/>
              </p:cNvPicPr>
              <p:nvPr/>
            </p:nvPicPr>
            <p:blipFill>
              <a:blip r:embed="rId6">
                <a:alphaModFix amt="50000"/>
              </a:blip>
              <a:stretch>
                <a:fillRect/>
              </a:stretch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18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1048731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32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33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34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9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1048735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36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0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1048737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38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39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40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41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42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43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1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104874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4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4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2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1048747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48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49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50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51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52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53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54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55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048756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8757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8758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Google Shape;17;p3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170" name="Google Shape;18;p3"/>
          <p:cNvPicPr>
            <a:picLocks/>
          </p:cNvPicPr>
          <p:nvPr/>
        </p:nvPicPr>
        <p:blipFill>
          <a:blip r:embed="rId4">
            <a:alphaModFix amt="60000"/>
          </a:blip>
          <a:srcRect b="1681"/>
          <a:stretch>
            <a:fillRect/>
          </a:stretch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81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2097171" name="Google Shape;20;p3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172" name="Google Shape;21;p3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2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83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2097173" name="Google Shape;24;p3"/>
              <p:cNvPicPr>
                <a:picLocks/>
              </p:cNvPicPr>
              <p:nvPr/>
            </p:nvPicPr>
            <p:blipFill>
              <a:blip r:embed="rId6">
                <a:alphaModFix amt="50000"/>
              </a:blip>
              <a:stretch>
                <a:fillRect/>
              </a:stretch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84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1048658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59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60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61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62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63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64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65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66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5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1048667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68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69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70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71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72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73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1048674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75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76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87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2097174" name="Google Shape;48;p3"/>
              <p:cNvPicPr>
                <a:picLocks/>
              </p:cNvPicPr>
              <p:nvPr/>
            </p:nvPicPr>
            <p:blipFill>
              <a:blip r:embed="rId6">
                <a:alphaModFix amt="50000"/>
              </a:blip>
              <a:stretch>
                <a:fillRect/>
              </a:stretch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88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1048677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78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79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80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9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1048681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82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1048683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84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85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86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87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048688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689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86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637;p21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19" name="Google Shape;638;p21"/>
          <p:cNvPicPr>
            <a:picLocks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2097220" name="Google Shape;639;p21"/>
          <p:cNvPicPr>
            <a:picLocks/>
          </p:cNvPicPr>
          <p:nvPr/>
        </p:nvPicPr>
        <p:blipFill>
          <a:blip r:embed="rId5"/>
          <a:srcRect l="7208" r="48305" b="45432"/>
          <a:stretch>
            <a:fillRect/>
          </a:stretch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9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2097221" name="Google Shape;641;p21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1048901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02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03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04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05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06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07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08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09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1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1048910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11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12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13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14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3320" bIns="13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15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16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1048917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18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19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489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1" name="Google Shape;666;p22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73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2097262" name="Google Shape;668;p22"/>
            <p:cNvPicPr>
              <a:picLocks/>
            </p:cNvPicPr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74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1049099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100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5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1049101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102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103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2097263" name="Google Shape;676;p22"/>
          <p:cNvPicPr>
            <a:picLocks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2097264" name="Google Shape;677;p22"/>
          <p:cNvPicPr>
            <a:picLocks/>
          </p:cNvPicPr>
          <p:nvPr/>
        </p:nvPicPr>
        <p:blipFill>
          <a:blip r:embed="rId6"/>
          <a:srcRect l="7208" r="48305" b="45432"/>
          <a:stretch>
            <a:fillRect/>
          </a:stretch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10491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680;p23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164" name="Google Shape;681;p23"/>
          <p:cNvPicPr>
            <a:picLocks/>
          </p:cNvPicPr>
          <p:nvPr/>
        </p:nvPicPr>
        <p:blipFill>
          <a:blip r:embed="rId4">
            <a:alphaModFix amt="60000"/>
          </a:blip>
          <a:srcRect b="1681"/>
          <a:stretch>
            <a:fillRect/>
          </a:stretch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sp>
        <p:nvSpPr>
          <p:cNvPr id="1048605" name="Google Shape;682;p23"/>
          <p:cNvSpPr/>
          <p:nvPr/>
        </p:nvSpPr>
        <p:spPr>
          <a:xfrm>
            <a:off x="2099160" y="3619080"/>
            <a:ext cx="38419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Actor"/>
                <a:ea typeface="Actor"/>
              </a:rPr>
              <a:t>CREDITS: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 This presentation template was created by </a:t>
            </a:r>
            <a:r>
              <a:rPr lang="en" sz="1000" b="1" u="sng" strike="noStrike" spc="-1">
                <a:solidFill>
                  <a:schemeClr val="hlink"/>
                </a:solidFill>
                <a:latin typeface="Actor"/>
                <a:ea typeface="Actor"/>
                <a:hlinkClick r:id="rId5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, and includes icons, infographics &amp; images by </a:t>
            </a:r>
            <a:r>
              <a:rPr lang="en" sz="1000" b="1" u="sng" strike="noStrike" spc="-1">
                <a:solidFill>
                  <a:schemeClr val="dk1"/>
                </a:solidFill>
                <a:latin typeface="Actor"/>
                <a:ea typeface="Actor"/>
                <a:hlinkClick r:id="rId6"/>
              </a:rPr>
              <a:t>Freepik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 </a:t>
            </a:r>
            <a:endParaRPr lang="en-US" sz="10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61" name="Google Shape;683;p23"/>
          <p:cNvGrpSpPr/>
          <p:nvPr/>
        </p:nvGrpSpPr>
        <p:grpSpPr>
          <a:xfrm>
            <a:off x="-2067480" y="2016000"/>
            <a:ext cx="13659840" cy="5645520"/>
            <a:chOff x="-2067480" y="2016000"/>
            <a:chExt cx="13659840" cy="5645520"/>
          </a:xfrm>
        </p:grpSpPr>
        <p:pic>
          <p:nvPicPr>
            <p:cNvPr id="2097165" name="Google Shape;684;p23"/>
            <p:cNvPicPr>
              <a:picLocks/>
            </p:cNvPicPr>
            <p:nvPr/>
          </p:nvPicPr>
          <p:blipFill>
            <a:blip r:embed="rId7">
              <a:alphaModFix amt="50000"/>
            </a:blip>
            <a:stretch>
              <a:fillRect/>
            </a:stretch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166" name="Google Shape;685;p23"/>
            <p:cNvPicPr>
              <a:picLocks/>
            </p:cNvPicPr>
            <p:nvPr/>
          </p:nvPicPr>
          <p:blipFill>
            <a:blip r:embed="rId7">
              <a:alphaModFix amt="50000"/>
            </a:blip>
            <a:stretch>
              <a:fillRect/>
            </a:stretch>
          </p:blipFill>
          <p:spPr>
            <a:xfrm rot="13969200" flipH="1">
              <a:off x="-1387800" y="27410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2" name="Google Shape;686;p23"/>
          <p:cNvGrpSpPr/>
          <p:nvPr/>
        </p:nvGrpSpPr>
        <p:grpSpPr>
          <a:xfrm>
            <a:off x="-440640" y="-459720"/>
            <a:ext cx="10005120" cy="2151360"/>
            <a:chOff x="-440640" y="-459720"/>
            <a:chExt cx="10005120" cy="2151360"/>
          </a:xfrm>
        </p:grpSpPr>
        <p:grpSp>
          <p:nvGrpSpPr>
            <p:cNvPr id="63" name="Google Shape;687;p23"/>
            <p:cNvGrpSpPr/>
            <p:nvPr/>
          </p:nvGrpSpPr>
          <p:grpSpPr>
            <a:xfrm>
              <a:off x="7601400" y="-459720"/>
              <a:ext cx="1963080" cy="2057760"/>
              <a:chOff x="7601400" y="-459720"/>
              <a:chExt cx="1963080" cy="2057760"/>
            </a:xfrm>
          </p:grpSpPr>
          <p:pic>
            <p:nvPicPr>
              <p:cNvPr id="2097167" name="Google Shape;688;p23"/>
              <p:cNvPicPr>
                <a:picLocks/>
              </p:cNvPicPr>
              <p:nvPr/>
            </p:nvPicPr>
            <p:blipFill>
              <a:blip r:embed="rId8">
                <a:alphaModFix amt="50000"/>
              </a:blip>
              <a:stretch>
                <a:fillRect/>
              </a:stretch>
            </p:blipFill>
            <p:spPr>
              <a:xfrm rot="16200000">
                <a:off x="7579440" y="-43776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4" name="Google Shape;689;p23"/>
              <p:cNvGrpSpPr/>
              <p:nvPr/>
            </p:nvGrpSpPr>
            <p:grpSpPr>
              <a:xfrm>
                <a:off x="8550000" y="1280880"/>
                <a:ext cx="344160" cy="317160"/>
                <a:chOff x="8550000" y="1280880"/>
                <a:chExt cx="344160" cy="317160"/>
              </a:xfrm>
            </p:grpSpPr>
            <p:sp>
              <p:nvSpPr>
                <p:cNvPr id="1048606" name="Google Shape;690;p23"/>
                <p:cNvSpPr/>
                <p:nvPr/>
              </p:nvSpPr>
              <p:spPr>
                <a:xfrm>
                  <a:off x="8664840" y="1334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07" name="Google Shape;691;p23"/>
                <p:cNvSpPr/>
                <p:nvPr/>
              </p:nvSpPr>
              <p:spPr>
                <a:xfrm>
                  <a:off x="8550000" y="151956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08" name="Google Shape;692;p23"/>
                <p:cNvSpPr/>
                <p:nvPr/>
              </p:nvSpPr>
              <p:spPr>
                <a:xfrm>
                  <a:off x="8583120" y="128088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09" name="Google Shape;693;p23"/>
                <p:cNvSpPr/>
                <p:nvPr/>
              </p:nvSpPr>
              <p:spPr>
                <a:xfrm>
                  <a:off x="8607960" y="148680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5" name="Google Shape;694;p23"/>
              <p:cNvGrpSpPr/>
              <p:nvPr/>
            </p:nvGrpSpPr>
            <p:grpSpPr>
              <a:xfrm>
                <a:off x="8565120" y="6480"/>
                <a:ext cx="314280" cy="314640"/>
                <a:chOff x="8565120" y="6480"/>
                <a:chExt cx="314280" cy="314640"/>
              </a:xfrm>
            </p:grpSpPr>
            <p:sp>
              <p:nvSpPr>
                <p:cNvPr id="1048610" name="Google Shape;695;p23"/>
                <p:cNvSpPr/>
                <p:nvPr/>
              </p:nvSpPr>
              <p:spPr>
                <a:xfrm>
                  <a:off x="8604360" y="363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11" name="Google Shape;696;p23"/>
                <p:cNvSpPr/>
                <p:nvPr/>
              </p:nvSpPr>
              <p:spPr>
                <a:xfrm>
                  <a:off x="8565120" y="64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697;p23"/>
              <p:cNvGrpSpPr/>
              <p:nvPr/>
            </p:nvGrpSpPr>
            <p:grpSpPr>
              <a:xfrm>
                <a:off x="8543880" y="622440"/>
                <a:ext cx="356040" cy="357120"/>
                <a:chOff x="8543880" y="622440"/>
                <a:chExt cx="356040" cy="357120"/>
              </a:xfrm>
            </p:grpSpPr>
            <p:sp>
              <p:nvSpPr>
                <p:cNvPr id="1048612" name="Google Shape;698;p23"/>
                <p:cNvSpPr/>
                <p:nvPr/>
              </p:nvSpPr>
              <p:spPr>
                <a:xfrm>
                  <a:off x="8621640" y="83268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13" name="Google Shape;699;p23"/>
                <p:cNvSpPr/>
                <p:nvPr/>
              </p:nvSpPr>
              <p:spPr>
                <a:xfrm>
                  <a:off x="8753760" y="833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14" name="Google Shape;700;p23"/>
                <p:cNvSpPr/>
                <p:nvPr/>
              </p:nvSpPr>
              <p:spPr>
                <a:xfrm>
                  <a:off x="8621640" y="701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15" name="Google Shape;701;p23"/>
                <p:cNvSpPr/>
                <p:nvPr/>
              </p:nvSpPr>
              <p:spPr>
                <a:xfrm>
                  <a:off x="8751960" y="701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16" name="Google Shape;702;p23"/>
                <p:cNvSpPr/>
                <p:nvPr/>
              </p:nvSpPr>
              <p:spPr>
                <a:xfrm>
                  <a:off x="8703000" y="784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17" name="Google Shape;703;p23"/>
                <p:cNvSpPr/>
                <p:nvPr/>
              </p:nvSpPr>
              <p:spPr>
                <a:xfrm>
                  <a:off x="8616240" y="696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18" name="Google Shape;704;p23"/>
                <p:cNvSpPr/>
                <p:nvPr/>
              </p:nvSpPr>
              <p:spPr>
                <a:xfrm>
                  <a:off x="8543880" y="622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7" name="Google Shape;705;p23"/>
              <p:cNvGrpSpPr/>
              <p:nvPr/>
            </p:nvGrpSpPr>
            <p:grpSpPr>
              <a:xfrm>
                <a:off x="7987680" y="940680"/>
                <a:ext cx="354600" cy="366480"/>
                <a:chOff x="7987680" y="940680"/>
                <a:chExt cx="354600" cy="366480"/>
              </a:xfrm>
            </p:grpSpPr>
            <p:sp>
              <p:nvSpPr>
                <p:cNvPr id="1048619" name="Google Shape;706;p23"/>
                <p:cNvSpPr/>
                <p:nvPr/>
              </p:nvSpPr>
              <p:spPr>
                <a:xfrm>
                  <a:off x="7987680" y="94068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20" name="Google Shape;707;p23"/>
                <p:cNvSpPr/>
                <p:nvPr/>
              </p:nvSpPr>
              <p:spPr>
                <a:xfrm>
                  <a:off x="8235720" y="126108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21" name="Google Shape;708;p23"/>
                <p:cNvSpPr/>
                <p:nvPr/>
              </p:nvSpPr>
              <p:spPr>
                <a:xfrm>
                  <a:off x="8179200" y="119016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8" name="Google Shape;709;p23"/>
              <p:cNvGrpSpPr/>
              <p:nvPr/>
            </p:nvGrpSpPr>
            <p:grpSpPr>
              <a:xfrm>
                <a:off x="8001720" y="323280"/>
                <a:ext cx="326520" cy="318600"/>
                <a:chOff x="8001720" y="323280"/>
                <a:chExt cx="326520" cy="318600"/>
              </a:xfrm>
            </p:grpSpPr>
            <p:sp>
              <p:nvSpPr>
                <p:cNvPr id="1048622" name="Google Shape;710;p23"/>
                <p:cNvSpPr/>
                <p:nvPr/>
              </p:nvSpPr>
              <p:spPr>
                <a:xfrm>
                  <a:off x="8127720" y="62028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23" name="Google Shape;711;p23"/>
                <p:cNvSpPr/>
                <p:nvPr/>
              </p:nvSpPr>
              <p:spPr>
                <a:xfrm>
                  <a:off x="8001720" y="44172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24" name="Google Shape;712;p23"/>
                <p:cNvSpPr/>
                <p:nvPr/>
              </p:nvSpPr>
              <p:spPr>
                <a:xfrm>
                  <a:off x="8139600" y="57600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25" name="Google Shape;713;p23"/>
                <p:cNvSpPr/>
                <p:nvPr/>
              </p:nvSpPr>
              <p:spPr>
                <a:xfrm>
                  <a:off x="8026560" y="32328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26" name="Google Shape;714;p23"/>
                <p:cNvSpPr/>
                <p:nvPr/>
              </p:nvSpPr>
              <p:spPr>
                <a:xfrm>
                  <a:off x="8155080" y="53352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27" name="Google Shape;715;p23"/>
                <p:cNvSpPr/>
                <p:nvPr/>
              </p:nvSpPr>
              <p:spPr>
                <a:xfrm>
                  <a:off x="8170560" y="49068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28" name="Google Shape;716;p23"/>
                <p:cNvSpPr/>
                <p:nvPr/>
              </p:nvSpPr>
              <p:spPr>
                <a:xfrm>
                  <a:off x="8200080" y="39888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29" name="Google Shape;717;p23"/>
                <p:cNvSpPr/>
                <p:nvPr/>
              </p:nvSpPr>
              <p:spPr>
                <a:xfrm>
                  <a:off x="8237520" y="37800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30" name="Google Shape;718;p23"/>
                <p:cNvSpPr/>
                <p:nvPr/>
              </p:nvSpPr>
              <p:spPr>
                <a:xfrm>
                  <a:off x="8274600" y="34920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69" name="Google Shape;719;p23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2097168" name="Google Shape;720;p23"/>
              <p:cNvPicPr>
                <a:picLocks/>
              </p:cNvPicPr>
              <p:nvPr/>
            </p:nvPicPr>
            <p:blipFill>
              <a:blip r:embed="rId8">
                <a:alphaModFix amt="50000"/>
              </a:blip>
              <a:stretch>
                <a:fillRect/>
              </a:stretch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0" name="Google Shape;721;p23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1048631" name="Google Shape;722;p23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32" name="Google Shape;723;p23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33" name="Google Shape;724;p23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34" name="Google Shape;725;p23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" name="Google Shape;726;p23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1048635" name="Google Shape;727;p23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36" name="Google Shape;728;p23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" name="Google Shape;729;p23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1048637" name="Google Shape;730;p23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38" name="Google Shape;731;p23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39" name="Google Shape;732;p23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40" name="Google Shape;733;p23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641" name="Google Shape;734;p23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048642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6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738;p24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08" name="Google Shape;739;p24"/>
          <p:cNvPicPr>
            <a:picLocks/>
          </p:cNvPicPr>
          <p:nvPr/>
        </p:nvPicPr>
        <p:blipFill>
          <a:blip r:embed="rId4">
            <a:alphaModFix amt="60000"/>
          </a:blip>
          <a:srcRect b="1681"/>
          <a:stretch>
            <a:fillRect/>
          </a:stretch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68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2097209" name="Google Shape;741;p24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210" name="Google Shape;742;p24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69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170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2097211" name="Google Shape;745;p24"/>
              <p:cNvPicPr>
                <a:picLocks/>
              </p:cNvPicPr>
              <p:nvPr/>
            </p:nvPicPr>
            <p:blipFill>
              <a:blip r:embed="rId6">
                <a:alphaModFix amt="50000"/>
              </a:blip>
              <a:stretch>
                <a:fillRect/>
              </a:stretch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1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1048853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54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55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56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57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58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59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60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61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72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1048862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63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64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65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66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67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68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7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1048869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70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71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74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2097212" name="Google Shape;769;p24"/>
              <p:cNvPicPr>
                <a:picLocks/>
              </p:cNvPicPr>
              <p:nvPr/>
            </p:nvPicPr>
            <p:blipFill>
              <a:blip r:embed="rId6">
                <a:alphaModFix amt="50000"/>
              </a:blip>
              <a:stretch>
                <a:fillRect/>
              </a:stretch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5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1048872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73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74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75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76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1048876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77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7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104887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7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8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8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88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7" name="Google Shape;785;p25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48" name="Google Shape;786;p25"/>
          <p:cNvPicPr>
            <a:picLocks/>
          </p:cNvPicPr>
          <p:nvPr/>
        </p:nvPicPr>
        <p:blipFill>
          <a:blip r:embed="rId4"/>
          <a:srcRect l="7208" r="48305" b="45432"/>
          <a:stretch>
            <a:fillRect/>
          </a:stretch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2097249" name="Google Shape;788;p25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46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1049033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34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35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36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37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7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1049038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39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40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041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2097250" name="Google Shape;800;p25"/>
          <p:cNvPicPr>
            <a:picLocks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66;p4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14" name="Google Shape;67;p4"/>
          <p:cNvPicPr>
            <a:picLocks/>
          </p:cNvPicPr>
          <p:nvPr/>
        </p:nvPicPr>
        <p:blipFill>
          <a:blip r:embed="rId4">
            <a:alphaModFix amt="60000"/>
          </a:blip>
          <a:srcRect b="1681"/>
          <a:stretch>
            <a:fillRect/>
          </a:stretch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8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2097215" name="Google Shape;69;p4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216" name="Google Shape;70;p4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2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097217" name="Google Shape;72;p4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83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048883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84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85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86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84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048887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88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89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90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91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92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93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85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048894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95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96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488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898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6" name="Google Shape;93;p5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37" name="Google Shape;94;p5"/>
          <p:cNvPicPr>
            <a:picLocks/>
          </p:cNvPicPr>
          <p:nvPr/>
        </p:nvPicPr>
        <p:blipFill>
          <a:blip r:embed="rId4"/>
          <a:srcRect l="7208" r="48305" b="45432"/>
          <a:stretch>
            <a:fillRect/>
          </a:stretch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0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097238" name="Google Shape;96;p5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048953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54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55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56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22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104895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5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23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048959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60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61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62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63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64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65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24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048966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67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68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25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1048969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70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71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72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73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74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75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76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77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26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2097239" name="Google Shape;128;p5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240" name="Google Shape;129;p5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4897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48;p11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188" name="Google Shape;249;p11"/>
          <p:cNvPicPr>
            <a:picLocks/>
          </p:cNvPicPr>
          <p:nvPr/>
        </p:nvPicPr>
        <p:blipFill>
          <a:blip r:embed="rId4">
            <a:alphaModFix amt="60000"/>
          </a:blip>
          <a:srcRect b="1681"/>
          <a:stretch>
            <a:fillRect/>
          </a:stretch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6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2097189" name="Google Shape;251;p11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190" name="Google Shape;252;p11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27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28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2097191" name="Google Shape;255;p11"/>
              <p:cNvPicPr>
                <a:picLocks/>
              </p:cNvPicPr>
              <p:nvPr/>
            </p:nvPicPr>
            <p:blipFill>
              <a:blip r:embed="rId6">
                <a:alphaModFix amt="50000"/>
              </a:blip>
              <a:stretch>
                <a:fillRect/>
              </a:stretch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29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048759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60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61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62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63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64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65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66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67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30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104876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6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7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7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7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7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7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31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1048775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76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77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32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2097192" name="Google Shape;279;p11"/>
              <p:cNvPicPr>
                <a:picLocks/>
              </p:cNvPicPr>
              <p:nvPr/>
            </p:nvPicPr>
            <p:blipFill>
              <a:blip r:embed="rId6">
                <a:alphaModFix amt="50000"/>
              </a:blip>
              <a:stretch>
                <a:fillRect/>
              </a:stretch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33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1048778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79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80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81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34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1048782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83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35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1048784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85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86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87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788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048789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Google Shape;136;p6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199" name="Google Shape;137;p6"/>
          <p:cNvPicPr>
            <a:picLocks/>
          </p:cNvPicPr>
          <p:nvPr/>
        </p:nvPicPr>
        <p:blipFill>
          <a:blip r:embed="rId4"/>
          <a:srcRect l="7208" r="48305" b="45432"/>
          <a:stretch>
            <a:fillRect/>
          </a:stretch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2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2097200" name="Google Shape;139;p6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3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1048816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17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18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19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20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4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1048821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22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23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24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2097201" name="Google Shape;151;p6"/>
          <p:cNvPicPr>
            <a:picLocks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104882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2" name="Google Shape;154;p7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23" name="Google Shape;155;p7"/>
          <p:cNvPicPr>
            <a:picLocks/>
          </p:cNvPicPr>
          <p:nvPr/>
        </p:nvPicPr>
        <p:blipFill>
          <a:blip r:embed="rId4"/>
          <a:srcRect l="7208" r="48305" b="45432"/>
          <a:stretch>
            <a:fillRect/>
          </a:stretch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097224" name="Google Shape;156;p7"/>
          <p:cNvPicPr>
            <a:picLocks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96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2097225" name="Google Shape;158;p7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7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048921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22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048923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24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25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48926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927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170;p8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27" name="Google Shape;171;p8"/>
          <p:cNvPicPr>
            <a:picLocks/>
          </p:cNvPicPr>
          <p:nvPr/>
        </p:nvPicPr>
        <p:blipFill>
          <a:blip r:embed="rId4">
            <a:alphaModFix amt="60000"/>
          </a:blip>
          <a:srcRect b="1681"/>
          <a:stretch>
            <a:fillRect/>
          </a:stretch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0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2097228" name="Google Shape;173;p8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229" name="Google Shape;174;p8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03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097230" name="Google Shape;176;p8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4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04892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2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3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3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5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048932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33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34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35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36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37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38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048939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40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41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48942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196;p9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52" name="Google Shape;197;p9"/>
          <p:cNvPicPr>
            <a:picLocks/>
          </p:cNvPicPr>
          <p:nvPr/>
        </p:nvPicPr>
        <p:blipFill>
          <a:blip r:embed="rId4">
            <a:alphaModFix amt="60000"/>
          </a:blip>
          <a:srcRect b="1681"/>
          <a:stretch>
            <a:fillRect/>
          </a:stretch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51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252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2097253" name="Google Shape;200;p9"/>
              <p:cNvPicPr>
                <a:picLocks/>
              </p:cNvPicPr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253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049042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43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44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45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46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47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48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49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50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54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104905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5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5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5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5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5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5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55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1049058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59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60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56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2097254" name="Google Shape;224;p9"/>
              <p:cNvPicPr>
                <a:picLocks/>
              </p:cNvPicPr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257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1049061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62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63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64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58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1049065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66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59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1049067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68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69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70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71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260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2097255" name="Google Shape;240;p9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256" name="Google Shape;241;p9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49072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48720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1" name="Google Shape;298;p13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42" name="Google Shape;299;p13"/>
          <p:cNvPicPr>
            <a:picLocks/>
          </p:cNvPicPr>
          <p:nvPr/>
        </p:nvPicPr>
        <p:blipFill>
          <a:blip r:embed="rId4">
            <a:alphaModFix amt="60000"/>
          </a:blip>
          <a:srcRect b="1681"/>
          <a:stretch>
            <a:fillRect/>
          </a:stretch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30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231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2097243" name="Google Shape;302;p13"/>
              <p:cNvPicPr>
                <a:picLocks/>
              </p:cNvPicPr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232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104898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8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8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8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33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1048986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87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34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1048988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89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90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91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92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93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94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35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1048995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96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97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36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1048998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8999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00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01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02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03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04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05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06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237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2097244" name="Google Shape;334;p13"/>
              <p:cNvPicPr>
                <a:picLocks/>
              </p:cNvPicPr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238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1049007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08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12960" bIns="12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09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10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11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3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49012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13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6640" bIns="26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14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1960" bIns="21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15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16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17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18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19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5200" bIns="25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20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3400" bIns="234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21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4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049022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23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24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9025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rgbClr val="000000"/>
                </a:lnRef>
                <a:fillRef idx="0">
                  <a:srgbClr val="000000"/>
                </a:fillRef>
                <a:effectRef idx="0">
                  <a:srgbClr val="000000"/>
                </a:effectRef>
                <a:fontRef idx="minor">
                  <a:srgbClr val="000000"/>
                </a:fontRef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241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2097245" name="Google Shape;358;p13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246" name="Google Shape;359;p13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490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9027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9028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9029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9030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9031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9032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374;p14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159" name="Google Shape;375;p14"/>
          <p:cNvPicPr>
            <a:picLocks/>
          </p:cNvPicPr>
          <p:nvPr/>
        </p:nvPicPr>
        <p:blipFill>
          <a:blip r:embed="rId4">
            <a:alphaModFix amt="60000"/>
          </a:blip>
          <a:srcRect b="1681"/>
          <a:stretch>
            <a:fillRect/>
          </a:stretch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2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2097160" name="Google Shape;377;p14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161" name="Google Shape;378;p14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3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097162" name="Google Shape;380;p14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048587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88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89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90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048591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92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93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94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95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96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97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6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048598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99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600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48601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6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401;p15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32" name="Google Shape;402;p15"/>
          <p:cNvPicPr>
            <a:picLocks/>
          </p:cNvPicPr>
          <p:nvPr/>
        </p:nvPicPr>
        <p:blipFill>
          <a:blip r:embed="rId4"/>
          <a:srcRect l="7208" r="48305" b="45432"/>
          <a:stretch>
            <a:fillRect/>
          </a:stretch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1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2097233" name="Google Shape;404;p15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234" name="Google Shape;405;p15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14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2097235" name="Google Shape;407;p15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15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048944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45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6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048946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47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948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48949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950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48951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48952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421;p16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153" name="Google Shape;422;p16"/>
          <p:cNvPicPr>
            <a:picLocks/>
          </p:cNvPicPr>
          <p:nvPr/>
        </p:nvPicPr>
        <p:blipFill>
          <a:blip r:embed="rId4"/>
          <a:srcRect l="7208" r="48305" b="45432"/>
          <a:stretch>
            <a:fillRect/>
          </a:stretch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097154" name="Google Shape;423;p16"/>
          <p:cNvPicPr>
            <a:picLocks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44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2097155" name="Google Shape;425;p16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5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048576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77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6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0485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5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485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485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437;p17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194" name="Google Shape;438;p17"/>
          <p:cNvPicPr>
            <a:picLocks/>
          </p:cNvPicPr>
          <p:nvPr/>
        </p:nvPicPr>
        <p:blipFill>
          <a:blip r:embed="rId4"/>
          <a:srcRect l="7208" r="48305" b="45432"/>
          <a:stretch>
            <a:fillRect/>
          </a:stretch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39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2097195" name="Google Shape;440;p17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196" name="Google Shape;441;p17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0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2097197" name="Google Shape;443;p17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1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048790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791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792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793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2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048794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795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3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048796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797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798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799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00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01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02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4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1048803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04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05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1048806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07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08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09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10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11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12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13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14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488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482;p18"/>
          <p:cNvPicPr>
            <a:picLocks/>
          </p:cNvPicPr>
          <p:nvPr/>
        </p:nvPicPr>
        <p:blipFill>
          <a:blip r:embed="rId3"/>
          <a:srcRect t="1844" r="1844"/>
          <a:stretch>
            <a:fillRect/>
          </a:stretch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097203" name="Google Shape;483;p18"/>
          <p:cNvPicPr>
            <a:picLocks/>
          </p:cNvPicPr>
          <p:nvPr/>
        </p:nvPicPr>
        <p:blipFill>
          <a:blip r:embed="rId4"/>
          <a:srcRect l="7208" r="48305" b="45432"/>
          <a:stretch>
            <a:fillRect/>
          </a:stretch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8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097204" name="Google Shape;485;p18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97205" name="Google Shape;486;p18"/>
            <p:cNvPicPr>
              <a:picLocks/>
            </p:cNvPicPr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9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097206" name="Google Shape;488;p18"/>
            <p:cNvPicPr>
              <a:picLocks/>
            </p:cNvPicPr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60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1048827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28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29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30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1048831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32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2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1048833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34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35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36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37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38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39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3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1048840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41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42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4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1048843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44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45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46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47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48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49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50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851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minor">
                <a:srgbClr val="000000"/>
              </a:fontRef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4885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E_uoS8Aywd7ZFhmMvDmVf7jf0XN6mhw/view?usp=sharing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PlaceHolder 1"/>
          <p:cNvSpPr>
            <a:spLocks noGrp="1"/>
          </p:cNvSpPr>
          <p:nvPr>
            <p:ph type="title"/>
          </p:nvPr>
        </p:nvSpPr>
        <p:spPr>
          <a:xfrm>
            <a:off x="1403648" y="1076400"/>
            <a:ext cx="7320952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r>
              <a:rPr lang="en-US" b="1" dirty="0"/>
              <a:t>Superstore Sales Dataset Analysis</a:t>
            </a:r>
          </a:p>
        </p:txBody>
      </p:sp>
      <p:cxnSp>
        <p:nvCxnSpPr>
          <p:cNvPr id="3145728" name="Google Shape;813;p29"/>
          <p:cNvCxnSpPr>
            <a:cxnSpLocks/>
          </p:cNvCxnSpPr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PlaceHolder 1"/>
          <p:cNvSpPr>
            <a:spLocks noGrp="1"/>
          </p:cNvSpPr>
          <p:nvPr>
            <p:ph type="title" idx="4294967295"/>
          </p:nvPr>
        </p:nvSpPr>
        <p:spPr>
          <a:xfrm>
            <a:off x="1475656" y="1563638"/>
            <a:ext cx="6192688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Montserrat"/>
                <a:ea typeface="Montserrat"/>
              </a:rPr>
              <a:t>2</a:t>
            </a:r>
            <a:r>
              <a:rPr lang="en" sz="3000" b="1" strike="noStrike" spc="-1" dirty="0" smtClean="0">
                <a:solidFill>
                  <a:schemeClr val="dk1"/>
                </a:solidFill>
                <a:latin typeface="Montserrat"/>
                <a:ea typeface="Montserrat"/>
              </a:rPr>
              <a:t>. Excel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3183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PlaceHolder 1"/>
          <p:cNvSpPr>
            <a:spLocks noGrp="1"/>
          </p:cNvSpPr>
          <p:nvPr>
            <p:ph type="title" idx="4294967295"/>
          </p:nvPr>
        </p:nvSpPr>
        <p:spPr>
          <a:xfrm>
            <a:off x="1475656" y="1563638"/>
            <a:ext cx="6192688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Montserrat"/>
                <a:ea typeface="Montserrat"/>
              </a:rPr>
              <a:t>3</a:t>
            </a:r>
            <a:r>
              <a:rPr lang="en" sz="3000" b="1" strike="noStrike" spc="-1" dirty="0" smtClean="0">
                <a:solidFill>
                  <a:schemeClr val="dk1"/>
                </a:solidFill>
                <a:latin typeface="Montserrat"/>
                <a:ea typeface="Montserrat"/>
              </a:rPr>
              <a:t>. </a:t>
            </a:r>
            <a:r>
              <a:rPr lang="en-US" sz="3200" b="1" spc="-1" dirty="0" smtClean="0">
                <a:solidFill>
                  <a:srgbClr val="FFFFFF"/>
                </a:solidFill>
                <a:latin typeface="OpenSymbol"/>
              </a:rPr>
              <a:t>Tableau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9938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PlaceHolder 1"/>
          <p:cNvSpPr>
            <a:spLocks noGrp="1"/>
          </p:cNvSpPr>
          <p:nvPr>
            <p:ph type="title" idx="4294967295"/>
          </p:nvPr>
        </p:nvSpPr>
        <p:spPr>
          <a:xfrm>
            <a:off x="1475656" y="1563638"/>
            <a:ext cx="6192688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Montserrat"/>
                <a:ea typeface="Montserrat"/>
              </a:rPr>
              <a:t>4</a:t>
            </a:r>
            <a:r>
              <a:rPr lang="en" sz="3000" b="1" strike="noStrike" spc="-1" dirty="0" smtClean="0">
                <a:solidFill>
                  <a:schemeClr val="dk1"/>
                </a:solidFill>
                <a:latin typeface="Montserrat"/>
                <a:ea typeface="Montserrat"/>
              </a:rPr>
              <a:t>. Python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8426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83518"/>
            <a:ext cx="52565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Recommendation :</a:t>
            </a:r>
            <a:endParaRPr lang="en-US" sz="2000" dirty="0"/>
          </a:p>
          <a:p>
            <a:endParaRPr lang="en-US" sz="10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Optimize High-Performing Categories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Focus on "Furniture" and "Office Supplies" categories that drive 65% of revenue.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Target Top Customers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Create loyalty programs for the top 10 customers contributing $420K+ in sales.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Improve Underperforming Regions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Investigate low sales in the Central region and run targeted promotions.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Enhance Shipping Experience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Reduce reliance on "Standard Class" shipping (avg. 5-day delay) and promote "First Class".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Boost Consumer Segment Growth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Offer discounts to the "Consumer" segment to close the gap with "Corporate</a:t>
            </a:r>
            <a:endParaRPr lang="en-US" sz="1400" dirty="0"/>
          </a:p>
          <a:p>
            <a:endParaRPr lang="en-US" sz="10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PlaceHolder 1"/>
          <p:cNvSpPr>
            <a:spLocks noGrp="1"/>
          </p:cNvSpPr>
          <p:nvPr>
            <p:ph type="title"/>
          </p:nvPr>
        </p:nvSpPr>
        <p:spPr>
          <a:xfrm>
            <a:off x="2095560" y="542880"/>
            <a:ext cx="53622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5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lang="fr-FR" sz="5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8645" name="PlaceHolder 2"/>
          <p:cNvSpPr>
            <a:spLocks noGrp="1"/>
          </p:cNvSpPr>
          <p:nvPr>
            <p:ph type="subTitle"/>
          </p:nvPr>
        </p:nvSpPr>
        <p:spPr>
          <a:xfrm>
            <a:off x="2095560" y="1590840"/>
            <a:ext cx="38383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trike="noStrike" spc="-1" dirty="0">
                <a:solidFill>
                  <a:schemeClr val="dk1"/>
                </a:solidFill>
                <a:latin typeface="Actor"/>
                <a:ea typeface="Actor"/>
              </a:rPr>
              <a:t>Do you have any questions?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48646" name="Google Shape;1346;p48"/>
          <p:cNvSpPr/>
          <p:nvPr/>
        </p:nvSpPr>
        <p:spPr>
          <a:xfrm>
            <a:off x="2095560" y="4343400"/>
            <a:ext cx="383832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rgbClr val="000000"/>
          </a:fontRef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0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95560" y="3651870"/>
            <a:ext cx="3838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aceHolder 2"/>
          <p:cNvSpPr txBox="1">
            <a:spLocks/>
          </p:cNvSpPr>
          <p:nvPr/>
        </p:nvSpPr>
        <p:spPr>
          <a:xfrm>
            <a:off x="1907704" y="3616785"/>
            <a:ext cx="38383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200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PlaceHolder 1"/>
          <p:cNvSpPr>
            <a:spLocks noGrp="1"/>
          </p:cNvSpPr>
          <p:nvPr>
            <p:ph type="title"/>
          </p:nvPr>
        </p:nvSpPr>
        <p:spPr>
          <a:xfrm flipV="1">
            <a:off x="1647720" y="-674724"/>
            <a:ext cx="5419440" cy="34918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8700" name="PlaceHolder 2"/>
          <p:cNvSpPr>
            <a:spLocks noGrp="1"/>
          </p:cNvSpPr>
          <p:nvPr>
            <p:ph type="subTitle"/>
          </p:nvPr>
        </p:nvSpPr>
        <p:spPr>
          <a:xfrm rot="14596141" flipV="1">
            <a:off x="8128010" y="-2404605"/>
            <a:ext cx="754902" cy="1388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25000" lnSpcReduction="20000"/>
          </a:bodyPr>
          <a:lstStyle/>
          <a:p>
            <a:pPr indent="0" algn="ctr">
              <a:buNone/>
            </a:pPr>
            <a:endParaRPr lang="en-US" sz="1200" b="0" strike="noStrike" spc="-1">
              <a:solidFill>
                <a:schemeClr val="dk1"/>
              </a:solidFill>
              <a:latin typeface="Actor"/>
              <a:ea typeface="Actor"/>
            </a:endParaRPr>
          </a:p>
        </p:txBody>
      </p:sp>
      <p:sp>
        <p:nvSpPr>
          <p:cNvPr id="1048701" name="TextBox 1048700"/>
          <p:cNvSpPr txBox="1"/>
          <p:nvPr/>
        </p:nvSpPr>
        <p:spPr>
          <a:xfrm>
            <a:off x="3847230" y="-506296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048702" name="TextBox 1048701"/>
          <p:cNvSpPr txBox="1"/>
          <p:nvPr/>
        </p:nvSpPr>
        <p:spPr>
          <a:xfrm>
            <a:off x="245195" y="555526"/>
            <a:ext cx="7204070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Team </a:t>
            </a:r>
            <a:r>
              <a:rPr lang="en-US" sz="2000" b="1" u="sng" dirty="0" smtClean="0"/>
              <a:t>Members :</a:t>
            </a:r>
          </a:p>
          <a:p>
            <a:endParaRPr lang="en-US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Anas</a:t>
            </a:r>
            <a:r>
              <a:rPr lang="en-US" dirty="0"/>
              <a:t> </a:t>
            </a:r>
            <a:r>
              <a:rPr lang="en-US" dirty="0" smtClean="0"/>
              <a:t>Alaa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Mahmoud </a:t>
            </a:r>
            <a:r>
              <a:rPr lang="en-US" dirty="0" err="1" smtClean="0"/>
              <a:t>Hossam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Omar </a:t>
            </a:r>
            <a:r>
              <a:rPr lang="en-US" dirty="0" smtClean="0"/>
              <a:t>Mohamed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Menna</a:t>
            </a:r>
            <a:r>
              <a:rPr lang="en-US" dirty="0"/>
              <a:t> </a:t>
            </a:r>
            <a:r>
              <a:rPr lang="en-US" dirty="0" err="1"/>
              <a:t>Tallah</a:t>
            </a:r>
            <a:r>
              <a:rPr lang="en-US" dirty="0"/>
              <a:t> Mahmoud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Mohamed </a:t>
            </a:r>
            <a:r>
              <a:rPr lang="en-US" dirty="0" err="1"/>
              <a:t>Haytham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Abdelrahman</a:t>
            </a:r>
            <a:r>
              <a:rPr lang="en-US" dirty="0"/>
              <a:t> Ibrahim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PlaceHolder 1"/>
          <p:cNvSpPr>
            <a:spLocks noGrp="1"/>
          </p:cNvSpPr>
          <p:nvPr>
            <p:ph type="title"/>
          </p:nvPr>
        </p:nvSpPr>
        <p:spPr>
          <a:xfrm>
            <a:off x="643029" y="1995686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dirty="0"/>
              <a:t> From DEPI (“ </a:t>
            </a:r>
            <a:r>
              <a:rPr lang="en-US" sz="1800" u="sng" dirty="0">
                <a:hlinkClick r:id="rId2"/>
              </a:rPr>
              <a:t>https://drive.google.com/file/d/1QE_uoS8Aywd7ZFhmMvDmVf7jf0XN6mhw/view?usp=sharing</a:t>
            </a:r>
            <a:r>
              <a:rPr lang="en-US" sz="1800" dirty="0"/>
              <a:t> ”)</a:t>
            </a:r>
            <a:endParaRPr lang="fr-FR" sz="1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8704" name="PlaceHolder 2"/>
          <p:cNvSpPr>
            <a:spLocks noGrp="1"/>
          </p:cNvSpPr>
          <p:nvPr>
            <p:ph type="title"/>
          </p:nvPr>
        </p:nvSpPr>
        <p:spPr>
          <a:xfrm>
            <a:off x="179512" y="1491630"/>
            <a:ext cx="2961859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b="1" u="sng" dirty="0"/>
              <a:t>Source :</a:t>
            </a:r>
            <a:r>
              <a:rPr lang="en-US" dirty="0"/>
              <a:t/>
            </a:r>
            <a:br>
              <a:rPr lang="en-US" dirty="0"/>
            </a:b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PlaceHolder 1"/>
          <p:cNvSpPr>
            <a:spLocks noGrp="1"/>
          </p:cNvSpPr>
          <p:nvPr>
            <p:ph type="title"/>
          </p:nvPr>
        </p:nvSpPr>
        <p:spPr>
          <a:xfrm>
            <a:off x="179512" y="267494"/>
            <a:ext cx="46805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r>
              <a:rPr lang="en-US" b="1" u="sng" dirty="0"/>
              <a:t>Project Objective:</a:t>
            </a:r>
            <a:endParaRPr lang="en-US" dirty="0"/>
          </a:p>
        </p:txBody>
      </p:sp>
      <p:sp>
        <p:nvSpPr>
          <p:cNvPr id="1048706" name="PlaceHolder 2"/>
          <p:cNvSpPr>
            <a:spLocks noGrp="1"/>
          </p:cNvSpPr>
          <p:nvPr>
            <p:ph type="subTitle"/>
          </p:nvPr>
        </p:nvSpPr>
        <p:spPr>
          <a:xfrm>
            <a:off x="323528" y="1563638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lvl="0"/>
            <a:r>
              <a:rPr lang="en-US" sz="1000" dirty="0" smtClean="0"/>
              <a:t>Q1: What is the total sales revenue generated by the store? </a:t>
            </a:r>
          </a:p>
          <a:p>
            <a:pPr lvl="0"/>
            <a:r>
              <a:rPr lang="en-US" sz="1000" dirty="0" smtClean="0"/>
              <a:t>Q2: How many orders were placed? </a:t>
            </a:r>
          </a:p>
          <a:p>
            <a:pPr lvl="0"/>
            <a:r>
              <a:rPr lang="en-US" sz="1000" dirty="0" smtClean="0"/>
              <a:t>Q3: How many unique customers made purchases? </a:t>
            </a:r>
          </a:p>
          <a:p>
            <a:pPr lvl="0"/>
            <a:r>
              <a:rPr lang="en-US" sz="1000" dirty="0" smtClean="0"/>
              <a:t>Q4: What is the average sales per order? </a:t>
            </a:r>
          </a:p>
          <a:p>
            <a:pPr lvl="0"/>
            <a:r>
              <a:rPr lang="en-US" sz="1000" dirty="0" smtClean="0"/>
              <a:t>Q5: What is the average monthly sales? </a:t>
            </a:r>
          </a:p>
          <a:p>
            <a:pPr lvl="0"/>
            <a:r>
              <a:rPr lang="en-US" sz="1000" dirty="0" smtClean="0"/>
              <a:t>Q6: Which categories and sub-categories generated the highest sales? </a:t>
            </a:r>
          </a:p>
          <a:p>
            <a:pPr lvl="0"/>
            <a:r>
              <a:rPr lang="en-US" sz="1000" dirty="0" smtClean="0"/>
              <a:t>Q7: Who are the top customers in terms of sales? </a:t>
            </a:r>
          </a:p>
          <a:p>
            <a:pPr lvl="0"/>
            <a:r>
              <a:rPr lang="en-US" sz="1000" dirty="0" smtClean="0"/>
              <a:t>Q8: Which regions and states contributed most to the sales? </a:t>
            </a:r>
          </a:p>
          <a:p>
            <a:pPr lvl="0"/>
            <a:r>
              <a:rPr lang="en-US" sz="1000" dirty="0" smtClean="0"/>
              <a:t>Q9: How were sales distributed across different shipping modes? </a:t>
            </a:r>
          </a:p>
          <a:p>
            <a:pPr lvl="0"/>
            <a:r>
              <a:rPr lang="en-US" sz="1000" dirty="0" smtClean="0"/>
              <a:t>Q10: How did sales perform across customer segments?</a:t>
            </a:r>
            <a:endParaRPr lang="en-US" sz="1000" dirty="0"/>
          </a:p>
        </p:txBody>
      </p:sp>
      <p:pic>
        <p:nvPicPr>
          <p:cNvPr id="2097179" name="Google Shape;846;p32"/>
          <p:cNvPicPr>
            <a:picLocks/>
          </p:cNvPicPr>
          <p:nvPr/>
        </p:nvPicPr>
        <p:blipFill>
          <a:blip r:embed="rId3"/>
          <a:srcRect t="15166" b="15166"/>
          <a:stretch>
            <a:fillRect/>
          </a:stretch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8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8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8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48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8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8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48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8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48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48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48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487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48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48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487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PlaceHolder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r>
              <a:rPr lang="en-US" b="1" u="sng" dirty="0"/>
              <a:t>Clean :</a:t>
            </a:r>
            <a:endParaRPr lang="en-US" dirty="0"/>
          </a:p>
        </p:txBody>
      </p:sp>
      <p:sp>
        <p:nvSpPr>
          <p:cNvPr id="1048708" name="PlaceHolder 2"/>
          <p:cNvSpPr>
            <a:spLocks noGrp="1"/>
          </p:cNvSpPr>
          <p:nvPr>
            <p:ph type="subTitle"/>
          </p:nvPr>
        </p:nvSpPr>
        <p:spPr>
          <a:xfrm>
            <a:off x="611560" y="1635646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lvl="0"/>
            <a:r>
              <a:rPr lang="en-US" sz="1600" dirty="0" smtClean="0"/>
              <a:t>Remove Null Values</a:t>
            </a:r>
          </a:p>
          <a:p>
            <a:pPr lvl="0"/>
            <a:r>
              <a:rPr lang="en-US" sz="1600" dirty="0" smtClean="0"/>
              <a:t>Remove Duplicates</a:t>
            </a:r>
          </a:p>
          <a:p>
            <a:pPr lvl="0"/>
            <a:r>
              <a:rPr lang="en-US" sz="1600" dirty="0" smtClean="0"/>
              <a:t>Remove Column Country “one  Country”</a:t>
            </a:r>
          </a:p>
          <a:p>
            <a:pPr lvl="0"/>
            <a:r>
              <a:rPr lang="en-US" sz="1600" dirty="0" smtClean="0"/>
              <a:t>Change type columns “order date” and “ship date” to date type</a:t>
            </a:r>
          </a:p>
          <a:p>
            <a:pPr lvl="0"/>
            <a:r>
              <a:rPr lang="en-US" sz="1600" dirty="0" smtClean="0"/>
              <a:t>Change type column id to integer</a:t>
            </a:r>
          </a:p>
          <a:p>
            <a:endParaRPr lang="en-US" sz="16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8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PlaceHolder 1"/>
          <p:cNvSpPr>
            <a:spLocks noGrp="1"/>
          </p:cNvSpPr>
          <p:nvPr>
            <p:ph type="title"/>
          </p:nvPr>
        </p:nvSpPr>
        <p:spPr>
          <a:xfrm>
            <a:off x="683568" y="339502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r>
              <a:rPr lang="en-US" b="1" u="sng" dirty="0"/>
              <a:t>Codes :</a:t>
            </a:r>
            <a:endParaRPr lang="en-US" dirty="0"/>
          </a:p>
        </p:txBody>
      </p:sp>
      <p:sp>
        <p:nvSpPr>
          <p:cNvPr id="1048710" name="PlaceHolder 2"/>
          <p:cNvSpPr>
            <a:spLocks noGrp="1"/>
          </p:cNvSpPr>
          <p:nvPr>
            <p:ph type="subTitle"/>
          </p:nvPr>
        </p:nvSpPr>
        <p:spPr>
          <a:xfrm>
            <a:off x="971600" y="1779662"/>
            <a:ext cx="5419440" cy="255901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lvl="0"/>
            <a:r>
              <a:rPr lang="en-US" sz="1600" b="1" dirty="0"/>
              <a:t>Make Calendar Table</a:t>
            </a:r>
            <a:r>
              <a:rPr lang="en-US" sz="1600" dirty="0"/>
              <a:t> : </a:t>
            </a:r>
          </a:p>
          <a:p>
            <a:pPr marL="0" indent="0">
              <a:buNone/>
            </a:pPr>
            <a:r>
              <a:rPr lang="en-US" sz="1600" dirty="0" err="1"/>
              <a:t>CalendarTable</a:t>
            </a:r>
            <a:r>
              <a:rPr lang="en-US" sz="1600" dirty="0"/>
              <a:t> = ADDCOLUMNS (  CALENDAR (   MINX (Sales, Sales[</a:t>
            </a:r>
            <a:r>
              <a:rPr lang="en-US" sz="1600" dirty="0" err="1"/>
              <a:t>OrderDate</a:t>
            </a:r>
            <a:r>
              <a:rPr lang="en-US" sz="1600" dirty="0"/>
              <a:t>]), MAXX (Sales, Sales[</a:t>
            </a:r>
            <a:r>
              <a:rPr lang="en-US" sz="1600" dirty="0" err="1"/>
              <a:t>OrderDate</a:t>
            </a:r>
            <a:r>
              <a:rPr lang="en-US" sz="1600" dirty="0"/>
              <a:t>]) ),"Year", YEAR([Date]),"Month", FORMAT([Date], "MMMM"), "Month Number", MONTH([Date]),"Quarter", "Q" &amp; FORMAT([Date], "Q"),  "Weekday", FORMAT([Date], "</a:t>
            </a:r>
            <a:r>
              <a:rPr lang="en-US" sz="1600" dirty="0" err="1"/>
              <a:t>dddd</a:t>
            </a:r>
            <a:r>
              <a:rPr lang="en-US" sz="1600" dirty="0"/>
              <a:t>"),  "Weekday Number", WEEKDAY([Date]))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PlaceHolder 1"/>
          <p:cNvSpPr>
            <a:spLocks noGrp="1"/>
          </p:cNvSpPr>
          <p:nvPr>
            <p:ph type="title"/>
          </p:nvPr>
        </p:nvSpPr>
        <p:spPr>
          <a:xfrm>
            <a:off x="827584" y="1491630"/>
            <a:ext cx="7200800" cy="324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Make Some </a:t>
            </a:r>
            <a:r>
              <a:rPr lang="en-US" sz="1400" b="1" dirty="0"/>
              <a:t>Calculated </a:t>
            </a:r>
            <a:r>
              <a:rPr lang="en-US" sz="1400" b="1" dirty="0" err="1"/>
              <a:t>Measuers</a:t>
            </a:r>
            <a:r>
              <a:rPr lang="en-US" sz="1400" b="1" dirty="0"/>
              <a:t>  : 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smtClean="0"/>
              <a:t>  </a:t>
            </a:r>
            <a:r>
              <a:rPr lang="en-US" sz="1000" dirty="0" err="1" smtClean="0"/>
              <a:t>Avg</a:t>
            </a:r>
            <a:r>
              <a:rPr lang="en-US" sz="1000" dirty="0" smtClean="0"/>
              <a:t> </a:t>
            </a:r>
            <a:r>
              <a:rPr lang="en-US" sz="1000" dirty="0"/>
              <a:t>Sales per Order = [Total Sales] / DISTINCTCOUNT('Superstore Sales Dataset'[Order ID])</a:t>
            </a:r>
            <a:br>
              <a:rPr lang="en-US" sz="1000" dirty="0"/>
            </a:br>
            <a:r>
              <a:rPr lang="en-US" sz="1000" dirty="0"/>
              <a:t> </a:t>
            </a:r>
            <a:br>
              <a:rPr lang="en-US" sz="1000" dirty="0"/>
            </a:br>
            <a:r>
              <a:rPr lang="en-US" sz="1000" dirty="0"/>
              <a:t>Monthly Sales = TOTALMTD([Total Sales], 'Superstore Sales Dataset'[Order Date])</a:t>
            </a:r>
            <a:br>
              <a:rPr lang="en-US" sz="1000" dirty="0"/>
            </a:br>
            <a:r>
              <a:rPr lang="en-US" sz="1000" dirty="0"/>
              <a:t> </a:t>
            </a:r>
            <a:br>
              <a:rPr lang="en-US" sz="1000" dirty="0"/>
            </a:br>
            <a:r>
              <a:rPr lang="en-US" sz="1000" dirty="0"/>
              <a:t>Sales Year Growth = VAR </a:t>
            </a:r>
            <a:r>
              <a:rPr lang="en-US" sz="1000" dirty="0" err="1"/>
              <a:t>CurrentYearSales</a:t>
            </a:r>
            <a:r>
              <a:rPr lang="en-US" sz="1000" dirty="0"/>
              <a:t> = [Total Sales]</a:t>
            </a:r>
            <a:br>
              <a:rPr lang="en-US" sz="1000" dirty="0"/>
            </a:br>
            <a:r>
              <a:rPr lang="en-US" sz="1000" dirty="0"/>
              <a:t>VAR </a:t>
            </a:r>
            <a:r>
              <a:rPr lang="en-US" sz="1000" dirty="0" err="1"/>
              <a:t>PreviousYearSales</a:t>
            </a:r>
            <a:r>
              <a:rPr lang="en-US" sz="1000" dirty="0"/>
              <a:t> = CALCULATE([Total Sales], SAMEPERIODLASTYEAR('Superstore Sales Dataset'[Order Date]))RETURN IF(NOT ISBLANK(</a:t>
            </a:r>
            <a:r>
              <a:rPr lang="en-US" sz="1000" dirty="0" err="1"/>
              <a:t>PreviousYearSales</a:t>
            </a:r>
            <a:r>
              <a:rPr lang="en-US" sz="1000" dirty="0"/>
              <a:t>), (</a:t>
            </a:r>
            <a:r>
              <a:rPr lang="en-US" sz="1000" dirty="0" err="1"/>
              <a:t>CurrentYearSales</a:t>
            </a:r>
            <a:r>
              <a:rPr lang="en-US" sz="1000" dirty="0"/>
              <a:t> - </a:t>
            </a:r>
            <a:r>
              <a:rPr lang="en-US" sz="1000" dirty="0" err="1"/>
              <a:t>PreviousYearSales</a:t>
            </a:r>
            <a:r>
              <a:rPr lang="en-US" sz="1000" dirty="0"/>
              <a:t>) / </a:t>
            </a:r>
            <a:r>
              <a:rPr lang="en-US" sz="1000" dirty="0" err="1"/>
              <a:t>PreviousYearSales</a:t>
            </a:r>
            <a:r>
              <a:rPr lang="en-US" sz="1000" dirty="0"/>
              <a:t>, BLANK())</a:t>
            </a:r>
            <a:br>
              <a:rPr lang="en-US" sz="1000" dirty="0"/>
            </a:br>
            <a:r>
              <a:rPr lang="en-US" sz="1000" dirty="0"/>
              <a:t> </a:t>
            </a:r>
            <a:br>
              <a:rPr lang="en-US" sz="1000" dirty="0"/>
            </a:br>
            <a:r>
              <a:rPr lang="en-US" sz="1000" dirty="0"/>
              <a:t>Total orders = COUNT('Superstore Sales Dataset'[Order ID])</a:t>
            </a:r>
            <a:br>
              <a:rPr lang="en-US" sz="1000" dirty="0"/>
            </a:br>
            <a:r>
              <a:rPr lang="en-US" sz="1000" dirty="0"/>
              <a:t> </a:t>
            </a:r>
            <a:br>
              <a:rPr lang="en-US" sz="1000" dirty="0"/>
            </a:br>
            <a:r>
              <a:rPr lang="en-US" sz="1000" dirty="0"/>
              <a:t>Total Sales = SUM('Superstore Sales Dataset'[Sales])  </a:t>
            </a:r>
            <a:br>
              <a:rPr lang="en-US" sz="1000" dirty="0"/>
            </a:br>
            <a:r>
              <a:rPr lang="en-US" sz="1000" dirty="0"/>
              <a:t> </a:t>
            </a:r>
            <a:br>
              <a:rPr lang="en-US" sz="1000" dirty="0"/>
            </a:br>
            <a:r>
              <a:rPr lang="en-US" sz="1000" dirty="0"/>
              <a:t>Unique Customers = DISTINCTCOUNT('Superstore Sales Dataset'[Customer ID])</a:t>
            </a:r>
          </a:p>
        </p:txBody>
      </p:sp>
      <p:sp>
        <p:nvSpPr>
          <p:cNvPr id="1048712" name="PlaceHolder 2"/>
          <p:cNvSpPr>
            <a:spLocks noGrp="1"/>
          </p:cNvSpPr>
          <p:nvPr>
            <p:ph type="title"/>
          </p:nvPr>
        </p:nvSpPr>
        <p:spPr>
          <a:xfrm>
            <a:off x="251520" y="555526"/>
            <a:ext cx="3744416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r>
              <a:rPr lang="en-US" b="1" u="sng" dirty="0" smtClean="0"/>
              <a:t>Codes </a:t>
            </a:r>
            <a:r>
              <a:rPr lang="en-US" b="1" u="sng" dirty="0" err="1" smtClean="0"/>
              <a:t>Cont</a:t>
            </a:r>
            <a:r>
              <a:rPr lang="en-US" b="1" u="sng" dirty="0" smtClean="0"/>
              <a:t> </a:t>
            </a:r>
            <a:r>
              <a:rPr lang="en-US" b="1" u="sng" dirty="0"/>
              <a:t>: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000" b="1" u="sng" strike="noStrike" spc="-1" dirty="0" smtClean="0">
                <a:solidFill>
                  <a:schemeClr val="dk1"/>
                </a:solidFill>
                <a:latin typeface="Arial"/>
              </a:rPr>
              <a:t>Tools:</a:t>
            </a:r>
            <a:endParaRPr lang="fr-FR" sz="3000" b="1" u="sng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8718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55396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1" spc="-1" dirty="0" smtClean="0">
                <a:solidFill>
                  <a:srgbClr val="FFFFFF"/>
                </a:solidFill>
                <a:latin typeface="OpenSymbol"/>
              </a:rPr>
              <a:t>Power Bi 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 dirty="0" smtClean="0">
                <a:solidFill>
                  <a:srgbClr val="FFFFFF"/>
                </a:solidFill>
                <a:latin typeface="OpenSymbol"/>
              </a:rPr>
              <a:t>Excel 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1" spc="-1" dirty="0" smtClean="0">
                <a:solidFill>
                  <a:srgbClr val="FFFFFF"/>
                </a:solidFill>
                <a:latin typeface="OpenSymbol"/>
              </a:rPr>
              <a:t>Tableau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b="1" strike="noStrike" spc="-1" dirty="0" smtClean="0">
                <a:solidFill>
                  <a:srgbClr val="FFFFFF"/>
                </a:solidFill>
                <a:latin typeface="OpenSymbol"/>
              </a:rPr>
              <a:t>Python</a:t>
            </a:r>
            <a:endParaRPr lang="en-US" sz="1200" b="1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097180" name="Google Shape;846;p32"/>
          <p:cNvPicPr>
            <a:picLocks/>
          </p:cNvPicPr>
          <p:nvPr/>
        </p:nvPicPr>
        <p:blipFill>
          <a:blip r:embed="rId2"/>
          <a:srcRect t="15166" b="15166"/>
          <a:stretch>
            <a:fillRect/>
          </a:stretch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PlaceHolder 1"/>
          <p:cNvSpPr>
            <a:spLocks noGrp="1"/>
          </p:cNvSpPr>
          <p:nvPr>
            <p:ph type="title"/>
          </p:nvPr>
        </p:nvSpPr>
        <p:spPr>
          <a:xfrm>
            <a:off x="1475656" y="1563638"/>
            <a:ext cx="6192688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 smtClean="0">
                <a:solidFill>
                  <a:schemeClr val="dk1"/>
                </a:solidFill>
                <a:latin typeface="Montserrat"/>
                <a:ea typeface="Montserrat"/>
              </a:rPr>
              <a:t>1. Power bi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301</Words>
  <Application>Microsoft Office PowerPoint</Application>
  <PresentationFormat>On-screen Show (16:9)</PresentationFormat>
  <Paragraphs>55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26</vt:i4>
      </vt:variant>
      <vt:variant>
        <vt:lpstr>Slide Titles</vt:lpstr>
      </vt:variant>
      <vt:variant>
        <vt:i4>14</vt:i4>
      </vt:variant>
    </vt:vector>
  </HeadingPairs>
  <TitlesOfParts>
    <vt:vector size="47" baseType="lpstr">
      <vt:lpstr>Actor</vt:lpstr>
      <vt:lpstr>Arial</vt:lpstr>
      <vt:lpstr>Calibri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Superstore Sales Dataset Analysis</vt:lpstr>
      <vt:lpstr>PowerPoint Presentation</vt:lpstr>
      <vt:lpstr> From DEPI (“ https://drive.google.com/file/d/1QE_uoS8Aywd7ZFhmMvDmVf7jf0XN6mhw/view?usp=sharing ”)</vt:lpstr>
      <vt:lpstr>Project Objective:</vt:lpstr>
      <vt:lpstr>Clean :</vt:lpstr>
      <vt:lpstr>Codes :</vt:lpstr>
      <vt:lpstr>Make Some Calculated Measuers  :     Avg Sales per Order = [Total Sales] / DISTINCTCOUNT('Superstore Sales Dataset'[Order ID])   Monthly Sales = TOTALMTD([Total Sales], 'Superstore Sales Dataset'[Order Date])   Sales Year Growth = VAR CurrentYearSales = [Total Sales] VAR PreviousYearSales = CALCULATE([Total Sales], SAMEPERIODLASTYEAR('Superstore Sales Dataset'[Order Date]))RETURN IF(NOT ISBLANK(PreviousYearSales), (CurrentYearSales - PreviousYearSales) / PreviousYearSales, BLANK())   Total orders = COUNT('Superstore Sales Dataset'[Order ID])   Total Sales = SUM('Superstore Sales Dataset'[Sales])     Unique Customers = DISTINCTCOUNT('Superstore Sales Dataset'[Customer ID])</vt:lpstr>
      <vt:lpstr>Tools:</vt:lpstr>
      <vt:lpstr>1. Power bi</vt:lpstr>
      <vt:lpstr>2. Excel</vt:lpstr>
      <vt:lpstr>3. Tableau</vt:lpstr>
      <vt:lpstr>4. Python</vt:lpstr>
      <vt:lpstr>PowerPoint Presentation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presentation </dc:title>
  <dc:creator>23129RAA4G</dc:creator>
  <cp:lastModifiedBy>w.i</cp:lastModifiedBy>
  <cp:revision>9</cp:revision>
  <dcterms:created xsi:type="dcterms:W3CDTF">2025-04-22T16:35:25Z</dcterms:created>
  <dcterms:modified xsi:type="dcterms:W3CDTF">2025-05-07T17:39:32Z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ba3e3f47de2c4f29bffd48d3a1fcaf02</vt:lpwstr>
  </property>
</Properties>
</file>