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33659763" cy="21131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2"/>
    <p:restoredTop sz="86420"/>
  </p:normalViewPr>
  <p:slideViewPr>
    <p:cSldViewPr snapToGrid="0" snapToObjects="1">
      <p:cViewPr varScale="1">
        <p:scale>
          <a:sx n="28" d="100"/>
          <a:sy n="28" d="100"/>
        </p:scale>
        <p:origin x="12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D7A9-C4AF-A44B-8747-E8E49F82131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1143000"/>
            <a:ext cx="4914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275F-5321-4F4A-85A3-DC27F383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1550" y="1143000"/>
            <a:ext cx="4914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1275F-5321-4F4A-85A3-DC27F383B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7471" y="3458281"/>
            <a:ext cx="25244822" cy="7356793"/>
          </a:xfrm>
        </p:spPr>
        <p:txBody>
          <a:bodyPr anchor="b"/>
          <a:lstStyle>
            <a:lvl1pPr algn="ctr">
              <a:defRPr sz="16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7471" y="11098780"/>
            <a:ext cx="25244822" cy="5101817"/>
          </a:xfrm>
        </p:spPr>
        <p:txBody>
          <a:bodyPr/>
          <a:lstStyle>
            <a:lvl1pPr marL="0" indent="0" algn="ctr">
              <a:buNone/>
              <a:defRPr sz="6626"/>
            </a:lvl1pPr>
            <a:lvl2pPr marL="1262238" indent="0" algn="ctr">
              <a:buNone/>
              <a:defRPr sz="5522"/>
            </a:lvl2pPr>
            <a:lvl3pPr marL="2524476" indent="0" algn="ctr">
              <a:buNone/>
              <a:defRPr sz="4969"/>
            </a:lvl3pPr>
            <a:lvl4pPr marL="3786713" indent="0" algn="ctr">
              <a:buNone/>
              <a:defRPr sz="4417"/>
            </a:lvl4pPr>
            <a:lvl5pPr marL="5048951" indent="0" algn="ctr">
              <a:buNone/>
              <a:defRPr sz="4417"/>
            </a:lvl5pPr>
            <a:lvl6pPr marL="6311189" indent="0" algn="ctr">
              <a:buNone/>
              <a:defRPr sz="4417"/>
            </a:lvl6pPr>
            <a:lvl7pPr marL="7573427" indent="0" algn="ctr">
              <a:buNone/>
              <a:defRPr sz="4417"/>
            </a:lvl7pPr>
            <a:lvl8pPr marL="8835664" indent="0" algn="ctr">
              <a:buNone/>
              <a:defRPr sz="4417"/>
            </a:lvl8pPr>
            <a:lvl9pPr marL="10097902" indent="0" algn="ctr">
              <a:buNone/>
              <a:defRPr sz="4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87768" y="1125042"/>
            <a:ext cx="7257886" cy="17907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4109" y="1125042"/>
            <a:ext cx="21352912" cy="179077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577" y="5268132"/>
            <a:ext cx="29031546" cy="8789996"/>
          </a:xfrm>
        </p:spPr>
        <p:txBody>
          <a:bodyPr anchor="b"/>
          <a:lstStyle>
            <a:lvl1pPr>
              <a:defRPr sz="16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577" y="14141285"/>
            <a:ext cx="29031546" cy="4622451"/>
          </a:xfrm>
        </p:spPr>
        <p:txBody>
          <a:bodyPr/>
          <a:lstStyle>
            <a:lvl1pPr marL="0" indent="0">
              <a:buNone/>
              <a:defRPr sz="6626">
                <a:solidFill>
                  <a:schemeClr val="tx1">
                    <a:tint val="75000"/>
                  </a:schemeClr>
                </a:solidFill>
              </a:defRPr>
            </a:lvl1pPr>
            <a:lvl2pPr marL="1262238" indent="0">
              <a:buNone/>
              <a:defRPr sz="5522">
                <a:solidFill>
                  <a:schemeClr val="tx1">
                    <a:tint val="75000"/>
                  </a:schemeClr>
                </a:solidFill>
              </a:defRPr>
            </a:lvl2pPr>
            <a:lvl3pPr marL="2524476" indent="0">
              <a:buNone/>
              <a:defRPr sz="4969">
                <a:solidFill>
                  <a:schemeClr val="tx1">
                    <a:tint val="75000"/>
                  </a:schemeClr>
                </a:solidFill>
              </a:defRPr>
            </a:lvl3pPr>
            <a:lvl4pPr marL="3786713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4pPr>
            <a:lvl5pPr marL="5048951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5pPr>
            <a:lvl6pPr marL="6311189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6pPr>
            <a:lvl7pPr marL="7573427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7pPr>
            <a:lvl8pPr marL="8835664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8pPr>
            <a:lvl9pPr marL="10097902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7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4109" y="5625207"/>
            <a:ext cx="14305399" cy="134075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40255" y="5625207"/>
            <a:ext cx="14305399" cy="134075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3" y="1125043"/>
            <a:ext cx="29031546" cy="4084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494" y="5180084"/>
            <a:ext cx="14239656" cy="2538679"/>
          </a:xfrm>
        </p:spPr>
        <p:txBody>
          <a:bodyPr anchor="b"/>
          <a:lstStyle>
            <a:lvl1pPr marL="0" indent="0">
              <a:buNone/>
              <a:defRPr sz="6626" b="1"/>
            </a:lvl1pPr>
            <a:lvl2pPr marL="1262238" indent="0">
              <a:buNone/>
              <a:defRPr sz="5522" b="1"/>
            </a:lvl2pPr>
            <a:lvl3pPr marL="2524476" indent="0">
              <a:buNone/>
              <a:defRPr sz="4969" b="1"/>
            </a:lvl3pPr>
            <a:lvl4pPr marL="3786713" indent="0">
              <a:buNone/>
              <a:defRPr sz="4417" b="1"/>
            </a:lvl4pPr>
            <a:lvl5pPr marL="5048951" indent="0">
              <a:buNone/>
              <a:defRPr sz="4417" b="1"/>
            </a:lvl5pPr>
            <a:lvl6pPr marL="6311189" indent="0">
              <a:buNone/>
              <a:defRPr sz="4417" b="1"/>
            </a:lvl6pPr>
            <a:lvl7pPr marL="7573427" indent="0">
              <a:buNone/>
              <a:defRPr sz="4417" b="1"/>
            </a:lvl7pPr>
            <a:lvl8pPr marL="8835664" indent="0">
              <a:buNone/>
              <a:defRPr sz="4417" b="1"/>
            </a:lvl8pPr>
            <a:lvl9pPr marL="10097902" indent="0">
              <a:buNone/>
              <a:defRPr sz="44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494" y="7718763"/>
            <a:ext cx="14239656" cy="11353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40255" y="5180084"/>
            <a:ext cx="14309783" cy="2538679"/>
          </a:xfrm>
        </p:spPr>
        <p:txBody>
          <a:bodyPr anchor="b"/>
          <a:lstStyle>
            <a:lvl1pPr marL="0" indent="0">
              <a:buNone/>
              <a:defRPr sz="6626" b="1"/>
            </a:lvl1pPr>
            <a:lvl2pPr marL="1262238" indent="0">
              <a:buNone/>
              <a:defRPr sz="5522" b="1"/>
            </a:lvl2pPr>
            <a:lvl3pPr marL="2524476" indent="0">
              <a:buNone/>
              <a:defRPr sz="4969" b="1"/>
            </a:lvl3pPr>
            <a:lvl4pPr marL="3786713" indent="0">
              <a:buNone/>
              <a:defRPr sz="4417" b="1"/>
            </a:lvl4pPr>
            <a:lvl5pPr marL="5048951" indent="0">
              <a:buNone/>
              <a:defRPr sz="4417" b="1"/>
            </a:lvl5pPr>
            <a:lvl6pPr marL="6311189" indent="0">
              <a:buNone/>
              <a:defRPr sz="4417" b="1"/>
            </a:lvl6pPr>
            <a:lvl7pPr marL="7573427" indent="0">
              <a:buNone/>
              <a:defRPr sz="4417" b="1"/>
            </a:lvl7pPr>
            <a:lvl8pPr marL="8835664" indent="0">
              <a:buNone/>
              <a:defRPr sz="4417" b="1"/>
            </a:lvl8pPr>
            <a:lvl9pPr marL="10097902" indent="0">
              <a:buNone/>
              <a:defRPr sz="44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40255" y="7718763"/>
            <a:ext cx="14309783" cy="11353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4" y="1408748"/>
            <a:ext cx="10856149" cy="4930616"/>
          </a:xfrm>
        </p:spPr>
        <p:txBody>
          <a:bodyPr anchor="b"/>
          <a:lstStyle>
            <a:lvl1pPr>
              <a:defRPr sz="8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9783" y="3042505"/>
            <a:ext cx="17040255" cy="15016857"/>
          </a:xfrm>
        </p:spPr>
        <p:txBody>
          <a:bodyPr/>
          <a:lstStyle>
            <a:lvl1pPr>
              <a:defRPr sz="8835"/>
            </a:lvl1pPr>
            <a:lvl2pPr>
              <a:defRPr sz="7730"/>
            </a:lvl2pPr>
            <a:lvl3pPr>
              <a:defRPr sz="6626"/>
            </a:lvl3pPr>
            <a:lvl4pPr>
              <a:defRPr sz="5522"/>
            </a:lvl4pPr>
            <a:lvl5pPr>
              <a:defRPr sz="5522"/>
            </a:lvl5pPr>
            <a:lvl6pPr>
              <a:defRPr sz="5522"/>
            </a:lvl6pPr>
            <a:lvl7pPr>
              <a:defRPr sz="5522"/>
            </a:lvl7pPr>
            <a:lvl8pPr>
              <a:defRPr sz="5522"/>
            </a:lvl8pPr>
            <a:lvl9pPr>
              <a:defRPr sz="5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494" y="6339364"/>
            <a:ext cx="10856149" cy="11744456"/>
          </a:xfrm>
        </p:spPr>
        <p:txBody>
          <a:bodyPr/>
          <a:lstStyle>
            <a:lvl1pPr marL="0" indent="0">
              <a:buNone/>
              <a:defRPr sz="4417"/>
            </a:lvl1pPr>
            <a:lvl2pPr marL="1262238" indent="0">
              <a:buNone/>
              <a:defRPr sz="3865"/>
            </a:lvl2pPr>
            <a:lvl3pPr marL="2524476" indent="0">
              <a:buNone/>
              <a:defRPr sz="3313"/>
            </a:lvl3pPr>
            <a:lvl4pPr marL="3786713" indent="0">
              <a:buNone/>
              <a:defRPr sz="2761"/>
            </a:lvl4pPr>
            <a:lvl5pPr marL="5048951" indent="0">
              <a:buNone/>
              <a:defRPr sz="2761"/>
            </a:lvl5pPr>
            <a:lvl6pPr marL="6311189" indent="0">
              <a:buNone/>
              <a:defRPr sz="2761"/>
            </a:lvl6pPr>
            <a:lvl7pPr marL="7573427" indent="0">
              <a:buNone/>
              <a:defRPr sz="2761"/>
            </a:lvl7pPr>
            <a:lvl8pPr marL="8835664" indent="0">
              <a:buNone/>
              <a:defRPr sz="2761"/>
            </a:lvl8pPr>
            <a:lvl9pPr marL="10097902" indent="0">
              <a:buNone/>
              <a:defRPr sz="2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4" y="1408748"/>
            <a:ext cx="10856149" cy="4930616"/>
          </a:xfrm>
        </p:spPr>
        <p:txBody>
          <a:bodyPr anchor="b"/>
          <a:lstStyle>
            <a:lvl1pPr>
              <a:defRPr sz="8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09783" y="3042505"/>
            <a:ext cx="17040255" cy="15016857"/>
          </a:xfrm>
        </p:spPr>
        <p:txBody>
          <a:bodyPr anchor="t"/>
          <a:lstStyle>
            <a:lvl1pPr marL="0" indent="0">
              <a:buNone/>
              <a:defRPr sz="8835"/>
            </a:lvl1pPr>
            <a:lvl2pPr marL="1262238" indent="0">
              <a:buNone/>
              <a:defRPr sz="7730"/>
            </a:lvl2pPr>
            <a:lvl3pPr marL="2524476" indent="0">
              <a:buNone/>
              <a:defRPr sz="6626"/>
            </a:lvl3pPr>
            <a:lvl4pPr marL="3786713" indent="0">
              <a:buNone/>
              <a:defRPr sz="5522"/>
            </a:lvl4pPr>
            <a:lvl5pPr marL="5048951" indent="0">
              <a:buNone/>
              <a:defRPr sz="5522"/>
            </a:lvl5pPr>
            <a:lvl6pPr marL="6311189" indent="0">
              <a:buNone/>
              <a:defRPr sz="5522"/>
            </a:lvl6pPr>
            <a:lvl7pPr marL="7573427" indent="0">
              <a:buNone/>
              <a:defRPr sz="5522"/>
            </a:lvl7pPr>
            <a:lvl8pPr marL="8835664" indent="0">
              <a:buNone/>
              <a:defRPr sz="5522"/>
            </a:lvl8pPr>
            <a:lvl9pPr marL="10097902" indent="0">
              <a:buNone/>
              <a:defRPr sz="5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494" y="6339364"/>
            <a:ext cx="10856149" cy="11744456"/>
          </a:xfrm>
        </p:spPr>
        <p:txBody>
          <a:bodyPr/>
          <a:lstStyle>
            <a:lvl1pPr marL="0" indent="0">
              <a:buNone/>
              <a:defRPr sz="4417"/>
            </a:lvl1pPr>
            <a:lvl2pPr marL="1262238" indent="0">
              <a:buNone/>
              <a:defRPr sz="3865"/>
            </a:lvl2pPr>
            <a:lvl3pPr marL="2524476" indent="0">
              <a:buNone/>
              <a:defRPr sz="3313"/>
            </a:lvl3pPr>
            <a:lvl4pPr marL="3786713" indent="0">
              <a:buNone/>
              <a:defRPr sz="2761"/>
            </a:lvl4pPr>
            <a:lvl5pPr marL="5048951" indent="0">
              <a:buNone/>
              <a:defRPr sz="2761"/>
            </a:lvl5pPr>
            <a:lvl6pPr marL="6311189" indent="0">
              <a:buNone/>
              <a:defRPr sz="2761"/>
            </a:lvl6pPr>
            <a:lvl7pPr marL="7573427" indent="0">
              <a:buNone/>
              <a:defRPr sz="2761"/>
            </a:lvl7pPr>
            <a:lvl8pPr marL="8835664" indent="0">
              <a:buNone/>
              <a:defRPr sz="2761"/>
            </a:lvl8pPr>
            <a:lvl9pPr marL="10097902" indent="0">
              <a:buNone/>
              <a:defRPr sz="2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109" y="1125043"/>
            <a:ext cx="29031546" cy="4084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109" y="5625207"/>
            <a:ext cx="29031546" cy="1340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4109" y="19585506"/>
            <a:ext cx="7573447" cy="112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18D1-F980-2F4A-A11E-5AF8EAC2BE9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9797" y="19585506"/>
            <a:ext cx="11360170" cy="112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2207" y="19585506"/>
            <a:ext cx="7573447" cy="112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24476" rtl="0" eaLnBrk="1" latinLnBrk="0" hangingPunct="1">
        <a:lnSpc>
          <a:spcPct val="90000"/>
        </a:lnSpc>
        <a:spcBef>
          <a:spcPct val="0"/>
        </a:spcBef>
        <a:buNone/>
        <a:defRPr sz="12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1119" indent="-631119" algn="l" defTabSz="2524476" rtl="0" eaLnBrk="1" latinLnBrk="0" hangingPunct="1">
        <a:lnSpc>
          <a:spcPct val="90000"/>
        </a:lnSpc>
        <a:spcBef>
          <a:spcPts val="2761"/>
        </a:spcBef>
        <a:buFont typeface="Arial" panose="020B0604020202020204" pitchFamily="34" charset="0"/>
        <a:buChar char="•"/>
        <a:defRPr sz="7730" kern="1200">
          <a:solidFill>
            <a:schemeClr val="tx1"/>
          </a:solidFill>
          <a:latin typeface="+mn-lt"/>
          <a:ea typeface="+mn-ea"/>
          <a:cs typeface="+mn-cs"/>
        </a:defRPr>
      </a:lvl1pPr>
      <a:lvl2pPr marL="1893357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6626" kern="1200">
          <a:solidFill>
            <a:schemeClr val="tx1"/>
          </a:solidFill>
          <a:latin typeface="+mn-lt"/>
          <a:ea typeface="+mn-ea"/>
          <a:cs typeface="+mn-cs"/>
        </a:defRPr>
      </a:lvl2pPr>
      <a:lvl3pPr marL="3155594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5522" kern="1200">
          <a:solidFill>
            <a:schemeClr val="tx1"/>
          </a:solidFill>
          <a:latin typeface="+mn-lt"/>
          <a:ea typeface="+mn-ea"/>
          <a:cs typeface="+mn-cs"/>
        </a:defRPr>
      </a:lvl3pPr>
      <a:lvl4pPr marL="4417832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4pPr>
      <a:lvl5pPr marL="5680070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5pPr>
      <a:lvl6pPr marL="6942308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6pPr>
      <a:lvl7pPr marL="8204545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7pPr>
      <a:lvl8pPr marL="9466783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8pPr>
      <a:lvl9pPr marL="10729021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1pPr>
      <a:lvl2pPr marL="1262238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2pPr>
      <a:lvl3pPr marL="2524476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3pPr>
      <a:lvl4pPr marL="3786713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4pPr>
      <a:lvl5pPr marL="5048951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5pPr>
      <a:lvl6pPr marL="6311189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6pPr>
      <a:lvl7pPr marL="7573427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7pPr>
      <a:lvl8pPr marL="8835664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8pPr>
      <a:lvl9pPr marL="10097902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18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5" Type="http://schemas.openxmlformats.org/officeDocument/2006/relationships/image" Target="../media/image12.JPG"/><Relationship Id="rId10" Type="http://schemas.openxmlformats.org/officeDocument/2006/relationships/image" Target="../media/image7.jfif"/><Relationship Id="rId19" Type="http://schemas.openxmlformats.org/officeDocument/2006/relationships/image" Target="../media/image16.JP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E4F2BA65-822C-444E-BFCD-C14F8796BF46}"/>
              </a:ext>
            </a:extLst>
          </p:cNvPr>
          <p:cNvSpPr/>
          <p:nvPr/>
        </p:nvSpPr>
        <p:spPr>
          <a:xfrm>
            <a:off x="252248" y="541998"/>
            <a:ext cx="33076055" cy="2912954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309560" y="3786625"/>
            <a:ext cx="9377030" cy="544037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Goals</a:t>
            </a:r>
          </a:p>
          <a:p>
            <a:pPr>
              <a:spcBef>
                <a:spcPct val="0"/>
              </a:spcBef>
              <a:defRPr/>
            </a:pPr>
            <a:endParaRPr lang="en-US" sz="2700" b="1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latin typeface="+mj-lt"/>
              </a:rPr>
              <a:t>The project is focusing in detecting multilabel faces in group pictures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latin typeface="+mj-lt"/>
              </a:rPr>
              <a:t>The project also can be used throw social media apps for recognize faces</a:t>
            </a:r>
            <a:endParaRPr lang="ar-SA" sz="27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SA" sz="27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cs typeface="Times New Roman" panose="02020603050405020304" pitchFamily="18" charset="0"/>
              </a:rPr>
              <a:t>detect faces in both live videos and pictures and find the number of faces exist and keep record of it as cropped faces record in a way it is easy to link to the original picture.</a:t>
            </a:r>
          </a:p>
          <a:p>
            <a:endParaRPr lang="en-US" sz="2700" b="1" dirty="0">
              <a:latin typeface="+mj-lt"/>
            </a:endParaRPr>
          </a:p>
          <a:p>
            <a:endParaRPr lang="en-US" sz="2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76666A9-22BE-F54B-9B8E-6210A8FB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8" y="491461"/>
            <a:ext cx="33076055" cy="2237513"/>
          </a:xfrm>
        </p:spPr>
        <p:txBody>
          <a:bodyPr>
            <a:noAutofit/>
          </a:bodyPr>
          <a:lstStyle/>
          <a:p>
            <a:r>
              <a:rPr lang="en-US" dirty="0"/>
              <a:t>Face Recognition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24C9177-4146-B045-B773-8EBD3509FD74}"/>
              </a:ext>
            </a:extLst>
          </p:cNvPr>
          <p:cNvSpPr txBox="1">
            <a:spLocks/>
          </p:cNvSpPr>
          <p:nvPr/>
        </p:nvSpPr>
        <p:spPr>
          <a:xfrm>
            <a:off x="331460" y="2433776"/>
            <a:ext cx="33076055" cy="1067763"/>
          </a:xfrm>
          <a:prstGeom prst="rect">
            <a:avLst/>
          </a:prstGeom>
        </p:spPr>
        <p:txBody>
          <a:bodyPr vert="horz" lIns="180841" tIns="90420" rIns="180841" bIns="904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dirty="0"/>
              <a:t>Anas Omar Alamri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87B00F6-1056-2F4C-AB39-6B25F2ADD687}"/>
              </a:ext>
            </a:extLst>
          </p:cNvPr>
          <p:cNvSpPr txBox="1">
            <a:spLocks/>
          </p:cNvSpPr>
          <p:nvPr/>
        </p:nvSpPr>
        <p:spPr>
          <a:xfrm>
            <a:off x="309560" y="9586360"/>
            <a:ext cx="9434345" cy="5462911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Preprocessing 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700" b="1" dirty="0">
                <a:latin typeface="+mj-lt"/>
                <a:cs typeface="Times New Roman" panose="02020603050405020304" pitchFamily="18" charset="0"/>
              </a:rPr>
              <a:t>Cropped faces for faces pictures is collected in a file named the positive data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700" b="1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700" b="1" dirty="0">
                <a:latin typeface="+mj-lt"/>
                <a:cs typeface="Times New Roman" panose="02020603050405020304" pitchFamily="18" charset="0"/>
              </a:rPr>
              <a:t>Pictures  of background or any item is getting identify as a face by mistake during test stage (no faces in it)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700" b="1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700" b="1" dirty="0">
                <a:latin typeface="+mj-lt"/>
                <a:cs typeface="Times New Roman" panose="02020603050405020304" pitchFamily="18" charset="0"/>
              </a:rPr>
              <a:t>Resize the images before training 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700" b="1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700" b="1" dirty="0">
                <a:latin typeface="+mj-lt"/>
                <a:cs typeface="Times New Roman" panose="02020603050405020304" pitchFamily="18" charset="0"/>
              </a:rPr>
              <a:t>Regenerate the pictures to overcome unbalanced data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1BC26132-2BE3-904B-8EB7-96846293E017}"/>
              </a:ext>
            </a:extLst>
          </p:cNvPr>
          <p:cNvSpPr txBox="1">
            <a:spLocks/>
          </p:cNvSpPr>
          <p:nvPr/>
        </p:nvSpPr>
        <p:spPr>
          <a:xfrm>
            <a:off x="10058397" y="3764577"/>
            <a:ext cx="15351291" cy="5484466"/>
          </a:xfrm>
          <a:prstGeom prst="rect">
            <a:avLst/>
          </a:prstGeom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HAAR CASCADE</a:t>
            </a: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2CF2707-BD46-1848-8A22-F029AF71B03F}"/>
              </a:ext>
            </a:extLst>
          </p:cNvPr>
          <p:cNvSpPr txBox="1">
            <a:spLocks/>
          </p:cNvSpPr>
          <p:nvPr/>
        </p:nvSpPr>
        <p:spPr>
          <a:xfrm>
            <a:off x="25781495" y="9586358"/>
            <a:ext cx="7568707" cy="550479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60242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  <a:r>
              <a:rPr lang="en-US" sz="2629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endParaRPr lang="en-US" sz="30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000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3000" b="1" dirty="0">
                <a:latin typeface="+mj-lt"/>
                <a:ea typeface="+mj-ea"/>
                <a:cs typeface="Times New Roman" panose="02020603050405020304" pitchFamily="18" charset="0"/>
              </a:rPr>
              <a:t> Keep improving the model by adding new data pictures based on the test results.</a:t>
            </a:r>
          </a:p>
          <a:p>
            <a:pPr>
              <a:spcBef>
                <a:spcPct val="0"/>
              </a:spcBef>
              <a:defRPr/>
            </a:pPr>
            <a:endParaRPr lang="en-US" sz="3000" b="1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3000" b="1" dirty="0">
                <a:latin typeface="+mj-lt"/>
                <a:ea typeface="+mj-ea"/>
                <a:cs typeface="Times New Roman" panose="02020603050405020304" pitchFamily="18" charset="0"/>
              </a:rPr>
              <a:t>  Recreating the model with different filters </a:t>
            </a: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endParaRPr lang="en-US" sz="3000" b="1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3000" b="1" dirty="0">
                <a:latin typeface="+mj-lt"/>
                <a:ea typeface="+mj-ea"/>
                <a:cs typeface="Times New Roman" panose="02020603050405020304" pitchFamily="18" charset="0"/>
              </a:rPr>
              <a:t> Applying neural network to the result of the model for face identification </a:t>
            </a:r>
            <a:endParaRPr lang="en-US" sz="3000" b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A7CD0DB-88D7-9649-A597-06E762A88C9D}"/>
              </a:ext>
            </a:extLst>
          </p:cNvPr>
          <p:cNvSpPr txBox="1">
            <a:spLocks/>
          </p:cNvSpPr>
          <p:nvPr/>
        </p:nvSpPr>
        <p:spPr>
          <a:xfrm>
            <a:off x="25781495" y="15395732"/>
            <a:ext cx="7546808" cy="54365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9600" b="1" dirty="0">
                <a:solidFill>
                  <a:srgbClr val="FF0000"/>
                </a:solidFill>
                <a:latin typeface="+mj-lt"/>
              </a:rPr>
              <a:t>Ask me about the Live Demo!</a:t>
            </a:r>
            <a:endParaRPr lang="en-US" sz="9600" i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2679E77-85C8-C04E-8642-806376CDE972}"/>
              </a:ext>
            </a:extLst>
          </p:cNvPr>
          <p:cNvSpPr txBox="1">
            <a:spLocks/>
          </p:cNvSpPr>
          <p:nvPr/>
        </p:nvSpPr>
        <p:spPr>
          <a:xfrm>
            <a:off x="25781495" y="3764578"/>
            <a:ext cx="7546808" cy="5462418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Improving methods 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3200" b="1" dirty="0"/>
              <a:t>integral image</a:t>
            </a:r>
          </a:p>
          <a:p>
            <a:pPr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3200" b="1" dirty="0" err="1"/>
              <a:t>Adaboost</a:t>
            </a:r>
            <a:r>
              <a:rPr lang="en-US" sz="3200" b="1" dirty="0"/>
              <a:t> 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endParaRPr 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Cascading </a:t>
            </a: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endParaRPr lang="en-US" sz="3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endParaRPr lang="en-US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27EDFA-3352-D348-9AD8-2D418B77AE7E}"/>
              </a:ext>
            </a:extLst>
          </p:cNvPr>
          <p:cNvSpPr txBox="1">
            <a:spLocks/>
          </p:cNvSpPr>
          <p:nvPr/>
        </p:nvSpPr>
        <p:spPr>
          <a:xfrm>
            <a:off x="10058399" y="9586359"/>
            <a:ext cx="15351290" cy="550479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60242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First Model created </a:t>
            </a:r>
            <a:endParaRPr lang="en-US" sz="2629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629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A539947-7B60-A14B-B9DF-4B84DD4C9EC7}"/>
              </a:ext>
            </a:extLst>
          </p:cNvPr>
          <p:cNvSpPr txBox="1">
            <a:spLocks/>
          </p:cNvSpPr>
          <p:nvPr/>
        </p:nvSpPr>
        <p:spPr>
          <a:xfrm>
            <a:off x="252246" y="15395731"/>
            <a:ext cx="9434345" cy="54365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Sample of Positive and Negative Data </a:t>
            </a: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82C97D-013B-1840-9D43-8416EC2AFD45}"/>
              </a:ext>
            </a:extLst>
          </p:cNvPr>
          <p:cNvSpPr txBox="1">
            <a:spLocks/>
          </p:cNvSpPr>
          <p:nvPr/>
        </p:nvSpPr>
        <p:spPr>
          <a:xfrm>
            <a:off x="10058399" y="15395732"/>
            <a:ext cx="15351289" cy="54365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60242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Last Model created</a:t>
            </a: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D2610713-E7D2-004A-9F1C-7F1220451078}"/>
              </a:ext>
            </a:extLst>
          </p:cNvPr>
          <p:cNvSpPr txBox="1">
            <a:spLocks/>
          </p:cNvSpPr>
          <p:nvPr/>
        </p:nvSpPr>
        <p:spPr>
          <a:xfrm>
            <a:off x="17979807" y="7648380"/>
            <a:ext cx="1179662" cy="5685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02480-22EF-6E47-B05F-9AEA87A66B06}"/>
              </a:ext>
            </a:extLst>
          </p:cNvPr>
          <p:cNvSpPr txBox="1"/>
          <p:nvPr/>
        </p:nvSpPr>
        <p:spPr>
          <a:xfrm>
            <a:off x="1795022" y="1651756"/>
            <a:ext cx="176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C106A-5331-4A93-928E-7BCCB660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6" y="951243"/>
            <a:ext cx="5784323" cy="2310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77C71-0928-43B8-93BF-3C50B4BE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11564" y="541998"/>
            <a:ext cx="6259393" cy="27150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8F36F66-8673-4FF1-9678-769195B92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0" y="17077187"/>
            <a:ext cx="2049558" cy="3563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898E374-C5E3-42E3-9048-86D418EEA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15" y="17076089"/>
            <a:ext cx="2049557" cy="3563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F16596-07D4-4999-96C2-D85DD17713EA}"/>
              </a:ext>
            </a:extLst>
          </p:cNvPr>
          <p:cNvCxnSpPr/>
          <p:nvPr/>
        </p:nvCxnSpPr>
        <p:spPr>
          <a:xfrm>
            <a:off x="688806" y="16847127"/>
            <a:ext cx="7956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4B6DDA-E24B-45EA-AFC3-5BECB755717A}"/>
              </a:ext>
            </a:extLst>
          </p:cNvPr>
          <p:cNvCxnSpPr/>
          <p:nvPr/>
        </p:nvCxnSpPr>
        <p:spPr>
          <a:xfrm>
            <a:off x="4932218" y="16126454"/>
            <a:ext cx="0" cy="418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2DCDE7-7780-4893-92D4-5C3DFD8EB934}"/>
              </a:ext>
            </a:extLst>
          </p:cNvPr>
          <p:cNvSpPr txBox="1"/>
          <p:nvPr/>
        </p:nvSpPr>
        <p:spPr>
          <a:xfrm>
            <a:off x="1478255" y="16101815"/>
            <a:ext cx="3079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Positive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3243F7-84C7-49AF-9582-AED003170534}"/>
              </a:ext>
            </a:extLst>
          </p:cNvPr>
          <p:cNvSpPr txBox="1"/>
          <p:nvPr/>
        </p:nvSpPr>
        <p:spPr>
          <a:xfrm>
            <a:off x="5565609" y="16011647"/>
            <a:ext cx="3079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Negative</a:t>
            </a:r>
            <a:r>
              <a:rPr lang="en-US" sz="4400" dirty="0"/>
              <a:t> 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F819D04-FA8B-4633-A747-4F269B3F1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57" y="17030483"/>
            <a:ext cx="2071300" cy="3491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BF33E80-855E-47BD-816A-A41F3F03F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01" y="16994221"/>
            <a:ext cx="2049557" cy="3563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0258750-7E11-4D32-BC04-73C28ADEF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79" y="4490391"/>
            <a:ext cx="3843912" cy="444683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A99E130-4457-4C81-BB92-993CD79449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602" y="4361326"/>
            <a:ext cx="3396931" cy="470495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D3C0F2-205A-4981-9104-FB5809D0C1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946" y="4530132"/>
            <a:ext cx="8302960" cy="425492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C65B9FE-34C2-4B5E-9CFC-3C5E37F68D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985" y="10233023"/>
            <a:ext cx="4520376" cy="474196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31BB745-448A-403C-8D84-F320F61F23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79" y="10295908"/>
            <a:ext cx="5433232" cy="465891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C5BDEE1-032C-403B-BEE4-B5E44EC0C8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892" y="10184890"/>
            <a:ext cx="5433231" cy="458980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CA84C19-97F9-4417-B36F-BC6FB0A58F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79" y="16016309"/>
            <a:ext cx="5433232" cy="462454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9BAF6B4E-AFBA-4B03-8FF1-A5EC96045A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067" y="16194045"/>
            <a:ext cx="5308707" cy="439517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68B98-D103-4AF7-9C65-7C582B1AA4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465" y="16126454"/>
            <a:ext cx="4970644" cy="439517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BC4D0AE-9738-45B7-82D0-DDAA2D480A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379" y="4566473"/>
            <a:ext cx="2869529" cy="42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188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Face Recognition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Action Recognition</dc:title>
  <dc:creator>Greg Mori</dc:creator>
  <cp:lastModifiedBy>anas alamri</cp:lastModifiedBy>
  <cp:revision>641</cp:revision>
  <dcterms:created xsi:type="dcterms:W3CDTF">2018-11-28T01:52:15Z</dcterms:created>
  <dcterms:modified xsi:type="dcterms:W3CDTF">2019-12-19T08:56:29Z</dcterms:modified>
</cp:coreProperties>
</file>