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7.xml" ContentType="application/vnd.openxmlformats-officedocument.theme+xml"/>
  <Override PartName="/ppt/slideLayouts/slideLayout11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57" r:id="rId2"/>
    <p:sldMasterId id="2147483655" r:id="rId3"/>
    <p:sldMasterId id="2147483653" r:id="rId4"/>
    <p:sldMasterId id="2147483669" r:id="rId5"/>
    <p:sldMasterId id="2147483659" r:id="rId6"/>
    <p:sldMasterId id="2147483661" r:id="rId7"/>
    <p:sldMasterId id="2147483664" r:id="rId8"/>
  </p:sldMasterIdLst>
  <p:notesMasterIdLst>
    <p:notesMasterId r:id="rId16"/>
  </p:notesMasterIdLst>
  <p:handoutMasterIdLst>
    <p:handoutMasterId r:id="rId17"/>
  </p:handoutMasterIdLst>
  <p:sldIdLst>
    <p:sldId id="256" r:id="rId9"/>
    <p:sldId id="257" r:id="rId10"/>
    <p:sldId id="269" r:id="rId11"/>
    <p:sldId id="270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57"/>
    <p:restoredTop sz="94684"/>
  </p:normalViewPr>
  <p:slideViewPr>
    <p:cSldViewPr snapToGrid="0" snapToObjects="1">
      <p:cViewPr varScale="1">
        <p:scale>
          <a:sx n="63" d="100"/>
          <a:sy n="63" d="100"/>
        </p:scale>
        <p:origin x="5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23" d="100"/>
          <a:sy n="123" d="100"/>
        </p:scale>
        <p:origin x="459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91509F-5F7C-8945-871F-3452F70444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417238-BFEB-4040-AE40-ED9E02E7C1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016DE-6731-8749-9AAB-B743531C4CC7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120B7-C1B7-A14E-B451-B0D0EDE48D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3D279-87C0-D940-8F6A-007E0BEA05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FB9FE-5433-144B-B5A3-1B7D3BA37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60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8A2FD-B261-9143-B91F-48B22BB5936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16CD9-8F23-BA4E-AF18-C8203EF87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7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E764-B83B-C34A-BFDB-9AABD9D0B5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6713" y="5190716"/>
            <a:ext cx="10131287" cy="1015664"/>
          </a:xfrm>
          <a:prstGeom prst="rect">
            <a:avLst/>
          </a:prstGeom>
        </p:spPr>
        <p:txBody>
          <a:bodyPr anchor="ctr"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9172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Image,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70FEE-9960-B54C-A930-F43197EE63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5" name="Footer Placeholder 15">
            <a:extLst>
              <a:ext uri="{FF2B5EF4-FFF2-40B4-BE49-F238E27FC236}">
                <a16:creationId xmlns:a16="http://schemas.microsoft.com/office/drawing/2014/main" id="{13853AB8-4F92-A54B-9E82-510A2C799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5070" y="6250329"/>
            <a:ext cx="4114800" cy="288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0E93A4E2-A7C2-E54F-BE8A-D32986344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120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11AA8-27C9-8241-B42F-4E697CE3E23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18732BE2-6E0F-5446-B4E5-E8068E3A0B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512" y="2118126"/>
            <a:ext cx="3391199" cy="4286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A8DCDB0-CB5C-1D4E-97B6-4C45BCBC9A8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8513" y="2684806"/>
            <a:ext cx="3391200" cy="2016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C6DEF4-E0F7-5945-8596-C455B5C16F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8513" y="4826642"/>
            <a:ext cx="3391199" cy="8185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EEB294BE-6D08-8F44-85A2-819BF9AC60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62599" y="2118126"/>
            <a:ext cx="3391199" cy="4286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5590938A-A2A4-E943-83CC-5DA1AC7A90A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962600" y="2684806"/>
            <a:ext cx="3391200" cy="2016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F32EA24-32A7-7746-AD51-6F1F3229B5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62600" y="4826642"/>
            <a:ext cx="3391199" cy="8185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C94BFB10-E2C7-8745-9886-43564469C4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0553" y="2118126"/>
            <a:ext cx="3391199" cy="4286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51FF46C3-8ADD-6843-8312-ECBC62A64D6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80554" y="2684806"/>
            <a:ext cx="3391200" cy="2016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63F0C0E4-BE5A-5F44-9EA4-7DFA758F941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80554" y="4826642"/>
            <a:ext cx="3391199" cy="8185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39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409BD3F-F530-F243-869B-69BA7F0018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1881" y="-51880"/>
            <a:ext cx="6115455" cy="3469532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336A131-4879-FB47-9E7B-AAF8A9CB33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5651" y="4284101"/>
            <a:ext cx="2012400" cy="7478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6C93232-97D6-E84B-BC73-E18B06B47D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651" y="5114462"/>
            <a:ext cx="2012400" cy="8316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Input stat description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8EE14CE-ADFF-424F-9477-F049FF4968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65547" y="4284200"/>
            <a:ext cx="2012400" cy="7477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13A2B92-0A31-F749-AA48-B7F0E5A349D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65547" y="5114462"/>
            <a:ext cx="2012400" cy="8316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 sz="1500">
                <a:solidFill>
                  <a:schemeClr val="bg1"/>
                </a:solidFill>
              </a:defRPr>
            </a:lvl2pPr>
            <a:lvl3pPr marL="914400" indent="0" algn="ctr">
              <a:buNone/>
              <a:defRPr sz="1500">
                <a:solidFill>
                  <a:schemeClr val="bg1"/>
                </a:solidFill>
              </a:defRPr>
            </a:lvl3pPr>
            <a:lvl4pPr marL="1371600" indent="0" algn="ctr">
              <a:buNone/>
              <a:defRPr sz="1500">
                <a:solidFill>
                  <a:schemeClr val="bg1"/>
                </a:solidFill>
              </a:defRPr>
            </a:lvl4pPr>
            <a:lvl5pPr marL="1828800" indent="0" algn="ctr"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Input stat description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0625686-7B8B-1D40-BB0A-3C620C88391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68040" y="915610"/>
            <a:ext cx="2012950" cy="7477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036D8AD-6FA2-DB4E-95BB-26438FC1BE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42117" y="915610"/>
            <a:ext cx="2012950" cy="7477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9DC0E9AD-34FF-E348-AEC2-650A5F31A10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68590" y="1749988"/>
            <a:ext cx="2012400" cy="8316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Input stat description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57A56864-18E3-6E4E-91D4-EAFD7C61825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342117" y="1749988"/>
            <a:ext cx="2012400" cy="8316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Input stat description</a:t>
            </a:r>
          </a:p>
        </p:txBody>
      </p:sp>
      <p:sp>
        <p:nvSpPr>
          <p:cNvPr id="39" name="Picture Placeholder 7">
            <a:extLst>
              <a:ext uri="{FF2B5EF4-FFF2-40B4-BE49-F238E27FC236}">
                <a16:creationId xmlns:a16="http://schemas.microsoft.com/office/drawing/2014/main" id="{B9F7D0CA-DBE3-4F47-84DB-DA1FC5A3A5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62472" y="3419856"/>
            <a:ext cx="6129528" cy="3419856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7D416-58EA-C44A-9B46-10FB28DC5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4338" y="2882348"/>
            <a:ext cx="5128591" cy="1382575"/>
          </a:xfrm>
          <a:prstGeom prst="rect">
            <a:avLst/>
          </a:prstGeom>
        </p:spPr>
        <p:txBody>
          <a:bodyPr anchor="ctr"/>
          <a:lstStyle>
            <a:lvl1pPr>
              <a:defRPr sz="3000"/>
            </a:lvl1pPr>
          </a:lstStyle>
          <a:p>
            <a:r>
              <a:rPr lang="en-US" dirty="0"/>
              <a:t>Divider slide title</a:t>
            </a:r>
          </a:p>
        </p:txBody>
      </p:sp>
    </p:spTree>
    <p:extLst>
      <p:ext uri="{BB962C8B-B14F-4D97-AF65-F5344CB8AC3E}">
        <p14:creationId xmlns:p14="http://schemas.microsoft.com/office/powerpoint/2010/main" val="84074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6B34-8EDA-4D44-BDDD-20468D98CD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45" y="2766218"/>
            <a:ext cx="11168269" cy="1325563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slide title</a:t>
            </a:r>
          </a:p>
        </p:txBody>
      </p:sp>
    </p:spTree>
    <p:extLst>
      <p:ext uri="{BB962C8B-B14F-4D97-AF65-F5344CB8AC3E}">
        <p14:creationId xmlns:p14="http://schemas.microsoft.com/office/powerpoint/2010/main" val="80512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C884B-E17B-D54F-8E79-2F15B4975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46" y="2766218"/>
            <a:ext cx="11168269" cy="1325563"/>
          </a:xfrm>
          <a:prstGeom prst="rect">
            <a:avLst/>
          </a:prstGeom>
        </p:spPr>
        <p:txBody>
          <a:bodyPr anchor="ctr"/>
          <a:lstStyle>
            <a:lvl1pPr>
              <a:defRPr sz="3000"/>
            </a:lvl1pPr>
          </a:lstStyle>
          <a:p>
            <a:r>
              <a:rPr lang="en-US" dirty="0"/>
              <a:t>Divider slide title</a:t>
            </a:r>
          </a:p>
        </p:txBody>
      </p:sp>
    </p:spTree>
    <p:extLst>
      <p:ext uri="{BB962C8B-B14F-4D97-AF65-F5344CB8AC3E}">
        <p14:creationId xmlns:p14="http://schemas.microsoft.com/office/powerpoint/2010/main" val="286979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3790E71-12F6-B647-BCA1-327DC5174B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145" y="2766218"/>
            <a:ext cx="11168269" cy="1325563"/>
          </a:xfrm>
          <a:prstGeom prst="rect">
            <a:avLst/>
          </a:prstGeom>
        </p:spPr>
        <p:txBody>
          <a:bodyPr anchor="ctr"/>
          <a:lstStyle>
            <a:lvl1pPr algn="l"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title slide</a:t>
            </a:r>
          </a:p>
        </p:txBody>
      </p:sp>
    </p:spTree>
    <p:extLst>
      <p:ext uri="{BB962C8B-B14F-4D97-AF65-F5344CB8AC3E}">
        <p14:creationId xmlns:p14="http://schemas.microsoft.com/office/powerpoint/2010/main" val="306448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5 -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7560-602F-6F44-BBAC-738812F69D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6876" y="2703443"/>
            <a:ext cx="7013654" cy="166977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290AAC-283B-AE4C-986B-45D11E0959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97163" y="4502426"/>
            <a:ext cx="7013575" cy="25903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Source name, Source title</a:t>
            </a:r>
          </a:p>
        </p:txBody>
      </p:sp>
    </p:spTree>
    <p:extLst>
      <p:ext uri="{BB962C8B-B14F-4D97-AF65-F5344CB8AC3E}">
        <p14:creationId xmlns:p14="http://schemas.microsoft.com/office/powerpoint/2010/main" val="326426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71D3-46C6-F144-8986-DDBB5EBF63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11D9E0-7895-1844-AA2F-9951D42BAD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F6B93-2AC1-6C4A-B53C-BC9A5AA384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11AA8-27C9-8241-B42F-4E697CE3E23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E1C3D7-2560-AB4E-BB3A-7579EFA67D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5070" y="1973399"/>
            <a:ext cx="10548730" cy="3909875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57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1C31-35B9-DA46-8DC2-4B346C71ED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444" y="365125"/>
            <a:ext cx="10555356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85BC81-5052-9E44-B6CF-9B9C6D624C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8512" y="2564296"/>
            <a:ext cx="3240000" cy="3080854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A832B25-42E2-D146-AC04-F1A5A9CC92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13800" y="2560638"/>
            <a:ext cx="3240000" cy="3084512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36C888-E37E-8743-BB9A-3EF08E6C9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56156" y="2563813"/>
            <a:ext cx="3240000" cy="3081337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3DF330E-EE1C-794E-BA7E-EF36D59745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513" y="1973400"/>
            <a:ext cx="10555287" cy="4286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Footer Placeholder 15">
            <a:extLst>
              <a:ext uri="{FF2B5EF4-FFF2-40B4-BE49-F238E27FC236}">
                <a16:creationId xmlns:a16="http://schemas.microsoft.com/office/drawing/2014/main" id="{A01A3D54-A4D1-C144-88DF-ABDDCBB69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5070" y="6250329"/>
            <a:ext cx="4114800" cy="288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17">
            <a:extLst>
              <a:ext uri="{FF2B5EF4-FFF2-40B4-BE49-F238E27FC236}">
                <a16:creationId xmlns:a16="http://schemas.microsoft.com/office/drawing/2014/main" id="{FCA324EE-53C6-EF4C-84AC-80E63F358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120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11AA8-27C9-8241-B42F-4E697CE3E2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1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Image, 2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FF61D78-752D-ED4F-A80D-74D924F71BB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5000263" cy="5760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4921A1-9A34-1B48-B9C0-15E906CEBE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0572" y="365125"/>
            <a:ext cx="5763228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F0D749D-75AE-CE44-BC17-5B5DF6E7F6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0572" y="1909823"/>
            <a:ext cx="2790000" cy="3850177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1085850" indent="-171450">
              <a:buFont typeface="System Font Regular"/>
              <a:buChar char="-"/>
              <a:defRPr>
                <a:solidFill>
                  <a:srgbClr val="000000"/>
                </a:solidFill>
              </a:defRPr>
            </a:lvl3pPr>
            <a:lvl4pPr marL="1543050" indent="-17145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4pPr>
            <a:lvl5pPr marL="2000250" indent="-171450">
              <a:buFont typeface="System Font Regular"/>
              <a:buChar char="-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7FEA4C9-BA9B-7C43-9889-688988E28B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63800" y="1909822"/>
            <a:ext cx="2790000" cy="3850177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1085850" indent="-171450">
              <a:buFont typeface="System Font Regular"/>
              <a:buChar char="-"/>
              <a:defRPr>
                <a:solidFill>
                  <a:srgbClr val="000000"/>
                </a:solidFill>
              </a:defRPr>
            </a:lvl3pPr>
            <a:lvl4pPr marL="1543050" indent="-17145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4pPr>
            <a:lvl5pPr marL="2000250" indent="-171450">
              <a:buFont typeface="System Font Regular"/>
              <a:buChar char="-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15">
            <a:extLst>
              <a:ext uri="{FF2B5EF4-FFF2-40B4-BE49-F238E27FC236}">
                <a16:creationId xmlns:a16="http://schemas.microsoft.com/office/drawing/2014/main" id="{18FC8DCF-27C9-0146-B90F-DF50FBC67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5070" y="6250329"/>
            <a:ext cx="4114800" cy="288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7">
            <a:extLst>
              <a:ext uri="{FF2B5EF4-FFF2-40B4-BE49-F238E27FC236}">
                <a16:creationId xmlns:a16="http://schemas.microsoft.com/office/drawing/2014/main" id="{3FB8A6CD-ADAC-AA4F-A66F-898865652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120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11AA8-27C9-8241-B42F-4E697CE3E2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9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10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DDFA39-7051-D849-837B-527F01C22A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0"/>
            <a:ext cx="12204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3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D27711-16AE-A04D-904F-3DF0D6A6FC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0"/>
            <a:ext cx="12204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8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F66AFB-AD02-CE46-9D21-44E49433BA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0"/>
            <a:ext cx="12204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2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3EFB25-0EC8-E248-86CC-1CA5CCDD8C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0"/>
            <a:ext cx="12204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1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91E017-F865-3D47-B1D6-7DD8B4F8144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2700" y="0"/>
            <a:ext cx="12179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6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618BC7-8130-934F-AF40-9336BCC9CE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2700" y="0"/>
            <a:ext cx="121793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BF0529-6FDF-8541-ADEB-D9DD465B85A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96876" y="2291309"/>
            <a:ext cx="6223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9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C4F6D76E-9B80-4848-B0CE-DCBEBBF1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0" y="365125"/>
            <a:ext cx="105487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216B959-D1D3-754A-90D5-4F13B3D8D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5070" y="6250329"/>
            <a:ext cx="4114800" cy="288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6A7E9EDF-CA87-D14B-A491-EF77FED6B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120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11AA8-27C9-8241-B42F-4E697CE3E23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7BD67-ABC4-3D4E-BC0A-FEFCC3F87C1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822487" y="0"/>
            <a:ext cx="369513" cy="3695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9BBC5E-9DCC-3742-928B-170167BB595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21733" y="6195036"/>
            <a:ext cx="2794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5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2" r:id="rId2"/>
    <p:sldLayoutId id="2147483663" r:id="rId3"/>
    <p:sldLayoutId id="2147483666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System Font Regular"/>
        <a:buChar char="-"/>
        <a:defRPr sz="12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543050" indent="-17145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00250" indent="-17145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System Font Regular"/>
        <a:buChar char="-"/>
        <a:defRPr sz="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D494A7-29E9-3C4E-B8DB-9BFC03881E1D}"/>
              </a:ext>
            </a:extLst>
          </p:cNvPr>
          <p:cNvSpPr/>
          <p:nvPr userDrawn="1"/>
        </p:nvSpPr>
        <p:spPr>
          <a:xfrm>
            <a:off x="6072000" y="0"/>
            <a:ext cx="6120000" cy="34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A6AAC6-7F5E-154C-A08B-457168B196E7}"/>
              </a:ext>
            </a:extLst>
          </p:cNvPr>
          <p:cNvSpPr/>
          <p:nvPr userDrawn="1"/>
        </p:nvSpPr>
        <p:spPr>
          <a:xfrm>
            <a:off x="0" y="3420000"/>
            <a:ext cx="6072000" cy="343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85AE3B2-1AE7-1049-9CAB-DF6AB93793F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08051" y="4072396"/>
            <a:ext cx="207704" cy="2077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7A1337-DFB5-FD49-8D09-E208E65F07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80486" y="4072396"/>
            <a:ext cx="207704" cy="2077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4D258F-CB66-A549-A7D5-1DE2051624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587947" y="5946093"/>
            <a:ext cx="207704" cy="20770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8EBAA28-1F47-0848-923A-3BE25A7CCB9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3057843" y="5946093"/>
            <a:ext cx="207704" cy="2077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949687C-5ABE-1D49-B7A8-EF90586595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80990" y="714188"/>
            <a:ext cx="207704" cy="20770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739C084-B383-5848-A03F-37D79222E5B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58668" y="714188"/>
            <a:ext cx="207704" cy="20770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0E84527-7507-B34C-9099-26D97645DCD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6661902" y="2598417"/>
            <a:ext cx="207704" cy="20770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58CA62-DEA7-0C40-B277-5DFDA1F2ED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9134413" y="2598417"/>
            <a:ext cx="207704" cy="2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4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atthew.oinonen@ontariotechu.net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6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14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9CD5-D17E-774D-A51C-D0F8E957D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712" y="5190716"/>
            <a:ext cx="4282937" cy="1015664"/>
          </a:xfrm>
        </p:spPr>
        <p:txBody>
          <a:bodyPr/>
          <a:lstStyle/>
          <a:p>
            <a:r>
              <a:rPr lang="en-US" dirty="0"/>
              <a:t>ELEE 2790U</a:t>
            </a:r>
            <a:br>
              <a:rPr lang="en-US" dirty="0"/>
            </a:br>
            <a:r>
              <a:rPr lang="en-US" dirty="0"/>
              <a:t>Tutorial 2 Solutions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AA6DB47-3A0E-F499-327A-155DED8F5566}"/>
              </a:ext>
            </a:extLst>
          </p:cNvPr>
          <p:cNvSpPr txBox="1">
            <a:spLocks/>
          </p:cNvSpPr>
          <p:nvPr/>
        </p:nvSpPr>
        <p:spPr>
          <a:xfrm>
            <a:off x="8161867" y="5190716"/>
            <a:ext cx="3928533" cy="101566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September 18, 2022</a:t>
            </a:r>
          </a:p>
        </p:txBody>
      </p:sp>
    </p:spTree>
    <p:extLst>
      <p:ext uri="{BB962C8B-B14F-4D97-AF65-F5344CB8AC3E}">
        <p14:creationId xmlns:p14="http://schemas.microsoft.com/office/powerpoint/2010/main" val="253727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F178-E2BB-4FDC-050D-EA72C601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75F3F2-8639-C856-80B0-F3C6B0D59B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11AA8-27C9-8241-B42F-4E697CE3E23E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108B1-8227-4C75-7218-05927BF79D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400" dirty="0"/>
              <a:t>Matthew Oinonen</a:t>
            </a:r>
          </a:p>
          <a:p>
            <a:pPr marL="0" indent="0">
              <a:buNone/>
            </a:pPr>
            <a:r>
              <a:rPr lang="en-CA" sz="2400" dirty="0">
                <a:hlinkClick r:id="rId2"/>
              </a:rPr>
              <a:t>matthew.oinonen@ontariotechu.net</a:t>
            </a:r>
            <a:br>
              <a:rPr lang="en-CA" sz="2400" dirty="0"/>
            </a:br>
            <a:br>
              <a:rPr lang="en-CA" sz="2400" dirty="0"/>
            </a:br>
            <a:r>
              <a:rPr lang="en-CA" sz="2400" dirty="0"/>
              <a:t>Office hours are Mondays </a:t>
            </a:r>
            <a:r>
              <a:rPr lang="en-CA" sz="2400"/>
              <a:t>and Thursdays, </a:t>
            </a:r>
            <a:r>
              <a:rPr lang="en-CA" sz="2400" dirty="0"/>
              <a:t>12:40-2:00, ERC 4100, Desk 8</a:t>
            </a:r>
          </a:p>
        </p:txBody>
      </p:sp>
    </p:spTree>
    <p:extLst>
      <p:ext uri="{BB962C8B-B14F-4D97-AF65-F5344CB8AC3E}">
        <p14:creationId xmlns:p14="http://schemas.microsoft.com/office/powerpoint/2010/main" val="296552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7A2C-4475-4DCA-AAD1-942728D3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12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2BED9-9E3D-42F6-EC81-4EB480E46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11AA8-27C9-8241-B42F-4E697CE3E23E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80F9F-0C3F-8108-9322-54309E59B4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5070" y="1973400"/>
            <a:ext cx="10548730" cy="47452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Use KVL to find the unknown voltages</a:t>
            </a:r>
            <a:endParaRPr lang="en-CA" sz="3200" baseline="-25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332AEC-E0EC-7A68-694A-BB97BC6E8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2874"/>
            <a:ext cx="6848475" cy="3076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64FD5A-EB76-3C76-2389-A829D3C416DE}"/>
                  </a:ext>
                </a:extLst>
              </p:cNvPr>
              <p:cNvSpPr txBox="1"/>
              <p:nvPr/>
            </p:nvSpPr>
            <p:spPr>
              <a:xfrm>
                <a:off x="7284192" y="3199179"/>
                <a:ext cx="2159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0=−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+2+5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64FD5A-EB76-3C76-2389-A829D3C41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192" y="3199179"/>
                <a:ext cx="2159566" cy="276999"/>
              </a:xfrm>
              <a:prstGeom prst="rect">
                <a:avLst/>
              </a:prstGeom>
              <a:blipFill>
                <a:blip r:embed="rId3"/>
                <a:stretch>
                  <a:fillRect r="-1977" b="-1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7105B9-33A3-42AD-FE7E-D5DE7A9C3327}"/>
                  </a:ext>
                </a:extLst>
              </p:cNvPr>
              <p:cNvSpPr txBox="1"/>
              <p:nvPr/>
            </p:nvSpPr>
            <p:spPr>
              <a:xfrm>
                <a:off x="7284192" y="3718882"/>
                <a:ext cx="214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0=4+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7105B9-33A3-42AD-FE7E-D5DE7A9C3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192" y="3718882"/>
                <a:ext cx="2146742" cy="276999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880CE0-17F9-FC42-C169-A1046C0B3C40}"/>
                  </a:ext>
                </a:extLst>
              </p:cNvPr>
              <p:cNvSpPr txBox="1"/>
              <p:nvPr/>
            </p:nvSpPr>
            <p:spPr>
              <a:xfrm>
                <a:off x="7297016" y="4202198"/>
                <a:ext cx="22568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0=−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880CE0-17F9-FC42-C169-A1046C0B3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016" y="4202198"/>
                <a:ext cx="2256836" cy="276999"/>
              </a:xfrm>
              <a:prstGeom prst="rect">
                <a:avLst/>
              </a:prstGeom>
              <a:blipFill>
                <a:blip r:embed="rId5"/>
                <a:stretch>
                  <a:fillRect r="-1892" b="-173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9560AE-5AA4-8244-FC68-37CC40D48F5E}"/>
                  </a:ext>
                </a:extLst>
              </p:cNvPr>
              <p:cNvSpPr txBox="1"/>
              <p:nvPr/>
            </p:nvSpPr>
            <p:spPr>
              <a:xfrm>
                <a:off x="7297016" y="4722042"/>
                <a:ext cx="22568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0=−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−3+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9560AE-5AA4-8244-FC68-37CC40D48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016" y="4722042"/>
                <a:ext cx="2256836" cy="276999"/>
              </a:xfrm>
              <a:prstGeom prst="rect">
                <a:avLst/>
              </a:prstGeom>
              <a:blipFill>
                <a:blip r:embed="rId6"/>
                <a:stretch>
                  <a:fillRect r="-541" b="-1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E87FA0-CDB7-A84E-EDF0-BA562BA06648}"/>
                  </a:ext>
                </a:extLst>
              </p:cNvPr>
              <p:cNvSpPr txBox="1"/>
              <p:nvPr/>
            </p:nvSpPr>
            <p:spPr>
              <a:xfrm>
                <a:off x="10134877" y="3199038"/>
                <a:ext cx="907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=7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E87FA0-CDB7-A84E-EDF0-BA562BA06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877" y="3199038"/>
                <a:ext cx="907684" cy="276999"/>
              </a:xfrm>
              <a:prstGeom prst="rect">
                <a:avLst/>
              </a:prstGeom>
              <a:blipFill>
                <a:blip r:embed="rId7"/>
                <a:stretch>
                  <a:fillRect l="-5405" r="-4730" b="-1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032AE7-F5A0-0E8E-442C-CA2B125C213A}"/>
                  </a:ext>
                </a:extLst>
              </p:cNvPr>
              <p:cNvSpPr txBox="1"/>
              <p:nvPr/>
            </p:nvSpPr>
            <p:spPr>
              <a:xfrm>
                <a:off x="10134877" y="3706814"/>
                <a:ext cx="121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=−11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032AE7-F5A0-0E8E-442C-CA2B125C2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877" y="3706814"/>
                <a:ext cx="1218923" cy="276999"/>
              </a:xfrm>
              <a:prstGeom prst="rect">
                <a:avLst/>
              </a:prstGeom>
              <a:blipFill>
                <a:blip r:embed="rId8"/>
                <a:stretch>
                  <a:fillRect l="-4000" r="-3000" b="-173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BA2046-F6AA-6338-60B3-1BA33778CEDB}"/>
                  </a:ext>
                </a:extLst>
              </p:cNvPr>
              <p:cNvSpPr txBox="1"/>
              <p:nvPr/>
            </p:nvSpPr>
            <p:spPr>
              <a:xfrm>
                <a:off x="10138235" y="4199655"/>
                <a:ext cx="9175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=6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BA2046-F6AA-6338-60B3-1BA33778C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235" y="4199655"/>
                <a:ext cx="917559" cy="276999"/>
              </a:xfrm>
              <a:prstGeom prst="rect">
                <a:avLst/>
              </a:prstGeom>
              <a:blipFill>
                <a:blip r:embed="rId9"/>
                <a:stretch>
                  <a:fillRect l="-4636" r="-4636" b="-1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B0E3C0-CE05-092B-A9C1-D25FF166B936}"/>
                  </a:ext>
                </a:extLst>
              </p:cNvPr>
              <p:cNvSpPr txBox="1"/>
              <p:nvPr/>
            </p:nvSpPr>
            <p:spPr>
              <a:xfrm>
                <a:off x="10138235" y="4686701"/>
                <a:ext cx="10853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=−8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B0E3C0-CE05-092B-A9C1-D25FF166B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235" y="4686701"/>
                <a:ext cx="1085362" cy="276999"/>
              </a:xfrm>
              <a:prstGeom prst="rect">
                <a:avLst/>
              </a:prstGeom>
              <a:blipFill>
                <a:blip r:embed="rId10"/>
                <a:stretch>
                  <a:fillRect l="-3933" r="-3933" b="-1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56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7A2C-4475-4DCA-AAD1-942728D3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13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2BED9-9E3D-42F6-EC81-4EB480E46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11AA8-27C9-8241-B42F-4E697CE3E23E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80F9F-0C3F-8108-9322-54309E59B4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5070" y="1973400"/>
            <a:ext cx="10548730" cy="64120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Find R</a:t>
            </a:r>
            <a:r>
              <a:rPr lang="en-US" sz="3200" baseline="-25000" dirty="0"/>
              <a:t>eq</a:t>
            </a:r>
            <a:endParaRPr lang="en-CA" sz="3200" baseline="-25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074C38-2681-1F8D-9413-F2163D579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35" y="2782661"/>
            <a:ext cx="5486400" cy="2176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E3A38E-6A38-9BE3-B233-09E6AF319A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50"/>
          <a:stretch/>
        </p:blipFill>
        <p:spPr>
          <a:xfrm>
            <a:off x="6610350" y="1096925"/>
            <a:ext cx="2786674" cy="20002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4F69F1-EC3F-4F9B-BF65-F839E789C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6333" y="3968732"/>
            <a:ext cx="2130691" cy="15014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A417D0-4734-8FC6-8031-8091067F7560}"/>
                  </a:ext>
                </a:extLst>
              </p:cNvPr>
              <p:cNvSpPr txBox="1"/>
              <p:nvPr/>
            </p:nvSpPr>
            <p:spPr>
              <a:xfrm>
                <a:off x="7312522" y="592526"/>
                <a:ext cx="12343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6+2=8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A417D0-4734-8FC6-8031-8091067F7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522" y="592526"/>
                <a:ext cx="1234312" cy="276999"/>
              </a:xfrm>
              <a:prstGeom prst="rect">
                <a:avLst/>
              </a:prstGeom>
              <a:blipFill>
                <a:blip r:embed="rId5"/>
                <a:stretch>
                  <a:fillRect l="-3960" r="-3960" b="-86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FA48C1-D1B1-9907-9BC0-02CEE84A1453}"/>
                  </a:ext>
                </a:extLst>
              </p:cNvPr>
              <p:cNvSpPr txBox="1"/>
              <p:nvPr/>
            </p:nvSpPr>
            <p:spPr>
              <a:xfrm>
                <a:off x="5029200" y="3172242"/>
                <a:ext cx="6096000" cy="641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=2||8=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d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2+8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=1.6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FA48C1-D1B1-9907-9BC0-02CEE84A1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172242"/>
                <a:ext cx="6096000" cy="641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D4A888-0360-7F6F-B55B-3ACDFC01E47F}"/>
                  </a:ext>
                </a:extLst>
              </p:cNvPr>
              <p:cNvSpPr txBox="1"/>
              <p:nvPr/>
            </p:nvSpPr>
            <p:spPr>
              <a:xfrm>
                <a:off x="5181600" y="5625441"/>
                <a:ext cx="6096000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=6+1.6=7.6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D4A888-0360-7F6F-B55B-3ACDFC01E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625441"/>
                <a:ext cx="6096000" cy="390748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62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7A2C-4475-4DCA-AAD1-942728D3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14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2BED9-9E3D-42F6-EC81-4EB480E46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11AA8-27C9-8241-B42F-4E697CE3E23E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80F9F-0C3F-8108-9322-54309E59B4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5070" y="1973399"/>
            <a:ext cx="10548730" cy="58420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Find R when R</a:t>
            </a:r>
            <a:r>
              <a:rPr lang="en-US" sz="3200" baseline="-25000" dirty="0"/>
              <a:t>eq</a:t>
            </a:r>
            <a:r>
              <a:rPr lang="en-US" sz="3200" dirty="0"/>
              <a:t> = 50Ω</a:t>
            </a:r>
            <a:endParaRPr lang="en-CA" sz="3200" baseline="-25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FDF6DF-E0F4-5825-3CD2-465C9C43B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0627"/>
            <a:ext cx="5995458" cy="31726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01EB4B2-3A5A-20B2-869A-7CB6C97C9168}"/>
              </a:ext>
            </a:extLst>
          </p:cNvPr>
          <p:cNvSpPr/>
          <p:nvPr/>
        </p:nvSpPr>
        <p:spPr>
          <a:xfrm>
            <a:off x="805070" y="5376333"/>
            <a:ext cx="2693458" cy="584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BF92CC-54A6-6151-92E9-748B40C00DEE}"/>
                  </a:ext>
                </a:extLst>
              </p:cNvPr>
              <p:cNvSpPr txBox="1"/>
              <p:nvPr/>
            </p:nvSpPr>
            <p:spPr>
              <a:xfrm>
                <a:off x="7555190" y="493844"/>
                <a:ext cx="3115147" cy="6764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BF92CC-54A6-6151-92E9-748B40C00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190" y="493844"/>
                <a:ext cx="3115147" cy="6764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5B25F4-39F6-3A4F-6896-16DF712C7F8B}"/>
                  </a:ext>
                </a:extLst>
              </p:cNvPr>
              <p:cNvSpPr txBox="1"/>
              <p:nvPr/>
            </p:nvSpPr>
            <p:spPr>
              <a:xfrm>
                <a:off x="7483223" y="1286850"/>
                <a:ext cx="43316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=10+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=10+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+4=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+14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5B25F4-39F6-3A4F-6896-16DF712C7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223" y="1286850"/>
                <a:ext cx="4331699" cy="276999"/>
              </a:xfrm>
              <a:prstGeom prst="rect">
                <a:avLst/>
              </a:prstGeom>
              <a:blipFill>
                <a:blip r:embed="rId4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D9825215-596B-6743-705A-B9DDB991F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190" y="1638597"/>
            <a:ext cx="4068887" cy="20990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5FD127-D0C5-ED91-3425-8CFB069C4BD0}"/>
                  </a:ext>
                </a:extLst>
              </p:cNvPr>
              <p:cNvSpPr txBox="1"/>
              <p:nvPr/>
            </p:nvSpPr>
            <p:spPr>
              <a:xfrm>
                <a:off x="7549838" y="4721952"/>
                <a:ext cx="1499000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=30+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5FD127-D0C5-ED91-3425-8CFB069C4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838" y="4721952"/>
                <a:ext cx="1499000" cy="298415"/>
              </a:xfrm>
              <a:prstGeom prst="rect">
                <a:avLst/>
              </a:prstGeom>
              <a:blipFill>
                <a:blip r:embed="rId6"/>
                <a:stretch>
                  <a:fillRect l="-2846" r="-813" b="-204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2038B0-A60F-0739-732B-85A082450DAC}"/>
                  </a:ext>
                </a:extLst>
              </p:cNvPr>
              <p:cNvSpPr txBox="1"/>
              <p:nvPr/>
            </p:nvSpPr>
            <p:spPr>
              <a:xfrm>
                <a:off x="7555190" y="5066672"/>
                <a:ext cx="3355277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−30=50−30=20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2038B0-A60F-0739-732B-85A082450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190" y="5066672"/>
                <a:ext cx="3355277" cy="298415"/>
              </a:xfrm>
              <a:prstGeom prst="rect">
                <a:avLst/>
              </a:prstGeom>
              <a:blipFill>
                <a:blip r:embed="rId7"/>
                <a:stretch>
                  <a:fillRect l="-907" r="-1089" b="-204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71CABD-D108-1C1A-2407-13E1849F4895}"/>
                  </a:ext>
                </a:extLst>
              </p:cNvPr>
              <p:cNvSpPr txBox="1"/>
              <p:nvPr/>
            </p:nvSpPr>
            <p:spPr>
              <a:xfrm>
                <a:off x="7381875" y="3823463"/>
                <a:ext cx="1834926" cy="567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+14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71CABD-D108-1C1A-2407-13E1849F4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875" y="3823463"/>
                <a:ext cx="1834926" cy="5671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BB2A44-D0A3-1A55-8EE0-7F1828384580}"/>
                  </a:ext>
                </a:extLst>
              </p:cNvPr>
              <p:cNvSpPr txBox="1"/>
              <p:nvPr/>
            </p:nvSpPr>
            <p:spPr>
              <a:xfrm>
                <a:off x="9585460" y="3741265"/>
                <a:ext cx="1834926" cy="790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den>
                          </m:f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−14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BB2A44-D0A3-1A55-8EE0-7F1828384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460" y="3741265"/>
                <a:ext cx="1834926" cy="7906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93AAA4-D4AA-9350-572B-87FE30125348}"/>
                  </a:ext>
                </a:extLst>
              </p:cNvPr>
              <p:cNvSpPr txBox="1"/>
              <p:nvPr/>
            </p:nvSpPr>
            <p:spPr>
              <a:xfrm>
                <a:off x="7970209" y="5415621"/>
                <a:ext cx="2850460" cy="796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(20)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den>
                          </m:f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−14=16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93AAA4-D4AA-9350-572B-87FE30125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209" y="5415621"/>
                <a:ext cx="2850460" cy="7964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825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7A2C-4475-4DCA-AAD1-942728D3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15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2BED9-9E3D-42F6-EC81-4EB480E46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11AA8-27C9-8241-B42F-4E697CE3E23E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80F9F-0C3F-8108-9322-54309E59B4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5070" y="1973399"/>
            <a:ext cx="10548730" cy="132556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If a loudspeaker draws the maximum power of 12 W from an amplifier, determine the maximum power a 4 Ω loudspeaker will draw.</a:t>
            </a:r>
            <a:endParaRPr lang="en-CA" sz="3200" baseline="-25000" dirty="0"/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E4CB4321-3A0F-D4A8-B986-B804B804CA9E}"/>
              </a:ext>
            </a:extLst>
          </p:cNvPr>
          <p:cNvGrpSpPr>
            <a:grpSpLocks/>
          </p:cNvGrpSpPr>
          <p:nvPr/>
        </p:nvGrpSpPr>
        <p:grpSpPr bwMode="auto">
          <a:xfrm>
            <a:off x="2465585" y="3988141"/>
            <a:ext cx="255587" cy="1473200"/>
            <a:chOff x="3157243" y="1831720"/>
            <a:chExt cx="256517" cy="120849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CD9E18B-D59C-9CC0-0B32-5D8417F7BBC0}"/>
                </a:ext>
              </a:extLst>
            </p:cNvPr>
            <p:cNvCxnSpPr>
              <a:cxnSpLocks/>
            </p:cNvCxnSpPr>
            <p:nvPr/>
          </p:nvCxnSpPr>
          <p:spPr>
            <a:xfrm>
              <a:off x="3308604" y="1831720"/>
              <a:ext cx="0" cy="4269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7A9459C-EBE5-33CD-9038-8BAC3F17E749}"/>
                </a:ext>
              </a:extLst>
            </p:cNvPr>
            <p:cNvCxnSpPr>
              <a:cxnSpLocks/>
            </p:cNvCxnSpPr>
            <p:nvPr/>
          </p:nvCxnSpPr>
          <p:spPr>
            <a:xfrm>
              <a:off x="3318163" y="2810787"/>
              <a:ext cx="0" cy="22942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C9A4650-BFD8-91B0-F887-C82025357D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7243" y="2258632"/>
              <a:ext cx="151361" cy="924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7A32F36-E6BC-1BA3-E170-D26B5B1FEA76}"/>
                </a:ext>
              </a:extLst>
            </p:cNvPr>
            <p:cNvCxnSpPr>
              <a:cxnSpLocks/>
            </p:cNvCxnSpPr>
            <p:nvPr/>
          </p:nvCxnSpPr>
          <p:spPr>
            <a:xfrm>
              <a:off x="3157243" y="2351091"/>
              <a:ext cx="256517" cy="924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A0265C-BCD6-A843-3028-1E1CBA3978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7243" y="2443551"/>
              <a:ext cx="256517" cy="937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5C2AC65-43B1-A350-8CA8-BCF25AB94B39}"/>
                </a:ext>
              </a:extLst>
            </p:cNvPr>
            <p:cNvCxnSpPr>
              <a:cxnSpLocks/>
            </p:cNvCxnSpPr>
            <p:nvPr/>
          </p:nvCxnSpPr>
          <p:spPr>
            <a:xfrm>
              <a:off x="3157243" y="2549033"/>
              <a:ext cx="256517" cy="911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1F61F9E-A50B-2DDE-452E-F7F969D3FE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7243" y="2640191"/>
              <a:ext cx="256517" cy="937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83EE103-B69F-D5F3-A2A9-1758DFBA24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57243" y="2732651"/>
              <a:ext cx="160920" cy="8855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4135">
            <a:extLst>
              <a:ext uri="{FF2B5EF4-FFF2-40B4-BE49-F238E27FC236}">
                <a16:creationId xmlns:a16="http://schemas.microsoft.com/office/drawing/2014/main" id="{58EC0AF5-7CC7-1A72-5E61-1C6CB94E6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397" y="4526304"/>
            <a:ext cx="3161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800" dirty="0"/>
              <a:t>V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C47EFB-F21D-E103-8CB4-C78FFF72438A}"/>
              </a:ext>
            </a:extLst>
          </p:cNvPr>
          <p:cNvSpPr/>
          <p:nvPr/>
        </p:nvSpPr>
        <p:spPr>
          <a:xfrm>
            <a:off x="588935" y="4412004"/>
            <a:ext cx="627062" cy="6270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+</a:t>
            </a:r>
            <a:br>
              <a:rPr lang="en-CA" dirty="0"/>
            </a:br>
            <a:r>
              <a:rPr lang="en-CA" dirty="0"/>
              <a:t>-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55E727-5E9C-BFF5-63B3-FFDB28FE5EF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903260" y="3988141"/>
            <a:ext cx="0" cy="4238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2DA3F98-FAD1-188D-9CED-1612BBB6CE58}"/>
              </a:ext>
            </a:extLst>
          </p:cNvPr>
          <p:cNvCxnSpPr>
            <a:cxnSpLocks/>
            <a:stCxn id="19" idx="4"/>
          </p:cNvCxnSpPr>
          <p:nvPr/>
        </p:nvCxnSpPr>
        <p:spPr>
          <a:xfrm flipH="1">
            <a:off x="903260" y="5039066"/>
            <a:ext cx="0" cy="4222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4124">
            <a:extLst>
              <a:ext uri="{FF2B5EF4-FFF2-40B4-BE49-F238E27FC236}">
                <a16:creationId xmlns:a16="http://schemas.microsoft.com/office/drawing/2014/main" id="{F8863F5D-437F-B890-DF06-8799B1441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0093" y="4566679"/>
            <a:ext cx="6254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800" dirty="0"/>
              <a:t>10 Ω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96BC55-18CA-4050-00A9-5B19BC8E0E59}"/>
              </a:ext>
            </a:extLst>
          </p:cNvPr>
          <p:cNvCxnSpPr>
            <a:cxnSpLocks/>
          </p:cNvCxnSpPr>
          <p:nvPr/>
        </p:nvCxnSpPr>
        <p:spPr>
          <a:xfrm>
            <a:off x="902466" y="3988141"/>
            <a:ext cx="17139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87AD172-D937-FDEF-3F8D-6CA7D8F3B5FC}"/>
              </a:ext>
            </a:extLst>
          </p:cNvPr>
          <p:cNvCxnSpPr>
            <a:cxnSpLocks/>
          </p:cNvCxnSpPr>
          <p:nvPr/>
        </p:nvCxnSpPr>
        <p:spPr>
          <a:xfrm>
            <a:off x="911991" y="5461341"/>
            <a:ext cx="17139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D979258-0EEC-45FF-563A-6A92D91CCEE8}"/>
                  </a:ext>
                </a:extLst>
              </p:cNvPr>
              <p:cNvSpPr txBox="1"/>
              <p:nvPr/>
            </p:nvSpPr>
            <p:spPr>
              <a:xfrm>
                <a:off x="3599716" y="3937260"/>
                <a:ext cx="2325573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D979258-0EEC-45FF-563A-6A92D91CC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716" y="3937260"/>
                <a:ext cx="2325573" cy="861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4288975-9331-7BCE-38ED-6591D66D291E}"/>
                  </a:ext>
                </a:extLst>
              </p:cNvPr>
              <p:cNvSpPr txBox="1"/>
              <p:nvPr/>
            </p:nvSpPr>
            <p:spPr>
              <a:xfrm>
                <a:off x="5638798" y="4016475"/>
                <a:ext cx="5964263" cy="2328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dirty="0"/>
              </a:p>
              <a:p>
                <a:pPr/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(12)(10)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=30 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4288975-9331-7BCE-38ED-6591D66D2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798" y="4016475"/>
                <a:ext cx="5964263" cy="2328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21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7A2C-4475-4DCA-AAD1-942728D3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16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2BED9-9E3D-42F6-EC81-4EB480E46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11AA8-27C9-8241-B42F-4E697CE3E23E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80F9F-0C3F-8108-9322-54309E59B4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5070" y="1973400"/>
            <a:ext cx="10548730" cy="62065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Find the current I in the following circuit:</a:t>
            </a:r>
            <a:endParaRPr lang="en-CA" sz="3200" baseline="-25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D7DB9B-64A5-C078-9276-5B9E98FD3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81" y="2670174"/>
            <a:ext cx="5858554" cy="3213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D5E607-37BF-FA52-C506-C77E5EF2588E}"/>
                  </a:ext>
                </a:extLst>
              </p:cNvPr>
              <p:cNvSpPr txBox="1"/>
              <p:nvPr/>
            </p:nvSpPr>
            <p:spPr>
              <a:xfrm>
                <a:off x="6000750" y="3331526"/>
                <a:ext cx="2742995" cy="542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=20||5=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20+5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D5E607-37BF-FA52-C506-C77E5EF25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3331526"/>
                <a:ext cx="2742995" cy="5421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97F91FF-D735-C57E-C9CF-D1B852651848}"/>
              </a:ext>
            </a:extLst>
          </p:cNvPr>
          <p:cNvSpPr txBox="1"/>
          <p:nvPr/>
        </p:nvSpPr>
        <p:spPr>
          <a:xfrm>
            <a:off x="6000750" y="2886075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Find R</a:t>
            </a:r>
            <a:r>
              <a:rPr lang="en-CA" baseline="-25000" dirty="0"/>
              <a:t>eq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EE7D2B-1BA1-C33F-5CAD-021E56DB32FB}"/>
                  </a:ext>
                </a:extLst>
              </p:cNvPr>
              <p:cNvSpPr txBox="1"/>
              <p:nvPr/>
            </p:nvSpPr>
            <p:spPr>
              <a:xfrm>
                <a:off x="5995429" y="5028667"/>
                <a:ext cx="2748316" cy="542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=24||8=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d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24+8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=6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EE7D2B-1BA1-C33F-5CAD-021E56DB3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429" y="5028667"/>
                <a:ext cx="2748316" cy="5421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B9C4F5-6585-0613-790A-D1DB26247DB4}"/>
                  </a:ext>
                </a:extLst>
              </p:cNvPr>
              <p:cNvSpPr txBox="1"/>
              <p:nvPr/>
            </p:nvSpPr>
            <p:spPr>
              <a:xfrm>
                <a:off x="5995429" y="4064823"/>
                <a:ext cx="3120470" cy="6764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den>
                              </m:f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den>
                              </m:f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B9C4F5-6585-0613-790A-D1DB26247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429" y="4064823"/>
                <a:ext cx="3120470" cy="6764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4623B5-ED5D-628E-0F59-5B2954635F90}"/>
                  </a:ext>
                </a:extLst>
              </p:cNvPr>
              <p:cNvSpPr txBox="1"/>
              <p:nvPr/>
            </p:nvSpPr>
            <p:spPr>
              <a:xfrm>
                <a:off x="6026782" y="5628515"/>
                <a:ext cx="5582875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=4+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5+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=4+4+5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+6=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24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4623B5-ED5D-628E-0F59-5B2954635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782" y="5628515"/>
                <a:ext cx="5582875" cy="298415"/>
              </a:xfrm>
              <a:prstGeom prst="rect">
                <a:avLst/>
              </a:prstGeom>
              <a:blipFill>
                <a:blip r:embed="rId6"/>
                <a:stretch>
                  <a:fillRect l="-1530" b="-204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524C6D-9FF5-671A-7961-779A595DB59D}"/>
                  </a:ext>
                </a:extLst>
              </p:cNvPr>
              <p:cNvSpPr txBox="1"/>
              <p:nvPr/>
            </p:nvSpPr>
            <p:spPr>
              <a:xfrm>
                <a:off x="5995429" y="6053579"/>
                <a:ext cx="2033569" cy="597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48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524C6D-9FF5-671A-7961-779A595DB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429" y="6053579"/>
                <a:ext cx="2033569" cy="5976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83856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 1">
  <a:themeElements>
    <a:clrScheme name="Ontario Tech">
      <a:dk1>
        <a:srgbClr val="003C71"/>
      </a:dk1>
      <a:lt1>
        <a:srgbClr val="FFFFFF"/>
      </a:lt1>
      <a:dk2>
        <a:srgbClr val="003C71"/>
      </a:dk2>
      <a:lt2>
        <a:srgbClr val="E7E6E6"/>
      </a:lt2>
      <a:accent1>
        <a:srgbClr val="0077CA"/>
      </a:accent1>
      <a:accent2>
        <a:srgbClr val="E75D2A"/>
      </a:accent2>
      <a:accent3>
        <a:srgbClr val="5B6770"/>
      </a:accent3>
      <a:accent4>
        <a:srgbClr val="A7A8AA"/>
      </a:accent4>
      <a:accent5>
        <a:srgbClr val="ACA391"/>
      </a:accent5>
      <a:accent6>
        <a:srgbClr val="003C71"/>
      </a:accent6>
      <a:hlink>
        <a:srgbClr val="0077CA"/>
      </a:hlink>
      <a:folHlink>
        <a:srgbClr val="CACAC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D0B38BED-5A6F-D244-A1C8-76EFF7232A03}" vid="{9ECC8328-05FA-494B-9B0C-03CF2F01AC75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r Slide 1">
  <a:themeElements>
    <a:clrScheme name="Ontario Tech">
      <a:dk1>
        <a:srgbClr val="003C71"/>
      </a:dk1>
      <a:lt1>
        <a:srgbClr val="FFFFFF"/>
      </a:lt1>
      <a:dk2>
        <a:srgbClr val="003C71"/>
      </a:dk2>
      <a:lt2>
        <a:srgbClr val="E7E6E6"/>
      </a:lt2>
      <a:accent1>
        <a:srgbClr val="0077CA"/>
      </a:accent1>
      <a:accent2>
        <a:srgbClr val="E75D2A"/>
      </a:accent2>
      <a:accent3>
        <a:srgbClr val="5B6770"/>
      </a:accent3>
      <a:accent4>
        <a:srgbClr val="A7A8AA"/>
      </a:accent4>
      <a:accent5>
        <a:srgbClr val="ACA391"/>
      </a:accent5>
      <a:accent6>
        <a:srgbClr val="003C71"/>
      </a:accent6>
      <a:hlink>
        <a:srgbClr val="0077CA"/>
      </a:hlink>
      <a:folHlink>
        <a:srgbClr val="CACAC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D0B38BED-5A6F-D244-A1C8-76EFF7232A03}" vid="{C2240A44-E5EA-6E49-BFF7-186BA7636442}"/>
    </a:ext>
  </a:extLst>
</a:theme>
</file>

<file path=ppt/theme/theme3.xml><?xml version="1.0" encoding="utf-8"?>
<a:theme xmlns:a="http://schemas.openxmlformats.org/drawingml/2006/main" name="Divider Slide 2">
  <a:themeElements>
    <a:clrScheme name="Ontario Tech">
      <a:dk1>
        <a:srgbClr val="003C71"/>
      </a:dk1>
      <a:lt1>
        <a:srgbClr val="FFFFFF"/>
      </a:lt1>
      <a:dk2>
        <a:srgbClr val="003C71"/>
      </a:dk2>
      <a:lt2>
        <a:srgbClr val="E7E6E6"/>
      </a:lt2>
      <a:accent1>
        <a:srgbClr val="0077CA"/>
      </a:accent1>
      <a:accent2>
        <a:srgbClr val="E75D2A"/>
      </a:accent2>
      <a:accent3>
        <a:srgbClr val="5B6770"/>
      </a:accent3>
      <a:accent4>
        <a:srgbClr val="A7A8AA"/>
      </a:accent4>
      <a:accent5>
        <a:srgbClr val="ACA391"/>
      </a:accent5>
      <a:accent6>
        <a:srgbClr val="003C71"/>
      </a:accent6>
      <a:hlink>
        <a:srgbClr val="0077CA"/>
      </a:hlink>
      <a:folHlink>
        <a:srgbClr val="CACAC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D0B38BED-5A6F-D244-A1C8-76EFF7232A03}" vid="{076C0D35-F622-794C-A7E1-077DA95798AF}"/>
    </a:ext>
  </a:extLst>
</a:theme>
</file>

<file path=ppt/theme/theme4.xml><?xml version="1.0" encoding="utf-8"?>
<a:theme xmlns:a="http://schemas.openxmlformats.org/drawingml/2006/main" name="Divider Slide 3">
  <a:themeElements>
    <a:clrScheme name="Ontario Tech">
      <a:dk1>
        <a:srgbClr val="003C71"/>
      </a:dk1>
      <a:lt1>
        <a:srgbClr val="FFFFFF"/>
      </a:lt1>
      <a:dk2>
        <a:srgbClr val="003C71"/>
      </a:dk2>
      <a:lt2>
        <a:srgbClr val="E7E6E6"/>
      </a:lt2>
      <a:accent1>
        <a:srgbClr val="0077CA"/>
      </a:accent1>
      <a:accent2>
        <a:srgbClr val="E75D2A"/>
      </a:accent2>
      <a:accent3>
        <a:srgbClr val="5B6770"/>
      </a:accent3>
      <a:accent4>
        <a:srgbClr val="A7A8AA"/>
      </a:accent4>
      <a:accent5>
        <a:srgbClr val="ACA391"/>
      </a:accent5>
      <a:accent6>
        <a:srgbClr val="003C71"/>
      </a:accent6>
      <a:hlink>
        <a:srgbClr val="0077CA"/>
      </a:hlink>
      <a:folHlink>
        <a:srgbClr val="CACAC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D0B38BED-5A6F-D244-A1C8-76EFF7232A03}" vid="{6987F8D9-F1AD-8844-80E9-81E26120846B}"/>
    </a:ext>
  </a:extLst>
</a:theme>
</file>

<file path=ppt/theme/theme5.xml><?xml version="1.0" encoding="utf-8"?>
<a:theme xmlns:a="http://schemas.openxmlformats.org/drawingml/2006/main" name="Divider Slide 4">
  <a:themeElements>
    <a:clrScheme name="Ontario Tech">
      <a:dk1>
        <a:srgbClr val="003C71"/>
      </a:dk1>
      <a:lt1>
        <a:srgbClr val="FFFFFF"/>
      </a:lt1>
      <a:dk2>
        <a:srgbClr val="003C71"/>
      </a:dk2>
      <a:lt2>
        <a:srgbClr val="E7E6E6"/>
      </a:lt2>
      <a:accent1>
        <a:srgbClr val="0077CA"/>
      </a:accent1>
      <a:accent2>
        <a:srgbClr val="E75D2A"/>
      </a:accent2>
      <a:accent3>
        <a:srgbClr val="5B6770"/>
      </a:accent3>
      <a:accent4>
        <a:srgbClr val="A7A8AA"/>
      </a:accent4>
      <a:accent5>
        <a:srgbClr val="ACA391"/>
      </a:accent5>
      <a:accent6>
        <a:srgbClr val="003C71"/>
      </a:accent6>
      <a:hlink>
        <a:srgbClr val="0077CA"/>
      </a:hlink>
      <a:folHlink>
        <a:srgbClr val="CACAC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D0B38BED-5A6F-D244-A1C8-76EFF7232A03}" vid="{F25C5847-A1AB-B24C-A908-6AAD2805C713}"/>
    </a:ext>
  </a:extLst>
</a:theme>
</file>

<file path=ppt/theme/theme6.xml><?xml version="1.0" encoding="utf-8"?>
<a:theme xmlns:a="http://schemas.openxmlformats.org/drawingml/2006/main" name="Divider Slide 5 - Quote">
  <a:themeElements>
    <a:clrScheme name="Ontario Tech">
      <a:dk1>
        <a:srgbClr val="003C71"/>
      </a:dk1>
      <a:lt1>
        <a:srgbClr val="FFFFFF"/>
      </a:lt1>
      <a:dk2>
        <a:srgbClr val="003C71"/>
      </a:dk2>
      <a:lt2>
        <a:srgbClr val="E7E6E6"/>
      </a:lt2>
      <a:accent1>
        <a:srgbClr val="0077CA"/>
      </a:accent1>
      <a:accent2>
        <a:srgbClr val="E75D2A"/>
      </a:accent2>
      <a:accent3>
        <a:srgbClr val="5B6770"/>
      </a:accent3>
      <a:accent4>
        <a:srgbClr val="A7A8AA"/>
      </a:accent4>
      <a:accent5>
        <a:srgbClr val="ACA391"/>
      </a:accent5>
      <a:accent6>
        <a:srgbClr val="003C71"/>
      </a:accent6>
      <a:hlink>
        <a:srgbClr val="0077CA"/>
      </a:hlink>
      <a:folHlink>
        <a:srgbClr val="CACAC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D0B38BED-5A6F-D244-A1C8-76EFF7232A03}" vid="{7A7171C3-F1CC-444F-90B9-C3D63BD0438F}"/>
    </a:ext>
  </a:extLst>
</a:theme>
</file>

<file path=ppt/theme/theme7.xml><?xml version="1.0" encoding="utf-8"?>
<a:theme xmlns:a="http://schemas.openxmlformats.org/drawingml/2006/main" name="Content Slides">
  <a:themeElements>
    <a:clrScheme name="Ontario Tech">
      <a:dk1>
        <a:srgbClr val="003C71"/>
      </a:dk1>
      <a:lt1>
        <a:srgbClr val="FFFFFF"/>
      </a:lt1>
      <a:dk2>
        <a:srgbClr val="003C71"/>
      </a:dk2>
      <a:lt2>
        <a:srgbClr val="E7E6E6"/>
      </a:lt2>
      <a:accent1>
        <a:srgbClr val="0077CA"/>
      </a:accent1>
      <a:accent2>
        <a:srgbClr val="E75D2A"/>
      </a:accent2>
      <a:accent3>
        <a:srgbClr val="5B6770"/>
      </a:accent3>
      <a:accent4>
        <a:srgbClr val="A7A8AA"/>
      </a:accent4>
      <a:accent5>
        <a:srgbClr val="ACA391"/>
      </a:accent5>
      <a:accent6>
        <a:srgbClr val="003C71"/>
      </a:accent6>
      <a:hlink>
        <a:srgbClr val="0077CA"/>
      </a:hlink>
      <a:folHlink>
        <a:srgbClr val="CACAC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D0B38BED-5A6F-D244-A1C8-76EFF7232A03}" vid="{0D094E9B-0C79-184E-9CF7-04D414E0CB64}"/>
    </a:ext>
  </a:extLst>
</a:theme>
</file>

<file path=ppt/theme/theme8.xml><?xml version="1.0" encoding="utf-8"?>
<a:theme xmlns:a="http://schemas.openxmlformats.org/drawingml/2006/main" name="Stats Slide">
  <a:themeElements>
    <a:clrScheme name="OT Branded">
      <a:dk1>
        <a:srgbClr val="003B70"/>
      </a:dk1>
      <a:lt1>
        <a:srgbClr val="FFFFFF"/>
      </a:lt1>
      <a:dk2>
        <a:srgbClr val="003B70"/>
      </a:dk2>
      <a:lt2>
        <a:srgbClr val="E7E6E6"/>
      </a:lt2>
      <a:accent1>
        <a:srgbClr val="0077CA"/>
      </a:accent1>
      <a:accent2>
        <a:srgbClr val="E75D2A"/>
      </a:accent2>
      <a:accent3>
        <a:srgbClr val="5B6770"/>
      </a:accent3>
      <a:accent4>
        <a:srgbClr val="A7A8AA"/>
      </a:accent4>
      <a:accent5>
        <a:srgbClr val="ACA391"/>
      </a:accent5>
      <a:accent6>
        <a:srgbClr val="00283C"/>
      </a:accent6>
      <a:hlink>
        <a:srgbClr val="0077CA"/>
      </a:hlink>
      <a:folHlink>
        <a:srgbClr val="CACAC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D0B38BED-5A6F-D244-A1C8-76EFF7232A03}" vid="{49D369C1-CFE5-BE47-96B6-F01303AD72D6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Powerpoint_Template_Engineering__Applied_Science</Template>
  <TotalTime>149</TotalTime>
  <Words>291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Calibri</vt:lpstr>
      <vt:lpstr>Cambria Math</vt:lpstr>
      <vt:lpstr>System Font Regular</vt:lpstr>
      <vt:lpstr>Title Slide 1</vt:lpstr>
      <vt:lpstr>Divider Slide 1</vt:lpstr>
      <vt:lpstr>Divider Slide 2</vt:lpstr>
      <vt:lpstr>Divider Slide 3</vt:lpstr>
      <vt:lpstr>Divider Slide 4</vt:lpstr>
      <vt:lpstr>Divider Slide 5 - Quote</vt:lpstr>
      <vt:lpstr>Content Slides</vt:lpstr>
      <vt:lpstr>Stats Slide</vt:lpstr>
      <vt:lpstr>ELEE 2790U Tutorial 2 Solutions</vt:lpstr>
      <vt:lpstr>TA</vt:lpstr>
      <vt:lpstr>Problem 12</vt:lpstr>
      <vt:lpstr>Problem 13</vt:lpstr>
      <vt:lpstr>Problem 14</vt:lpstr>
      <vt:lpstr>Problem 15</vt:lpstr>
      <vt:lpstr>Problem 16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Oinonen</dc:creator>
  <cp:lastModifiedBy>Matthew Oinonen</cp:lastModifiedBy>
  <cp:revision>52</cp:revision>
  <dcterms:created xsi:type="dcterms:W3CDTF">2022-09-13T13:54:14Z</dcterms:created>
  <dcterms:modified xsi:type="dcterms:W3CDTF">2023-09-22T19:39:23Z</dcterms:modified>
</cp:coreProperties>
</file>