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49" d="100"/>
          <a:sy n="149" d="100"/>
        </p:scale>
        <p:origin x="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83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endParaRPr lang="en-US" sz="1800" dirty="0">
              <a:solidFill>
                <a:srgbClr val="363636"/>
              </a:solidFill>
              <a:latin typeface="Arial" pitchFamily="34" charset="0"/>
              <a:ea typeface="Arial" pitchFamily="34" charset="-122"/>
              <a:cs typeface="Arial" pitchFamily="34" charset="-120"/>
            </a:endParaRPr>
          </a:p>
          <a:p>
            <a:pPr marL="0" indent="0" algn="l">
              <a:buNone/>
            </a:pPr>
            <a:r>
              <a:rPr lang="en-US" sz="1800" dirty="0">
                <a:solidFill>
                  <a:srgbClr val="363636"/>
                </a:solidFill>
                <a:latin typeface="Arial" pitchFamily="34" charset="0"/>
                <a:ea typeface="Arial" pitchFamily="34" charset="-122"/>
                <a:cs typeface="Arial" pitchFamily="34" charset="-120"/>
              </a:rPr>
              <a:t>The requested project, “Vacation Tracking System (VTS),” is detailed in Chapter 12 of the book Object-Oriented Analysis and Design with Applications, Third Edition. Below is the simplified breakdown of the project as per your request: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r>
              <a:rPr lang="en-US" sz="2400" b="1" dirty="0">
                <a:solidFill>
                  <a:srgbClr val="363636"/>
                </a:solidFill>
                <a:latin typeface="Arial" pitchFamily="34" charset="0"/>
                <a:ea typeface="Arial" pitchFamily="34" charset="-122"/>
                <a:cs typeface="Arial" pitchFamily="34" charset="-120"/>
              </a:rPr>
              <a:t>1. Vision</a:t>
            </a:r>
            <a:endParaRPr lang="en-US" sz="2400" dirty="0"/>
          </a:p>
        </p:txBody>
      </p:sp>
      <p:sp>
        <p:nvSpPr>
          <p:cNvPr id="3" name="Text 1"/>
          <p:cNvSpPr/>
          <p:nvPr/>
        </p:nvSpPr>
        <p:spPr>
          <a:xfrm>
            <a:off x="457200" y="1188720"/>
            <a:ext cx="8229600" cy="0"/>
          </a:xfrm>
          <a:prstGeom prst="rect">
            <a:avLst/>
          </a:prstGeom>
          <a:noFill/>
          <a:ln/>
        </p:spPr>
        <p:txBody>
          <a:bodyPr wrap="square" rtlCol="0" anchor="ctr"/>
          <a:lstStyle/>
          <a:p>
            <a:pPr marL="0" indent="0" algn="l">
              <a:buNone/>
            </a:pPr>
            <a:r>
              <a:rPr lang="en-US" sz="1800" dirty="0">
                <a:solidFill>
                  <a:srgbClr val="363636"/>
                </a:solidFill>
                <a:latin typeface="Arial" pitchFamily="34" charset="0"/>
                <a:ea typeface="Arial" pitchFamily="34" charset="-122"/>
                <a:cs typeface="Arial" pitchFamily="34" charset="-120"/>
              </a:rPr>
              <a:t>The Vacation Tracking System (VTS) aims to streamline the process of managing employee vacation requests within an organization. It ensures transparent approval workflows, maintains accurate vacation records, and enhances the efficiency of HR and managerial tasks.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r>
              <a:rPr lang="en-US" sz="2400" b="1" dirty="0">
                <a:solidFill>
                  <a:srgbClr val="363636"/>
                </a:solidFill>
                <a:latin typeface="Arial" pitchFamily="34" charset="0"/>
                <a:ea typeface="Arial" pitchFamily="34" charset="-122"/>
                <a:cs typeface="Arial" pitchFamily="34" charset="-120"/>
              </a:rPr>
              <a:t>2. Functional Requirements</a:t>
            </a:r>
            <a:endParaRPr lang="en-US" sz="2400" dirty="0"/>
          </a:p>
        </p:txBody>
      </p:sp>
      <p:sp>
        <p:nvSpPr>
          <p:cNvPr id="3" name="Text 1"/>
          <p:cNvSpPr/>
          <p:nvPr/>
        </p:nvSpPr>
        <p:spPr>
          <a:xfrm>
            <a:off x="640080" y="1188720"/>
            <a:ext cx="7772400" cy="0"/>
          </a:xfrm>
          <a:prstGeom prst="rect">
            <a:avLst/>
          </a:prstGeom>
          <a:noFill/>
          <a:ln/>
        </p:spPr>
        <p:txBody>
          <a:bodyPr wrap="square" rtlCol="0" anchor="ctr"/>
          <a:lstStyle/>
          <a:p>
            <a:pPr algn="l"/>
            <a:r>
              <a:rPr lang="en-US" sz="1800" dirty="0">
                <a:solidFill>
                  <a:srgbClr val="363636"/>
                </a:solidFill>
                <a:latin typeface="Arial" pitchFamily="34" charset="0"/>
                <a:ea typeface="Arial" pitchFamily="34" charset="-122"/>
                <a:cs typeface="Arial" pitchFamily="34" charset="-120"/>
              </a:rPr>
              <a:t>•</a:t>
            </a:r>
          </a:p>
          <a:p>
            <a:pPr algn="l"/>
            <a:endParaRPr lang="en-US" dirty="0">
              <a:solidFill>
                <a:srgbClr val="363636"/>
              </a:solidFill>
              <a:latin typeface="Arial" pitchFamily="34" charset="0"/>
              <a:ea typeface="Arial" pitchFamily="34" charset="-122"/>
              <a:cs typeface="Arial" pitchFamily="34" charset="-120"/>
            </a:endParaRPr>
          </a:p>
          <a:p>
            <a:pPr algn="l"/>
            <a:endParaRPr lang="en-US" sz="1800" dirty="0">
              <a:solidFill>
                <a:srgbClr val="363636"/>
              </a:solidFill>
              <a:latin typeface="Arial" pitchFamily="34" charset="0"/>
              <a:ea typeface="Arial" pitchFamily="34" charset="-122"/>
              <a:cs typeface="Arial" pitchFamily="34" charset="-120"/>
            </a:endParaRPr>
          </a:p>
          <a:p>
            <a:pPr algn="l"/>
            <a:r>
              <a:rPr lang="en-US" sz="1800" dirty="0">
                <a:solidFill>
                  <a:srgbClr val="363636"/>
                </a:solidFill>
                <a:latin typeface="Arial" pitchFamily="34" charset="0"/>
                <a:ea typeface="Arial" pitchFamily="34" charset="-122"/>
                <a:cs typeface="Arial" pitchFamily="34" charset="-120"/>
              </a:rPr>
              <a:t> Employees can submit vacation requests specifying dates and duration.\n• Managers can view and approve/reject vacation requests.\n• HR staff can manage employee vacation records and policies.\n• The system notifies relevant parties (employees, managers, HR) of request status updates.\n• A calendar view of all approved vacations for scheduling and planning purposes.\n• Role-based access to system functionalities.\n• Reporting capabilities to generate summaries of vacations taken.</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r>
              <a:rPr lang="en-US" sz="2400" b="1" dirty="0">
                <a:solidFill>
                  <a:srgbClr val="363636"/>
                </a:solidFill>
                <a:latin typeface="Arial" pitchFamily="34" charset="0"/>
                <a:ea typeface="Arial" pitchFamily="34" charset="-122"/>
                <a:cs typeface="Arial" pitchFamily="34" charset="-120"/>
              </a:rPr>
              <a:t>3. Non-Functional Requirements</a:t>
            </a:r>
            <a:endParaRPr lang="en-US" sz="2400" dirty="0"/>
          </a:p>
        </p:txBody>
      </p:sp>
      <p:sp>
        <p:nvSpPr>
          <p:cNvPr id="3" name="Text 1"/>
          <p:cNvSpPr/>
          <p:nvPr/>
        </p:nvSpPr>
        <p:spPr>
          <a:xfrm>
            <a:off x="640080" y="1188720"/>
            <a:ext cx="7772400" cy="0"/>
          </a:xfrm>
          <a:prstGeom prst="rect">
            <a:avLst/>
          </a:prstGeom>
          <a:noFill/>
          <a:ln/>
        </p:spPr>
        <p:txBody>
          <a:bodyPr wrap="square" rtlCol="0" anchor="ctr"/>
          <a:lstStyle/>
          <a:p>
            <a:pPr algn="l"/>
            <a:r>
              <a:rPr lang="en-US" sz="1800" dirty="0">
                <a:solidFill>
                  <a:srgbClr val="363636"/>
                </a:solidFill>
                <a:latin typeface="Arial" pitchFamily="34" charset="0"/>
                <a:ea typeface="Arial" pitchFamily="34" charset="-122"/>
                <a:cs typeface="Arial" pitchFamily="34" charset="-120"/>
              </a:rPr>
              <a:t>• Scalability: The system should handle increasing numbers of users without performance degradation.\n• Security: Protect sensitive employee data with role-based access control and encryption.\n• Usability: Intuitive user interface to ensure ease of use for employees and managers.\n• Availability: Ensure system uptime during business hours with minimal downtime for maintenance.\n• Performance: Process requests and updates within 2 seconds on average.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r>
              <a:rPr lang="en-US" sz="2400" b="1" dirty="0">
                <a:solidFill>
                  <a:srgbClr val="363636"/>
                </a:solidFill>
                <a:latin typeface="Arial" pitchFamily="34" charset="0"/>
                <a:ea typeface="Arial" pitchFamily="34" charset="-122"/>
                <a:cs typeface="Arial" pitchFamily="34" charset="-120"/>
              </a:rPr>
              <a:t>4. Constraints</a:t>
            </a:r>
            <a:endParaRPr lang="en-US" sz="2400" dirty="0"/>
          </a:p>
        </p:txBody>
      </p:sp>
      <p:sp>
        <p:nvSpPr>
          <p:cNvPr id="3" name="Text 1"/>
          <p:cNvSpPr/>
          <p:nvPr/>
        </p:nvSpPr>
        <p:spPr>
          <a:xfrm>
            <a:off x="640080" y="1188720"/>
            <a:ext cx="7772400" cy="0"/>
          </a:xfrm>
          <a:prstGeom prst="rect">
            <a:avLst/>
          </a:prstGeom>
          <a:noFill/>
          <a:ln/>
        </p:spPr>
        <p:txBody>
          <a:bodyPr wrap="square" rtlCol="0" anchor="ctr"/>
          <a:lstStyle/>
          <a:p>
            <a:pPr algn="l"/>
            <a:r>
              <a:rPr lang="en-US" sz="1800" dirty="0">
                <a:solidFill>
                  <a:srgbClr val="363636"/>
                </a:solidFill>
                <a:latin typeface="Arial" pitchFamily="34" charset="0"/>
                <a:ea typeface="Arial" pitchFamily="34" charset="-122"/>
                <a:cs typeface="Arial" pitchFamily="34" charset="-120"/>
              </a:rPr>
              <a:t>• Integration with the organization’s existing HR database is required.\n• Limited budget and development timeline.\n• Compliance with regional labor and data protection laws (e.g., GDPR for EU-based organizations).\n• Accessibility support for employees with disabilities.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r>
              <a:rPr lang="en-US" sz="2400" b="1" dirty="0">
                <a:solidFill>
                  <a:srgbClr val="363636"/>
                </a:solidFill>
                <a:latin typeface="Arial" pitchFamily="34" charset="0"/>
                <a:ea typeface="Arial" pitchFamily="34" charset="-122"/>
                <a:cs typeface="Arial" pitchFamily="34" charset="-120"/>
              </a:rPr>
              <a:t>5. Actors</a:t>
            </a:r>
            <a:endParaRPr lang="en-US" sz="2400" dirty="0"/>
          </a:p>
        </p:txBody>
      </p:sp>
      <p:sp>
        <p:nvSpPr>
          <p:cNvPr id="3" name="Text 1"/>
          <p:cNvSpPr/>
          <p:nvPr/>
        </p:nvSpPr>
        <p:spPr>
          <a:xfrm>
            <a:off x="640080" y="1188720"/>
            <a:ext cx="7772400" cy="0"/>
          </a:xfrm>
          <a:prstGeom prst="rect">
            <a:avLst/>
          </a:prstGeom>
          <a:noFill/>
          <a:ln/>
        </p:spPr>
        <p:txBody>
          <a:bodyPr wrap="square" rtlCol="0" anchor="ctr"/>
          <a:lstStyle/>
          <a:p>
            <a:pPr algn="l"/>
            <a:r>
              <a:rPr lang="en-US" sz="1800" dirty="0">
                <a:solidFill>
                  <a:srgbClr val="363636"/>
                </a:solidFill>
                <a:latin typeface="Arial" pitchFamily="34" charset="0"/>
                <a:ea typeface="Arial" pitchFamily="34" charset="-122"/>
                <a:cs typeface="Arial" pitchFamily="34" charset="-120"/>
              </a:rPr>
              <a:t>• Employee: Submits vacation requests and checks status updates.\n• Manager: Reviews and approves/rejects vacation requests.\n• HR Staff: Oversees the vacation policies, modifies employee data, and generates reports.\n• System Administrator: Manages system configurations and access control.</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rtlCol="0" anchor="ctr"/>
          <a:lstStyle/>
          <a:p>
            <a:pPr marL="0" indent="0" algn="l">
              <a:buNone/>
            </a:pPr>
            <a:r>
              <a:rPr lang="en-US" sz="2400" b="1" dirty="0">
                <a:solidFill>
                  <a:srgbClr val="363636"/>
                </a:solidFill>
                <a:latin typeface="Arial" pitchFamily="34" charset="0"/>
                <a:ea typeface="Arial" pitchFamily="34" charset="-122"/>
                <a:cs typeface="Arial" pitchFamily="34" charset="-120"/>
              </a:rPr>
              <a:t>6. Domain / Problem Definition</a:t>
            </a:r>
            <a:endParaRPr lang="en-US" sz="2400" dirty="0"/>
          </a:p>
        </p:txBody>
      </p:sp>
      <p:sp>
        <p:nvSpPr>
          <p:cNvPr id="3" name="Text 1"/>
          <p:cNvSpPr/>
          <p:nvPr/>
        </p:nvSpPr>
        <p:spPr>
          <a:xfrm>
            <a:off x="457200" y="1188720"/>
            <a:ext cx="8229600" cy="0"/>
          </a:xfrm>
          <a:prstGeom prst="rect">
            <a:avLst/>
          </a:prstGeom>
          <a:noFill/>
          <a:ln/>
        </p:spPr>
        <p:txBody>
          <a:bodyPr wrap="square" rtlCol="0" anchor="ctr"/>
          <a:lstStyle/>
          <a:p>
            <a:pPr marL="0" indent="0" algn="l">
              <a:buNone/>
            </a:pPr>
            <a:r>
              <a:rPr lang="en-US" sz="1800" dirty="0">
                <a:solidFill>
                  <a:srgbClr val="363636"/>
                </a:solidFill>
                <a:latin typeface="Arial" pitchFamily="34" charset="0"/>
                <a:ea typeface="Arial" pitchFamily="34" charset="-122"/>
                <a:cs typeface="Arial" pitchFamily="34" charset="-120"/>
              </a:rPr>
              <a:t>Managing employee vacation requests is traditionally a manual or semi-automated process prone to delays and errors. Without a centralized system:</a:t>
            </a:r>
            <a:endParaRPr lang="en-US" sz="1800" dirty="0"/>
          </a:p>
        </p:txBody>
      </p:sp>
      <p:sp>
        <p:nvSpPr>
          <p:cNvPr id="4" name="Text 2"/>
          <p:cNvSpPr/>
          <p:nvPr/>
        </p:nvSpPr>
        <p:spPr>
          <a:xfrm>
            <a:off x="640080" y="1645920"/>
            <a:ext cx="7772400" cy="0"/>
          </a:xfrm>
          <a:prstGeom prst="rect">
            <a:avLst/>
          </a:prstGeom>
          <a:noFill/>
          <a:ln/>
        </p:spPr>
        <p:txBody>
          <a:bodyPr wrap="square" rtlCol="0" anchor="ctr"/>
          <a:lstStyle/>
          <a:p>
            <a:pPr algn="l"/>
            <a:r>
              <a:rPr lang="en-US" sz="1800" dirty="0">
                <a:solidFill>
                  <a:srgbClr val="363636"/>
                </a:solidFill>
                <a:latin typeface="Arial" pitchFamily="34" charset="0"/>
                <a:ea typeface="Arial" pitchFamily="34" charset="-122"/>
                <a:cs typeface="Arial" pitchFamily="34" charset="-120"/>
              </a:rPr>
              <a:t>• Employees face uncertainty regarding vacation approvals.\n• Managers and HR staff spend excessive time resolving scheduling conflicts.\n• There is a lack of transparency and accountability in tracking vacation entitlements and usage.</a:t>
            </a:r>
            <a:endParaRPr lang="en-US" sz="1800" dirty="0"/>
          </a:p>
          <a:p>
            <a:pPr algn="l"/>
            <a:r>
              <a:rPr lang="en-US" sz="1800" dirty="0">
                <a:solidFill>
                  <a:srgbClr val="363636"/>
                </a:solidFill>
                <a:latin typeface="Arial" pitchFamily="34" charset="0"/>
                <a:ea typeface="Arial" pitchFamily="34" charset="-122"/>
                <a:cs typeface="Arial" pitchFamily="34" charset="-120"/>
              </a:rPr>
              <a:t>The VTS addresses these issues by providing an automated, reliable, and user-friendly system to manage vacations efficiently and reduce administrative overhead.</a:t>
            </a:r>
            <a:endParaRPr lang="en-US" sz="1800" dirty="0"/>
          </a:p>
        </p:txBody>
      </p:sp>
      <p:sp>
        <p:nvSpPr>
          <p:cNvPr id="5" name="Text 3"/>
          <p:cNvSpPr/>
          <p:nvPr/>
        </p:nvSpPr>
        <p:spPr>
          <a:xfrm>
            <a:off x="457200" y="2743200"/>
            <a:ext cx="8229600" cy="0"/>
          </a:xfrm>
          <a:prstGeom prst="rect">
            <a:avLst/>
          </a:prstGeom>
          <a:noFill/>
          <a:ln/>
        </p:spPr>
        <p:txBody>
          <a:bodyPr wrap="square" rtlCol="0" anchor="ctr"/>
          <a:lstStyle/>
          <a:p>
            <a:pPr marL="0" indent="0" algn="l">
              <a:buNone/>
            </a:pPr>
            <a:r>
              <a:rPr lang="en-US" sz="1800" dirty="0">
                <a:solidFill>
                  <a:srgbClr val="363636"/>
                </a:solidFill>
                <a:latin typeface="Arial" pitchFamily="34" charset="0"/>
                <a:ea typeface="Arial" pitchFamily="34" charset="-122"/>
                <a:cs typeface="Arial" pitchFamily="34" charset="-120"/>
              </a:rPr>
              <a:t>This summary simplifies the Vacation Tracking System’s core aspects and is aligned with best practices in object-oriented design. Let me know if you need further elaboration on any section!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496</Words>
  <Application>Microsoft Macintosh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انس شلبى يوسف شلبى يوسف</cp:lastModifiedBy>
  <cp:revision>2</cp:revision>
  <dcterms:created xsi:type="dcterms:W3CDTF">2024-12-10T18:24:01Z</dcterms:created>
  <dcterms:modified xsi:type="dcterms:W3CDTF">2024-12-11T07:29:36Z</dcterms:modified>
</cp:coreProperties>
</file>