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ags/tag6.xml" ContentType="application/vnd.openxmlformats-officedocument.presentationml.tags+xml"/>
  <Override PartName="/ppt/theme/theme8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717" r:id="rId2"/>
    <p:sldMasterId id="2147483864" r:id="rId3"/>
    <p:sldMasterId id="2147483648" r:id="rId4"/>
    <p:sldMasterId id="2147483865" r:id="rId5"/>
    <p:sldMasterId id="2147483677" r:id="rId6"/>
    <p:sldMasterId id="2147483868" r:id="rId7"/>
  </p:sldMasterIdLst>
  <p:notesMasterIdLst>
    <p:notesMasterId r:id="rId39"/>
  </p:notesMasterIdLst>
  <p:sldIdLst>
    <p:sldId id="262" r:id="rId8"/>
    <p:sldId id="261" r:id="rId9"/>
    <p:sldId id="260" r:id="rId10"/>
    <p:sldId id="259" r:id="rId11"/>
    <p:sldId id="258" r:id="rId12"/>
    <p:sldId id="257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82" r:id="rId26"/>
    <p:sldId id="281" r:id="rId27"/>
    <p:sldId id="280" r:id="rId28"/>
    <p:sldId id="279" r:id="rId29"/>
    <p:sldId id="278" r:id="rId30"/>
    <p:sldId id="277" r:id="rId31"/>
    <p:sldId id="276" r:id="rId32"/>
    <p:sldId id="288" r:id="rId33"/>
    <p:sldId id="287" r:id="rId34"/>
    <p:sldId id="286" r:id="rId35"/>
    <p:sldId id="285" r:id="rId36"/>
    <p:sldId id="284" r:id="rId37"/>
    <p:sldId id="283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3D60D-1FBC-4CC7-A86B-237E9313D5B2}" v="27" dt="2021-01-20T10:11:39.910"/>
    <p1510:client id="{68E3AAD8-E84C-999D-D70C-7AC1255EB14F}" v="7" dt="2021-01-20T10:15:32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Dohmen" userId="S::florian.dohmen@alumni.fh-aachen.de::3f5c84f2-5ca2-43f1-b763-c372e30c69c1" providerId="AD" clId="Web-{1433D60D-1FBC-4CC7-A86B-237E9313D5B2}"/>
    <pc:docChg chg="addSld delSld addMainMaster modMainMaster">
      <pc:chgData name="Florian Dohmen" userId="S::florian.dohmen@alumni.fh-aachen.de::3f5c84f2-5ca2-43f1-b763-c372e30c69c1" providerId="AD" clId="Web-{1433D60D-1FBC-4CC7-A86B-237E9313D5B2}" dt="2021-01-20T10:11:39.910" v="26"/>
      <pc:docMkLst>
        <pc:docMk/>
      </pc:docMkLst>
      <pc:sldChg chg="add">
        <pc:chgData name="Florian Dohmen" userId="S::florian.dohmen@alumni.fh-aachen.de::3f5c84f2-5ca2-43f1-b763-c372e30c69c1" providerId="AD" clId="Web-{1433D60D-1FBC-4CC7-A86B-237E9313D5B2}" dt="2021-01-20T10:10:05.236" v="0"/>
        <pc:sldMkLst>
          <pc:docMk/>
          <pc:sldMk cId="927344102" sldId="257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05.392" v="1"/>
        <pc:sldMkLst>
          <pc:docMk/>
          <pc:sldMk cId="465806901" sldId="258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05.486" v="2"/>
        <pc:sldMkLst>
          <pc:docMk/>
          <pc:sldMk cId="2533930999" sldId="259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05.595" v="3"/>
        <pc:sldMkLst>
          <pc:docMk/>
          <pc:sldMk cId="3524307544" sldId="260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05.689" v="4"/>
        <pc:sldMkLst>
          <pc:docMk/>
          <pc:sldMk cId="1786005770" sldId="261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05.783" v="5"/>
        <pc:sldMkLst>
          <pc:docMk/>
          <pc:sldMk cId="778888079" sldId="262"/>
        </pc:sldMkLst>
      </pc:sldChg>
      <pc:sldChg chg="add del">
        <pc:chgData name="Florian Dohmen" userId="S::florian.dohmen@alumni.fh-aachen.de::3f5c84f2-5ca2-43f1-b763-c372e30c69c1" providerId="AD" clId="Web-{1433D60D-1FBC-4CC7-A86B-237E9313D5B2}" dt="2021-01-20T10:11:36.175" v="19"/>
        <pc:sldMkLst>
          <pc:docMk/>
          <pc:sldMk cId="2614123720" sldId="263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3.752" v="7"/>
        <pc:sldMkLst>
          <pc:docMk/>
          <pc:sldMk cId="19702140" sldId="264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3.846" v="8"/>
        <pc:sldMkLst>
          <pc:docMk/>
          <pc:sldMk cId="762388231" sldId="265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3.908" v="9"/>
        <pc:sldMkLst>
          <pc:docMk/>
          <pc:sldMk cId="2986235061" sldId="266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3.971" v="10"/>
        <pc:sldMkLst>
          <pc:docMk/>
          <pc:sldMk cId="2488050757" sldId="267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080" v="11"/>
        <pc:sldMkLst>
          <pc:docMk/>
          <pc:sldMk cId="730413376" sldId="268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189" v="12"/>
        <pc:sldMkLst>
          <pc:docMk/>
          <pc:sldMk cId="3720283461" sldId="269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283" v="13"/>
        <pc:sldMkLst>
          <pc:docMk/>
          <pc:sldMk cId="2081170408" sldId="270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393" v="14"/>
        <pc:sldMkLst>
          <pc:docMk/>
          <pc:sldMk cId="4137542890" sldId="271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502" v="15"/>
        <pc:sldMkLst>
          <pc:docMk/>
          <pc:sldMk cId="1083831949" sldId="272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611" v="16"/>
        <pc:sldMkLst>
          <pc:docMk/>
          <pc:sldMk cId="1068867431" sldId="273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721" v="17"/>
        <pc:sldMkLst>
          <pc:docMk/>
          <pc:sldMk cId="778269543" sldId="274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0:34.814" v="18"/>
        <pc:sldMkLst>
          <pc:docMk/>
          <pc:sldMk cId="162635573" sldId="275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394" v="20"/>
        <pc:sldMkLst>
          <pc:docMk/>
          <pc:sldMk cId="1771607833" sldId="276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488" v="21"/>
        <pc:sldMkLst>
          <pc:docMk/>
          <pc:sldMk cId="2085144802" sldId="277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581" v="22"/>
        <pc:sldMkLst>
          <pc:docMk/>
          <pc:sldMk cId="2749301018" sldId="278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691" v="23"/>
        <pc:sldMkLst>
          <pc:docMk/>
          <pc:sldMk cId="1472758995" sldId="279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831" v="24"/>
        <pc:sldMkLst>
          <pc:docMk/>
          <pc:sldMk cId="937692932" sldId="280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878" v="25"/>
        <pc:sldMkLst>
          <pc:docMk/>
          <pc:sldMk cId="240165161" sldId="281"/>
        </pc:sldMkLst>
      </pc:sldChg>
      <pc:sldChg chg="add">
        <pc:chgData name="Florian Dohmen" userId="S::florian.dohmen@alumni.fh-aachen.de::3f5c84f2-5ca2-43f1-b763-c372e30c69c1" providerId="AD" clId="Web-{1433D60D-1FBC-4CC7-A86B-237E9313D5B2}" dt="2021-01-20T10:11:39.910" v="26"/>
        <pc:sldMkLst>
          <pc:docMk/>
          <pc:sldMk cId="2873111239" sldId="282"/>
        </pc:sldMkLst>
      </pc:sldChg>
      <pc:sldMasterChg chg="add addSldLayout">
        <pc:chgData name="Florian Dohmen" userId="S::florian.dohmen@alumni.fh-aachen.de::3f5c84f2-5ca2-43f1-b763-c372e30c69c1" providerId="AD" clId="Web-{1433D60D-1FBC-4CC7-A86B-237E9313D5B2}" dt="2021-01-20T10:10:33.658" v="6"/>
        <pc:sldMasterMkLst>
          <pc:docMk/>
          <pc:sldMasterMk cId="0" sldId="2147483648"/>
        </pc:sldMasterMkLst>
        <pc:sldLayoutChg chg="add">
          <pc:chgData name="Florian Dohmen" userId="S::florian.dohmen@alumni.fh-aachen.de::3f5c84f2-5ca2-43f1-b763-c372e30c69c1" providerId="AD" clId="Web-{1433D60D-1FBC-4CC7-A86B-237E9313D5B2}" dt="2021-01-20T10:10:33.658" v="6"/>
          <pc:sldLayoutMkLst>
            <pc:docMk/>
            <pc:sldMasterMk cId="0" sldId="2147483648"/>
            <pc:sldLayoutMk cId="1106884788" sldId="2147483846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33.658" v="6"/>
          <pc:sldLayoutMkLst>
            <pc:docMk/>
            <pc:sldMasterMk cId="0" sldId="2147483648"/>
            <pc:sldLayoutMk cId="1595395319" sldId="2147483847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33.658" v="6"/>
          <pc:sldLayoutMkLst>
            <pc:docMk/>
            <pc:sldMasterMk cId="0" sldId="2147483648"/>
            <pc:sldLayoutMk cId="2991616734" sldId="2147483848"/>
          </pc:sldLayoutMkLst>
        </pc:sldLayoutChg>
      </pc:sldMasterChg>
      <pc:sldMasterChg chg="add addSldLayout">
        <pc:chgData name="Florian Dohmen" userId="S::florian.dohmen@alumni.fh-aachen.de::3f5c84f2-5ca2-43f1-b763-c372e30c69c1" providerId="AD" clId="Web-{1433D60D-1FBC-4CC7-A86B-237E9313D5B2}" dt="2021-01-20T10:11:39.394" v="20"/>
        <pc:sldMasterMkLst>
          <pc:docMk/>
          <pc:sldMasterMk cId="1522406854" sldId="2147483677"/>
        </pc:sldMasterMkLst>
        <pc:sldLayoutChg chg="add">
          <pc:chgData name="Florian Dohmen" userId="S::florian.dohmen@alumni.fh-aachen.de::3f5c84f2-5ca2-43f1-b763-c372e30c69c1" providerId="AD" clId="Web-{1433D60D-1FBC-4CC7-A86B-237E9313D5B2}" dt="2021-01-20T10:11:39.394" v="20"/>
          <pc:sldLayoutMkLst>
            <pc:docMk/>
            <pc:sldMasterMk cId="1522406854" sldId="2147483677"/>
            <pc:sldLayoutMk cId="3005566003" sldId="2147483678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1:39.394" v="20"/>
          <pc:sldLayoutMkLst>
            <pc:docMk/>
            <pc:sldMasterMk cId="1522406854" sldId="2147483677"/>
            <pc:sldLayoutMk cId="4175224780" sldId="2147483679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1:39.394" v="20"/>
          <pc:sldLayoutMkLst>
            <pc:docMk/>
            <pc:sldMasterMk cId="1522406854" sldId="2147483677"/>
            <pc:sldLayoutMk cId="1135766853" sldId="2147483680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1:39.394" v="20"/>
          <pc:sldLayoutMkLst>
            <pc:docMk/>
            <pc:sldMasterMk cId="1522406854" sldId="2147483677"/>
            <pc:sldLayoutMk cId="3100211679" sldId="2147483682"/>
          </pc:sldLayoutMkLst>
        </pc:sldLayoutChg>
      </pc:sldMasterChg>
      <pc:sldMasterChg chg="add addSldLayout modSldLayout">
        <pc:chgData name="Florian Dohmen" userId="S::florian.dohmen@alumni.fh-aachen.de::3f5c84f2-5ca2-43f1-b763-c372e30c69c1" providerId="AD" clId="Web-{1433D60D-1FBC-4CC7-A86B-237E9313D5B2}" dt="2021-01-20T10:10:33.752" v="7"/>
        <pc:sldMasterMkLst>
          <pc:docMk/>
          <pc:sldMasterMk cId="0" sldId="2147483717"/>
        </pc:sldMasterMkLst>
        <pc:sldLayoutChg chg="add">
          <pc:chgData name="Florian Dohmen" userId="S::florian.dohmen@alumni.fh-aachen.de::3f5c84f2-5ca2-43f1-b763-c372e30c69c1" providerId="AD" clId="Web-{1433D60D-1FBC-4CC7-A86B-237E9313D5B2}" dt="2021-01-20T10:10:05.236" v="0"/>
          <pc:sldLayoutMkLst>
            <pc:docMk/>
            <pc:sldMasterMk cId="0" sldId="2147483717"/>
            <pc:sldLayoutMk cId="256870192" sldId="2147483851"/>
          </pc:sldLayoutMkLst>
        </pc:sldLayoutChg>
        <pc:sldLayoutChg chg="add replId">
          <pc:chgData name="Florian Dohmen" userId="S::florian.dohmen@alumni.fh-aachen.de::3f5c84f2-5ca2-43f1-b763-c372e30c69c1" providerId="AD" clId="Web-{1433D60D-1FBC-4CC7-A86B-237E9313D5B2}" dt="2021-01-20T10:10:33.752" v="7"/>
          <pc:sldLayoutMkLst>
            <pc:docMk/>
            <pc:sldMasterMk cId="0" sldId="2147483717"/>
            <pc:sldLayoutMk cId="3126233678" sldId="2147483866"/>
          </pc:sldLayoutMkLst>
        </pc:sldLayoutChg>
        <pc:sldLayoutChg chg="add replId">
          <pc:chgData name="Florian Dohmen" userId="S::florian.dohmen@alumni.fh-aachen.de::3f5c84f2-5ca2-43f1-b763-c372e30c69c1" providerId="AD" clId="Web-{1433D60D-1FBC-4CC7-A86B-237E9313D5B2}" dt="2021-01-20T10:10:33.752" v="7"/>
          <pc:sldLayoutMkLst>
            <pc:docMk/>
            <pc:sldMasterMk cId="0" sldId="2147483717"/>
            <pc:sldLayoutMk cId="667106608" sldId="2147483867"/>
          </pc:sldLayoutMkLst>
        </pc:sldLayoutChg>
      </pc:sldMasterChg>
      <pc:sldMasterChg chg="replId modSldLayout">
        <pc:chgData name="Florian Dohmen" userId="S::florian.dohmen@alumni.fh-aachen.de::3f5c84f2-5ca2-43f1-b763-c372e30c69c1" providerId="AD" clId="Web-{1433D60D-1FBC-4CC7-A86B-237E9313D5B2}" dt="2021-01-20T10:10:05.783" v="5"/>
        <pc:sldMasterMkLst>
          <pc:docMk/>
          <pc:sldMasterMk cId="594725491" sldId="2147483852"/>
        </pc:sldMasterMkLst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4043166929" sldId="2147483853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3433200589" sldId="2147483854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2835585648" sldId="2147483855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742901757" sldId="2147483856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2024084034" sldId="2147483857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2440206447" sldId="2147483858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3087692832" sldId="2147483859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3453883237" sldId="2147483860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2509888776" sldId="2147483861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1699206799" sldId="2147483862"/>
          </pc:sldLayoutMkLst>
        </pc:sldLayoutChg>
        <pc:sldLayoutChg chg="replI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594725491" sldId="2147483852"/>
            <pc:sldLayoutMk cId="2809958959" sldId="2147483863"/>
          </pc:sldLayoutMkLst>
        </pc:sldLayoutChg>
      </pc:sldMasterChg>
      <pc:sldMasterChg chg="add replId addSldLayout">
        <pc:chgData name="Florian Dohmen" userId="S::florian.dohmen@alumni.fh-aachen.de::3f5c84f2-5ca2-43f1-b763-c372e30c69c1" providerId="AD" clId="Web-{1433D60D-1FBC-4CC7-A86B-237E9313D5B2}" dt="2021-01-20T10:10:33.658" v="6"/>
        <pc:sldMasterMkLst>
          <pc:docMk/>
          <pc:sldMasterMk cId="3602775455" sldId="2147483864"/>
        </pc:sldMasterMkLst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2308045455" sldId="2147483649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3645957747" sldId="2147483650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1881513117" sldId="2147483651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2717733145" sldId="2147483652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733445876" sldId="2147483653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1950749141" sldId="2147483654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1238150490" sldId="2147483655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3298134373" sldId="2147483656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3544356116" sldId="2147483657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2830423065" sldId="2147483658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05.783" v="5"/>
          <pc:sldLayoutMkLst>
            <pc:docMk/>
            <pc:sldMasterMk cId="3602775455" sldId="2147483864"/>
            <pc:sldLayoutMk cId="3849561048" sldId="2147483659"/>
          </pc:sldLayoutMkLst>
        </pc:sldLayoutChg>
      </pc:sldMasterChg>
      <pc:sldMasterChg chg="add addSldLayout">
        <pc:chgData name="Florian Dohmen" userId="S::florian.dohmen@alumni.fh-aachen.de::3f5c84f2-5ca2-43f1-b763-c372e30c69c1" providerId="AD" clId="Web-{1433D60D-1FBC-4CC7-A86B-237E9313D5B2}" dt="2021-01-20T10:10:33.752" v="7"/>
        <pc:sldMasterMkLst>
          <pc:docMk/>
          <pc:sldMasterMk cId="0" sldId="2147483865"/>
        </pc:sldMasterMkLst>
        <pc:sldLayoutChg chg="add">
          <pc:chgData name="Florian Dohmen" userId="S::florian.dohmen@alumni.fh-aachen.de::3f5c84f2-5ca2-43f1-b763-c372e30c69c1" providerId="AD" clId="Web-{1433D60D-1FBC-4CC7-A86B-237E9313D5B2}" dt="2021-01-20T10:10:33.752" v="7"/>
          <pc:sldLayoutMkLst>
            <pc:docMk/>
            <pc:sldMasterMk cId="0" sldId="2147483865"/>
            <pc:sldLayoutMk cId="574841716" sldId="2147483869"/>
          </pc:sldLayoutMkLst>
        </pc:sldLayoutChg>
        <pc:sldLayoutChg chg="add">
          <pc:chgData name="Florian Dohmen" userId="S::florian.dohmen@alumni.fh-aachen.de::3f5c84f2-5ca2-43f1-b763-c372e30c69c1" providerId="AD" clId="Web-{1433D60D-1FBC-4CC7-A86B-237E9313D5B2}" dt="2021-01-20T10:10:33.752" v="7"/>
          <pc:sldLayoutMkLst>
            <pc:docMk/>
            <pc:sldMasterMk cId="0" sldId="2147483865"/>
            <pc:sldLayoutMk cId="433774298" sldId="2147483870"/>
          </pc:sldLayoutMkLst>
        </pc:sldLayoutChg>
      </pc:sldMasterChg>
    </pc:docChg>
  </pc:docChgLst>
  <pc:docChgLst>
    <pc:chgData name="Florian Dohmen" userId="S::florian.dohmen@alumni.fh-aachen.de::3f5c84f2-5ca2-43f1-b763-c372e30c69c1" providerId="AD" clId="Web-{68E3AAD8-E84C-999D-D70C-7AC1255EB14F}"/>
    <pc:docChg chg="addSld delSld addMainMaster modMainMaster">
      <pc:chgData name="Florian Dohmen" userId="S::florian.dohmen@alumni.fh-aachen.de::3f5c84f2-5ca2-43f1-b763-c372e30c69c1" providerId="AD" clId="Web-{68E3AAD8-E84C-999D-D70C-7AC1255EB14F}" dt="2021-01-20T10:15:32.573" v="6"/>
      <pc:docMkLst>
        <pc:docMk/>
      </pc:docMkLst>
      <pc:sldChg chg="del">
        <pc:chgData name="Florian Dohmen" userId="S::florian.dohmen@alumni.fh-aachen.de::3f5c84f2-5ca2-43f1-b763-c372e30c69c1" providerId="AD" clId="Web-{68E3AAD8-E84C-999D-D70C-7AC1255EB14F}" dt="2021-01-20T10:15:32.573" v="6"/>
        <pc:sldMkLst>
          <pc:docMk/>
          <pc:sldMk cId="1577499883" sldId="256"/>
        </pc:sldMkLst>
      </pc:sldChg>
      <pc:sldChg chg="add">
        <pc:chgData name="Florian Dohmen" userId="S::florian.dohmen@alumni.fh-aachen.de::3f5c84f2-5ca2-43f1-b763-c372e30c69c1" providerId="AD" clId="Web-{68E3AAD8-E84C-999D-D70C-7AC1255EB14F}" dt="2021-01-20T10:15:08.729" v="0"/>
        <pc:sldMkLst>
          <pc:docMk/>
          <pc:sldMk cId="1819134899" sldId="283"/>
        </pc:sldMkLst>
      </pc:sldChg>
      <pc:sldChg chg="add">
        <pc:chgData name="Florian Dohmen" userId="S::florian.dohmen@alumni.fh-aachen.de::3f5c84f2-5ca2-43f1-b763-c372e30c69c1" providerId="AD" clId="Web-{68E3AAD8-E84C-999D-D70C-7AC1255EB14F}" dt="2021-01-20T10:15:08.838" v="1"/>
        <pc:sldMkLst>
          <pc:docMk/>
          <pc:sldMk cId="3243641318" sldId="284"/>
        </pc:sldMkLst>
      </pc:sldChg>
      <pc:sldChg chg="add">
        <pc:chgData name="Florian Dohmen" userId="S::florian.dohmen@alumni.fh-aachen.de::3f5c84f2-5ca2-43f1-b763-c372e30c69c1" providerId="AD" clId="Web-{68E3AAD8-E84C-999D-D70C-7AC1255EB14F}" dt="2021-01-20T10:15:08.963" v="2"/>
        <pc:sldMkLst>
          <pc:docMk/>
          <pc:sldMk cId="2642470604" sldId="285"/>
        </pc:sldMkLst>
      </pc:sldChg>
      <pc:sldChg chg="add">
        <pc:chgData name="Florian Dohmen" userId="S::florian.dohmen@alumni.fh-aachen.de::3f5c84f2-5ca2-43f1-b763-c372e30c69c1" providerId="AD" clId="Web-{68E3AAD8-E84C-999D-D70C-7AC1255EB14F}" dt="2021-01-20T10:15:09.057" v="3"/>
        <pc:sldMkLst>
          <pc:docMk/>
          <pc:sldMk cId="3726574134" sldId="286"/>
        </pc:sldMkLst>
      </pc:sldChg>
      <pc:sldChg chg="add">
        <pc:chgData name="Florian Dohmen" userId="S::florian.dohmen@alumni.fh-aachen.de::3f5c84f2-5ca2-43f1-b763-c372e30c69c1" providerId="AD" clId="Web-{68E3AAD8-E84C-999D-D70C-7AC1255EB14F}" dt="2021-01-20T10:15:09.166" v="4"/>
        <pc:sldMkLst>
          <pc:docMk/>
          <pc:sldMk cId="3400218533" sldId="287"/>
        </pc:sldMkLst>
      </pc:sldChg>
      <pc:sldChg chg="add">
        <pc:chgData name="Florian Dohmen" userId="S::florian.dohmen@alumni.fh-aachen.de::3f5c84f2-5ca2-43f1-b763-c372e30c69c1" providerId="AD" clId="Web-{68E3AAD8-E84C-999D-D70C-7AC1255EB14F}" dt="2021-01-20T10:15:09.229" v="5"/>
        <pc:sldMkLst>
          <pc:docMk/>
          <pc:sldMk cId="1825717442" sldId="288"/>
        </pc:sldMkLst>
      </pc:sldChg>
      <pc:sldMasterChg chg="modSldLayout">
        <pc:chgData name="Florian Dohmen" userId="S::florian.dohmen@alumni.fh-aachen.de::3f5c84f2-5ca2-43f1-b763-c372e30c69c1" providerId="AD" clId="Web-{68E3AAD8-E84C-999D-D70C-7AC1255EB14F}" dt="2021-01-20T10:15:08.729" v="0"/>
        <pc:sldMasterMkLst>
          <pc:docMk/>
          <pc:sldMasterMk cId="0" sldId="2147483865"/>
        </pc:sldMasterMkLst>
        <pc:sldLayoutChg chg="replId">
          <pc:chgData name="Florian Dohmen" userId="S::florian.dohmen@alumni.fh-aachen.de::3f5c84f2-5ca2-43f1-b763-c372e30c69c1" providerId="AD" clId="Web-{68E3AAD8-E84C-999D-D70C-7AC1255EB14F}" dt="2021-01-20T10:15:08.729" v="0"/>
          <pc:sldLayoutMkLst>
            <pc:docMk/>
            <pc:sldMasterMk cId="0" sldId="2147483865"/>
            <pc:sldLayoutMk cId="574841716" sldId="2147483869"/>
          </pc:sldLayoutMkLst>
        </pc:sldLayoutChg>
        <pc:sldLayoutChg chg="replId">
          <pc:chgData name="Florian Dohmen" userId="S::florian.dohmen@alumni.fh-aachen.de::3f5c84f2-5ca2-43f1-b763-c372e30c69c1" providerId="AD" clId="Web-{68E3AAD8-E84C-999D-D70C-7AC1255EB14F}" dt="2021-01-20T10:15:08.729" v="0"/>
          <pc:sldLayoutMkLst>
            <pc:docMk/>
            <pc:sldMasterMk cId="0" sldId="2147483865"/>
            <pc:sldLayoutMk cId="433774298" sldId="2147483870"/>
          </pc:sldLayoutMkLst>
        </pc:sldLayoutChg>
      </pc:sldMasterChg>
      <pc:sldMasterChg chg="add addSldLayout">
        <pc:chgData name="Florian Dohmen" userId="S::florian.dohmen@alumni.fh-aachen.de::3f5c84f2-5ca2-43f1-b763-c372e30c69c1" providerId="AD" clId="Web-{68E3AAD8-E84C-999D-D70C-7AC1255EB14F}" dt="2021-01-20T10:15:08.729" v="0"/>
        <pc:sldMasterMkLst>
          <pc:docMk/>
          <pc:sldMasterMk cId="0" sldId="2147483868"/>
        </pc:sldMasterMkLst>
        <pc:sldLayoutChg chg="add">
          <pc:chgData name="Florian Dohmen" userId="S::florian.dohmen@alumni.fh-aachen.de::3f5c84f2-5ca2-43f1-b763-c372e30c69c1" providerId="AD" clId="Web-{68E3AAD8-E84C-999D-D70C-7AC1255EB14F}" dt="2021-01-20T10:15:08.729" v="0"/>
          <pc:sldLayoutMkLst>
            <pc:docMk/>
            <pc:sldMasterMk cId="0" sldId="2147483868"/>
            <pc:sldLayoutMk cId="2340856418" sldId="2147483849"/>
          </pc:sldLayoutMkLst>
        </pc:sldLayoutChg>
        <pc:sldLayoutChg chg="add">
          <pc:chgData name="Florian Dohmen" userId="S::florian.dohmen@alumni.fh-aachen.de::3f5c84f2-5ca2-43f1-b763-c372e30c69c1" providerId="AD" clId="Web-{68E3AAD8-E84C-999D-D70C-7AC1255EB14F}" dt="2021-01-20T10:15:08.729" v="0"/>
          <pc:sldLayoutMkLst>
            <pc:docMk/>
            <pc:sldMasterMk cId="0" sldId="2147483868"/>
            <pc:sldLayoutMk cId="2557414005" sldId="214748385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indows%2010\Documents\Universitaet\WS2020-2021\SWE\Praktikum\Zeiterfassung\SWE%20Burndown-Chart_neu%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de-DE" sz="1300" b="0" strike="noStrike" spc="-1">
                <a:latin typeface="Arial"/>
              </a:rPr>
              <a:t>SWE Burndown Chart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'[SWE Burndown-Chart_neu .xlsx]Tabelle1'!$B$4</c:f>
              <c:strCache>
                <c:ptCount val="1"/>
                <c:pt idx="0">
                  <c:v>Wochenaufwand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'[SWE Burndown-Chart_neu .xlsx]Tabelle1'!$A$5:$A$17</c:f>
              <c:numCache>
                <c:formatCode>General</c:formatCode>
                <c:ptCount val="13"/>
                <c:pt idx="0">
                  <c:v>43</c:v>
                </c:pt>
                <c:pt idx="1">
                  <c:v>44</c:v>
                </c:pt>
                <c:pt idx="2">
                  <c:v>45</c:v>
                </c:pt>
                <c:pt idx="3">
                  <c:v>46</c:v>
                </c:pt>
                <c:pt idx="4">
                  <c:v>47</c:v>
                </c:pt>
                <c:pt idx="5">
                  <c:v>48</c:v>
                </c:pt>
                <c:pt idx="6">
                  <c:v>49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  <c:pt idx="10">
                  <c:v>53</c:v>
                </c:pt>
                <c:pt idx="11">
                  <c:v>1</c:v>
                </c:pt>
                <c:pt idx="12">
                  <c:v>2</c:v>
                </c:pt>
              </c:numCache>
            </c:numRef>
          </c:cat>
          <c:val>
            <c:numRef>
              <c:f>'[SWE Burndown-Chart_neu .xlsx]Tabelle1'!$B$5:$B$17</c:f>
              <c:numCache>
                <c:formatCode>General</c:formatCode>
                <c:ptCount val="13"/>
                <c:pt idx="0">
                  <c:v>0.5</c:v>
                </c:pt>
                <c:pt idx="1">
                  <c:v>9</c:v>
                </c:pt>
                <c:pt idx="2">
                  <c:v>13</c:v>
                </c:pt>
                <c:pt idx="3">
                  <c:v>6.5</c:v>
                </c:pt>
                <c:pt idx="4">
                  <c:v>36.5</c:v>
                </c:pt>
                <c:pt idx="5">
                  <c:v>18</c:v>
                </c:pt>
                <c:pt idx="6">
                  <c:v>21</c:v>
                </c:pt>
                <c:pt idx="7">
                  <c:v>29.5</c:v>
                </c:pt>
                <c:pt idx="8">
                  <c:v>22</c:v>
                </c:pt>
                <c:pt idx="9">
                  <c:v>41.5</c:v>
                </c:pt>
                <c:pt idx="10">
                  <c:v>43.5</c:v>
                </c:pt>
                <c:pt idx="11">
                  <c:v>50</c:v>
                </c:pt>
                <c:pt idx="12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B0-4F2E-BDC5-453B78FE639C}"/>
            </c:ext>
          </c:extLst>
        </c:ser>
        <c:ser>
          <c:idx val="1"/>
          <c:order val="1"/>
          <c:tx>
            <c:strRef>
              <c:f>'[SWE Burndown-Chart_neu .xlsx]Tabelle1'!$C$4</c:f>
              <c:strCache>
                <c:ptCount val="1"/>
                <c:pt idx="0">
                  <c:v>Restaufwand</c:v>
                </c:pt>
              </c:strCache>
            </c:strRef>
          </c:tx>
          <c:spPr>
            <a:ln w="54000">
              <a:solidFill>
                <a:srgbClr val="FF420E"/>
              </a:solidFill>
              <a:round/>
            </a:ln>
          </c:spPr>
          <c:marker>
            <c:symbol val="circle"/>
            <c:size val="10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'[SWE Burndown-Chart_neu .xlsx]Tabelle1'!$A$5:$A$17</c:f>
              <c:numCache>
                <c:formatCode>General</c:formatCode>
                <c:ptCount val="13"/>
                <c:pt idx="0">
                  <c:v>43</c:v>
                </c:pt>
                <c:pt idx="1">
                  <c:v>44</c:v>
                </c:pt>
                <c:pt idx="2">
                  <c:v>45</c:v>
                </c:pt>
                <c:pt idx="3">
                  <c:v>46</c:v>
                </c:pt>
                <c:pt idx="4">
                  <c:v>47</c:v>
                </c:pt>
                <c:pt idx="5">
                  <c:v>48</c:v>
                </c:pt>
                <c:pt idx="6">
                  <c:v>49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  <c:pt idx="10">
                  <c:v>53</c:v>
                </c:pt>
                <c:pt idx="11">
                  <c:v>1</c:v>
                </c:pt>
                <c:pt idx="12">
                  <c:v>2</c:v>
                </c:pt>
              </c:numCache>
            </c:numRef>
          </c:cat>
          <c:val>
            <c:numRef>
              <c:f>'[SWE Burndown-Chart_neu .xlsx]Tabelle1'!$C$5:$C$17</c:f>
              <c:numCache>
                <c:formatCode>General</c:formatCode>
                <c:ptCount val="13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571</c:v>
                </c:pt>
                <c:pt idx="4">
                  <c:v>544</c:v>
                </c:pt>
                <c:pt idx="5">
                  <c:v>521</c:v>
                </c:pt>
                <c:pt idx="6">
                  <c:v>113</c:v>
                </c:pt>
                <c:pt idx="7">
                  <c:v>134</c:v>
                </c:pt>
                <c:pt idx="8">
                  <c:v>102</c:v>
                </c:pt>
                <c:pt idx="9">
                  <c:v>89</c:v>
                </c:pt>
                <c:pt idx="10">
                  <c:v>70</c:v>
                </c:pt>
                <c:pt idx="11">
                  <c:v>15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B0-4F2E-BDC5-453B78FE639C}"/>
            </c:ext>
          </c:extLst>
        </c:ser>
        <c:ser>
          <c:idx val="2"/>
          <c:order val="2"/>
          <c:tx>
            <c:strRef>
              <c:f>'[SWE Burndown-Chart_neu .xlsx]Tabelle1'!$D$4</c:f>
              <c:strCache>
                <c:ptCount val="1"/>
                <c:pt idx="0">
                  <c:v>Ist-Aufwand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'[SWE Burndown-Chart_neu .xlsx]Tabelle1'!$A$5:$A$17</c:f>
              <c:numCache>
                <c:formatCode>General</c:formatCode>
                <c:ptCount val="13"/>
                <c:pt idx="0">
                  <c:v>43</c:v>
                </c:pt>
                <c:pt idx="1">
                  <c:v>44</c:v>
                </c:pt>
                <c:pt idx="2">
                  <c:v>45</c:v>
                </c:pt>
                <c:pt idx="3">
                  <c:v>46</c:v>
                </c:pt>
                <c:pt idx="4">
                  <c:v>47</c:v>
                </c:pt>
                <c:pt idx="5">
                  <c:v>48</c:v>
                </c:pt>
                <c:pt idx="6">
                  <c:v>49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  <c:pt idx="10">
                  <c:v>53</c:v>
                </c:pt>
                <c:pt idx="11">
                  <c:v>1</c:v>
                </c:pt>
                <c:pt idx="12">
                  <c:v>2</c:v>
                </c:pt>
              </c:numCache>
            </c:numRef>
          </c:cat>
          <c:val>
            <c:numRef>
              <c:f>'[SWE Burndown-Chart_neu .xlsx]Tabelle1'!$D$5:$D$17</c:f>
              <c:numCache>
                <c:formatCode>General</c:formatCode>
                <c:ptCount val="13"/>
                <c:pt idx="0">
                  <c:v>0.5</c:v>
                </c:pt>
                <c:pt idx="1">
                  <c:v>9.5</c:v>
                </c:pt>
                <c:pt idx="2">
                  <c:v>22.5</c:v>
                </c:pt>
                <c:pt idx="3">
                  <c:v>29</c:v>
                </c:pt>
                <c:pt idx="4">
                  <c:v>65.5</c:v>
                </c:pt>
                <c:pt idx="5">
                  <c:v>83.5</c:v>
                </c:pt>
                <c:pt idx="6">
                  <c:v>104.5</c:v>
                </c:pt>
                <c:pt idx="7">
                  <c:v>134</c:v>
                </c:pt>
                <c:pt idx="8">
                  <c:v>156</c:v>
                </c:pt>
                <c:pt idx="9">
                  <c:v>197.5</c:v>
                </c:pt>
                <c:pt idx="10">
                  <c:v>241</c:v>
                </c:pt>
                <c:pt idx="11">
                  <c:v>291</c:v>
                </c:pt>
                <c:pt idx="12">
                  <c:v>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B0-4F2E-BDC5-453B78FE639C}"/>
            </c:ext>
          </c:extLst>
        </c:ser>
        <c:ser>
          <c:idx val="3"/>
          <c:order val="3"/>
          <c:tx>
            <c:strRef>
              <c:f>'[SWE Burndown-Chart_neu .xlsx]Tabelle1'!$E$4</c:f>
              <c:strCache>
                <c:ptCount val="1"/>
                <c:pt idx="0">
                  <c:v>Gesamtaufwand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'[SWE Burndown-Chart_neu .xlsx]Tabelle1'!$A$5:$A$17</c:f>
              <c:numCache>
                <c:formatCode>General</c:formatCode>
                <c:ptCount val="13"/>
                <c:pt idx="0">
                  <c:v>43</c:v>
                </c:pt>
                <c:pt idx="1">
                  <c:v>44</c:v>
                </c:pt>
                <c:pt idx="2">
                  <c:v>45</c:v>
                </c:pt>
                <c:pt idx="3">
                  <c:v>46</c:v>
                </c:pt>
                <c:pt idx="4">
                  <c:v>47</c:v>
                </c:pt>
                <c:pt idx="5">
                  <c:v>48</c:v>
                </c:pt>
                <c:pt idx="6">
                  <c:v>49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  <c:pt idx="10">
                  <c:v>53</c:v>
                </c:pt>
                <c:pt idx="11">
                  <c:v>1</c:v>
                </c:pt>
                <c:pt idx="12">
                  <c:v>2</c:v>
                </c:pt>
              </c:numCache>
            </c:numRef>
          </c:cat>
          <c:val>
            <c:numRef>
              <c:f>'[SWE Burndown-Chart_neu .xlsx]Tabelle1'!$E$5:$E$17</c:f>
              <c:numCache>
                <c:formatCode>General</c:formatCode>
                <c:ptCount val="13"/>
                <c:pt idx="0">
                  <c:v>600.5</c:v>
                </c:pt>
                <c:pt idx="1">
                  <c:v>609.5</c:v>
                </c:pt>
                <c:pt idx="2">
                  <c:v>622.5</c:v>
                </c:pt>
                <c:pt idx="3">
                  <c:v>600</c:v>
                </c:pt>
                <c:pt idx="4">
                  <c:v>609.5</c:v>
                </c:pt>
                <c:pt idx="5">
                  <c:v>604.5</c:v>
                </c:pt>
                <c:pt idx="6">
                  <c:v>217.5</c:v>
                </c:pt>
                <c:pt idx="7">
                  <c:v>268</c:v>
                </c:pt>
                <c:pt idx="8">
                  <c:v>258</c:v>
                </c:pt>
                <c:pt idx="9">
                  <c:v>286.5</c:v>
                </c:pt>
                <c:pt idx="10">
                  <c:v>311</c:v>
                </c:pt>
                <c:pt idx="11">
                  <c:v>306</c:v>
                </c:pt>
                <c:pt idx="12">
                  <c:v>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B0-4F2E-BDC5-453B78FE6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41193324"/>
        <c:axId val="4010517"/>
      </c:lineChart>
      <c:catAx>
        <c:axId val="41193324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de-DE" sz="900" b="0" strike="noStrike" spc="-1">
                    <a:latin typeface="Arial"/>
                  </a:rPr>
                  <a:t>Kalenderwoche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de-DE"/>
          </a:p>
        </c:txPr>
        <c:crossAx val="4010517"/>
        <c:crosses val="autoZero"/>
        <c:auto val="1"/>
        <c:lblAlgn val="ctr"/>
        <c:lblOffset val="100"/>
        <c:noMultiLvlLbl val="1"/>
      </c:catAx>
      <c:valAx>
        <c:axId val="401051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de-DE" sz="900" b="0" strike="noStrike" spc="-1">
                    <a:latin typeface="Arial"/>
                  </a:rPr>
                  <a:t>Aufwand [h]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de-DE"/>
          </a:p>
        </c:txPr>
        <c:crossAx val="4119332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Aufwand: Testen und Bugs beheben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Testen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Tabelle1!$B$1:$C$1</c:f>
              <c:strCache>
                <c:ptCount val="2"/>
                <c:pt idx="0">
                  <c:v>Geschätzt (in Stunden)</c:v>
                </c:pt>
                <c:pt idx="1">
                  <c:v>In Echt (In Stunden)</c:v>
                </c:pt>
              </c:strCache>
            </c:strRef>
          </c:cat>
          <c:val>
            <c:numRef>
              <c:f>Tabelle1!$B$2:$C$2</c:f>
              <c:numCache>
                <c:formatCode>General</c:formatCode>
                <c:ptCount val="2"/>
                <c:pt idx="0">
                  <c:v>12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8-49A1-B0D2-E305DC3561C6}"/>
            </c:ext>
          </c:extLst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Bugs beheben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Tabelle1!$B$1:$C$1</c:f>
              <c:strCache>
                <c:ptCount val="2"/>
                <c:pt idx="0">
                  <c:v>Geschätzt (in Stunden)</c:v>
                </c:pt>
                <c:pt idx="1">
                  <c:v>In Echt (In Stunden)</c:v>
                </c:pt>
              </c:strCache>
            </c:strRef>
          </c:cat>
          <c:val>
            <c:numRef>
              <c:f>Tabelle1!$B$3:$C$3</c:f>
              <c:numCache>
                <c:formatCode>General</c:formatCode>
                <c:ptCount val="2"/>
                <c:pt idx="0">
                  <c:v>15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8-49A1-B0D2-E305DC3561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14024143"/>
        <c:axId val="914034959"/>
      </c:barChart>
      <c:catAx>
        <c:axId val="914024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14034959"/>
        <c:crosses val="autoZero"/>
        <c:auto val="1"/>
        <c:lblAlgn val="ctr"/>
        <c:lblOffset val="100"/>
        <c:noMultiLvlLbl val="0"/>
      </c:catAx>
      <c:valAx>
        <c:axId val="9140349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402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E-Mail verfasst</c:v>
                </c:pt>
              </c:strCache>
            </c:strRef>
          </c:tx>
          <c:spPr>
            <a:solidFill>
              <a:schemeClr val="accent2">
                <a:shade val="42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Tabelle1!$B$2:$C$2</c:f>
              <c:numCache>
                <c:formatCode>General</c:formatCode>
                <c:ptCount val="2"/>
                <c:pt idx="0">
                  <c:v>12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0-4E9B-89FD-E7056D5FA855}"/>
            </c:ext>
          </c:extLst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Bug XY behoben</c:v>
                </c:pt>
              </c:strCache>
            </c:strRef>
          </c:tx>
          <c:spPr>
            <a:solidFill>
              <a:schemeClr val="accent2">
                <a:shade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Tabelle1!$B$3:$C$3</c:f>
              <c:numCache>
                <c:formatCode>General</c:formatCode>
                <c:ptCount val="2"/>
                <c:pt idx="0">
                  <c:v>45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B0-4E9B-89FD-E7056D5FA855}"/>
            </c:ext>
          </c:extLst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Nachfolge Task eingefügt</c:v>
                </c:pt>
              </c:strCache>
            </c:strRef>
          </c:tx>
          <c:spPr>
            <a:solidFill>
              <a:schemeClr val="accent2">
                <a:shade val="68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Tabelle1!$B$4:$C$4</c:f>
              <c:numCache>
                <c:formatCode>General</c:formatCode>
                <c:ptCount val="2"/>
                <c:pt idx="0">
                  <c:v>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B0-4E9B-89FD-E7056D5FA855}"/>
            </c:ext>
          </c:extLst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Teambesprechung</c:v>
                </c:pt>
              </c:strCache>
            </c:strRef>
          </c:tx>
          <c:spPr>
            <a:solidFill>
              <a:schemeClr val="accent2">
                <a:shade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Tabelle1!$B$5:$C$5</c:f>
              <c:numCache>
                <c:formatCode>General</c:formatCode>
                <c:ptCount val="2"/>
                <c:pt idx="0">
                  <c:v>120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B0-4E9B-89FD-E7056D5FA855}"/>
            </c:ext>
          </c:extLst>
        </c:ser>
        <c:ser>
          <c:idx val="4"/>
          <c:order val="4"/>
          <c:tx>
            <c:strRef>
              <c:f>Tabelle1!$A$6</c:f>
              <c:strCache>
                <c:ptCount val="1"/>
                <c:pt idx="0">
                  <c:v>Protokoll schreiben</c:v>
                </c:pt>
              </c:strCache>
            </c:strRef>
          </c:tx>
          <c:spPr>
            <a:solidFill>
              <a:schemeClr val="accent2">
                <a:shade val="9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Tabelle1!$B$6:$C$6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B0-4E9B-89FD-E7056D5FA855}"/>
            </c:ext>
          </c:extLst>
        </c:ser>
        <c:ser>
          <c:idx val="5"/>
          <c:order val="5"/>
          <c:tx>
            <c:strRef>
              <c:f>Tabelle1!$A$7</c:f>
              <c:strCache>
                <c:ptCount val="1"/>
                <c:pt idx="0">
                  <c:v>Fehler im Protokoll</c:v>
                </c:pt>
              </c:strCache>
            </c:strRef>
          </c:tx>
          <c:spPr>
            <a:solidFill>
              <a:schemeClr val="accent2">
                <a:tint val="94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Tabelle1!$B$7:$C$7</c:f>
              <c:numCache>
                <c:formatCode>General</c:formatCode>
                <c:ptCount val="2"/>
                <c:pt idx="0">
                  <c:v>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B0-4E9B-89FD-E7056D5FA855}"/>
            </c:ext>
          </c:extLst>
        </c:ser>
        <c:ser>
          <c:idx val="6"/>
          <c:order val="6"/>
          <c:tx>
            <c:strRef>
              <c:f>Tabelle1!$A$8</c:f>
              <c:strCache>
                <c:ptCount val="1"/>
                <c:pt idx="0">
                  <c:v>Auf Mails antworten</c:v>
                </c:pt>
              </c:strCache>
            </c:strRef>
          </c:tx>
          <c:spPr>
            <a:solidFill>
              <a:schemeClr val="accent2">
                <a:tint val="81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Tabelle1!$B$8:$C$8</c:f>
              <c:numCache>
                <c:formatCode>General</c:formatCode>
                <c:ptCount val="2"/>
                <c:pt idx="0">
                  <c:v>15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B0-4E9B-89FD-E7056D5FA855}"/>
            </c:ext>
          </c:extLst>
        </c:ser>
        <c:ser>
          <c:idx val="7"/>
          <c:order val="7"/>
          <c:tx>
            <c:strRef>
              <c:f>Tabelle1!$A$9</c:f>
              <c:strCache>
                <c:ptCount val="1"/>
                <c:pt idx="0">
                  <c:v>Einem Kollegen unterstützen</c:v>
                </c:pt>
              </c:strCache>
            </c:strRef>
          </c:tx>
          <c:spPr>
            <a:solidFill>
              <a:schemeClr val="accent2">
                <a:tint val="69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Tabelle1!$B$9:$C$9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CB0-4E9B-89FD-E7056D5FA855}"/>
            </c:ext>
          </c:extLst>
        </c:ser>
        <c:ser>
          <c:idx val="8"/>
          <c:order val="8"/>
          <c:tx>
            <c:strRef>
              <c:f>Tabelle1!$A$10</c:f>
              <c:strCache>
                <c:ptCount val="1"/>
                <c:pt idx="0">
                  <c:v>Bericht ausfüllen</c:v>
                </c:pt>
              </c:strCache>
            </c:strRef>
          </c:tx>
          <c:spPr>
            <a:solidFill>
              <a:schemeClr val="accent2">
                <a:tint val="56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Tabelle1!$B$10:$C$10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B0-4E9B-89FD-E7056D5FA855}"/>
            </c:ext>
          </c:extLst>
        </c:ser>
        <c:ser>
          <c:idx val="9"/>
          <c:order val="9"/>
          <c:tx>
            <c:strRef>
              <c:f>Tabelle1!$A$11</c:f>
              <c:strCache>
                <c:ptCount val="1"/>
                <c:pt idx="0">
                  <c:v>Bericht an die Kollegen versenden</c:v>
                </c:pt>
              </c:strCache>
            </c:strRef>
          </c:tx>
          <c:spPr>
            <a:solidFill>
              <a:schemeClr val="accent2">
                <a:tint val="4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Tabelle1!$B$1:$C$1</c:f>
              <c:strCache>
                <c:ptCount val="2"/>
                <c:pt idx="0">
                  <c:v>Bearbeitet (in Minuten)</c:v>
                </c:pt>
                <c:pt idx="1">
                  <c:v>Eingetragen (in Minuten)</c:v>
                </c:pt>
              </c:strCache>
            </c:strRef>
          </c:cat>
          <c:val>
            <c:numRef>
              <c:f>Tabelle1!$B$11:$C$11</c:f>
              <c:numCache>
                <c:formatCode>General</c:formatCode>
                <c:ptCount val="2"/>
                <c:pt idx="0">
                  <c:v>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B0-4E9B-89FD-E7056D5FA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741471"/>
        <c:axId val="2068740639"/>
      </c:barChart>
      <c:catAx>
        <c:axId val="206874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8740639"/>
        <c:crosses val="autoZero"/>
        <c:auto val="1"/>
        <c:lblAlgn val="ctr"/>
        <c:lblOffset val="100"/>
        <c:noMultiLvlLbl val="0"/>
      </c:catAx>
      <c:valAx>
        <c:axId val="206874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8741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ECBD-F12A-4C65-ACE8-B86F6DA10D9C}" type="datetimeFigureOut">
              <a:rPr lang="de-DE"/>
              <a:t>20.01.2021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2B867-D065-4DED-8D93-74F57AC7C93E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04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1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5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0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4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6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0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CF04D371-4D26-428E-B976-4A492C8E7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AC0115F5-FAE3-41F7-AAB3-07FF46D8B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70F57266-AE9C-4A44-A62B-562925149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F804-82FB-4E3D-9AD6-CDCD5C8153EA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2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D3C8273-A8A3-4B17-8B91-E403B0660757}"/>
              </a:ext>
            </a:extLst>
          </p:cNvPr>
          <p:cNvCxnSpPr/>
          <p:nvPr/>
        </p:nvCxnSpPr>
        <p:spPr>
          <a:xfrm>
            <a:off x="381000" y="1344085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EAEFE9AC-587F-4624-8204-B61BAA3441DC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16A4764-764A-4508-AA88-CC519269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5101AA96-FCF4-4734-834B-35F02FF290A8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F5CA0D67-E6C7-46CA-9379-37097816BD56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>
            <a:extLst>
              <a:ext uri="{FF2B5EF4-FFF2-40B4-BE49-F238E27FC236}">
                <a16:creationId xmlns:a16="http://schemas.microsoft.com/office/drawing/2014/main" id="{050E6A98-A716-42B3-A3E2-C02F1A6A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383118"/>
            <a:ext cx="541867" cy="17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39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536000"/>
            <a:ext cx="10752000" cy="48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667"/>
              </a:spcBef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marL="965176" indent="-491054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2133"/>
              </a:spcBef>
              <a:buFontTx/>
              <a:buNone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965176" indent="-491054">
              <a:buFont typeface="Verdana" pitchFamily="34" charset="0"/>
              <a:buChar char="&gt;"/>
              <a:defRPr sz="21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2623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D0E203CF-9917-4F46-B22E-F4DE918BD101}"/>
              </a:ext>
            </a:extLst>
          </p:cNvPr>
          <p:cNvCxnSpPr/>
          <p:nvPr/>
        </p:nvCxnSpPr>
        <p:spPr>
          <a:xfrm>
            <a:off x="383117" y="1344085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2568C532-F352-4C57-B469-57CE07BFBBB9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AF42F7E-5452-409B-95CA-A915CAE8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16B73B9D-EC05-4944-9F98-33AE48E385EA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3540E74E-3E52-46EB-A2BA-7D02A9148CA9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>
            <a:extLst>
              <a:ext uri="{FF2B5EF4-FFF2-40B4-BE49-F238E27FC236}">
                <a16:creationId xmlns:a16="http://schemas.microsoft.com/office/drawing/2014/main" id="{DA936C57-1306-4866-8D2E-4DB0896038F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383118"/>
            <a:ext cx="541867" cy="17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4000" y="1536000"/>
            <a:ext cx="5184000" cy="4800000"/>
          </a:xfrm>
        </p:spPr>
        <p:txBody>
          <a:bodyPr/>
          <a:lstStyle>
            <a:lvl1pPr>
              <a:defRPr sz="3200"/>
            </a:lvl1pPr>
            <a:lvl2pPr>
              <a:defRPr lang="de-DE" sz="3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700"/>
            </a:lvl3pPr>
            <a:lvl4pPr>
              <a:defRPr lang="de-DE" sz="2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0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5952000" y="1536000"/>
            <a:ext cx="5184000" cy="4800000"/>
          </a:xfrm>
        </p:spPr>
        <p:txBody>
          <a:bodyPr/>
          <a:lstStyle>
            <a:lvl1pPr>
              <a:defRPr sz="3200"/>
            </a:lvl1pPr>
            <a:lvl2pPr>
              <a:defRPr lang="de-DE" sz="3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700"/>
            </a:lvl3pPr>
            <a:lvl4pPr>
              <a:defRPr lang="de-DE" sz="2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710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41F18-6592-454C-A2F7-361D53858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C4CAFA-481F-48C2-97B3-C467EA24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6DD3B-4270-4F31-9CC2-B6FFB396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880AC-91D0-40C6-9F63-09DC9009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CDBE-3772-47E6-A8BA-066D5402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04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72111-69D9-4C72-87A5-59BB96D7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76674-7570-42B7-84BD-72B9165B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71D60-E9E8-477C-8950-7429869D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E9702-E8B6-41C1-B277-60441FCF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0785F-12B9-4DCB-8C55-4879B677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95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D03EF-34C2-4740-BD0C-C2DFABA9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0B64-36CF-4AE6-8215-1A4AF4F7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132AD-C28F-4309-9D17-542A62AA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E0B44-A30D-4C7F-9763-6E04CB00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5E350-3619-4477-83D9-D4914E73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513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BE1C-A4A6-4D67-A268-CCA8B9AB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0AC84-45B3-4005-A451-FA78AC1D6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38AA92-AFC4-45AF-AA35-0F89FD377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BE9CD-1C65-4AFC-A685-8EA07891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281AD-9532-4250-B6D2-C03DFC65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B6E2D-8AA5-4F2A-A4E9-730E00A5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33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C758-9BD3-4B19-8CB1-CB07D359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47BB8-C62F-4D22-97BF-3B5E987B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73D407-1951-41D6-96A5-C71B7E0F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89B4B-0DB7-41BD-9277-8E7D71BAE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BFFDAE-0948-4016-91DC-D001B628F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91FAA2-9949-45E4-B31C-A85A49C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A099D4-17A3-4115-AD6F-44F4D749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4563B0-D917-4AE8-9E71-C51FE7E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2615-D608-4243-9C11-8DB283CD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270DF8-4C1E-453F-BD83-B56D80F1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2BDAAB-715C-4F70-8683-A79A76B6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349A1-A30E-4729-9E6A-4EE6D982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49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996436-5C43-464D-A7E2-B15B8041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D8F99C-F0A6-4465-B4D8-E89350F4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73694C-102C-41F6-89F1-C88EF0A2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50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E735B-87D3-4399-A203-15EFA8AC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B998C-1E47-4510-809E-FA1C8E08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658711-F64A-44D1-9634-610CE0C3E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26D1F1-790B-40E6-B538-08615FF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38557-E31D-4BC8-AC19-BF9E920C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7A455-16E0-4346-AFC1-62578E8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134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26E86-38A9-4199-BEAB-D8298489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3A0D9B-59F3-4249-B035-F1C8502C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FC500-EFDA-488F-BB84-6E549AB8D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83B2ED-B768-4F73-80A7-B7374FA3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A0486-AA6B-4B10-8E58-FA7A0877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D806F-0467-4E9E-B441-4F91B208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356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9588-9770-450C-8F9A-DE3D0903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3CE308-DDDF-4874-BC26-3EF8CCA0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40B31-201A-45B5-A208-FF6ED2E0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3025D-2EA2-4C77-A9CE-625380DD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9F54C-3C15-4320-ABFA-8BDD4AB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423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02E17F-5258-4DFA-8BB5-D0A37F637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E3CDD7-DAEB-48CF-90A9-0B8A40B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FC1AF8-7B8C-4AC9-BB3B-C402812F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059A9-0E87-4DE0-BC18-D7CF0E64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E3DB4-354F-4153-8712-603C3295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561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E0D65904-4AC4-4971-8C74-AF4A9B34B0BA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7">
            <a:extLst>
              <a:ext uri="{FF2B5EF4-FFF2-40B4-BE49-F238E27FC236}">
                <a16:creationId xmlns:a16="http://schemas.microsoft.com/office/drawing/2014/main" id="{E16E6E6F-2D0B-4360-8CF1-5A504B05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0" y="431801"/>
            <a:ext cx="543984" cy="163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6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00" y="4608000"/>
            <a:ext cx="10752000" cy="14400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4AC5590-E694-4A95-8AA2-72690FD4E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117" y="6551085"/>
            <a:ext cx="10752667" cy="215900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847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E2EFF02E-4FDB-4B17-AA84-9E3495A00947}"/>
              </a:ext>
            </a:extLst>
          </p:cNvPr>
          <p:cNvCxnSpPr/>
          <p:nvPr/>
        </p:nvCxnSpPr>
        <p:spPr>
          <a:xfrm>
            <a:off x="381000" y="1344085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8332502C-FFAE-4888-B3DD-BABDAFC822AC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A76ACA2-A8F8-4AA7-B49D-490806316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F8651C2E-72A1-4E15-9DCB-A46F35F1E0C8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3BCA38E0-AF1A-4A5F-B7CE-9FB680952D36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8C4CB9A9-0162-452D-BD33-DC7DF1FC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433917"/>
            <a:ext cx="54186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0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536000"/>
            <a:ext cx="10752000" cy="48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6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667"/>
              </a:spcBef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marL="965176" indent="-491054">
              <a:buFont typeface="Verdana" pitchFamily="34" charset="0"/>
              <a:buChar char="&gt;"/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2133"/>
              </a:spcBef>
              <a:buFontTx/>
              <a:buNone/>
              <a:defRPr sz="2100" baseline="0">
                <a:solidFill>
                  <a:schemeClr val="tx1"/>
                </a:solidFill>
                <a:latin typeface="Verdana" pitchFamily="34" charset="0"/>
              </a:defRPr>
            </a:lvl4pPr>
            <a:lvl5pPr marL="965176" indent="-491054">
              <a:buFont typeface="Verdana" pitchFamily="34" charset="0"/>
              <a:buChar char="&gt;"/>
              <a:defRPr sz="21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39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493A315A-4E1C-40E2-8D74-C73FA24D289A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7">
            <a:extLst>
              <a:ext uri="{FF2B5EF4-FFF2-40B4-BE49-F238E27FC236}">
                <a16:creationId xmlns:a16="http://schemas.microsoft.com/office/drawing/2014/main" id="{16DA77C4-DD0C-4797-8CA8-A46DF63E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433917"/>
            <a:ext cx="54186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2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BB21C-15D3-45FE-A146-CF0B46EDF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117" y="6551085"/>
            <a:ext cx="10752667" cy="215900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16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C4CEBDC9-E08E-43EE-A15B-348448F342E3}"/>
              </a:ext>
            </a:extLst>
          </p:cNvPr>
          <p:cNvCxnSpPr/>
          <p:nvPr/>
        </p:nvCxnSpPr>
        <p:spPr>
          <a:xfrm>
            <a:off x="381000" y="1344085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6E38ABB8-7ADD-4059-9EE3-8A8D55B19861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A562E7C-9893-4FD0-8A07-1048A95CF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B29C3FA0-33A9-4064-A332-92302109A0BB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C8580878-35C0-40C5-87B8-B17EF0EC96C6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>
            <a:extLst>
              <a:ext uri="{FF2B5EF4-FFF2-40B4-BE49-F238E27FC236}">
                <a16:creationId xmlns:a16="http://schemas.microsoft.com/office/drawing/2014/main" id="{37075512-BB67-4D3B-92D1-5887249AC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383118"/>
            <a:ext cx="541867" cy="17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39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536000"/>
            <a:ext cx="10752000" cy="48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667"/>
              </a:spcBef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marL="965176" indent="-491054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2133"/>
              </a:spcBef>
              <a:buFontTx/>
              <a:buNone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965176" indent="-491054">
              <a:buFont typeface="Verdana" pitchFamily="34" charset="0"/>
              <a:buChar char="&gt;"/>
              <a:defRPr sz="21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7484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88518139-9E5B-4EEC-AE2D-1D54ED6CD81B}"/>
              </a:ext>
            </a:extLst>
          </p:cNvPr>
          <p:cNvCxnSpPr/>
          <p:nvPr/>
        </p:nvCxnSpPr>
        <p:spPr>
          <a:xfrm>
            <a:off x="383117" y="1344085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3AEE9C48-7B83-45E3-BFC9-228FA7B9EA83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A81D919-C0FE-402C-8174-56A55F09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6F6CFF2A-81F5-45AA-94D9-C18D79769FDF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2EB4865F-7831-4E45-8D38-1F6FF26B8C68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>
            <a:extLst>
              <a:ext uri="{FF2B5EF4-FFF2-40B4-BE49-F238E27FC236}">
                <a16:creationId xmlns:a16="http://schemas.microsoft.com/office/drawing/2014/main" id="{B8AC7AB0-5648-411A-B27B-620F5775AD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383118"/>
            <a:ext cx="541867" cy="17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4000" y="1536000"/>
            <a:ext cx="5184000" cy="4800000"/>
          </a:xfrm>
        </p:spPr>
        <p:txBody>
          <a:bodyPr/>
          <a:lstStyle>
            <a:lvl1pPr>
              <a:defRPr sz="3200"/>
            </a:lvl1pPr>
            <a:lvl2pPr>
              <a:defRPr lang="de-DE" sz="3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700"/>
            </a:lvl3pPr>
            <a:lvl4pPr>
              <a:defRPr lang="de-DE" sz="2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0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5952000" y="1536000"/>
            <a:ext cx="5184000" cy="4800000"/>
          </a:xfrm>
        </p:spPr>
        <p:txBody>
          <a:bodyPr/>
          <a:lstStyle>
            <a:lvl1pPr>
              <a:defRPr sz="3200"/>
            </a:lvl1pPr>
            <a:lvl2pPr>
              <a:defRPr lang="de-DE" sz="3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700"/>
            </a:lvl3pPr>
            <a:lvl4pPr>
              <a:defRPr lang="de-DE" sz="2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33774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F394E130-E9D4-4DF2-812A-FC7D0B828CDC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7">
            <a:extLst>
              <a:ext uri="{FF2B5EF4-FFF2-40B4-BE49-F238E27FC236}">
                <a16:creationId xmlns:a16="http://schemas.microsoft.com/office/drawing/2014/main" id="{C40C1555-287C-4FBB-A100-6B3053DF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0" y="431801"/>
            <a:ext cx="543984" cy="163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6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00" y="4608000"/>
            <a:ext cx="10752000" cy="14400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566523-0D27-4314-A4B2-CF672F7B7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117" y="6551085"/>
            <a:ext cx="10752667" cy="215900"/>
          </a:xfrm>
        </p:spPr>
        <p:txBody>
          <a:bodyPr/>
          <a:lstStyle>
            <a:lvl1pPr algn="l">
              <a:defRPr sz="1067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6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4A19E3C7-72EF-4095-9E2B-1685A71FAF93}"/>
              </a:ext>
            </a:extLst>
          </p:cNvPr>
          <p:cNvCxnSpPr/>
          <p:nvPr/>
        </p:nvCxnSpPr>
        <p:spPr>
          <a:xfrm>
            <a:off x="381000" y="1344085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363FD60B-F6DD-4566-ADAF-E6F718910F7C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B485FE3-C507-4510-9E54-ED8BC4F7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4"/>
            <a:ext cx="11040533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067" b="1">
                <a:latin typeface="Verdana" panose="020B0604030504040204" pitchFamily="34" charset="0"/>
              </a:rPr>
              <a:t>© FH AACHEN </a:t>
            </a:r>
            <a:r>
              <a:rPr lang="de-DE" altLang="de-DE" sz="1067">
                <a:latin typeface="Verdana" panose="020B0604030504040204" pitchFamily="34" charset="0"/>
              </a:rPr>
              <a:t>UNIVERSITY OF APPLIED SCIENCES	</a:t>
            </a:r>
            <a:fld id="{FD5E2672-B3E9-4FD5-B499-1B83BA70C43C}" type="datetime4">
              <a:rPr lang="de-DE" altLang="de-DE" sz="1067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067">
                <a:latin typeface="Verdana" panose="020B0604030504040204" pitchFamily="34" charset="0"/>
              </a:rPr>
              <a:t>  |  </a:t>
            </a:r>
            <a:fld id="{F5FEF49C-B72E-4634-99C2-F18840CB7736}" type="slidenum">
              <a:rPr lang="de-DE" altLang="de-DE" sz="1067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067">
              <a:latin typeface="Verdana" panose="020B0604030504040204" pitchFamily="34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852FD271-5C5B-4CED-8AA5-E6D5AC7A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433917"/>
            <a:ext cx="54186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0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536000"/>
            <a:ext cx="10752000" cy="48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6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667"/>
              </a:spcBef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marL="965176" indent="-491054">
              <a:buFont typeface="Verdana" pitchFamily="34" charset="0"/>
              <a:buChar char="&gt;"/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2133"/>
              </a:spcBef>
              <a:buFontTx/>
              <a:buNone/>
              <a:defRPr sz="2133" baseline="0">
                <a:solidFill>
                  <a:schemeClr val="tx1"/>
                </a:solidFill>
                <a:latin typeface="Verdana" pitchFamily="34" charset="0"/>
              </a:defRPr>
            </a:lvl4pPr>
            <a:lvl5pPr marL="965176" indent="-491054">
              <a:buFont typeface="Verdana" pitchFamily="34" charset="0"/>
              <a:buChar char="&gt;"/>
              <a:defRPr sz="2133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22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14D6D960-FE10-4EE9-B3AF-5EE1455A68AB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7">
            <a:extLst>
              <a:ext uri="{FF2B5EF4-FFF2-40B4-BE49-F238E27FC236}">
                <a16:creationId xmlns:a16="http://schemas.microsoft.com/office/drawing/2014/main" id="{A429C920-14F7-4E8F-AE05-A7E2E4C1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433917"/>
            <a:ext cx="54186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2133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EFB1E-771D-4BF3-A27D-9A33AF806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117" y="6551085"/>
            <a:ext cx="10752667" cy="215900"/>
          </a:xfrm>
        </p:spPr>
        <p:txBody>
          <a:bodyPr/>
          <a:lstStyle>
            <a:lvl1pPr algn="l">
              <a:defRPr sz="1067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6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0F3E-B992-4FDB-AD63-C5B6EE51E1F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482D-1664-4CB0-8EDE-AAB38034A7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1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FFB7CE11-0949-4BC1-80F4-94D94347FCCB}"/>
              </a:ext>
            </a:extLst>
          </p:cNvPr>
          <p:cNvCxnSpPr/>
          <p:nvPr/>
        </p:nvCxnSpPr>
        <p:spPr>
          <a:xfrm>
            <a:off x="381000" y="1344085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0602C855-1F75-4382-9FAE-C40EE72AFF9B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3F4141A-FCDB-4E30-8654-E240F1571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6757183A-F97C-4685-AD65-598302830E30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E09A7F90-2360-4781-AE1B-BDF129670A25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>
            <a:extLst>
              <a:ext uri="{FF2B5EF4-FFF2-40B4-BE49-F238E27FC236}">
                <a16:creationId xmlns:a16="http://schemas.microsoft.com/office/drawing/2014/main" id="{F3C27D92-E985-419C-B3CD-26139A5B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383118"/>
            <a:ext cx="541867" cy="17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39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536000"/>
            <a:ext cx="10752000" cy="48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667"/>
              </a:spcBef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marL="965176" indent="-491054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2133"/>
              </a:spcBef>
              <a:buFontTx/>
              <a:buNone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965176" indent="-491054">
              <a:buFont typeface="Verdana" pitchFamily="34" charset="0"/>
              <a:buChar char="&gt;"/>
              <a:defRPr sz="21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40856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B069A18E-3DA2-4100-9C66-EEB1D3AF02A3}"/>
              </a:ext>
            </a:extLst>
          </p:cNvPr>
          <p:cNvCxnSpPr/>
          <p:nvPr/>
        </p:nvCxnSpPr>
        <p:spPr>
          <a:xfrm>
            <a:off x="383117" y="1344085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5BD1FFF3-D77B-4D6E-901B-C52FAB1164B3}"/>
              </a:ext>
            </a:extLst>
          </p:cNvPr>
          <p:cNvCxnSpPr/>
          <p:nvPr/>
        </p:nvCxnSpPr>
        <p:spPr>
          <a:xfrm>
            <a:off x="383117" y="6517218"/>
            <a:ext cx="10752667" cy="2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7B0A43B-0E00-473A-8F40-21805C3F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18" y="6551085"/>
            <a:ext cx="110405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100" b="1">
                <a:latin typeface="Verdana" panose="020B0604030504040204" pitchFamily="34" charset="0"/>
              </a:rPr>
              <a:t>© FH AACHEN </a:t>
            </a:r>
            <a:r>
              <a:rPr lang="de-DE" altLang="de-DE" sz="1100">
                <a:latin typeface="Verdana" panose="020B0604030504040204" pitchFamily="34" charset="0"/>
              </a:rPr>
              <a:t>UNIVERSITY OF APPLIED SCIENCES	</a:t>
            </a:r>
            <a:fld id="{C3612D19-D3DF-43F6-865D-EC64D6402E96}" type="datetime4">
              <a:rPr lang="de-DE" altLang="de-DE" sz="1100">
                <a:latin typeface="Verdana" panose="020B0604030504040204" pitchFamily="34" charset="0"/>
              </a:rPr>
              <a:pPr eaLnBrk="1" hangingPunct="1"/>
              <a:t>20. Januar 2021</a:t>
            </a:fld>
            <a:r>
              <a:rPr lang="de-DE" altLang="de-DE" sz="1100">
                <a:latin typeface="Verdana" panose="020B0604030504040204" pitchFamily="34" charset="0"/>
              </a:rPr>
              <a:t>  |  </a:t>
            </a:r>
            <a:fld id="{0723B40B-2F71-4176-A770-4435B419AEE4}" type="slidenum">
              <a:rPr lang="de-DE" altLang="de-DE" sz="11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11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>
            <a:extLst>
              <a:ext uri="{FF2B5EF4-FFF2-40B4-BE49-F238E27FC236}">
                <a16:creationId xmlns:a16="http://schemas.microsoft.com/office/drawing/2014/main" id="{834C6F71-657D-49C5-B83D-CD3673B5E61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3" y="383118"/>
            <a:ext cx="541867" cy="172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4000" y="1536000"/>
            <a:ext cx="5184000" cy="4800000"/>
          </a:xfrm>
        </p:spPr>
        <p:txBody>
          <a:bodyPr/>
          <a:lstStyle>
            <a:lvl1pPr>
              <a:defRPr sz="3200"/>
            </a:lvl1pPr>
            <a:lvl2pPr>
              <a:defRPr lang="de-DE" sz="3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700"/>
            </a:lvl3pPr>
            <a:lvl4pPr>
              <a:defRPr lang="de-DE" sz="2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9600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5952000" y="1536000"/>
            <a:ext cx="5184000" cy="4800000"/>
          </a:xfrm>
        </p:spPr>
        <p:txBody>
          <a:bodyPr/>
          <a:lstStyle>
            <a:lvl1pPr>
              <a:defRPr sz="3200"/>
            </a:lvl1pPr>
            <a:lvl2pPr>
              <a:defRPr lang="de-DE" sz="3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700"/>
            </a:lvl3pPr>
            <a:lvl4pPr>
              <a:defRPr lang="de-DE" sz="2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5741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2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ags" Target="../tags/tag4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4.bin"/><Relationship Id="rId5" Type="http://schemas.openxmlformats.org/officeDocument/2006/relationships/tags" Target="../tags/tag5.xml"/><Relationship Id="rId4" Type="http://schemas.openxmlformats.org/officeDocument/2006/relationships/vmlDrawing" Target="../drawings/vmlDrawing4.v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5.bin"/><Relationship Id="rId5" Type="http://schemas.openxmlformats.org/officeDocument/2006/relationships/tags" Target="../tags/tag6.xml"/><Relationship Id="rId4" Type="http://schemas.openxmlformats.org/officeDocument/2006/relationships/vmlDrawing" Target="../drawings/vmlDrawing5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2379D84-70F0-430B-BBFB-5F1F10828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2225895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32379D84-70F0-430B-BBFB-5F1F1082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Titelplatzhalter 1">
            <a:extLst>
              <a:ext uri="{FF2B5EF4-FFF2-40B4-BE49-F238E27FC236}">
                <a16:creationId xmlns:a16="http://schemas.microsoft.com/office/drawing/2014/main" id="{1AABDF5C-2FCD-42E8-B0AF-F0B62648D7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1" name="Textplatzhalter 2">
            <a:extLst>
              <a:ext uri="{FF2B5EF4-FFF2-40B4-BE49-F238E27FC236}">
                <a16:creationId xmlns:a16="http://schemas.microsoft.com/office/drawing/2014/main" id="{4089D277-58DC-42EF-86F0-3563965152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F708B-1599-4A68-B412-C191CC5E0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D83FE7A2-369B-4312-B248-438201748E3F}" type="datetime4">
              <a:rPr lang="de-DE"/>
              <a:pPr>
                <a:defRPr/>
              </a:pPr>
              <a:t>20. Januar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95292-A62C-43A9-80E8-CEF95AFCA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5DCB1-944F-4F88-B88D-428E05AD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36831914-162D-4659-ADE9-09D5F2032F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1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0" fontAlgn="base" hangingPunct="0">
        <a:spcBef>
          <a:spcPts val="32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65176" indent="-474121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0" fontAlgn="base" hangingPunct="0">
        <a:spcBef>
          <a:spcPts val="2133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965176" indent="-49105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2895334-6371-4372-BC5E-0AE6D4881F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18115519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think-cell Folie" r:id="rId16" imgW="344" imgH="345" progId="TCLayout.ActiveDocument.1">
                  <p:embed/>
                </p:oleObj>
              </mc:Choice>
              <mc:Fallback>
                <p:oleObj name="think-cell Folie" r:id="rId16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2895334-6371-4372-BC5E-0AE6D4881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71D5A9A-78D8-41E6-8965-80075DBB397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666346-6E61-49A7-98DC-F1F17AFF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DCBF2-9D4F-4572-A66B-0F7885DF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AAA14-EBAB-4675-8830-84880540B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CB48-156A-445C-BB55-10CB47AF77D9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79023-B05E-416A-9BD6-3FB1A896C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66B7DC-37F8-4EF3-B789-DC767EE2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5258-EE48-4D6E-84ED-4FA5D2345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7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132D79C-D1B1-4ABC-8DCD-5888555C72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5021182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think-cell Folie" r:id="rId7" imgW="351" imgH="351" progId="TCLayout.ActiveDocument.1">
                  <p:embed/>
                </p:oleObj>
              </mc:Choice>
              <mc:Fallback>
                <p:oleObj name="think-cell Folie" r:id="rId7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132D79C-D1B1-4ABC-8DCD-5888555C7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0DEA5CD2-2CCE-4789-A775-2B2412DB6D5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E40E7A25-2EE5-4243-B84E-B7147C78DB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06DA3-B6D9-42EF-B0CC-BDD5261B1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1846743-8988-4B61-ABD5-703246EC9138}" type="datetime4">
              <a:rPr lang="de-DE"/>
              <a:pPr>
                <a:defRPr/>
              </a:pPr>
              <a:t>20. Januar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41A42-FC5B-44FC-844E-C451F9D99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989C2-86B9-4902-AF81-1F46BD80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CD99765E-5618-4FE1-BC08-B1A28EC56F1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1" fontAlgn="base" hangingPunct="1">
        <a:spcBef>
          <a:spcPts val="2667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65176" indent="-491054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1" fontAlgn="base" hangingPunct="1">
        <a:spcBef>
          <a:spcPts val="2133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965176" indent="-49105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3642707-9618-4E6F-A8A1-6E3EDA2EB3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3959282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think-cell Folie" r:id="rId6" imgW="351" imgH="351" progId="TCLayout.ActiveDocument.1">
                  <p:embed/>
                </p:oleObj>
              </mc:Choice>
              <mc:Fallback>
                <p:oleObj name="think-cell Folie" r:id="rId6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33642707-9618-4E6F-A8A1-6E3EDA2EB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Titelplatzhalter 1">
            <a:extLst>
              <a:ext uri="{FF2B5EF4-FFF2-40B4-BE49-F238E27FC236}">
                <a16:creationId xmlns:a16="http://schemas.microsoft.com/office/drawing/2014/main" id="{46B4AED0-B077-4006-A1A1-1B811277E5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1" name="Textplatzhalter 2">
            <a:extLst>
              <a:ext uri="{FF2B5EF4-FFF2-40B4-BE49-F238E27FC236}">
                <a16:creationId xmlns:a16="http://schemas.microsoft.com/office/drawing/2014/main" id="{3BFA5155-848E-4351-8219-05153C40E7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41DF2-6045-45D5-8791-5AF12858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A876D29-6CB3-44A6-B84E-5B33D78AFFC2}" type="datetime4">
              <a:rPr lang="de-DE"/>
              <a:pPr>
                <a:defRPr/>
              </a:pPr>
              <a:t>20. Januar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BE0DA-5013-4CB6-945B-655E23667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797A0-5630-4E3D-B607-2C75690DC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3524AFFF-09B8-47A4-AE08-E01D0CF6A73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0" fontAlgn="base" hangingPunct="0">
        <a:spcBef>
          <a:spcPts val="32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65176" indent="-474121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0" fontAlgn="base" hangingPunct="0">
        <a:spcBef>
          <a:spcPts val="2133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965176" indent="-49105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ACF80233-75BD-46CD-ADC2-5C0DF53C46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53934DC2-7957-4DE0-9D6B-976423B4D5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465BF-F39D-44CA-B0B1-777BE6116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67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07A00F3E-B992-4FDB-AD63-C5B6EE51E1F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6979B-93D1-49B6-9508-F6D8D60C9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67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5F4A9-6ACF-45CD-9774-5CE33063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67">
                <a:latin typeface="Verdana" panose="020B0604030504040204" pitchFamily="34" charset="0"/>
              </a:defRPr>
            </a:lvl1pPr>
          </a:lstStyle>
          <a:p>
            <a:fld id="{FD0A482D-1664-4CB0-8EDE-AAB38034A7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1" fontAlgn="base" hangingPunct="1">
        <a:spcBef>
          <a:spcPts val="2667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65176" indent="-491054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1" fontAlgn="base" hangingPunct="1">
        <a:spcBef>
          <a:spcPts val="2133"/>
        </a:spcBef>
        <a:spcAft>
          <a:spcPct val="0"/>
        </a:spcAft>
        <a:buFont typeface="Arial" panose="020B0604020202020204" pitchFamily="34" charset="0"/>
        <a:defRPr sz="2133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965176" indent="-49105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2133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0633262-8C30-47C3-8A3D-46AE8DAF1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5852484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1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0633262-8C30-47C3-8A3D-46AE8DAF1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Titelplatzhalter 1">
            <a:extLst>
              <a:ext uri="{FF2B5EF4-FFF2-40B4-BE49-F238E27FC236}">
                <a16:creationId xmlns:a16="http://schemas.microsoft.com/office/drawing/2014/main" id="{9DA48AAA-EE45-4101-8B0E-2174973198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1" name="Textplatzhalter 2">
            <a:extLst>
              <a:ext uri="{FF2B5EF4-FFF2-40B4-BE49-F238E27FC236}">
                <a16:creationId xmlns:a16="http://schemas.microsoft.com/office/drawing/2014/main" id="{4CD93A10-CC59-482C-9071-D03D4D9E20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D622-6589-4B27-8332-0B830C60C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A73B61E-1CC2-4550-B21C-FC0DF4366D3B}" type="datetime4">
              <a:rPr lang="de-DE"/>
              <a:pPr>
                <a:defRPr/>
              </a:pPr>
              <a:t>20. Januar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94755-A265-401A-B018-84F1F51C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81842-3079-41F5-BD6C-F26D0AC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7362FF54-E171-423D-AEB8-342EA56AF44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0" fontAlgn="base" hangingPunct="0">
        <a:spcBef>
          <a:spcPts val="320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65176" indent="-474121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0" fontAlgn="base" hangingPunct="0">
        <a:spcBef>
          <a:spcPts val="2133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965176" indent="-49105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3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5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7.vml"/><Relationship Id="rId6" Type="http://schemas.openxmlformats.org/officeDocument/2006/relationships/chart" Target="../charts/char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9.v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C96D016-D03B-46B4-BE92-5EA89F8617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498368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C96D016-D03B-46B4-BE92-5EA89F8617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89F4598B-0889-4DEA-BF57-37661FB72A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7C792-39B7-4A50-A642-C5D92144C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</a:rPr>
              <a:t>Abschlusspräsentation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65BE4D-DB00-4D52-9406-F37DCA5A8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de-DE" dirty="0">
                <a:latin typeface="Verdana"/>
                <a:ea typeface="Verdana"/>
              </a:rPr>
              <a:t>Abschlusspräsentation zum 20.01.2021</a:t>
            </a:r>
          </a:p>
          <a:p>
            <a:r>
              <a:rPr lang="de-DE" dirty="0">
                <a:latin typeface="Verdana"/>
                <a:ea typeface="Verdana"/>
              </a:rPr>
              <a:t>Gruppe A2 - Team </a:t>
            </a:r>
            <a:r>
              <a:rPr lang="de-DE" dirty="0" err="1">
                <a:latin typeface="Verdana"/>
                <a:ea typeface="Verdana"/>
              </a:rPr>
              <a:t>EasyCrash</a:t>
            </a:r>
            <a:endParaRPr lang="de-DE" dirty="0">
              <a:latin typeface="Verdana"/>
              <a:ea typeface="Verdana"/>
            </a:endParaRPr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5CFDB333-3215-4C9C-9B54-A04C68B4D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088478" y="1047368"/>
            <a:ext cx="1720468" cy="4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8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Strecke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Alle gefahrene Strecke auflisten</a:t>
            </a:r>
          </a:p>
          <a:p>
            <a:pPr lvl="2" indent="0">
              <a:spcBef>
                <a:spcPct val="0"/>
              </a:spcBef>
              <a:buNone/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AA4819-5371-462C-8376-98DF63901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509184"/>
            <a:ext cx="275694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3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Tankvorgänge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Alle Tankvorgänge auflisten</a:t>
            </a:r>
          </a:p>
          <a:p>
            <a:pPr lvl="2" indent="0">
              <a:spcBef>
                <a:spcPct val="0"/>
              </a:spcBef>
              <a:buNone/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4" name="Grafik 3" descr="Ein Bild, das Text, Elektronik, Screenshot enthält.&#10;&#10;Automatisch generierte Beschreibung">
            <a:extLst>
              <a:ext uri="{FF2B5EF4-FFF2-40B4-BE49-F238E27FC236}">
                <a16:creationId xmlns:a16="http://schemas.microsoft.com/office/drawing/2014/main" id="{655AF091-BAAF-4933-969D-2FB8F6BD5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81" y="1426386"/>
            <a:ext cx="2939131" cy="49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4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Statistik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Statistik von allen Informationen von dem Auto anzeigen </a:t>
            </a:r>
          </a:p>
          <a:p>
            <a:pPr lvl="2" indent="0">
              <a:spcBef>
                <a:spcPct val="0"/>
              </a:spcBef>
              <a:buNone/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173BC6-B8E1-4EDB-B917-98D2D8C5C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389168"/>
            <a:ext cx="3168352" cy="50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7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Streckenprognose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Ermöglicht den Benutzer eine Berechnung durchzuführen</a:t>
            </a:r>
          </a:p>
          <a:p>
            <a:pPr lvl="2" indent="0">
              <a:spcBef>
                <a:spcPct val="0"/>
              </a:spcBef>
              <a:buNone/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D866C4-DEC5-46BB-86F6-CCFAA282A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426287"/>
            <a:ext cx="2794320" cy="49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8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Werkstattbesuch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Alle Werkstattbesuche anzeigen</a:t>
            </a:r>
          </a:p>
          <a:p>
            <a:pPr lvl="2" indent="0">
              <a:spcBef>
                <a:spcPct val="0"/>
              </a:spcBef>
              <a:buNone/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5" name="Grafik 4" descr="Ein Bild, das Text, Screenshot, Elektronik enthält.&#10;&#10;Automatisch generierte Beschreibung">
            <a:extLst>
              <a:ext uri="{FF2B5EF4-FFF2-40B4-BE49-F238E27FC236}">
                <a16:creationId xmlns:a16="http://schemas.microsoft.com/office/drawing/2014/main" id="{1F29C849-C2EB-4F76-B911-E4524246B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391594"/>
            <a:ext cx="2904048" cy="506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07A73AE-B3F7-4ACA-B2EA-F286BB1A2E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65989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07A73AE-B3F7-4ACA-B2EA-F286BB1A2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Inhaltsplatzhalter 5">
            <a:extLst>
              <a:ext uri="{FF2B5EF4-FFF2-40B4-BE49-F238E27FC236}">
                <a16:creationId xmlns:a16="http://schemas.microsoft.com/office/drawing/2014/main" id="{DE039577-90EC-47DC-B7B0-ACBC6F0D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7" y="2000251"/>
            <a:ext cx="10752667" cy="433493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Zweck </a:t>
            </a:r>
            <a:r>
              <a:rPr lang="de-DE" altLang="de-DE" dirty="0">
                <a:solidFill>
                  <a:srgbClr val="00B1AC"/>
                </a:solidFill>
              </a:rPr>
              <a:t>der Anwendung</a:t>
            </a:r>
            <a:endParaRPr lang="de-DE" alt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CEDE26-18ED-4C57-A196-28A1FBB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5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BD32F87-0768-49F8-A85B-17BD0CC0C0C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673893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BD32F87-0768-49F8-A85B-17BD0CC0C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Zielgruppen</a:t>
            </a:r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7" y="1509184"/>
            <a:ext cx="10752667" cy="4826000"/>
          </a:xfrm>
        </p:spPr>
        <p:txBody>
          <a:bodyPr/>
          <a:lstStyle/>
          <a:p>
            <a:pPr lvl="1"/>
            <a:r>
              <a:rPr lang="de-DE" altLang="de-DE" dirty="0"/>
              <a:t>Gruppe, die wir zielen</a:t>
            </a:r>
          </a:p>
          <a:p>
            <a:pPr lvl="2"/>
            <a:r>
              <a:rPr lang="de-DE" altLang="de-DE" dirty="0"/>
              <a:t>Studenten</a:t>
            </a:r>
          </a:p>
          <a:p>
            <a:pPr lvl="2"/>
            <a:r>
              <a:rPr lang="de-DE" altLang="de-DE" dirty="0"/>
              <a:t>Berufliche Leute</a:t>
            </a:r>
          </a:p>
          <a:p>
            <a:pPr lvl="2"/>
            <a:r>
              <a:rPr lang="de-DE" altLang="de-DE" dirty="0"/>
              <a:t>Umweltbewusste Personen</a:t>
            </a:r>
          </a:p>
        </p:txBody>
      </p:sp>
    </p:spTree>
    <p:extLst>
      <p:ext uri="{BB962C8B-B14F-4D97-AF65-F5344CB8AC3E}">
        <p14:creationId xmlns:p14="http://schemas.microsoft.com/office/powerpoint/2010/main" val="298623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C66D56A-4B59-4449-81B4-CB87811EDE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485011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3C66D56A-4B59-4449-81B4-CB87811ED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Inhaltsplatzhalter 1">
            <a:extLst>
              <a:ext uri="{FF2B5EF4-FFF2-40B4-BE49-F238E27FC236}">
                <a16:creationId xmlns:a16="http://schemas.microsoft.com/office/drawing/2014/main" id="{F2B1FD6D-3DBB-4D94-8122-36CCE3BF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118" y="1509184"/>
            <a:ext cx="5185833" cy="4826000"/>
          </a:xfrm>
        </p:spPr>
        <p:txBody>
          <a:bodyPr/>
          <a:lstStyle/>
          <a:p>
            <a:pPr marL="0" lvl="1" indent="0"/>
            <a:r>
              <a:rPr altLang="de-DE" dirty="0"/>
              <a:t>Studenten</a:t>
            </a:r>
          </a:p>
          <a:p>
            <a:pPr lvl="2"/>
            <a:r>
              <a:rPr lang="de-DE" altLang="de-DE" dirty="0"/>
              <a:t>Einfaches Kostentracking</a:t>
            </a:r>
          </a:p>
          <a:p>
            <a:pPr lvl="2"/>
            <a:r>
              <a:rPr lang="de-DE" altLang="de-DE" dirty="0"/>
              <a:t>Mobiles verwalten</a:t>
            </a:r>
          </a:p>
          <a:p>
            <a:pPr marL="0" indent="0"/>
            <a:endParaRPr lang="de-DE" altLang="de-DE" dirty="0"/>
          </a:p>
        </p:txBody>
      </p:sp>
      <p:sp>
        <p:nvSpPr>
          <p:cNvPr id="11267" name="Titel 2">
            <a:extLst>
              <a:ext uri="{FF2B5EF4-FFF2-40B4-BE49-F238E27FC236}">
                <a16:creationId xmlns:a16="http://schemas.microsoft.com/office/drawing/2014/main" id="{BE2E1E4E-AD34-46D2-BCF1-22C04636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Zielgruppen</a:t>
            </a:r>
          </a:p>
        </p:txBody>
      </p:sp>
      <p:sp>
        <p:nvSpPr>
          <p:cNvPr id="11268" name="Inhaltsplatzhalter 3">
            <a:extLst>
              <a:ext uri="{FF2B5EF4-FFF2-40B4-BE49-F238E27FC236}">
                <a16:creationId xmlns:a16="http://schemas.microsoft.com/office/drawing/2014/main" id="{94EA6F39-C0E2-42C0-9715-F40F2458C17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52067" y="1509184"/>
            <a:ext cx="5183717" cy="4826000"/>
          </a:xfrm>
        </p:spPr>
        <p:txBody>
          <a:bodyPr/>
          <a:lstStyle/>
          <a:p>
            <a:pPr marL="0" lvl="1" indent="0"/>
            <a:r>
              <a:rPr altLang="de-DE" dirty="0"/>
              <a:t>Berufliche Leute</a:t>
            </a:r>
          </a:p>
          <a:p>
            <a:pPr lvl="2"/>
            <a:r>
              <a:rPr lang="de-DE" altLang="de-DE" dirty="0"/>
              <a:t>Können gewöhnlich zwischen private und geschäftliche Fahrt unterscheiden</a:t>
            </a:r>
          </a:p>
          <a:p>
            <a:pPr marL="0" indent="0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6238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C66D56A-4B59-4449-81B4-CB87811EDE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3C66D56A-4B59-4449-81B4-CB87811ED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Inhaltsplatzhalter 1">
            <a:extLst>
              <a:ext uri="{FF2B5EF4-FFF2-40B4-BE49-F238E27FC236}">
                <a16:creationId xmlns:a16="http://schemas.microsoft.com/office/drawing/2014/main" id="{F2B1FD6D-3DBB-4D94-8122-36CCE3BF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118" y="1509184"/>
            <a:ext cx="5185833" cy="4826000"/>
          </a:xfrm>
        </p:spPr>
        <p:txBody>
          <a:bodyPr/>
          <a:lstStyle/>
          <a:p>
            <a:pPr marL="0" lvl="1" indent="0"/>
            <a:r>
              <a:rPr altLang="de-DE" dirty="0"/>
              <a:t>Umweltbewusste Personen</a:t>
            </a:r>
          </a:p>
          <a:p>
            <a:pPr lvl="2"/>
            <a:r>
              <a:rPr lang="de-DE" altLang="de-DE" dirty="0"/>
              <a:t>CO2 Ausstoß täglich kontrollieren</a:t>
            </a:r>
          </a:p>
          <a:p>
            <a:pPr marL="0" indent="0"/>
            <a:endParaRPr lang="de-DE" altLang="de-DE" dirty="0"/>
          </a:p>
        </p:txBody>
      </p:sp>
      <p:sp>
        <p:nvSpPr>
          <p:cNvPr id="11267" name="Titel 2">
            <a:extLst>
              <a:ext uri="{FF2B5EF4-FFF2-40B4-BE49-F238E27FC236}">
                <a16:creationId xmlns:a16="http://schemas.microsoft.com/office/drawing/2014/main" id="{BE2E1E4E-AD34-46D2-BCF1-22C04636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Zielgruppen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354A63E-693A-4A78-9B78-AB7E02E44C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B016DF-9F20-4B50-BCAA-D0114A33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 wrap="square" anchor="t">
            <a:normAutofit/>
          </a:bodyPr>
          <a:lstStyle/>
          <a:p>
            <a:r>
              <a:rPr lang="en-US" b="1"/>
              <a:t>Highlight </a:t>
            </a:r>
            <a:r>
              <a:rPr lang="de-DE" b="1"/>
              <a:t>Präsentation</a:t>
            </a:r>
            <a:r>
              <a:rPr lang="en-US" b="1"/>
              <a:t> – YourCar</a:t>
            </a:r>
            <a:br>
              <a:rPr lang="en-US"/>
            </a:br>
            <a:r>
              <a:rPr lang="en-US"/>
              <a:t>Gruppe </a:t>
            </a:r>
            <a:r>
              <a:rPr lang="en-US" err="1"/>
              <a:t>EasyCrash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D65D9E3-E86B-406C-AAA8-6B10FF7C03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49426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D65D9E3-E86B-406C-AAA8-6B10FF7C0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B4A7FCE-3DBB-4990-8931-62218A0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>
                <a:cs typeface="Calibri Light"/>
              </a:rPr>
              <a:t>Nachgetragene Zeiten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70FE-E98A-4FB4-922C-2936E0C6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900" dirty="0">
                <a:ea typeface="+mn-lt"/>
                <a:cs typeface="+mn-lt"/>
              </a:rPr>
              <a:t>Fehlerhafte Einträge und deren Folgen korrigieren (geschätzte Zeit Fehler etc.)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900" dirty="0">
                <a:ea typeface="+mn-lt"/>
                <a:cs typeface="+mn-lt"/>
              </a:rPr>
              <a:t>Protokollanten Liste, </a:t>
            </a:r>
            <a:r>
              <a:rPr lang="de-DE" sz="2900" dirty="0" err="1">
                <a:ea typeface="+mn-lt"/>
                <a:cs typeface="+mn-lt"/>
              </a:rPr>
              <a:t>Clockify</a:t>
            </a:r>
            <a:r>
              <a:rPr lang="de-DE" sz="2900" dirty="0">
                <a:ea typeface="+mn-lt"/>
                <a:cs typeface="+mn-lt"/>
              </a:rPr>
              <a:t> Accounts hinzufügen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900" dirty="0">
                <a:ea typeface="+mn-lt"/>
                <a:cs typeface="+mn-lt"/>
              </a:rPr>
              <a:t>E-Mails an die Coaches schreiben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900" dirty="0">
                <a:ea typeface="+mn-lt"/>
                <a:cs typeface="+mn-lt"/>
              </a:rPr>
              <a:t>anfängliche Änderungen an den Präsentationsfolien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900" dirty="0">
                <a:ea typeface="+mn-lt"/>
                <a:cs typeface="+mn-lt"/>
              </a:rPr>
              <a:t>Überprüfen von Einträgen auf Nachfrage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900" dirty="0">
                <a:ea typeface="+mn-lt"/>
                <a:cs typeface="+mn-lt"/>
              </a:rPr>
              <a:t>Klärung von Rückfragen bezüglich Aufgaben</a:t>
            </a:r>
          </a:p>
          <a:p>
            <a:endParaRPr lang="de-DE" sz="2900" dirty="0"/>
          </a:p>
          <a:p>
            <a:r>
              <a:rPr lang="de-DE" sz="2900" b="1" dirty="0">
                <a:cs typeface="Calibri"/>
              </a:rPr>
              <a:t>Gesamt:</a:t>
            </a:r>
            <a:r>
              <a:rPr lang="de-DE" sz="2900" dirty="0">
                <a:cs typeface="Calibri"/>
              </a:rPr>
              <a:t> 2 Stunden 57 Minuten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00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9506E-A8F9-4342-9360-9F0AAF4C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Demonstration findet nicht über den simulierten Emulator statt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55F3D8C4-BCA4-43D7-AFB7-F0A0B6267077}"/>
              </a:ext>
            </a:extLst>
          </p:cNvPr>
          <p:cNvSpPr txBox="1">
            <a:spLocks/>
          </p:cNvSpPr>
          <p:nvPr/>
        </p:nvSpPr>
        <p:spPr bwMode="auto">
          <a:xfrm>
            <a:off x="1797666" y="718657"/>
            <a:ext cx="859666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33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de-DE" dirty="0"/>
              <a:t>Auswertung des Fahrverhalten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D14DED-ACBD-499B-8A02-846182DC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20" y="1199154"/>
            <a:ext cx="2272161" cy="5049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3B77698-4A48-4487-8339-F965CFEB8B2B}"/>
              </a:ext>
            </a:extLst>
          </p:cNvPr>
          <p:cNvSpPr txBox="1"/>
          <p:nvPr/>
        </p:nvSpPr>
        <p:spPr>
          <a:xfrm>
            <a:off x="1946595" y="6255389"/>
            <a:ext cx="2272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Wochen(Tage) gefahrene Strecke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8E1908-8B15-4CED-833D-FDFCA8336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0" y="1139496"/>
            <a:ext cx="2272160" cy="504924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CE1FBA8-3C65-4ADB-8910-8673D4019C2A}"/>
              </a:ext>
            </a:extLst>
          </p:cNvPr>
          <p:cNvSpPr txBox="1"/>
          <p:nvPr/>
        </p:nvSpPr>
        <p:spPr>
          <a:xfrm>
            <a:off x="4959920" y="6248399"/>
            <a:ext cx="2272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Jahre(</a:t>
            </a:r>
            <a:r>
              <a:rPr lang="en-US" sz="800" dirty="0" err="1"/>
              <a:t>Monate</a:t>
            </a:r>
            <a:r>
              <a:rPr lang="en-US" sz="800" dirty="0"/>
              <a:t>) </a:t>
            </a:r>
            <a:r>
              <a:rPr lang="en-US" sz="800" dirty="0" err="1"/>
              <a:t>Kraftstoffkosten</a:t>
            </a:r>
            <a:endParaRPr lang="en-US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863B81-6461-42E3-956C-E342E1E9E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59" y="1090098"/>
            <a:ext cx="2272161" cy="504924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B31FA53-69BE-4650-852B-C8DA48597986}"/>
              </a:ext>
            </a:extLst>
          </p:cNvPr>
          <p:cNvSpPr txBox="1"/>
          <p:nvPr/>
        </p:nvSpPr>
        <p:spPr>
          <a:xfrm>
            <a:off x="8310058" y="6248399"/>
            <a:ext cx="2272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Jahre(</a:t>
            </a:r>
            <a:r>
              <a:rPr lang="en-US" sz="800" dirty="0" err="1"/>
              <a:t>Monate</a:t>
            </a:r>
            <a:r>
              <a:rPr lang="en-US" sz="800" dirty="0"/>
              <a:t>) CO2</a:t>
            </a:r>
          </a:p>
        </p:txBody>
      </p:sp>
    </p:spTree>
    <p:extLst>
      <p:ext uri="{BB962C8B-B14F-4D97-AF65-F5344CB8AC3E}">
        <p14:creationId xmlns:p14="http://schemas.microsoft.com/office/powerpoint/2010/main" val="9376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D5A46F9-51F1-41B6-BDB2-B36F3BBDB6FE}"/>
              </a:ext>
            </a:extLst>
          </p:cNvPr>
          <p:cNvSpPr txBox="1">
            <a:spLocks/>
          </p:cNvSpPr>
          <p:nvPr/>
        </p:nvSpPr>
        <p:spPr bwMode="auto">
          <a:xfrm>
            <a:off x="1566567" y="827714"/>
            <a:ext cx="8596668" cy="74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33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de-DE"/>
              <a:t>Unterstützt die Planung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CEB906-758A-49CD-855A-277ABADB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75" y="1202422"/>
            <a:ext cx="2286934" cy="5082074"/>
          </a:xfrm>
          <a:prstGeom prst="rect">
            <a:avLst/>
          </a:prstGeom>
        </p:spPr>
      </p:pic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6BF42C3-165D-472E-8E4D-32D84AC3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5" y="1202421"/>
            <a:ext cx="2286934" cy="50820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F8EC7B-6C71-484F-BB14-B220C6255E01}"/>
              </a:ext>
            </a:extLst>
          </p:cNvPr>
          <p:cNvSpPr txBox="1"/>
          <p:nvPr/>
        </p:nvSpPr>
        <p:spPr>
          <a:xfrm>
            <a:off x="2482975" y="6342586"/>
            <a:ext cx="228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Steckenplanung</a:t>
            </a:r>
            <a:endParaRPr lang="de-DE" sz="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226EDE-7944-42FE-8557-8C603FD1E088}"/>
              </a:ext>
            </a:extLst>
          </p:cNvPr>
          <p:cNvSpPr txBox="1"/>
          <p:nvPr/>
        </p:nvSpPr>
        <p:spPr>
          <a:xfrm>
            <a:off x="7003095" y="6234864"/>
            <a:ext cx="228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4727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8B4D253-7E99-41C0-8742-511E7BB3DBC3}"/>
              </a:ext>
            </a:extLst>
          </p:cNvPr>
          <p:cNvSpPr txBox="1">
            <a:spLocks/>
          </p:cNvSpPr>
          <p:nvPr/>
        </p:nvSpPr>
        <p:spPr bwMode="auto">
          <a:xfrm>
            <a:off x="1797666" y="634767"/>
            <a:ext cx="8596668" cy="59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33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de-DE"/>
              <a:t>Archiv</a:t>
            </a:r>
            <a:r>
              <a:rPr lang="en-US"/>
              <a:t> des Autos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3C054-87E6-4E0B-BDBD-714850C1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62" y="1212209"/>
            <a:ext cx="2233749" cy="49638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9825DB3-C774-460C-B653-735A963C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88" y="1199624"/>
            <a:ext cx="2233749" cy="496388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67ED695-67C2-49FC-98D4-06DF884FED5B}"/>
              </a:ext>
            </a:extLst>
          </p:cNvPr>
          <p:cNvSpPr txBox="1"/>
          <p:nvPr/>
        </p:nvSpPr>
        <p:spPr>
          <a:xfrm>
            <a:off x="2228962" y="6176095"/>
            <a:ext cx="2233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Benutzerdefinierte Einträge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729105-A3D0-4379-86E1-B8522A67C47B}"/>
              </a:ext>
            </a:extLst>
          </p:cNvPr>
          <p:cNvSpPr txBox="1"/>
          <p:nvPr/>
        </p:nvSpPr>
        <p:spPr>
          <a:xfrm>
            <a:off x="7857688" y="6163511"/>
            <a:ext cx="2233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Dokumenten-Backups</a:t>
            </a:r>
          </a:p>
        </p:txBody>
      </p:sp>
    </p:spTree>
    <p:extLst>
      <p:ext uri="{BB962C8B-B14F-4D97-AF65-F5344CB8AC3E}">
        <p14:creationId xmlns:p14="http://schemas.microsoft.com/office/powerpoint/2010/main" val="27493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85E09D1-A0A7-4268-882C-B0DD4B2F1C14}"/>
              </a:ext>
            </a:extLst>
          </p:cNvPr>
          <p:cNvSpPr txBox="1">
            <a:spLocks/>
          </p:cNvSpPr>
          <p:nvPr/>
        </p:nvSpPr>
        <p:spPr bwMode="auto">
          <a:xfrm>
            <a:off x="1540777" y="60570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33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sz="2800" dirty="0"/>
              <a:t>Digitales Fahrtenbuch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85AF77F-2B46-46B5-AEC4-F38637433FAE}"/>
              </a:ext>
            </a:extLst>
          </p:cNvPr>
          <p:cNvSpPr txBox="1">
            <a:spLocks/>
          </p:cNvSpPr>
          <p:nvPr/>
        </p:nvSpPr>
        <p:spPr>
          <a:xfrm>
            <a:off x="1256175" y="2059921"/>
            <a:ext cx="4184035" cy="3880772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ts val="2667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65176" indent="-491054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&gt;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2133547" indent="-304792" algn="l" rtl="0" eaLnBrk="1" fontAlgn="base" hangingPunct="1">
              <a:spcBef>
                <a:spcPts val="2133"/>
              </a:spcBef>
              <a:spcAft>
                <a:spcPct val="0"/>
              </a:spcAft>
              <a:buFont typeface="Arial" panose="020B0604020202020204" pitchFamily="34" charset="0"/>
              <a:defRPr sz="2133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965176" indent="-49105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2133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/>
              <a:t>Unterscheidet zwischen Privater &amp; Beruflicher Fahrt</a:t>
            </a:r>
          </a:p>
          <a:p>
            <a:r>
              <a:rPr lang="de-DE" sz="2200" dirty="0"/>
              <a:t>Abrechnung nach KM oder Verbrauch, beides Gespeichert</a:t>
            </a:r>
          </a:p>
          <a:p>
            <a:r>
              <a:rPr lang="de-DE" sz="2200" dirty="0"/>
              <a:t>Genauem Datum zu ortbar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614A0B-7840-4D6B-87DF-F8C140D90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33" y="1009423"/>
            <a:ext cx="2177619" cy="4839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1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EC22A-3DC7-486C-997E-72D283DE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005" y="352287"/>
            <a:ext cx="7331989" cy="96000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Passt zur Konfiguration des Nutzers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928B89-B488-4D22-BB24-FFD506293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499619"/>
            <a:ext cx="2160000" cy="48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160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07A73AE-B3F7-4ACA-B2EA-F286BB1A2E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65989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3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07A73AE-B3F7-4ACA-B2EA-F286BB1A2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Inhaltsplatzhalter 5">
            <a:extLst>
              <a:ext uri="{FF2B5EF4-FFF2-40B4-BE49-F238E27FC236}">
                <a16:creationId xmlns:a16="http://schemas.microsoft.com/office/drawing/2014/main" id="{DE039577-90EC-47DC-B7B0-ACBC6F0D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7" y="2000251"/>
            <a:ext cx="10752667" cy="433493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>
                <a:solidFill>
                  <a:srgbClr val="00B1AC"/>
                </a:solidFill>
                <a:latin typeface="Verdana"/>
                <a:ea typeface="Verdana"/>
              </a:rPr>
              <a:t>Lessons</a:t>
            </a:r>
            <a:r>
              <a:rPr lang="de-DE" altLang="de-DE" dirty="0">
                <a:solidFill>
                  <a:srgbClr val="00B1AC"/>
                </a:solidFill>
                <a:latin typeface="Verdana"/>
                <a:ea typeface="Verdana"/>
              </a:rPr>
              <a:t> </a:t>
            </a:r>
            <a:r>
              <a:rPr lang="de-DE" altLang="de-DE" dirty="0" err="1">
                <a:latin typeface="Verdana"/>
                <a:ea typeface="Verdana"/>
              </a:rPr>
              <a:t>Learned</a:t>
            </a:r>
            <a:endParaRPr lang="de-DE" altLang="de-DE" dirty="0" err="1">
              <a:ea typeface="Verdana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CEDE26-18ED-4C57-A196-28A1FBB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1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6144EC23-4841-4594-91C0-06563C0372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317124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6144EC23-4841-4594-91C0-06563C037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B80854-B112-4968-B243-5B357DFC6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Folgen falls nicht: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Mittel zur Visualisierung verlieren ihre Aussagekraft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>
                <a:latin typeface="Verdana"/>
                <a:ea typeface="Verdana"/>
              </a:rPr>
              <a:t>Schätzungen werden im Nachhinein schwer nachvollziehbar (600 Stunden -&gt; 291 Stunden)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Wichtige Meilensteine könnten gefährdet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E2242F-F997-4289-B083-530238C1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Man sollte möglichst früh einen vollständigen ersten Projektplan aufsetzen. 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5952067" y="1536701"/>
          <a:ext cx="5183717" cy="479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0021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1040072-AE0A-429C-B714-59396F5295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370007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1040072-AE0A-429C-B714-59396F529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7ABAD94-533A-43ED-8518-DDA6AAC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Feste Zuständigkeiten für jede Aufgabe sind ein muss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109B3-C196-4852-9D74-13367C1E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Folgen falls nicht: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Niemand fühlt sich wirklich zuständig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Oft fehlt es an Eigeninitiative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Aufgaben werden verspätet fertig oder gar nicht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Selbst bei Bearbeitung scheitert es an Kleinigkeiten (Rückmeldung)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Ansprechpartner bei Rückfragen fehlt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57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ADDBA6C-BBD8-4706-A0AD-97FCE3CAB9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784078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ADDBA6C-BBD8-4706-A0AD-97FCE3CAB9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B734539-639E-41BE-A941-F18EBD4F0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700" b="1" dirty="0"/>
              <a:t>Folgen falls der Aufwand</a:t>
            </a:r>
          </a:p>
          <a:p>
            <a:r>
              <a:rPr lang="de-DE" sz="2700" b="1" dirty="0"/>
              <a:t>unterschätzt wird: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Es kommt zu unnötigem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Das beheben der Bugs wird schwerer zu koordinieren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 err="1"/>
              <a:t>Worst</a:t>
            </a:r>
            <a:r>
              <a:rPr lang="de-DE" sz="2700" dirty="0"/>
              <a:t> Case: Anwendung wird fehlerhaft ausgeliefert/nicht abgenommen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A6DD7D-129F-4865-8367-645E5596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Der Zeitaufwand für das Testen und Bugs beheben ist leicht zu unterschätzen.</a:t>
            </a:r>
            <a:endParaRPr lang="de-DE" dirty="0"/>
          </a:p>
        </p:txBody>
      </p:sp>
      <p:graphicFrame>
        <p:nvGraphicFramePr>
          <p:cNvPr id="7" name="Inhaltsplatzhalter 9">
            <a:extLst>
              <a:ext uri="{FF2B5EF4-FFF2-40B4-BE49-F238E27FC236}">
                <a16:creationId xmlns:a16="http://schemas.microsoft.com/office/drawing/2014/main" id="{C91A97AE-7F49-4CBD-8BF4-F21B4E3E61EA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132205191"/>
              </p:ext>
            </p:extLst>
          </p:nvPr>
        </p:nvGraphicFramePr>
        <p:xfrm>
          <a:off x="5952067" y="1536701"/>
          <a:ext cx="5183717" cy="479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424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E359214-CA2F-4F58-9646-35E5506E71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808808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E359214-CA2F-4F58-9646-35E5506E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B4771AA-1E9D-4CA9-A8EB-35C551E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Teamaufwände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4325B43-EF9A-4F70-8B37-63633A135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372978"/>
              </p:ext>
            </p:extLst>
          </p:nvPr>
        </p:nvGraphicFramePr>
        <p:xfrm>
          <a:off x="383118" y="1536700"/>
          <a:ext cx="10752665" cy="4163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9699">
                  <a:extLst>
                    <a:ext uri="{9D8B030D-6E8A-4147-A177-3AD203B41FA5}">
                      <a16:colId xmlns:a16="http://schemas.microsoft.com/office/drawing/2014/main" val="4175208722"/>
                    </a:ext>
                  </a:extLst>
                </a:gridCol>
                <a:gridCol w="3600405">
                  <a:extLst>
                    <a:ext uri="{9D8B030D-6E8A-4147-A177-3AD203B41FA5}">
                      <a16:colId xmlns:a16="http://schemas.microsoft.com/office/drawing/2014/main" val="140686410"/>
                    </a:ext>
                  </a:extLst>
                </a:gridCol>
                <a:gridCol w="3572561">
                  <a:extLst>
                    <a:ext uri="{9D8B030D-6E8A-4147-A177-3AD203B41FA5}">
                      <a16:colId xmlns:a16="http://schemas.microsoft.com/office/drawing/2014/main" val="8446005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de-DE" sz="1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/>
                          </a:solidFill>
                        </a:rPr>
                        <a:t>Aufwand letzte Kalenderwoche (KW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/>
                          </a:solidFill>
                        </a:rPr>
                        <a:t>Aufwand kumuliert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0297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/>
                        <a:t>Florian Dohmen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9 Stunden 26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38 Stunden 25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64594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 err="1"/>
                        <a:t>Dirar</a:t>
                      </a:r>
                      <a:r>
                        <a:rPr lang="de-DE" sz="1900" dirty="0"/>
                        <a:t> </a:t>
                      </a:r>
                      <a:r>
                        <a:rPr lang="de-DE" sz="1900" dirty="0" err="1"/>
                        <a:t>Janadi</a:t>
                      </a:r>
                      <a:endParaRPr lang="de-DE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36 Stunden 2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23976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/>
                        <a:t>Hai Yen Nguyen 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49 Stunden 46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98818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/>
                        <a:t>Joshua </a:t>
                      </a:r>
                      <a:r>
                        <a:rPr lang="de-DE" sz="1900" dirty="0" err="1"/>
                        <a:t>Jedidiah</a:t>
                      </a:r>
                      <a:r>
                        <a:rPr lang="de-DE" sz="1900" dirty="0"/>
                        <a:t> </a:t>
                      </a:r>
                      <a:r>
                        <a:rPr lang="de-DE" sz="1900" dirty="0" err="1"/>
                        <a:t>Widya</a:t>
                      </a:r>
                      <a:endParaRPr lang="de-DE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10 Stunden 23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40 Stunden 56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86342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/>
                        <a:t>Simon </a:t>
                      </a:r>
                      <a:r>
                        <a:rPr lang="de-DE" sz="1900" dirty="0" err="1"/>
                        <a:t>Kalytta</a:t>
                      </a:r>
                      <a:endParaRPr lang="de-DE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11 Stunden 30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92 Stunden 8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3695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/>
                        <a:t>Anas </a:t>
                      </a:r>
                      <a:r>
                        <a:rPr lang="de-DE" sz="1900" dirty="0" err="1"/>
                        <a:t>Shebabi</a:t>
                      </a:r>
                      <a:endParaRPr lang="de-DE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38 Stunden 20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94017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dirty="0" err="1"/>
                        <a:t>Saroj</a:t>
                      </a:r>
                      <a:r>
                        <a:rPr lang="de-DE" sz="1900" dirty="0"/>
                        <a:t> Sah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26 Stunden 42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12887"/>
                  </a:ext>
                </a:extLst>
              </a:tr>
              <a:tr h="436624">
                <a:tc>
                  <a:txBody>
                    <a:bodyPr/>
                    <a:lstStyle/>
                    <a:p>
                      <a:r>
                        <a:rPr lang="de-DE" sz="19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31 Stunden 19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dirty="0"/>
                        <a:t>322 Stunden 19 Minuten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9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0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0DB3319-DE76-4180-B4C5-84EB29D1BE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611122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30DB3319-DE76-4180-B4C5-84EB29D1B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2CFF89-CB90-43F5-B607-2335C7F69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700" b="1" dirty="0"/>
              <a:t>Folgen: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Aufgaben geraten in Verzug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Änderungen im Projektplan werden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Das erholen in den Ferien wird kaum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Generelle Frustration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3457C0-5C34-467D-A10F-C45C6DE4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Planung über freie Tage/Ferien ist oft zu optimistisch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90D3C-44B0-4699-A700-9EC6C8DA74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z="2400" b="1" dirty="0"/>
              <a:t>Möglichkeiten das zu</a:t>
            </a:r>
          </a:p>
          <a:p>
            <a:r>
              <a:rPr lang="de-DE" sz="2400" b="1" dirty="0"/>
              <a:t>vermeiden: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Bei der Planung die  Ferientage erstmal nicht mit einbeziehen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Objektiv überlegen ob die Erholungszeit dadurch noch reicht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Setzen eigener fester Deadlines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latin typeface="Verdana"/>
                <a:ea typeface="Verdana"/>
              </a:rPr>
              <a:t>Sich selbst belohnen, um die Motivation zu erhalten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41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F52E130-C080-4207-9CB5-EC388A14267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58232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F52E130-C080-4207-9CB5-EC388A1426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4B5C254-72E0-4C4D-A47F-C8AAA23C7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700" b="1" dirty="0"/>
              <a:t>Fehler die gemacht</a:t>
            </a:r>
          </a:p>
          <a:p>
            <a:r>
              <a:rPr lang="de-DE" sz="2700" b="1" dirty="0"/>
              <a:t>werden: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Kleine Aufwände tauchen nicht in der Planung 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Es wird sich nicht ausreichen zurück gemeldet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700" dirty="0"/>
              <a:t>Kleine Aufwände werden nicht mit aufgezeichnet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3684C3-A161-4874-B3D6-6A87A33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Kleine Aufgaben/Aufwände summieren sich schnell auf</a:t>
            </a:r>
            <a:endParaRPr lang="de-DE" dirty="0"/>
          </a:p>
        </p:txBody>
      </p:sp>
      <p:graphicFrame>
        <p:nvGraphicFramePr>
          <p:cNvPr id="7" name="Inhaltsplatzhalter 16">
            <a:extLst>
              <a:ext uri="{FF2B5EF4-FFF2-40B4-BE49-F238E27FC236}">
                <a16:creationId xmlns:a16="http://schemas.microsoft.com/office/drawing/2014/main" id="{35B68E31-996E-4C0F-B243-3AF48400545F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275984012"/>
              </p:ext>
            </p:extLst>
          </p:nvPr>
        </p:nvGraphicFramePr>
        <p:xfrm>
          <a:off x="5952067" y="1536701"/>
          <a:ext cx="5183717" cy="479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1913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9686CD9-8B2A-41AF-9E06-A0B2C6A519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64675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9686CD9-8B2A-41AF-9E06-A0B2C6A51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617ECDE-B970-4A3A-847F-473CB20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>
                <a:cs typeface="Calibri Light"/>
              </a:rPr>
              <a:t>Grund für die wenigen Stunden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3C33-CD5B-415E-A41A-1EE3382D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Zeitdruck wegen anderer Praktika (z.B. DBWT Partner hat wenig Arbeitsbeteiligung gezeigt)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Übernommen mit den Wochenstunden (GIP-Tutor)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Durch die sehr schlechte Interverbindung konnte sich meistens erst zurück gemeldet werden wenn die Aufgaben bereits verteilt waren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Vor zwei Monaten Probleme auf Grund von Krankheit (Corona positiv)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93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6573305C-6A05-4719-87E9-7B6D55361E0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750087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6573305C-6A05-4719-87E9-7B6D55361E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496325F-BE50-45D8-8425-CBB1A4165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100" b="1" dirty="0"/>
              <a:t>Maßnahmen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100" dirty="0"/>
              <a:t>Hai Yen erstmal für keine weiteren Aufgaben eingeteilt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100" dirty="0"/>
              <a:t>Im nächsten Teamtreffen Maßnahmen abgesprochen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100" dirty="0"/>
              <a:t>Regelung getroffen: Sie darf aus Eigeninitiative helfen aber bekommt keine verpflichtenden Aufgaben mehr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100" dirty="0"/>
              <a:t>Die galt bis zu den Abschlussvorbereitungen (Phase: 7)</a:t>
            </a:r>
          </a:p>
          <a:p>
            <a:pPr marL="0" indent="0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236D11-ADD6-44D3-9792-A3E24C3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Was haben wir dagegen getan?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80AC86-768D-49DB-A558-F1F43BBFF18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z="2100" b="1" dirty="0"/>
              <a:t>Ausschnitt des Projektplans</a:t>
            </a:r>
          </a:p>
          <a:p>
            <a:endParaRPr lang="de-DE" sz="2100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CA84F0-94AB-46ED-8134-323FE48BA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001" y="1988840"/>
            <a:ext cx="5096460" cy="43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08F96F4-633E-4535-BCC0-4CC8470A60F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052099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08F96F4-633E-4535-BCC0-4CC8470A60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756651F-DCC1-450E-AD32-0A471132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dirty="0"/>
              <a:t>Stellungnahme des Teammitglieds mit der meisten Zeit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C7861-6884-4BC0-9DD9-D7CD5D61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Mitarbeit an fast allen Tabs -&gt; Vorteil Bugbehebung/Anpassungen</a:t>
            </a:r>
            <a:endParaRPr lang="de-DE" dirty="0">
              <a:cs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Unterstützung bei/Korrektur anderer Aufgaben</a:t>
            </a:r>
            <a:endParaRPr lang="de-DE" dirty="0">
              <a:cs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Organisation der Testphase </a:t>
            </a:r>
            <a:endParaRPr lang="de-DE" dirty="0">
              <a:cs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Organisation der Bugbehebung </a:t>
            </a:r>
            <a:endParaRPr lang="de-DE" dirty="0">
              <a:cs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Corona bedingt viel Zeit in den Weihnachtsferien</a:t>
            </a:r>
            <a:endParaRPr lang="de-DE" dirty="0">
              <a:cs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Beteiligung an Abschlusspräsentation</a:t>
            </a:r>
            <a:endParaRPr lang="de-DE" dirty="0">
              <a:cs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34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7756884-F188-49C7-B35F-21D79EF23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183165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7756884-F188-49C7-B35F-21D79EF23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Titel 1">
            <a:extLst>
              <a:ext uri="{FF2B5EF4-FFF2-40B4-BE49-F238E27FC236}">
                <a16:creationId xmlns:a16="http://schemas.microsoft.com/office/drawing/2014/main" id="{882D26B3-B72A-4378-8687-154FAD418022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3117" y="2660914"/>
            <a:ext cx="10752667" cy="2016919"/>
          </a:xfrm>
        </p:spPr>
        <p:txBody>
          <a:bodyPr vert="horz"/>
          <a:lstStyle/>
          <a:p>
            <a:pPr eaLnBrk="1" hangingPunct="1"/>
            <a:r>
              <a:rPr lang="de-DE" altLang="de-DE" dirty="0">
                <a:solidFill>
                  <a:srgbClr val="00B1AC"/>
                </a:solidFill>
              </a:rPr>
              <a:t>Zweck und Nutzung der </a:t>
            </a:r>
            <a:r>
              <a:rPr lang="de-DE" altLang="de-DE" dirty="0"/>
              <a:t>Software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8195" name="Untertitel 2">
            <a:extLst>
              <a:ext uri="{FF2B5EF4-FFF2-40B4-BE49-F238E27FC236}">
                <a16:creationId xmlns:a16="http://schemas.microsoft.com/office/drawing/2014/main" id="{5EAF288C-6A43-44C7-9B69-95C1B214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117" y="4800601"/>
            <a:ext cx="10752667" cy="986367"/>
          </a:xfrm>
        </p:spPr>
        <p:txBody>
          <a:bodyPr/>
          <a:lstStyle/>
          <a:p>
            <a:pPr eaLnBrk="1" hangingPunct="1"/>
            <a:r>
              <a:rPr lang="de-DE" altLang="de-DE" dirty="0" err="1"/>
              <a:t>YourCash</a:t>
            </a:r>
            <a:r>
              <a:rPr lang="de-DE" altLang="de-DE" dirty="0"/>
              <a:t> Team</a:t>
            </a:r>
          </a:p>
          <a:p>
            <a:pPr eaLnBrk="1" hangingPunct="1"/>
            <a:r>
              <a:rPr lang="de-DE" altLang="de-DE" dirty="0"/>
              <a:t>20-01-2021</a:t>
            </a:r>
          </a:p>
        </p:txBody>
      </p:sp>
      <p:sp>
        <p:nvSpPr>
          <p:cNvPr id="8196" name="Fußzeilenplatzhalter 3">
            <a:extLst>
              <a:ext uri="{FF2B5EF4-FFF2-40B4-BE49-F238E27FC236}">
                <a16:creationId xmlns:a16="http://schemas.microsoft.com/office/drawing/2014/main" id="{75FC0D56-5C06-48ED-BC2A-62BC5798B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90575" indent="-380990" eaLnBrk="0" hangingPunct="0">
              <a:spcBef>
                <a:spcPts val="2667"/>
              </a:spcBef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523962" indent="-304792" eaLnBrk="0" hangingPunct="0">
              <a:spcBef>
                <a:spcPct val="20000"/>
              </a:spcBef>
              <a:buFont typeface="Verdana" panose="020B0604030504040204" pitchFamily="34" charset="0"/>
              <a:buChar char="&gt;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2133547" indent="-304792" eaLnBrk="0" hangingPunct="0">
              <a:spcBef>
                <a:spcPts val="2133"/>
              </a:spcBef>
              <a:buFont typeface="Arial" panose="020B0604020202020204" pitchFamily="34" charset="0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743131" indent="-304792" eaLnBrk="0" hangingPunct="0">
              <a:spcBef>
                <a:spcPct val="20000"/>
              </a:spcBef>
              <a:buFont typeface="Arial" panose="020B0604020202020204" pitchFamily="34" charset="0"/>
              <a:buChar char="&gt;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3352716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96230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4571886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5181470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100" b="1">
                <a:solidFill>
                  <a:schemeClr val="bg1"/>
                </a:solidFill>
              </a:rPr>
              <a:t>© FH AACHEN </a:t>
            </a:r>
            <a:r>
              <a:rPr lang="de-DE" altLang="de-DE" sz="1100">
                <a:solidFill>
                  <a:schemeClr val="bg1"/>
                </a:solidFill>
              </a:rPr>
              <a:t>UNIVERSITY OF APPLIED SCIENCES  |  REKTOR  |  BAYERNALLEE 11  |  52066 AACHEN  |  WWW.FH-AACHEN.DE</a:t>
            </a:r>
          </a:p>
        </p:txBody>
      </p:sp>
    </p:spTree>
    <p:extLst>
      <p:ext uri="{BB962C8B-B14F-4D97-AF65-F5344CB8AC3E}">
        <p14:creationId xmlns:p14="http://schemas.microsoft.com/office/powerpoint/2010/main" val="1626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74031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Garage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Startseite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/>
              <a:t>Autos verwalten</a:t>
            </a:r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14" name="Grafik 13" descr="Ein Bild, das Text, Monitor, Elektronik, Screenshot enthält.&#10;&#10;Automatisch generierte Beschreibung">
            <a:extLst>
              <a:ext uri="{FF2B5EF4-FFF2-40B4-BE49-F238E27FC236}">
                <a16:creationId xmlns:a16="http://schemas.microsoft.com/office/drawing/2014/main" id="{AEABABB5-0157-4745-BD4F-9879641A81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71" y="1378694"/>
            <a:ext cx="2985012" cy="50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954CEF-464E-4236-8F72-D8FBAD31AE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76702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F954CEF-464E-4236-8F72-D8FBAD31A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itel 6">
            <a:extLst>
              <a:ext uri="{FF2B5EF4-FFF2-40B4-BE49-F238E27FC236}">
                <a16:creationId xmlns:a16="http://schemas.microsoft.com/office/drawing/2014/main" id="{F1BC5A96-10D9-4C14-8465-8DAAEF9E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287867"/>
            <a:ext cx="10752667" cy="933451"/>
          </a:xfrm>
        </p:spPr>
        <p:txBody>
          <a:bodyPr vert="horz"/>
          <a:lstStyle/>
          <a:p>
            <a:r>
              <a:rPr lang="de-DE" altLang="de-DE" dirty="0"/>
              <a:t>Kurzer Überblick über das App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9219" name="Inhaltsplatzhalter 7">
            <a:extLst>
              <a:ext uri="{FF2B5EF4-FFF2-40B4-BE49-F238E27FC236}">
                <a16:creationId xmlns:a16="http://schemas.microsoft.com/office/drawing/2014/main" id="{57603890-A08E-45C8-8086-344BF261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18" y="1509184"/>
            <a:ext cx="5520861" cy="4826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Fahrzeugübersicht</a:t>
            </a:r>
          </a:p>
          <a:p>
            <a:pPr marL="1422364" lvl="2" indent="-457189">
              <a:spcBef>
                <a:spcPct val="0"/>
              </a:spcBef>
            </a:pPr>
            <a:r>
              <a:rPr lang="de-DE" altLang="de-DE" dirty="0">
                <a:latin typeface="Verdana"/>
                <a:ea typeface="Verdana"/>
              </a:rPr>
              <a:t>Alle wichtige Informationen von dem Auto </a:t>
            </a:r>
            <a:r>
              <a:rPr lang="de-DE" altLang="de-DE" dirty="0" err="1">
                <a:latin typeface="Verdana"/>
                <a:ea typeface="Verdana"/>
              </a:rPr>
              <a:t>anzegien</a:t>
            </a:r>
            <a:endParaRPr lang="de-DE" altLang="de-DE" dirty="0">
              <a:latin typeface="Verdana"/>
              <a:ea typeface="Verdana"/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  <a:p>
            <a:pPr marL="1422364" lvl="2" indent="-457189">
              <a:spcBef>
                <a:spcPct val="0"/>
              </a:spcBef>
            </a:pPr>
            <a:endParaRPr lang="de-DE" alt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2562FE-B128-4776-91EF-67D4D6329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71" y="1412776"/>
            <a:ext cx="2981703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7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6xuAD95idfgB.0Cxja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m5Hz0Mqro_AYkfpFav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HAAC Design schwarz auf weiß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HAAC Design schwarz auf weiß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FHAAC Design schwarz auf weiß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31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Larissa</vt:lpstr>
      <vt:lpstr>1_FHAAC Design schwarz auf weiß</vt:lpstr>
      <vt:lpstr>Office</vt:lpstr>
      <vt:lpstr>FHAAC Design weiß auf schwarz</vt:lpstr>
      <vt:lpstr>1_FHAAC Design schwarz auf weiß</vt:lpstr>
      <vt:lpstr>FHAAC Design weiß auf schwarz</vt:lpstr>
      <vt:lpstr>1_FHAAC Design schwarz auf weiß</vt:lpstr>
      <vt:lpstr>Abschlusspräsentation</vt:lpstr>
      <vt:lpstr>Nachgetragene Zeiten</vt:lpstr>
      <vt:lpstr>Teamaufwände</vt:lpstr>
      <vt:lpstr>Grund für die wenigen Stunden</vt:lpstr>
      <vt:lpstr>Was haben wir dagegen getan?</vt:lpstr>
      <vt:lpstr>Stellungnahme des Teammitglieds mit der meisten Zeit</vt:lpstr>
      <vt:lpstr>Zweck und Nutzung der Software </vt:lpstr>
      <vt:lpstr>Kurzer Überblick über das App </vt:lpstr>
      <vt:lpstr>Kurzer Überblick über das App </vt:lpstr>
      <vt:lpstr>Kurzer Überblick über das App </vt:lpstr>
      <vt:lpstr>Kurzer Überblick über das App </vt:lpstr>
      <vt:lpstr>Kurzer Überblick über das App </vt:lpstr>
      <vt:lpstr>Kurzer Überblick über das App </vt:lpstr>
      <vt:lpstr>Kurzer Überblick über das App </vt:lpstr>
      <vt:lpstr>PowerPoint-Präsentation</vt:lpstr>
      <vt:lpstr>Zielgruppen</vt:lpstr>
      <vt:lpstr>Zielgruppen</vt:lpstr>
      <vt:lpstr>Zielgruppen</vt:lpstr>
      <vt:lpstr>Highlight Präsentation – YourCar Gruppe EasyCrash</vt:lpstr>
      <vt:lpstr>Demonstration findet nicht über den simulierten Emulator statt</vt:lpstr>
      <vt:lpstr>PowerPoint-Präsentation</vt:lpstr>
      <vt:lpstr>PowerPoint-Präsentation</vt:lpstr>
      <vt:lpstr>PowerPoint-Präsentation</vt:lpstr>
      <vt:lpstr>PowerPoint-Präsentation</vt:lpstr>
      <vt:lpstr>Passt zur Konfiguration des Nutzers</vt:lpstr>
      <vt:lpstr>PowerPoint-Präsentation</vt:lpstr>
      <vt:lpstr>Man sollte möglichst früh einen vollständigen ersten Projektplan aufsetzen.  </vt:lpstr>
      <vt:lpstr>Feste Zuständigkeiten für jede Aufgabe sind ein muss</vt:lpstr>
      <vt:lpstr>Der Zeitaufwand für das Testen und Bugs beheben ist leicht zu unterschätzen.</vt:lpstr>
      <vt:lpstr>Planung über freie Tage/Ferien ist oft zu optimistisch</vt:lpstr>
      <vt:lpstr>Kleine Aufgaben/Aufwände summieren sich schnell auf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7</cp:revision>
  <dcterms:created xsi:type="dcterms:W3CDTF">2021-01-20T10:09:55Z</dcterms:created>
  <dcterms:modified xsi:type="dcterms:W3CDTF">2021-01-20T10:15:33Z</dcterms:modified>
</cp:coreProperties>
</file>