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7.xml" ContentType="application/vnd.openxmlformats-officedocument.presentationml.slide+xml"/>
  <Override PartName="/ppt/slides/slide3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8.xml" ContentType="application/vnd.openxmlformats-officedocument.presentationml.slide+xml"/>
  <Override PartName="/ppt/slides/slide26.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29.xml" ContentType="application/vnd.openxmlformats-officedocument.presentationml.slide+xml"/>
  <Override PartName="/ppt/slides/slide44.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43.xml" ContentType="application/vnd.openxmlformats-officedocument.presentationml.slide+xml"/>
  <Override PartName="/ppt/slides/slide47.xml" ContentType="application/vnd.openxmlformats-officedocument.presentationml.slide+xml"/>
  <Override PartName="/ppt/slides/slide55.xml" ContentType="application/vnd.openxmlformats-officedocument.presentationml.slide+xml"/>
  <Override PartName="/ppt/slides/slide46.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54.xml" ContentType="application/vnd.openxmlformats-officedocument.presentationml.slide+xml"/>
  <Override PartName="/ppt/slides/slide56.xml" ContentType="application/vnd.openxmlformats-officedocument.presentationml.slide+xml"/>
  <Override PartName="/ppt/slides/slide52.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3.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29.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3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7.xml" ContentType="application/vnd.openxmlformats-officedocument.presentationml.notesSlide+xml"/>
  <Override PartName="/ppt/notesSlides/notesSlide56.xml" ContentType="application/vnd.openxmlformats-officedocument.presentationml.notesSlide+xml"/>
  <Override PartName="/ppt/notesSlides/notesSlide55.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43.xml" ContentType="application/vnd.openxmlformats-officedocument.presentationml.notesSlide+xml"/>
  <Override PartName="/ppt/notesSlides/notesSlide50.xml" ContentType="application/vnd.openxmlformats-officedocument.presentationml.notesSlide+xml"/>
  <Override PartName="/ppt/notesSlides/notesSlide41.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6.xml" ContentType="application/vnd.openxmlformats-officedocument.presentationml.notesSlide+xml"/>
  <Override PartName="/ppt/notesSlides/notesSlide42.xml" ContentType="application/vnd.openxmlformats-officedocument.presentationml.notesSlide+xml"/>
  <Override PartName="/ppt/notesSlides/notesSlide37.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40.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318" r:id="rId42"/>
    <p:sldId id="319" r:id="rId43"/>
    <p:sldId id="320" r:id="rId44"/>
    <p:sldId id="321" r:id="rId45"/>
    <p:sldId id="322" r:id="rId46"/>
    <p:sldId id="323" r:id="rId47"/>
    <p:sldId id="324" r:id="rId48"/>
    <p:sldId id="325" r:id="rId49"/>
    <p:sldId id="326" r:id="rId50"/>
    <p:sldId id="328" r:id="rId51"/>
    <p:sldId id="329" r:id="rId52"/>
    <p:sldId id="330" r:id="rId53"/>
    <p:sldId id="331" r:id="rId54"/>
    <p:sldId id="332" r:id="rId55"/>
    <p:sldId id="333" r:id="rId56"/>
    <p:sldId id="334" r:id="rId57"/>
    <p:sldId id="335" r:id="rId58"/>
  </p:sldIdLst>
  <p:sldSz cx="12192000" cy="6858000"/>
  <p:notesSz cx="6858000" cy="9144000"/>
  <p:embeddedFontLst>
    <p:embeddedFont>
      <p:font typeface="Calibri" panose="020F0502020204030204" pitchFamily="34" charset="0"/>
      <p:regular r:id="rId60"/>
      <p:bold r:id="rId61"/>
      <p:italic r:id="rId62"/>
      <p:boldItalic r:id="rId63"/>
    </p:embeddedFont>
    <p:embeddedFont>
      <p:font typeface="Pinyon Script" panose="020B0604020202020204" charset="0"/>
      <p:regular r:id="rId64"/>
    </p:embeddedFont>
    <p:embeddedFont>
      <p:font typeface="Consolas" panose="020B0609020204030204" pitchFamily="49" charset="0"/>
      <p:regular r:id="rId65"/>
      <p:bold r:id="rId66"/>
      <p:italic r:id="rId67"/>
      <p:boldItalic r:id="rId68"/>
    </p:embeddedFont>
    <p:embeddedFont>
      <p:font typeface="Baumans" panose="020B0604020202020204" charset="0"/>
      <p:regular r:id="rId69"/>
    </p:embeddedFont>
    <p:embeddedFont>
      <p:font typeface="Arial Black" panose="020B0A04020102020204" pitchFamily="34" charset="0"/>
      <p:bold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6" roundtripDataSignature="AMtx7mgrfW0H0whwOFZ0RxjEVraVLRqxs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8C85C6-6A29-41BB-8B51-156E8CC10592}">
  <a:tblStyle styleId="{598C85C6-6A29-41BB-8B51-156E8CC10592}" styleName="Table_0">
    <a:wholeTbl>
      <a:tcTxStyle b="off" i="off">
        <a:font>
          <a:latin typeface="Calibri"/>
          <a:ea typeface="Calibri"/>
          <a:cs typeface="Calibri"/>
        </a:font>
        <a:schemeClr val="lt1"/>
      </a:tcTxStyle>
      <a:tcStyle>
        <a:tcBdr>
          <a:left>
            <a:ln w="9525" cap="flat" cmpd="sng">
              <a:solidFill>
                <a:srgbClr val="F6CBBC"/>
              </a:solidFill>
              <a:prstDash val="solid"/>
              <a:round/>
              <a:headEnd type="none" w="sm" len="sm"/>
              <a:tailEnd type="none" w="sm" len="sm"/>
            </a:ln>
          </a:left>
          <a:right>
            <a:ln w="9525" cap="flat" cmpd="sng">
              <a:solidFill>
                <a:srgbClr val="F6CBBC"/>
              </a:solidFill>
              <a:prstDash val="solid"/>
              <a:round/>
              <a:headEnd type="none" w="sm" len="sm"/>
              <a:tailEnd type="none" w="sm" len="sm"/>
            </a:ln>
          </a:right>
          <a:top>
            <a:ln w="9525" cap="flat" cmpd="sng">
              <a:solidFill>
                <a:srgbClr val="F6CBBC"/>
              </a:solidFill>
              <a:prstDash val="solid"/>
              <a:round/>
              <a:headEnd type="none" w="sm" len="sm"/>
              <a:tailEnd type="none" w="sm" len="sm"/>
            </a:ln>
          </a:top>
          <a:bottom>
            <a:ln w="9525" cap="flat" cmpd="sng">
              <a:solidFill>
                <a:srgbClr val="F6CBBC"/>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lt1">
              <a:alpha val="20000"/>
            </a:schemeClr>
          </a:solidFill>
        </a:fill>
      </a:tcStyle>
    </a:band1H>
    <a:band2H>
      <a:tcTxStyle/>
      <a:tcStyle>
        <a:tcBdr/>
      </a:tcStyle>
    </a:band2H>
    <a:band1V>
      <a:tcTxStyle/>
      <a:tcStyle>
        <a:tcBdr/>
        <a:fill>
          <a:solidFill>
            <a:schemeClr val="lt1">
              <a:alpha val="20000"/>
            </a:schemeClr>
          </a:solidFill>
        </a:fill>
      </a:tcStyle>
    </a:band1V>
    <a:band2V>
      <a:tcTxStyle/>
      <a:tcStyle>
        <a:tcBdr/>
      </a:tcStyle>
    </a:band2V>
    <a:lastCol>
      <a:tcTxStyle b="on" i="off"/>
      <a:tcStyle>
        <a:tcBdr>
          <a:left>
            <a:ln w="9525" cap="flat" cmpd="sng">
              <a:solidFill>
                <a:schemeClr val="lt1"/>
              </a:solidFill>
              <a:prstDash val="solid"/>
              <a:round/>
              <a:headEnd type="none" w="sm" len="sm"/>
              <a:tailEnd type="none" w="sm" len="sm"/>
            </a:ln>
          </a:left>
        </a:tcBdr>
      </a:tcStyle>
    </a:lastCol>
    <a:firstCol>
      <a:tcTxStyle b="on" i="off"/>
      <a:tcStyle>
        <a:tcBdr>
          <a:right>
            <a:ln w="9525" cap="flat" cmpd="sng">
              <a:solidFill>
                <a:schemeClr val="lt1"/>
              </a:solidFill>
              <a:prstDash val="solid"/>
              <a:round/>
              <a:headEnd type="none" w="sm" len="sm"/>
              <a:tailEnd type="none" w="sm" len="sm"/>
            </a:ln>
          </a:right>
        </a:tcBdr>
      </a:tcStyle>
    </a:firstCol>
    <a:lastRow>
      <a:tcTxStyle b="on" i="off"/>
      <a:tcStyle>
        <a:tcBdr>
          <a:top>
            <a:ln w="9525" cap="flat" cmpd="sng">
              <a:solidFill>
                <a:schemeClr val="lt1"/>
              </a:solidFill>
              <a:prstDash val="solid"/>
              <a:round/>
              <a:headEnd type="none" w="sm" len="sm"/>
              <a:tailEnd type="none" w="sm" len="sm"/>
            </a:ln>
          </a:top>
        </a:tcBdr>
        <a:fill>
          <a:solidFill>
            <a:srgbClr val="FFFFFF">
              <a:alpha val="0"/>
            </a:srgbClr>
          </a:solidFill>
        </a:fill>
      </a:tcStyle>
    </a:lastRow>
    <a:seCell>
      <a:tcTxStyle/>
      <a:tcStyle>
        <a:tcBdr>
          <a:left>
            <a:ln w="9525" cap="flat" cmpd="sng">
              <a:solidFill>
                <a:srgbClr val="000000">
                  <a:alpha val="0"/>
                </a:srgbClr>
              </a:solidFill>
              <a:prstDash val="solid"/>
              <a:round/>
              <a:headEnd type="none" w="sm" len="sm"/>
              <a:tailEnd type="none" w="sm" len="sm"/>
            </a:ln>
          </a:left>
          <a:top>
            <a:ln w="9525" cap="flat" cmpd="sng">
              <a:solidFill>
                <a:srgbClr val="000000">
                  <a:alpha val="0"/>
                </a:srgbClr>
              </a:solidFill>
              <a:prstDash val="solid"/>
              <a:round/>
              <a:headEnd type="none" w="sm" len="sm"/>
              <a:tailEnd type="none" w="sm" len="sm"/>
            </a:ln>
          </a:top>
        </a:tcBdr>
      </a:tcStyle>
    </a:seCell>
    <a:swCell>
      <a:tcTxStyle/>
      <a:tcStyle>
        <a:tcBdr>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tcBdr>
      </a:tcStyle>
    </a:swCell>
    <a:firstRow>
      <a:tcTxStyle b="on" i="off"/>
      <a:tcStyle>
        <a:tcBdr>
          <a:bottom>
            <a:ln w="9525" cap="flat" cmpd="sng">
              <a:solidFill>
                <a:schemeClr val="lt1"/>
              </a:solidFill>
              <a:prstDash val="solid"/>
              <a:round/>
              <a:headEnd type="none" w="sm" len="sm"/>
              <a:tailEnd type="none" w="sm" len="sm"/>
            </a:ln>
          </a:bottom>
        </a:tcBdr>
        <a:fill>
          <a:solidFill>
            <a:srgbClr val="FFFFFF">
              <a:alpha val="0"/>
            </a:srgbClr>
          </a:solidFill>
        </a:fill>
      </a:tcStyle>
    </a:firstRow>
    <a:neCell>
      <a:tcTxStyle/>
      <a:tcStyle>
        <a:tcBdr>
          <a:bottom>
            <a:ln w="9525" cap="flat" cmpd="sng">
              <a:solidFill>
                <a:srgbClr val="000000">
                  <a:alpha val="0"/>
                </a:srgbClr>
              </a:solidFill>
              <a:prstDash val="solid"/>
              <a:round/>
              <a:headEnd type="none" w="sm" len="sm"/>
              <a:tailEnd type="none" w="sm" len="sm"/>
            </a:ln>
          </a:bottom>
        </a:tcBdr>
      </a:tcStyle>
    </a:neCell>
    <a:nwCell>
      <a:tcTxStyle/>
      <a:tcStyle>
        <a:tcBdr/>
      </a:tcStyle>
    </a:nwCell>
  </a:tblStyle>
  <a:tblStyle styleId="{8004C8D6-4D51-4703-8A01-91C21F8B1CBD}" styleName="Table_1">
    <a:wholeTbl>
      <a:tcTxStyle b="off" i="off">
        <a:font>
          <a:latin typeface="Calibri"/>
          <a:ea typeface="Calibri"/>
          <a:cs typeface="Calibri"/>
        </a:font>
        <a:schemeClr val="lt1"/>
      </a:tcTxStyle>
      <a:tcStyle>
        <a:tcBdr>
          <a:left>
            <a:ln w="9525" cap="flat" cmpd="sng">
              <a:solidFill>
                <a:srgbClr val="FFE2BA"/>
              </a:solidFill>
              <a:prstDash val="solid"/>
              <a:round/>
              <a:headEnd type="none" w="sm" len="sm"/>
              <a:tailEnd type="none" w="sm" len="sm"/>
            </a:ln>
          </a:left>
          <a:right>
            <a:ln w="9525" cap="flat" cmpd="sng">
              <a:solidFill>
                <a:srgbClr val="FFE2BA"/>
              </a:solidFill>
              <a:prstDash val="solid"/>
              <a:round/>
              <a:headEnd type="none" w="sm" len="sm"/>
              <a:tailEnd type="none" w="sm" len="sm"/>
            </a:ln>
          </a:right>
          <a:top>
            <a:ln w="9525" cap="flat" cmpd="sng">
              <a:solidFill>
                <a:srgbClr val="FFE2BA"/>
              </a:solidFill>
              <a:prstDash val="solid"/>
              <a:round/>
              <a:headEnd type="none" w="sm" len="sm"/>
              <a:tailEnd type="none" w="sm" len="sm"/>
            </a:ln>
          </a:top>
          <a:bottom>
            <a:ln w="9525" cap="flat" cmpd="sng">
              <a:solidFill>
                <a:srgbClr val="FFE2BA"/>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lt1">
              <a:alpha val="20000"/>
            </a:schemeClr>
          </a:solidFill>
        </a:fill>
      </a:tcStyle>
    </a:band1H>
    <a:band2H>
      <a:tcTxStyle/>
      <a:tcStyle>
        <a:tcBdr/>
      </a:tcStyle>
    </a:band2H>
    <a:band1V>
      <a:tcTxStyle/>
      <a:tcStyle>
        <a:tcBdr/>
        <a:fill>
          <a:solidFill>
            <a:schemeClr val="lt1">
              <a:alpha val="20000"/>
            </a:schemeClr>
          </a:solidFill>
        </a:fill>
      </a:tcStyle>
    </a:band1V>
    <a:band2V>
      <a:tcTxStyle/>
      <a:tcStyle>
        <a:tcBdr/>
      </a:tcStyle>
    </a:band2V>
    <a:lastCol>
      <a:tcTxStyle b="on" i="off"/>
      <a:tcStyle>
        <a:tcBdr>
          <a:left>
            <a:ln w="9525" cap="flat" cmpd="sng">
              <a:solidFill>
                <a:schemeClr val="lt1"/>
              </a:solidFill>
              <a:prstDash val="solid"/>
              <a:round/>
              <a:headEnd type="none" w="sm" len="sm"/>
              <a:tailEnd type="none" w="sm" len="sm"/>
            </a:ln>
          </a:left>
        </a:tcBdr>
      </a:tcStyle>
    </a:lastCol>
    <a:firstCol>
      <a:tcTxStyle b="on" i="off"/>
      <a:tcStyle>
        <a:tcBdr>
          <a:right>
            <a:ln w="9525" cap="flat" cmpd="sng">
              <a:solidFill>
                <a:schemeClr val="lt1"/>
              </a:solidFill>
              <a:prstDash val="solid"/>
              <a:round/>
              <a:headEnd type="none" w="sm" len="sm"/>
              <a:tailEnd type="none" w="sm" len="sm"/>
            </a:ln>
          </a:right>
        </a:tcBdr>
      </a:tcStyle>
    </a:firstCol>
    <a:lastRow>
      <a:tcTxStyle b="on" i="off"/>
      <a:tcStyle>
        <a:tcBdr>
          <a:top>
            <a:ln w="9525" cap="flat" cmpd="sng">
              <a:solidFill>
                <a:schemeClr val="lt1"/>
              </a:solidFill>
              <a:prstDash val="solid"/>
              <a:round/>
              <a:headEnd type="none" w="sm" len="sm"/>
              <a:tailEnd type="none" w="sm" len="sm"/>
            </a:ln>
          </a:top>
        </a:tcBdr>
        <a:fill>
          <a:solidFill>
            <a:srgbClr val="FFFFFF">
              <a:alpha val="0"/>
            </a:srgbClr>
          </a:solidFill>
        </a:fill>
      </a:tcStyle>
    </a:lastRow>
    <a:seCell>
      <a:tcTxStyle/>
      <a:tcStyle>
        <a:tcBdr>
          <a:left>
            <a:ln w="9525" cap="flat" cmpd="sng">
              <a:solidFill>
                <a:srgbClr val="000000">
                  <a:alpha val="0"/>
                </a:srgbClr>
              </a:solidFill>
              <a:prstDash val="solid"/>
              <a:round/>
              <a:headEnd type="none" w="sm" len="sm"/>
              <a:tailEnd type="none" w="sm" len="sm"/>
            </a:ln>
          </a:left>
          <a:top>
            <a:ln w="9525" cap="flat" cmpd="sng">
              <a:solidFill>
                <a:srgbClr val="000000">
                  <a:alpha val="0"/>
                </a:srgbClr>
              </a:solidFill>
              <a:prstDash val="solid"/>
              <a:round/>
              <a:headEnd type="none" w="sm" len="sm"/>
              <a:tailEnd type="none" w="sm" len="sm"/>
            </a:ln>
          </a:top>
        </a:tcBdr>
      </a:tcStyle>
    </a:seCell>
    <a:swCell>
      <a:tcTxStyle/>
      <a:tcStyle>
        <a:tcBdr>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tcBdr>
      </a:tcStyle>
    </a:swCell>
    <a:firstRow>
      <a:tcTxStyle b="on" i="off"/>
      <a:tcStyle>
        <a:tcBdr>
          <a:bottom>
            <a:ln w="9525" cap="flat" cmpd="sng">
              <a:solidFill>
                <a:schemeClr val="lt1"/>
              </a:solidFill>
              <a:prstDash val="solid"/>
              <a:round/>
              <a:headEnd type="none" w="sm" len="sm"/>
              <a:tailEnd type="none" w="sm" len="sm"/>
            </a:ln>
          </a:bottom>
        </a:tcBdr>
        <a:fill>
          <a:solidFill>
            <a:srgbClr val="FFFFFF">
              <a:alpha val="0"/>
            </a:srgbClr>
          </a:solidFill>
        </a:fill>
      </a:tcStyle>
    </a:firstRow>
    <a:neCell>
      <a:tcTxStyle/>
      <a:tcStyle>
        <a:tcBdr>
          <a:bottom>
            <a:ln w="9525" cap="flat" cmpd="sng">
              <a:solidFill>
                <a:srgbClr val="000000">
                  <a:alpha val="0"/>
                </a:srgbClr>
              </a:solidFill>
              <a:prstDash val="solid"/>
              <a:round/>
              <a:headEnd type="none" w="sm" len="sm"/>
              <a:tailEnd type="none" w="sm" len="sm"/>
            </a:ln>
          </a:bottom>
        </a:tcBdr>
      </a:tcStyle>
    </a:neCell>
    <a:nwCell>
      <a:tcTxStyle/>
      <a:tcStyle>
        <a:tcBdr/>
      </a:tcStyle>
    </a:nwCell>
  </a:tblStyle>
  <a:tblStyle styleId="{B9078E10-8A9D-4F2F-94E9-EA8AC1B58549}" styleName="Table_2">
    <a:wholeTbl>
      <a:tcTxStyle b="off" i="off">
        <a:font>
          <a:latin typeface="Calibri"/>
          <a:ea typeface="Calibri"/>
          <a:cs typeface="Calibri"/>
        </a:font>
        <a:schemeClr val="lt1"/>
      </a:tcTxStyle>
      <a:tcStyle>
        <a:tcBdr>
          <a:left>
            <a:ln w="9525" cap="flat" cmpd="sng">
              <a:solidFill>
                <a:srgbClr val="C7DBBF"/>
              </a:solidFill>
              <a:prstDash val="solid"/>
              <a:round/>
              <a:headEnd type="none" w="sm" len="sm"/>
              <a:tailEnd type="none" w="sm" len="sm"/>
            </a:ln>
          </a:left>
          <a:right>
            <a:ln w="9525" cap="flat" cmpd="sng">
              <a:solidFill>
                <a:srgbClr val="C7DBBF"/>
              </a:solidFill>
              <a:prstDash val="solid"/>
              <a:round/>
              <a:headEnd type="none" w="sm" len="sm"/>
              <a:tailEnd type="none" w="sm" len="sm"/>
            </a:ln>
          </a:right>
          <a:top>
            <a:ln w="9525" cap="flat" cmpd="sng">
              <a:solidFill>
                <a:srgbClr val="C7DBBF"/>
              </a:solidFill>
              <a:prstDash val="solid"/>
              <a:round/>
              <a:headEnd type="none" w="sm" len="sm"/>
              <a:tailEnd type="none" w="sm" len="sm"/>
            </a:ln>
          </a:top>
          <a:bottom>
            <a:ln w="9525" cap="flat" cmpd="sng">
              <a:solidFill>
                <a:srgbClr val="C7DBBF"/>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lt1">
              <a:alpha val="20000"/>
            </a:schemeClr>
          </a:solidFill>
        </a:fill>
      </a:tcStyle>
    </a:band1H>
    <a:band2H>
      <a:tcTxStyle/>
      <a:tcStyle>
        <a:tcBdr/>
      </a:tcStyle>
    </a:band2H>
    <a:band1V>
      <a:tcTxStyle/>
      <a:tcStyle>
        <a:tcBdr/>
        <a:fill>
          <a:solidFill>
            <a:schemeClr val="lt1">
              <a:alpha val="20000"/>
            </a:schemeClr>
          </a:solidFill>
        </a:fill>
      </a:tcStyle>
    </a:band1V>
    <a:band2V>
      <a:tcTxStyle/>
      <a:tcStyle>
        <a:tcBdr/>
      </a:tcStyle>
    </a:band2V>
    <a:lastCol>
      <a:tcTxStyle b="on" i="off"/>
      <a:tcStyle>
        <a:tcBdr>
          <a:left>
            <a:ln w="9525" cap="flat" cmpd="sng">
              <a:solidFill>
                <a:schemeClr val="lt1"/>
              </a:solidFill>
              <a:prstDash val="solid"/>
              <a:round/>
              <a:headEnd type="none" w="sm" len="sm"/>
              <a:tailEnd type="none" w="sm" len="sm"/>
            </a:ln>
          </a:left>
        </a:tcBdr>
      </a:tcStyle>
    </a:lastCol>
    <a:firstCol>
      <a:tcTxStyle b="on" i="off"/>
      <a:tcStyle>
        <a:tcBdr>
          <a:right>
            <a:ln w="9525" cap="flat" cmpd="sng">
              <a:solidFill>
                <a:schemeClr val="lt1"/>
              </a:solidFill>
              <a:prstDash val="solid"/>
              <a:round/>
              <a:headEnd type="none" w="sm" len="sm"/>
              <a:tailEnd type="none" w="sm" len="sm"/>
            </a:ln>
          </a:right>
        </a:tcBdr>
      </a:tcStyle>
    </a:firstCol>
    <a:lastRow>
      <a:tcTxStyle b="on" i="off"/>
      <a:tcStyle>
        <a:tcBdr>
          <a:top>
            <a:ln w="9525" cap="flat" cmpd="sng">
              <a:solidFill>
                <a:schemeClr val="lt1"/>
              </a:solidFill>
              <a:prstDash val="solid"/>
              <a:round/>
              <a:headEnd type="none" w="sm" len="sm"/>
              <a:tailEnd type="none" w="sm" len="sm"/>
            </a:ln>
          </a:top>
        </a:tcBdr>
        <a:fill>
          <a:solidFill>
            <a:srgbClr val="FFFFFF">
              <a:alpha val="0"/>
            </a:srgbClr>
          </a:solidFill>
        </a:fill>
      </a:tcStyle>
    </a:lastRow>
    <a:seCell>
      <a:tcTxStyle/>
      <a:tcStyle>
        <a:tcBdr>
          <a:left>
            <a:ln w="9525" cap="flat" cmpd="sng">
              <a:solidFill>
                <a:srgbClr val="000000">
                  <a:alpha val="0"/>
                </a:srgbClr>
              </a:solidFill>
              <a:prstDash val="solid"/>
              <a:round/>
              <a:headEnd type="none" w="sm" len="sm"/>
              <a:tailEnd type="none" w="sm" len="sm"/>
            </a:ln>
          </a:left>
          <a:top>
            <a:ln w="9525" cap="flat" cmpd="sng">
              <a:solidFill>
                <a:srgbClr val="000000">
                  <a:alpha val="0"/>
                </a:srgbClr>
              </a:solidFill>
              <a:prstDash val="solid"/>
              <a:round/>
              <a:headEnd type="none" w="sm" len="sm"/>
              <a:tailEnd type="none" w="sm" len="sm"/>
            </a:ln>
          </a:top>
        </a:tcBdr>
      </a:tcStyle>
    </a:seCell>
    <a:swCell>
      <a:tcTxStyle/>
      <a:tcStyle>
        <a:tcBdr>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tcBdr>
      </a:tcStyle>
    </a:swCell>
    <a:firstRow>
      <a:tcTxStyle b="on" i="off"/>
      <a:tcStyle>
        <a:tcBdr>
          <a:bottom>
            <a:ln w="9525" cap="flat" cmpd="sng">
              <a:solidFill>
                <a:schemeClr val="lt1"/>
              </a:solidFill>
              <a:prstDash val="solid"/>
              <a:round/>
              <a:headEnd type="none" w="sm" len="sm"/>
              <a:tailEnd type="none" w="sm" len="sm"/>
            </a:ln>
          </a:bottom>
        </a:tcBdr>
        <a:fill>
          <a:solidFill>
            <a:srgbClr val="FFFFFF">
              <a:alpha val="0"/>
            </a:srgbClr>
          </a:solidFill>
        </a:fill>
      </a:tcStyle>
    </a:firstRow>
    <a:neCell>
      <a:tcTxStyle/>
      <a:tcStyle>
        <a:tcBdr>
          <a:bottom>
            <a:ln w="9525" cap="flat" cmpd="sng">
              <a:solidFill>
                <a:srgbClr val="000000">
                  <a:alpha val="0"/>
                </a:srgbClr>
              </a:solidFill>
              <a:prstDash val="solid"/>
              <a:round/>
              <a:headEnd type="none" w="sm" len="sm"/>
              <a:tailEnd type="none" w="sm" len="sm"/>
            </a:ln>
          </a:bottom>
        </a:tcBdr>
      </a:tcStyle>
    </a:neCell>
    <a:nwCell>
      <a:tcTxStyle/>
      <a:tcStyle>
        <a:tcBdr/>
      </a:tcStyle>
    </a:nwCell>
  </a:tblStyle>
  <a:tblStyle styleId="{6EA474EC-8F82-4FFA-8F0C-49F7698F92DE}" styleName="Table_3">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4E6"/>
          </a:solidFill>
        </a:fill>
      </a:tcStyle>
    </a:wholeTbl>
    <a:band1H>
      <a:tcTxStyle/>
      <a:tcStyle>
        <a:tcBdr/>
        <a:fill>
          <a:solidFill>
            <a:srgbClr val="FFE8CA"/>
          </a:solidFill>
        </a:fill>
      </a:tcStyle>
    </a:band1H>
    <a:band2H>
      <a:tcTxStyle/>
      <a:tcStyle>
        <a:tcBdr/>
      </a:tcStyle>
    </a:band2H>
    <a:band1V>
      <a:tcTxStyle/>
      <a:tcStyle>
        <a:tcBdr/>
        <a:fill>
          <a:solidFill>
            <a:srgbClr val="FFE8CA"/>
          </a:solidFill>
        </a:fill>
      </a:tcStyle>
    </a:band1V>
    <a:band2V>
      <a:tcTxStyle/>
      <a:tcStyle>
        <a:tcBdr/>
      </a:tcStyle>
    </a:band2V>
    <a:lastCol>
      <a:tcTxStyle b="on" i="off">
        <a:font>
          <a:latin typeface="Calibri"/>
          <a:ea typeface="Calibri"/>
          <a:cs typeface="Calibri"/>
        </a:font>
        <a:schemeClr val="lt1"/>
      </a:tcTxStyle>
      <a:tcStyle>
        <a:tcBdr/>
        <a:fill>
          <a:solidFill>
            <a:schemeClr val="accent4"/>
          </a:solidFill>
        </a:fill>
      </a:tcStyle>
    </a:lastCol>
    <a:firstCol>
      <a:tcTxStyle b="on" i="off">
        <a:font>
          <a:latin typeface="Calibri"/>
          <a:ea typeface="Calibri"/>
          <a:cs typeface="Calibri"/>
        </a:font>
        <a:schemeClr val="lt1"/>
      </a:tcTxStyle>
      <a:tcStyle>
        <a:tcBdr/>
        <a:fill>
          <a:solidFill>
            <a:schemeClr val="accent4"/>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a:tcStyle>
        <a:tcBdr/>
      </a:tcStyle>
    </a:neCell>
    <a:nwCell>
      <a:tcTxStyle/>
      <a:tcStyle>
        <a:tcBdr/>
      </a:tcStyle>
    </a:nwCell>
  </a:tblStyle>
  <a:tblStyle styleId="{E1624BEA-35FB-46B2-B3AE-889417D3AF70}" styleName="Table_4">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0F0"/>
          </a:solidFill>
        </a:fill>
      </a:tcStyle>
    </a:wholeTbl>
    <a:band1H>
      <a:tcTxStyle/>
      <a:tcStyle>
        <a:tcBdr/>
        <a:fill>
          <a:solidFill>
            <a:srgbClr val="E0E0E0"/>
          </a:solidFill>
        </a:fill>
      </a:tcStyle>
    </a:band1H>
    <a:band2H>
      <a:tcTxStyle/>
      <a:tcStyle>
        <a:tcBdr/>
      </a:tcStyle>
    </a:band2H>
    <a:band1V>
      <a:tcTxStyle/>
      <a:tcStyle>
        <a:tcBdr/>
        <a:fill>
          <a:solidFill>
            <a:srgbClr val="E0E0E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 styleId="{D7E0BAF7-2171-421A-9FD7-9D761AA752A3}" styleName="Table_5">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E8EBF5"/>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accent6"/>
          </a:solidFill>
        </a:fill>
      </a:tcStyle>
    </a:firstRow>
    <a:neCell>
      <a:tcTxStyle/>
      <a:tcStyle>
        <a:tcBdr/>
      </a:tcStyle>
    </a:neCell>
    <a:nwCell>
      <a:tcTxStyle/>
      <a:tcStyle>
        <a:tcBdr/>
      </a:tcStyle>
    </a:nwCell>
  </a:tblStyle>
  <a:tblStyle styleId="{CD8171E4-25D9-4812-A60C-A267F51D2839}" styleName="Table_6">
    <a:wholeTbl>
      <a:tcTxStyle b="off" i="off">
        <a:font>
          <a:latin typeface="Calibri"/>
          <a:ea typeface="Calibri"/>
          <a:cs typeface="Calibri"/>
        </a:font>
        <a:schemeClr val="dk1"/>
      </a:tcTxStyle>
      <a:tcStyle>
        <a:tcBdr>
          <a:left>
            <a:ln w="12700" cap="flat" cmpd="sng">
              <a:solidFill>
                <a:schemeClr val="accent6"/>
              </a:solidFill>
              <a:prstDash val="solid"/>
              <a:round/>
              <a:headEnd type="none" w="sm" len="sm"/>
              <a:tailEnd type="none" w="sm" len="sm"/>
            </a:ln>
          </a:left>
          <a:right>
            <a:ln w="12700" cap="flat" cmpd="sng">
              <a:solidFill>
                <a:schemeClr val="accent6"/>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12700" cap="flat" cmpd="sng">
              <a:solidFill>
                <a:schemeClr val="accent6"/>
              </a:solidFill>
              <a:prstDash val="solid"/>
              <a:round/>
              <a:headEnd type="none" w="sm" len="sm"/>
              <a:tailEnd type="none" w="sm" len="sm"/>
            </a:ln>
          </a:insideH>
          <a:insideV>
            <a:ln w="12700" cap="flat" cmpd="sng">
              <a:solidFill>
                <a:schemeClr val="accent6"/>
              </a:solidFill>
              <a:prstDash val="solid"/>
              <a:round/>
              <a:headEnd type="none" w="sm" len="sm"/>
              <a:tailEnd type="none" w="sm" len="sm"/>
            </a:ln>
          </a:insideV>
        </a:tcBdr>
        <a:fill>
          <a:solidFill>
            <a:srgbClr val="EBF1E8"/>
          </a:solidFill>
        </a:fill>
      </a:tcStyle>
    </a:wholeTbl>
    <a:band1H>
      <a:tcTxStyle/>
      <a:tcStyle>
        <a:tcBdr/>
        <a:fill>
          <a:solidFill>
            <a:srgbClr val="D4E2CE"/>
          </a:solidFill>
        </a:fill>
      </a:tcStyle>
    </a:band1H>
    <a:band2H>
      <a:tcTxStyle/>
      <a:tcStyle>
        <a:tcBdr/>
      </a:tcStyle>
    </a:band2H>
    <a:band1V>
      <a:tcTxStyle/>
      <a:tcStyle>
        <a:tcBdr/>
        <a:fill>
          <a:solidFill>
            <a:srgbClr val="D4E2CE"/>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6"/>
              </a:solidFill>
              <a:prstDash val="solid"/>
              <a:round/>
              <a:headEnd type="none" w="sm" len="sm"/>
              <a:tailEnd type="none" w="sm" len="sm"/>
            </a:ln>
          </a:top>
        </a:tcBdr>
        <a:fill>
          <a:solidFill>
            <a:srgbClr val="EBF1E8"/>
          </a:solidFill>
        </a:fill>
      </a:tcStyle>
    </a:lastRow>
    <a:seCell>
      <a:tcTxStyle/>
      <a:tcStyle>
        <a:tcBdr/>
      </a:tcStyle>
    </a:seCell>
    <a:swCell>
      <a:tcTxStyle/>
      <a:tcStyle>
        <a:tcBdr/>
      </a:tcStyle>
    </a:swCell>
    <a:firstRow>
      <a:tcTxStyle b="on" i="off"/>
      <a:tcStyle>
        <a:tcBdr/>
        <a:fill>
          <a:solidFill>
            <a:srgbClr val="EBF1E8"/>
          </a:solidFill>
        </a:fill>
      </a:tcStyle>
    </a:firstRow>
    <a:neCell>
      <a:tcTxStyle/>
      <a:tcStyle>
        <a:tcBdr/>
      </a:tcStyle>
    </a:neCell>
    <a:nwCell>
      <a:tcTxStyle/>
      <a:tcStyle>
        <a:tcBdr/>
      </a:tcStyle>
    </a:nwCell>
  </a:tblStyle>
  <a:tblStyle styleId="{12EF4CB4-73F2-4E1C-9BFD-DD127413C600}" styleName="Table_7">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F1E8"/>
          </a:solidFill>
        </a:fill>
      </a:tcStyle>
    </a:wholeTbl>
    <a:band1H>
      <a:tcTxStyle/>
      <a:tcStyle>
        <a:tcBdr/>
        <a:fill>
          <a:solidFill>
            <a:srgbClr val="D4E2CE"/>
          </a:solidFill>
        </a:fill>
      </a:tcStyle>
    </a:band1H>
    <a:band2H>
      <a:tcTxStyle/>
      <a:tcStyle>
        <a:tcBdr/>
      </a:tcStyle>
    </a:band2H>
    <a:band1V>
      <a:tcTxStyle/>
      <a:tcStyle>
        <a:tcBdr/>
        <a:fill>
          <a:solidFill>
            <a:srgbClr val="D4E2CE"/>
          </a:solidFill>
        </a:fill>
      </a:tcStyle>
    </a:band1V>
    <a:band2V>
      <a:tcTxStyle/>
      <a:tcStyle>
        <a:tcBdr/>
      </a:tcStyle>
    </a:band2V>
    <a:lastCol>
      <a:tcTxStyle b="on" i="off">
        <a:font>
          <a:latin typeface="Calibri"/>
          <a:ea typeface="Calibri"/>
          <a:cs typeface="Calibri"/>
        </a:font>
        <a:schemeClr val="lt1"/>
      </a:tcTxStyle>
      <a:tcStyle>
        <a:tcBdr/>
        <a:fill>
          <a:solidFill>
            <a:schemeClr val="accent6"/>
          </a:solidFill>
        </a:fill>
      </a:tcStyle>
    </a:lastCol>
    <a:firstCol>
      <a:tcTxStyle b="on" i="off">
        <a:font>
          <a:latin typeface="Calibri"/>
          <a:ea typeface="Calibri"/>
          <a:cs typeface="Calibri"/>
        </a:font>
        <a:schemeClr val="lt1"/>
      </a:tcTxStyle>
      <a:tcStyle>
        <a:tcBdr/>
        <a:fill>
          <a:solidFill>
            <a:schemeClr val="accent6"/>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font" Target="fonts/font9.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102"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103"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font" Target="fonts/font11.fntdata"/><Relationship Id="rId96"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99" Type="http://schemas.openxmlformats.org/officeDocument/2006/relationships/theme" Target="theme/theme1.xml"/><Relationship Id="rId10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97"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315303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675687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278974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319877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5490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564837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578454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2256014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666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3347249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4234898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7" name="Google Shape;31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2164167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3841523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044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338580" lvl="0" indent="0" algn="l" rtl="0">
              <a:spcBef>
                <a:spcPts val="0"/>
              </a:spcBef>
              <a:spcAft>
                <a:spcPts val="0"/>
              </a:spcAft>
              <a:buNone/>
            </a:pPr>
            <a:endParaRPr/>
          </a:p>
        </p:txBody>
      </p:sp>
      <p:sp>
        <p:nvSpPr>
          <p:cNvPr id="333" name="Google Shape;333;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41689761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9" name="Google Shape;339;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1717275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7757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7024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01258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5171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0766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0" name="Google Shape;380;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13593800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69900" marR="5080" lvl="1" indent="0" algn="l" rtl="0">
              <a:lnSpc>
                <a:spcPct val="80000"/>
              </a:lnSpc>
              <a:spcBef>
                <a:spcPts val="0"/>
              </a:spcBef>
              <a:spcAft>
                <a:spcPts val="0"/>
              </a:spcAft>
              <a:buClr>
                <a:srgbClr val="04408E"/>
              </a:buClr>
              <a:buSzPts val="2400"/>
              <a:buFont typeface="Courier New"/>
              <a:buNone/>
            </a:pPr>
            <a:r>
              <a:rPr lang="en-US" sz="2400">
                <a:solidFill>
                  <a:srgbClr val="04408E"/>
                </a:solidFill>
                <a:latin typeface="Times New Roman"/>
                <a:ea typeface="Times New Roman"/>
                <a:cs typeface="Times New Roman"/>
                <a:sym typeface="Times New Roman"/>
              </a:rPr>
              <a:t>j.*t is the regular expression pattern. It means, "Match any  string that starts with j, ends with t and has zero or more  characters in between".</a:t>
            </a:r>
            <a:endParaRPr sz="2500">
              <a:solidFill>
                <a:schemeClr val="dk1"/>
              </a:solidFill>
              <a:latin typeface="Times New Roman"/>
              <a:ea typeface="Times New Roman"/>
              <a:cs typeface="Times New Roman"/>
              <a:sym typeface="Times New Roman"/>
            </a:endParaRPr>
          </a:p>
          <a:p>
            <a:pPr marL="469900" marR="5080" lvl="1" indent="0" algn="l" rtl="0">
              <a:lnSpc>
                <a:spcPct val="80000"/>
              </a:lnSpc>
              <a:spcBef>
                <a:spcPts val="0"/>
              </a:spcBef>
              <a:spcAft>
                <a:spcPts val="0"/>
              </a:spcAft>
              <a:buClr>
                <a:srgbClr val="04408E"/>
              </a:buClr>
              <a:buSzPts val="2400"/>
              <a:buFont typeface="Courier New"/>
              <a:buNone/>
            </a:pPr>
            <a:r>
              <a:rPr lang="en-US" sz="2400">
                <a:solidFill>
                  <a:srgbClr val="04408E"/>
                </a:solidFill>
                <a:latin typeface="Times New Roman"/>
                <a:ea typeface="Times New Roman"/>
                <a:cs typeface="Times New Roman"/>
                <a:sym typeface="Times New Roman"/>
              </a:rPr>
              <a:t>The asterisk * means "zero or more of the preceding“.</a:t>
            </a:r>
            <a:endParaRPr sz="2500">
              <a:latin typeface="Times New Roman"/>
              <a:ea typeface="Times New Roman"/>
              <a:cs typeface="Times New Roman"/>
              <a:sym typeface="Times New Roman"/>
            </a:endParaRPr>
          </a:p>
          <a:p>
            <a:pPr marL="469900" lvl="1" indent="0" algn="l" rtl="0">
              <a:spcBef>
                <a:spcPts val="0"/>
              </a:spcBef>
              <a:spcAft>
                <a:spcPts val="0"/>
              </a:spcAft>
              <a:buClr>
                <a:srgbClr val="04408E"/>
              </a:buClr>
              <a:buSzPts val="2400"/>
              <a:buFont typeface="Courier New"/>
              <a:buNone/>
            </a:pPr>
            <a:r>
              <a:rPr lang="en-US" sz="2400">
                <a:solidFill>
                  <a:srgbClr val="04408E"/>
                </a:solidFill>
                <a:latin typeface="Times New Roman"/>
                <a:ea typeface="Times New Roman"/>
                <a:cs typeface="Times New Roman"/>
                <a:sym typeface="Times New Roman"/>
              </a:rPr>
              <a:t>the dot (.) means "any character</a:t>
            </a:r>
            <a:r>
              <a:rPr lang="en-US" sz="2400">
                <a:solidFill>
                  <a:srgbClr val="1D528D"/>
                </a:solidFill>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a:p>
        </p:txBody>
      </p:sp>
      <p:sp>
        <p:nvSpPr>
          <p:cNvPr id="388" name="Google Shape;388;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3177765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6617697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92873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2" name="Google Shape;412;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extLst>
      <p:ext uri="{BB962C8B-B14F-4D97-AF65-F5344CB8AC3E}">
        <p14:creationId xmlns:p14="http://schemas.microsoft.com/office/powerpoint/2010/main" val="2335748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0" name="Google Shape;4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extLst>
      <p:ext uri="{BB962C8B-B14F-4D97-AF65-F5344CB8AC3E}">
        <p14:creationId xmlns:p14="http://schemas.microsoft.com/office/powerpoint/2010/main" val="8971116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50787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5" name="Google Shape;435;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916429" marR="1980564" lvl="0" indent="0" algn="l" rtl="0">
              <a:spcBef>
                <a:spcPts val="0"/>
              </a:spcBef>
              <a:spcAft>
                <a:spcPts val="0"/>
              </a:spcAft>
              <a:buNone/>
            </a:pPr>
            <a:r>
              <a:rPr lang="en-US">
                <a:solidFill>
                  <a:srgbClr val="163D6A"/>
                </a:solidFill>
                <a:latin typeface="Times New Roman"/>
                <a:ea typeface="Times New Roman"/>
                <a:cs typeface="Times New Roman"/>
                <a:sym typeface="Times New Roman"/>
              </a:rPr>
              <a:t>var colorArray = new Array();  colorArray [0]=“red”;  colorArray [1]=“blue”;  colorArray [2]=“green;</a:t>
            </a:r>
            <a:endParaRPr>
              <a:latin typeface="Times New Roman"/>
              <a:ea typeface="Times New Roman"/>
              <a:cs typeface="Times New Roman"/>
              <a:sym typeface="Times New Roman"/>
            </a:endParaRPr>
          </a:p>
          <a:p>
            <a:pPr marL="1001394" lvl="0" indent="0" algn="l" rtl="0">
              <a:spcBef>
                <a:spcPts val="5"/>
              </a:spcBef>
              <a:spcAft>
                <a:spcPts val="0"/>
              </a:spcAft>
              <a:buNone/>
            </a:pPr>
            <a:r>
              <a:rPr lang="en-US">
                <a:solidFill>
                  <a:srgbClr val="163D6A"/>
                </a:solidFill>
                <a:latin typeface="Times New Roman"/>
                <a:ea typeface="Times New Roman"/>
                <a:cs typeface="Times New Roman"/>
                <a:sym typeface="Times New Roman"/>
              </a:rPr>
              <a:t>//OR</a:t>
            </a:r>
            <a:endParaRPr>
              <a:latin typeface="Times New Roman"/>
              <a:ea typeface="Times New Roman"/>
              <a:cs typeface="Times New Roman"/>
              <a:sym typeface="Times New Roman"/>
            </a:endParaRPr>
          </a:p>
          <a:p>
            <a:pPr marL="1972310" marR="1866900" lvl="0" indent="-56514" algn="l" rtl="0">
              <a:spcBef>
                <a:spcPts val="0"/>
              </a:spcBef>
              <a:spcAft>
                <a:spcPts val="0"/>
              </a:spcAft>
              <a:buNone/>
            </a:pPr>
            <a:r>
              <a:rPr lang="en-US">
                <a:solidFill>
                  <a:srgbClr val="163D6A"/>
                </a:solidFill>
                <a:latin typeface="Times New Roman"/>
                <a:ea typeface="Times New Roman"/>
                <a:cs typeface="Times New Roman"/>
                <a:sym typeface="Times New Roman"/>
              </a:rPr>
              <a:t>var colorArray = new Array(3);  colorArray [0]=“red”;  colorArray [1]=“blue”;  colorArray [2]=“green”;</a:t>
            </a:r>
            <a:endParaRPr>
              <a:latin typeface="Times New Roman"/>
              <a:ea typeface="Times New Roman"/>
              <a:cs typeface="Times New Roman"/>
              <a:sym typeface="Times New Roman"/>
            </a:endParaRPr>
          </a:p>
          <a:p>
            <a:pPr marL="1001394" lvl="0" indent="0" algn="l" rtl="0">
              <a:spcBef>
                <a:spcPts val="0"/>
              </a:spcBef>
              <a:spcAft>
                <a:spcPts val="0"/>
              </a:spcAft>
              <a:buNone/>
            </a:pPr>
            <a:r>
              <a:rPr lang="en-US">
                <a:solidFill>
                  <a:srgbClr val="163D6A"/>
                </a:solidFill>
                <a:latin typeface="Times New Roman"/>
                <a:ea typeface="Times New Roman"/>
                <a:cs typeface="Times New Roman"/>
                <a:sym typeface="Times New Roman"/>
              </a:rPr>
              <a:t>//OR</a:t>
            </a:r>
            <a:endParaRPr>
              <a:latin typeface="Times New Roman"/>
              <a:ea typeface="Times New Roman"/>
              <a:cs typeface="Times New Roman"/>
              <a:sym typeface="Times New Roman"/>
            </a:endParaRPr>
          </a:p>
          <a:p>
            <a:pPr marL="1916429" lvl="0" indent="0" algn="l" rtl="0">
              <a:spcBef>
                <a:spcPts val="0"/>
              </a:spcBef>
              <a:spcAft>
                <a:spcPts val="0"/>
              </a:spcAft>
              <a:buNone/>
            </a:pPr>
            <a:r>
              <a:rPr lang="en-US">
                <a:solidFill>
                  <a:srgbClr val="163D6A"/>
                </a:solidFill>
                <a:latin typeface="Times New Roman"/>
                <a:ea typeface="Times New Roman"/>
                <a:cs typeface="Times New Roman"/>
                <a:sym typeface="Times New Roman"/>
              </a:rPr>
              <a:t>var colorArray = new Array(“red”,”blue”,”green”);</a:t>
            </a:r>
            <a:endParaRPr>
              <a:latin typeface="Times New Roman"/>
              <a:ea typeface="Times New Roman"/>
              <a:cs typeface="Times New Roman"/>
              <a:sym typeface="Times New Roman"/>
            </a:endParaRPr>
          </a:p>
          <a:p>
            <a:pPr marL="1001394" lvl="0" indent="0" algn="l" rtl="0">
              <a:spcBef>
                <a:spcPts val="0"/>
              </a:spcBef>
              <a:spcAft>
                <a:spcPts val="0"/>
              </a:spcAft>
              <a:buNone/>
            </a:pPr>
            <a:r>
              <a:rPr lang="en-US">
                <a:solidFill>
                  <a:srgbClr val="163D6A"/>
                </a:solidFill>
                <a:latin typeface="Times New Roman"/>
                <a:ea typeface="Times New Roman"/>
                <a:cs typeface="Times New Roman"/>
                <a:sym typeface="Times New Roman"/>
              </a:rPr>
              <a:t>//OR</a:t>
            </a:r>
            <a:endParaRPr>
              <a:latin typeface="Times New Roman"/>
              <a:ea typeface="Times New Roman"/>
              <a:cs typeface="Times New Roman"/>
              <a:sym typeface="Times New Roman"/>
            </a:endParaRPr>
          </a:p>
          <a:p>
            <a:pPr marL="1916429" lvl="0" indent="0" algn="l" rtl="0">
              <a:spcBef>
                <a:spcPts val="0"/>
              </a:spcBef>
              <a:spcAft>
                <a:spcPts val="0"/>
              </a:spcAft>
              <a:buNone/>
            </a:pPr>
            <a:r>
              <a:rPr lang="en-US">
                <a:solidFill>
                  <a:srgbClr val="163D6A"/>
                </a:solidFill>
                <a:latin typeface="Times New Roman"/>
                <a:ea typeface="Times New Roman"/>
                <a:cs typeface="Times New Roman"/>
                <a:sym typeface="Times New Roman"/>
              </a:rPr>
              <a:t>var colorArray=[];</a:t>
            </a:r>
            <a:endParaRPr>
              <a:latin typeface="Times New Roman"/>
              <a:ea typeface="Times New Roman"/>
              <a:cs typeface="Times New Roman"/>
              <a:sym typeface="Times New Roman"/>
            </a:endParaRPr>
          </a:p>
          <a:p>
            <a:pPr marL="1916429" lvl="0" indent="0" algn="l" rtl="0">
              <a:spcBef>
                <a:spcPts val="0"/>
              </a:spcBef>
              <a:spcAft>
                <a:spcPts val="0"/>
              </a:spcAft>
              <a:buNone/>
            </a:pPr>
            <a:r>
              <a:rPr lang="en-US">
                <a:solidFill>
                  <a:srgbClr val="163D6A"/>
                </a:solidFill>
                <a:latin typeface="Times New Roman"/>
                <a:ea typeface="Times New Roman"/>
                <a:cs typeface="Times New Roman"/>
                <a:sym typeface="Times New Roman"/>
              </a:rPr>
              <a:t>var colorArray=[“red”,”blue”,”green”];</a:t>
            </a:r>
            <a:endParaRPr>
              <a:latin typeface="Times New Roman"/>
              <a:ea typeface="Times New Roman"/>
              <a:cs typeface="Times New Roman"/>
              <a:sym typeface="Times New Roman"/>
            </a:endParaRPr>
          </a:p>
        </p:txBody>
      </p:sp>
      <p:sp>
        <p:nvSpPr>
          <p:cNvPr id="436" name="Google Shape;436;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29064914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2" name="Google Shape;442;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extLst>
      <p:ext uri="{BB962C8B-B14F-4D97-AF65-F5344CB8AC3E}">
        <p14:creationId xmlns:p14="http://schemas.microsoft.com/office/powerpoint/2010/main" val="34594379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0" name="Google Shape;450;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1" name="Google Shape;451;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extLst>
      <p:ext uri="{BB962C8B-B14F-4D97-AF65-F5344CB8AC3E}">
        <p14:creationId xmlns:p14="http://schemas.microsoft.com/office/powerpoint/2010/main" val="8198677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7" name="Google Shape;457;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26525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3" name="Google Shape;463;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54416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extLst>
      <p:ext uri="{BB962C8B-B14F-4D97-AF65-F5344CB8AC3E}">
        <p14:creationId xmlns:p14="http://schemas.microsoft.com/office/powerpoint/2010/main" val="1702838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http://kangax.github.io/compat-table/es5/</a:t>
            </a:r>
            <a:endParaRPr/>
          </a:p>
          <a:p>
            <a:pPr marL="0" lvl="0" indent="0" algn="l" rtl="0">
              <a:spcBef>
                <a:spcPts val="0"/>
              </a:spcBef>
              <a:spcAft>
                <a:spcPts val="0"/>
              </a:spcAft>
              <a:buNone/>
            </a:pPr>
            <a:r>
              <a:rPr lang="en-US"/>
              <a:t>https://caniuse.com/</a:t>
            </a:r>
            <a:endParaRPr/>
          </a:p>
          <a:p>
            <a:pPr marL="0" lvl="0" indent="0" algn="l" rtl="0">
              <a:spcBef>
                <a:spcPts val="0"/>
              </a:spcBef>
              <a:spcAft>
                <a:spcPts val="0"/>
              </a:spcAft>
              <a:buNone/>
            </a:pPr>
            <a:r>
              <a:rPr lang="en-US"/>
              <a:t>Very Important namespaces  and writing functions (008) Modules</a:t>
            </a:r>
            <a:endParaRPr/>
          </a:p>
          <a:p>
            <a:pPr marL="0" lvl="0" indent="0" algn="l" rtl="0">
              <a:spcBef>
                <a:spcPts val="0"/>
              </a:spcBef>
              <a:spcAft>
                <a:spcPts val="0"/>
              </a:spcAft>
              <a:buNone/>
            </a:pPr>
            <a:endParaRPr/>
          </a:p>
          <a:p>
            <a:pPr marL="0" lvl="0" indent="0" algn="l" rtl="0">
              <a:spcBef>
                <a:spcPts val="0"/>
              </a:spcBef>
              <a:spcAft>
                <a:spcPts val="0"/>
              </a:spcAft>
              <a:buNone/>
            </a:pPr>
            <a:r>
              <a:rPr lang="en-US"/>
              <a:t>Object is hash table key string and value any thing</a:t>
            </a:r>
            <a:endParaRPr/>
          </a:p>
          <a:p>
            <a:pPr marL="0" lvl="0" indent="0" algn="l" rtl="0">
              <a:spcBef>
                <a:spcPts val="0"/>
              </a:spcBef>
              <a:spcAft>
                <a:spcPts val="0"/>
              </a:spcAft>
              <a:buNone/>
            </a:pPr>
            <a:endParaRPr/>
          </a:p>
          <a:p>
            <a:pPr marL="0" lvl="0" indent="0" algn="l" rtl="0">
              <a:spcBef>
                <a:spcPts val="0"/>
              </a:spcBef>
              <a:spcAft>
                <a:spcPts val="0"/>
              </a:spcAft>
              <a:buNone/>
            </a:pPr>
            <a:r>
              <a:rPr lang="en-US"/>
              <a:t>Any hash table can update and get or delete</a:t>
            </a:r>
            <a:endParaRPr/>
          </a:p>
          <a:p>
            <a:pPr marL="0" lvl="0" indent="0" algn="l" rtl="0">
              <a:spcBef>
                <a:spcPts val="0"/>
              </a:spcBef>
              <a:spcAft>
                <a:spcPts val="0"/>
              </a:spcAft>
              <a:buNone/>
            </a:pPr>
            <a:endParaRPr/>
          </a:p>
        </p:txBody>
      </p:sp>
      <p:sp>
        <p:nvSpPr>
          <p:cNvPr id="201" name="Google Shape;20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5473013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7" name="Google Shape;477;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Function Types </a:t>
            </a:r>
            <a:endParaRPr/>
          </a:p>
          <a:p>
            <a:pPr marL="0" lvl="0" indent="0" algn="l" rtl="0">
              <a:spcBef>
                <a:spcPts val="0"/>
              </a:spcBef>
              <a:spcAft>
                <a:spcPts val="0"/>
              </a:spcAft>
              <a:buNone/>
            </a:pPr>
            <a:r>
              <a:rPr lang="en-US"/>
              <a:t>Function Statement </a:t>
            </a:r>
            <a:endParaRPr/>
          </a:p>
          <a:p>
            <a:pPr marL="0" lvl="0" indent="0" algn="l" rtl="0">
              <a:spcBef>
                <a:spcPts val="0"/>
              </a:spcBef>
              <a:spcAft>
                <a:spcPts val="0"/>
              </a:spcAft>
              <a:buNone/>
            </a:pPr>
            <a:r>
              <a:rPr lang="en-US"/>
              <a:t>Function Expresions</a:t>
            </a:r>
            <a:endParaRPr/>
          </a:p>
          <a:p>
            <a:pPr marL="0" lvl="0" indent="0" algn="l" rtl="0">
              <a:spcBef>
                <a:spcPts val="0"/>
              </a:spcBef>
              <a:spcAft>
                <a:spcPts val="0"/>
              </a:spcAft>
              <a:buNone/>
            </a:pPr>
            <a:endParaRPr/>
          </a:p>
          <a:p>
            <a:pPr marL="0" lvl="0" indent="0" algn="l" rtl="0">
              <a:spcBef>
                <a:spcPts val="0"/>
              </a:spcBef>
              <a:spcAft>
                <a:spcPts val="0"/>
              </a:spcAft>
              <a:buNone/>
            </a:pPr>
            <a:r>
              <a:rPr lang="en-US"/>
              <a:t>Arguments Array &amp; this argements </a:t>
            </a:r>
            <a:endParaRPr/>
          </a:p>
          <a:p>
            <a:pPr marL="0" lvl="0" indent="0" algn="l" rtl="0">
              <a:spcBef>
                <a:spcPts val="0"/>
              </a:spcBef>
              <a:spcAft>
                <a:spcPts val="0"/>
              </a:spcAft>
              <a:buNone/>
            </a:pPr>
            <a:endParaRPr/>
          </a:p>
          <a:p>
            <a:pPr marL="0" lvl="0" indent="0" algn="l" rtl="0">
              <a:spcBef>
                <a:spcPts val="0"/>
              </a:spcBef>
              <a:spcAft>
                <a:spcPts val="0"/>
              </a:spcAft>
              <a:buNone/>
            </a:pPr>
            <a:r>
              <a:rPr lang="en-US"/>
              <a:t>This is the caller else if use (apply or call)</a:t>
            </a:r>
            <a:endParaRPr/>
          </a:p>
        </p:txBody>
      </p:sp>
      <p:sp>
        <p:nvSpPr>
          <p:cNvPr id="478" name="Google Shape;478;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extLst>
      <p:ext uri="{BB962C8B-B14F-4D97-AF65-F5344CB8AC3E}">
        <p14:creationId xmlns:p14="http://schemas.microsoft.com/office/powerpoint/2010/main" val="3840401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9" name="Google Shape;659;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30096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3" name="Google Shape;693;p6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4" name="Google Shape;694;p6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extLst>
      <p:ext uri="{BB962C8B-B14F-4D97-AF65-F5344CB8AC3E}">
        <p14:creationId xmlns:p14="http://schemas.microsoft.com/office/powerpoint/2010/main" val="35694456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6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0" name="Google Shape;700;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79931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6" name="Google Shape;706;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73730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6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3" name="Google Shape;713;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03276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9" name="Google Shape;719;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72001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9" name="Google Shape;729;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02916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6" name="Google Shape;736;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58888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2" name="Google Shape;742;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9800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Ascii (127) and extended asci (256)</a:t>
            </a:r>
            <a:endParaRPr/>
          </a:p>
          <a:p>
            <a:pPr marL="0" lvl="0" indent="0" algn="l" rtl="0">
              <a:spcBef>
                <a:spcPts val="0"/>
              </a:spcBef>
              <a:spcAft>
                <a:spcPts val="0"/>
              </a:spcAft>
              <a:buNone/>
            </a:pPr>
            <a:r>
              <a:rPr lang="en-US"/>
              <a:t>UTF 8 (1 to 4 bytes) vs UTF 16 (2 to 4 bytes) vs UTF 32 (4 bytes)</a:t>
            </a:r>
            <a:endParaRPr/>
          </a:p>
          <a:p>
            <a:pPr marL="0" lvl="0" indent="0" algn="l" rtl="0">
              <a:spcBef>
                <a:spcPts val="0"/>
              </a:spcBef>
              <a:spcAft>
                <a:spcPts val="0"/>
              </a:spcAft>
              <a:buNone/>
            </a:pPr>
            <a:endParaRPr/>
          </a:p>
          <a:p>
            <a:pPr marL="0" lvl="0" indent="0" algn="l" rtl="0">
              <a:spcBef>
                <a:spcPts val="0"/>
              </a:spcBef>
              <a:spcAft>
                <a:spcPts val="0"/>
              </a:spcAft>
              <a:buNone/>
            </a:pPr>
            <a:r>
              <a:rPr lang="en-US"/>
              <a:t>UCS 2 (2 bytes)</a:t>
            </a:r>
            <a:endParaRPr/>
          </a:p>
          <a:p>
            <a:pPr marL="0" lvl="0" indent="0" algn="l" rtl="0">
              <a:spcBef>
                <a:spcPts val="0"/>
              </a:spcBef>
              <a:spcAft>
                <a:spcPts val="0"/>
              </a:spcAft>
              <a:buNone/>
            </a:pPr>
            <a:endParaRPr/>
          </a:p>
          <a:p>
            <a:pPr marL="0" lvl="0" indent="0" algn="l" rtl="0">
              <a:spcBef>
                <a:spcPts val="0"/>
              </a:spcBef>
              <a:spcAft>
                <a:spcPts val="0"/>
              </a:spcAft>
              <a:buNone/>
            </a:pPr>
            <a:r>
              <a:rPr lang="en-US"/>
              <a:t>Encoding and decoding</a:t>
            </a:r>
            <a:endParaRPr/>
          </a:p>
        </p:txBody>
      </p:sp>
      <p:sp>
        <p:nvSpPr>
          <p:cNvPr id="214" name="Google Shape;21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9082679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10f7991b0f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5" name="Google Shape;755;g10f7991b0f7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2700" marR="104775" lvl="0" indent="0" algn="l" rtl="0">
              <a:lnSpc>
                <a:spcPct val="208333"/>
              </a:lnSpc>
              <a:spcBef>
                <a:spcPts val="0"/>
              </a:spcBef>
              <a:spcAft>
                <a:spcPts val="0"/>
              </a:spcAft>
              <a:buClr>
                <a:srgbClr val="1D528D"/>
              </a:buClr>
              <a:buSzPts val="1154"/>
              <a:buFont typeface="Noto Sans Symbols"/>
              <a:buNone/>
            </a:pPr>
            <a:r>
              <a:rPr lang="en-US" sz="1200">
                <a:solidFill>
                  <a:srgbClr val="1D528D"/>
                </a:solidFill>
                <a:latin typeface="Times New Roman"/>
                <a:ea typeface="Times New Roman"/>
                <a:cs typeface="Times New Roman"/>
                <a:sym typeface="Times New Roman"/>
              </a:rPr>
              <a:t>Events are controlled in JavaScript using event handlers  that indicate what actions the browser takes in response to an  event.</a:t>
            </a:r>
            <a:endParaRPr sz="1200">
              <a:latin typeface="Times New Roman"/>
              <a:ea typeface="Times New Roman"/>
              <a:cs typeface="Times New Roman"/>
              <a:sym typeface="Times New Roman"/>
            </a:endParaRPr>
          </a:p>
          <a:p>
            <a:pPr marL="12700" marR="5080" lvl="0" indent="0" algn="l" rtl="0">
              <a:lnSpc>
                <a:spcPct val="80000"/>
              </a:lnSpc>
              <a:spcBef>
                <a:spcPts val="2510"/>
              </a:spcBef>
              <a:spcAft>
                <a:spcPts val="0"/>
              </a:spcAft>
              <a:buClr>
                <a:srgbClr val="1D528D"/>
              </a:buClr>
              <a:buSzPts val="1154"/>
              <a:buFont typeface="Noto Sans Symbols"/>
              <a:buNone/>
            </a:pPr>
            <a:r>
              <a:rPr lang="en-US" sz="1200">
                <a:solidFill>
                  <a:srgbClr val="1D528D"/>
                </a:solidFill>
                <a:latin typeface="Times New Roman"/>
                <a:ea typeface="Times New Roman"/>
                <a:cs typeface="Times New Roman"/>
                <a:sym typeface="Times New Roman"/>
              </a:rPr>
              <a:t>Event handlers are created as attributes added to the HTML  tags in which the event is triggered.</a:t>
            </a:r>
            <a:endParaRPr sz="1200">
              <a:latin typeface="Times New Roman"/>
              <a:ea typeface="Times New Roman"/>
              <a:cs typeface="Times New Roman"/>
              <a:sym typeface="Times New Roman"/>
            </a:endParaRPr>
          </a:p>
          <a:p>
            <a:pPr marL="12700" marR="315595" lvl="0" indent="0" algn="l" rtl="0">
              <a:lnSpc>
                <a:spcPct val="208333"/>
              </a:lnSpc>
              <a:spcBef>
                <a:spcPts val="2475"/>
              </a:spcBef>
              <a:spcAft>
                <a:spcPts val="0"/>
              </a:spcAft>
              <a:buClr>
                <a:srgbClr val="1D528D"/>
              </a:buClr>
              <a:buSzPts val="1154"/>
              <a:buFont typeface="Noto Sans Symbols"/>
              <a:buNone/>
            </a:pPr>
            <a:r>
              <a:rPr lang="en-US" sz="1200">
                <a:solidFill>
                  <a:srgbClr val="1D528D"/>
                </a:solidFill>
                <a:latin typeface="Times New Roman"/>
                <a:ea typeface="Times New Roman"/>
                <a:cs typeface="Times New Roman"/>
                <a:sym typeface="Times New Roman"/>
              </a:rPr>
              <a:t>An Event handler adopts the event name and appends the  word “on” in front of it.</a:t>
            </a:r>
            <a:endParaRPr sz="1200">
              <a:latin typeface="Times New Roman"/>
              <a:ea typeface="Times New Roman"/>
              <a:cs typeface="Times New Roman"/>
              <a:sym typeface="Times New Roman"/>
            </a:endParaRPr>
          </a:p>
          <a:p>
            <a:pPr marL="349250" lvl="0" indent="0" algn="l" rtl="0">
              <a:spcBef>
                <a:spcPts val="2205"/>
              </a:spcBef>
              <a:spcAft>
                <a:spcPts val="0"/>
              </a:spcAft>
              <a:buNone/>
            </a:pPr>
            <a:r>
              <a:rPr lang="en-US">
                <a:solidFill>
                  <a:srgbClr val="0000FF"/>
                </a:solidFill>
                <a:latin typeface="Arial"/>
                <a:ea typeface="Arial"/>
                <a:cs typeface="Arial"/>
                <a:sym typeface="Arial"/>
              </a:rPr>
              <a:t>&lt; tag onEvent = “JavaScript commands;”&gt;</a:t>
            </a:r>
            <a:endParaRPr>
              <a:latin typeface="Arial"/>
              <a:ea typeface="Arial"/>
              <a:cs typeface="Arial"/>
              <a:sym typeface="Arial"/>
            </a:endParaRPr>
          </a:p>
          <a:p>
            <a:pPr marL="12065" lvl="0" indent="0" algn="l" rtl="0">
              <a:spcBef>
                <a:spcPts val="0"/>
              </a:spcBef>
              <a:spcAft>
                <a:spcPts val="0"/>
              </a:spcAft>
              <a:buClr>
                <a:srgbClr val="1D528D"/>
              </a:buClr>
              <a:buSzPts val="1154"/>
              <a:buFont typeface="Noto Sans Symbols"/>
              <a:buNone/>
            </a:pPr>
            <a:r>
              <a:rPr lang="en-US" sz="1200">
                <a:solidFill>
                  <a:srgbClr val="1D528D"/>
                </a:solidFill>
                <a:latin typeface="Times New Roman"/>
                <a:ea typeface="Times New Roman"/>
                <a:cs typeface="Times New Roman"/>
                <a:sym typeface="Times New Roman"/>
              </a:rPr>
              <a:t>Thus the “click” event becomes the onClick event handler</a:t>
            </a:r>
            <a:endParaRPr sz="12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756" name="Google Shape;756;g10f7991b0f7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extLst>
      <p:ext uri="{BB962C8B-B14F-4D97-AF65-F5344CB8AC3E}">
        <p14:creationId xmlns:p14="http://schemas.microsoft.com/office/powerpoint/2010/main" val="30223878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10f7991b0f7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2" name="Google Shape;762;g10f7991b0f7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78595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10f7991b0f7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9" name="Google Shape;769;g10f7991b0f7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73153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10f7991b0f7_0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5" name="Google Shape;775;g10f7991b0f7_0_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onAbort</a:t>
            </a:r>
            <a:r>
              <a:rPr lang="en-US" sz="1200" b="0" i="0" u="none" strike="noStrike">
                <a:solidFill>
                  <a:schemeClr val="dk1"/>
                </a:solidFill>
                <a:latin typeface="Calibri"/>
                <a:ea typeface="Calibri"/>
                <a:cs typeface="Calibri"/>
                <a:sym typeface="Calibri"/>
              </a:rPr>
              <a:t> The User interrupted the transfer of an image</a:t>
            </a:r>
            <a:endParaRPr/>
          </a:p>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onBlur</a:t>
            </a:r>
            <a:r>
              <a:rPr lang="en-US" sz="1200" b="0" i="0" u="none" strike="noStrike">
                <a:solidFill>
                  <a:schemeClr val="dk1"/>
                </a:solidFill>
                <a:latin typeface="Calibri"/>
                <a:ea typeface="Calibri"/>
                <a:cs typeface="Calibri"/>
                <a:sym typeface="Calibri"/>
              </a:rPr>
              <a:t> when loosing focus</a:t>
            </a:r>
            <a:endParaRPr/>
          </a:p>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onFocus</a:t>
            </a:r>
            <a:r>
              <a:rPr lang="en-US" sz="1200" b="0" i="0" u="none" strike="noStrike">
                <a:solidFill>
                  <a:schemeClr val="dk1"/>
                </a:solidFill>
                <a:latin typeface="Calibri"/>
                <a:ea typeface="Calibri"/>
                <a:cs typeface="Calibri"/>
                <a:sym typeface="Calibri"/>
              </a:rPr>
              <a:t> when setting focus</a:t>
            </a:r>
            <a:endParaRPr/>
          </a:p>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onChange</a:t>
            </a:r>
            <a:r>
              <a:rPr lang="en-US" sz="1200" b="0" i="0" u="none" strike="noStrike">
                <a:solidFill>
                  <a:schemeClr val="dk1"/>
                </a:solidFill>
                <a:latin typeface="Calibri"/>
                <a:ea typeface="Calibri"/>
                <a:cs typeface="Calibri"/>
                <a:sym typeface="Calibri"/>
              </a:rPr>
              <a:t> when the element has lost the focus and the  content of the element has changed</a:t>
            </a:r>
            <a:endParaRPr/>
          </a:p>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onLoad</a:t>
            </a:r>
            <a:r>
              <a:rPr lang="en-US" sz="1200" b="0" i="0" u="none" strike="noStrike">
                <a:solidFill>
                  <a:schemeClr val="dk1"/>
                </a:solidFill>
                <a:latin typeface="Calibri"/>
                <a:ea typeface="Calibri"/>
                <a:cs typeface="Calibri"/>
                <a:sym typeface="Calibri"/>
              </a:rPr>
              <a:t> a document or other external element has  completed downloading all the data into the  browser</a:t>
            </a:r>
            <a:endParaRPr/>
          </a:p>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onUnload</a:t>
            </a:r>
            <a:r>
              <a:rPr lang="en-US" sz="1200" b="0" i="0" u="none" strike="noStrike">
                <a:solidFill>
                  <a:schemeClr val="dk1"/>
                </a:solidFill>
                <a:latin typeface="Calibri"/>
                <a:ea typeface="Calibri"/>
                <a:cs typeface="Calibri"/>
                <a:sym typeface="Calibri"/>
              </a:rPr>
              <a:t> a document is about to be unloaded from the  window</a:t>
            </a:r>
            <a:endParaRPr/>
          </a:p>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onError</a:t>
            </a:r>
            <a:r>
              <a:rPr lang="en-US" sz="1200" b="0" i="0" u="none" strike="noStrike">
                <a:solidFill>
                  <a:schemeClr val="dk1"/>
                </a:solidFill>
                <a:latin typeface="Calibri"/>
                <a:ea typeface="Calibri"/>
                <a:cs typeface="Calibri"/>
                <a:sym typeface="Calibri"/>
              </a:rPr>
              <a:t> When an error has occurred in a script.</a:t>
            </a:r>
            <a:endParaRPr/>
          </a:p>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onMove</a:t>
            </a:r>
            <a:r>
              <a:rPr lang="en-US" sz="1200" b="0" i="0" u="none" strike="noStrike">
                <a:solidFill>
                  <a:schemeClr val="dk1"/>
                </a:solidFill>
                <a:latin typeface="Calibri"/>
                <a:ea typeface="Calibri"/>
                <a:cs typeface="Calibri"/>
                <a:sym typeface="Calibri"/>
              </a:rPr>
              <a:t> when moving the browser window</a:t>
            </a:r>
            <a:endParaRPr/>
          </a:p>
          <a:p>
            <a:pPr marL="0" lvl="0" indent="0" algn="l" rtl="0">
              <a:spcBef>
                <a:spcPts val="0"/>
              </a:spcBef>
              <a:spcAft>
                <a:spcPts val="0"/>
              </a:spcAft>
              <a:buNone/>
            </a:pPr>
            <a:endParaRPr sz="1200" b="1" i="0" u="none" strike="noStrike">
              <a:solidFill>
                <a:schemeClr val="dk1"/>
              </a:solidFill>
              <a:latin typeface="Calibri"/>
              <a:ea typeface="Calibri"/>
              <a:cs typeface="Calibri"/>
              <a:sym typeface="Calibri"/>
            </a:endParaRPr>
          </a:p>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OnReset</a:t>
            </a:r>
            <a:r>
              <a:rPr lang="en-US" sz="1200" b="0" i="0" u="none" strike="noStrike">
                <a:solidFill>
                  <a:schemeClr val="dk1"/>
                </a:solidFill>
                <a:latin typeface="Calibri"/>
                <a:ea typeface="Calibri"/>
                <a:cs typeface="Calibri"/>
                <a:sym typeface="Calibri"/>
              </a:rPr>
              <a:t> When the user clicks the form reset button</a:t>
            </a:r>
            <a:endParaRPr/>
          </a:p>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onSubmit</a:t>
            </a:r>
            <a:r>
              <a:rPr lang="en-US" sz="1200" b="0" i="0" u="none" strike="noStrike">
                <a:solidFill>
                  <a:schemeClr val="dk1"/>
                </a:solidFill>
                <a:latin typeface="Calibri"/>
                <a:ea typeface="Calibri"/>
                <a:cs typeface="Calibri"/>
                <a:sym typeface="Calibri"/>
              </a:rPr>
              <a:t> When the user clicks the form submit button</a:t>
            </a:r>
            <a:endParaRPr/>
          </a:p>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onScroll </a:t>
            </a:r>
            <a:r>
              <a:rPr lang="en-US" sz="1200" b="0" i="0" u="none" strike="noStrike">
                <a:solidFill>
                  <a:schemeClr val="dk1"/>
                </a:solidFill>
                <a:latin typeface="Calibri"/>
                <a:ea typeface="Calibri"/>
                <a:cs typeface="Calibri"/>
                <a:sym typeface="Calibri"/>
              </a:rPr>
              <a:t>When the user adjusts an element’s scrollbar</a:t>
            </a:r>
            <a:endParaRPr/>
          </a:p>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onResize </a:t>
            </a:r>
            <a:r>
              <a:rPr lang="en-US" sz="1200" b="0" i="0" u="none" strike="noStrike">
                <a:solidFill>
                  <a:schemeClr val="dk1"/>
                </a:solidFill>
                <a:latin typeface="Calibri"/>
                <a:ea typeface="Calibri"/>
                <a:cs typeface="Calibri"/>
                <a:sym typeface="Calibri"/>
              </a:rPr>
              <a:t>When the user resizes a browser window</a:t>
            </a:r>
            <a:endParaRPr/>
          </a:p>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onHelp</a:t>
            </a:r>
            <a:r>
              <a:rPr lang="en-US" sz="1200" b="0" i="0" u="none" strike="noStrike">
                <a:solidFill>
                  <a:schemeClr val="dk1"/>
                </a:solidFill>
                <a:latin typeface="Calibri"/>
                <a:ea typeface="Calibri"/>
                <a:cs typeface="Calibri"/>
                <a:sym typeface="Calibri"/>
              </a:rPr>
              <a:t> When the user presses the F1 key</a:t>
            </a:r>
            <a:endParaRPr/>
          </a:p>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onselect</a:t>
            </a:r>
            <a:r>
              <a:rPr lang="en-US" sz="1200" b="0" i="0" u="none" strike="noStrike">
                <a:solidFill>
                  <a:schemeClr val="dk1"/>
                </a:solidFill>
                <a:latin typeface="Calibri"/>
                <a:ea typeface="Calibri"/>
                <a:cs typeface="Calibri"/>
                <a:sym typeface="Calibri"/>
              </a:rPr>
              <a:t> When selecting text in an input or a textarea element</a:t>
            </a:r>
            <a:endParaRPr/>
          </a:p>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onStart</a:t>
            </a:r>
            <a:r>
              <a:rPr lang="en-US" sz="1200" b="0" i="0" u="none" strike="noStrike">
                <a:solidFill>
                  <a:schemeClr val="dk1"/>
                </a:solidFill>
                <a:latin typeface="Calibri"/>
                <a:ea typeface="Calibri"/>
                <a:cs typeface="Calibri"/>
                <a:sym typeface="Calibri"/>
              </a:rPr>
              <a:t> When A marquee element loop begins</a:t>
            </a:r>
            <a:endParaRPr/>
          </a:p>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onFinish</a:t>
            </a:r>
            <a:r>
              <a:rPr lang="en-US" sz="1200" b="0" i="0" u="none" strike="noStrike">
                <a:solidFill>
                  <a:schemeClr val="dk1"/>
                </a:solidFill>
                <a:latin typeface="Calibri"/>
                <a:ea typeface="Calibri"/>
                <a:cs typeface="Calibri"/>
                <a:sym typeface="Calibri"/>
              </a:rPr>
              <a:t> When a marquee object finishes looping</a:t>
            </a:r>
            <a:endParaRPr/>
          </a:p>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onSelectStart</a:t>
            </a:r>
            <a:r>
              <a:rPr lang="en-US" sz="1200" b="0" i="0" u="none" strike="noStrike">
                <a:solidFill>
                  <a:schemeClr val="dk1"/>
                </a:solidFill>
                <a:latin typeface="Calibri"/>
                <a:ea typeface="Calibri"/>
                <a:cs typeface="Calibri"/>
                <a:sym typeface="Calibri"/>
              </a:rPr>
              <a:t> When the user is beginning to select an element</a:t>
            </a:r>
            <a:endParaRPr/>
          </a:p>
        </p:txBody>
      </p:sp>
      <p:sp>
        <p:nvSpPr>
          <p:cNvPr id="776" name="Google Shape;776;g10f7991b0f7_0_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53</a:t>
            </a:fld>
            <a:endParaRPr/>
          </a:p>
        </p:txBody>
      </p:sp>
    </p:spTree>
    <p:extLst>
      <p:ext uri="{BB962C8B-B14F-4D97-AF65-F5344CB8AC3E}">
        <p14:creationId xmlns:p14="http://schemas.microsoft.com/office/powerpoint/2010/main" val="42520458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10f7991b0f7_0_9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2" name="Google Shape;782;g10f7991b0f7_0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44246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10f7991b0f7_0_10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0" name="Google Shape;790;g10f7991b0f7_0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53165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10f7991b0f7_0_1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9" name="Google Shape;799;g10f7991b0f7_0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72940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10f7991b0f7_0_1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7" name="Google Shape;807;g10f7991b0f7_0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1204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32911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D528D"/>
              </a:buClr>
              <a:buSzPts val="1200"/>
              <a:buFont typeface="Times New Roman"/>
              <a:buNone/>
            </a:pPr>
            <a:r>
              <a:rPr lang="en-US" sz="1200">
                <a:solidFill>
                  <a:srgbClr val="1D528D"/>
                </a:solidFill>
                <a:latin typeface="Times New Roman"/>
                <a:ea typeface="Times New Roman"/>
                <a:cs typeface="Times New Roman"/>
                <a:sym typeface="Times New Roman"/>
              </a:rPr>
              <a:t>var myStr = "Let's see what happens!";</a:t>
            </a:r>
            <a:endParaRPr sz="1200">
              <a:latin typeface="Times New Roman"/>
              <a:ea typeface="Times New Roman"/>
              <a:cs typeface="Times New Roman"/>
              <a:sym typeface="Times New Roman"/>
            </a:endParaRPr>
          </a:p>
        </p:txBody>
      </p:sp>
      <p:sp>
        <p:nvSpPr>
          <p:cNvPr id="230" name="Google Shape;23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989568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139905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Parseint() , Number()</a:t>
            </a:r>
            <a:endParaRPr/>
          </a:p>
        </p:txBody>
      </p:sp>
      <p:sp>
        <p:nvSpPr>
          <p:cNvPr id="244" name="Google Shape;24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592412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8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8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8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8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7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7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7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9" name="Google Shape;29;p7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7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7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7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7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7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8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8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8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82"/>
          <p:cNvSpPr>
            <a:spLocks noGrp="1"/>
          </p:cNvSpPr>
          <p:nvPr>
            <p:ph type="pic" idx="2"/>
          </p:nvPr>
        </p:nvSpPr>
        <p:spPr>
          <a:xfrm>
            <a:off x="5183188" y="987425"/>
            <a:ext cx="6172200" cy="4873625"/>
          </a:xfrm>
          <a:prstGeom prst="rect">
            <a:avLst/>
          </a:prstGeom>
          <a:noFill/>
          <a:ln>
            <a:noFill/>
          </a:ln>
        </p:spPr>
      </p:sp>
      <p:sp>
        <p:nvSpPr>
          <p:cNvPr id="68" name="Google Shape;68;p8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863636" y="509619"/>
            <a:ext cx="8820009" cy="132343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0" b="0" i="0" u="none" strike="noStrike" cap="none">
                <a:solidFill>
                  <a:srgbClr val="0C47A8"/>
                </a:solidFill>
                <a:latin typeface="Baumans"/>
                <a:ea typeface="Baumans"/>
                <a:cs typeface="Baumans"/>
                <a:sym typeface="Baumans"/>
              </a:rPr>
              <a:t>Object Categories</a:t>
            </a:r>
            <a:endParaRPr/>
          </a:p>
        </p:txBody>
      </p:sp>
      <p:graphicFrame>
        <p:nvGraphicFramePr>
          <p:cNvPr id="90" name="Google Shape;90;p1"/>
          <p:cNvGraphicFramePr/>
          <p:nvPr/>
        </p:nvGraphicFramePr>
        <p:xfrm>
          <a:off x="1034103" y="3496596"/>
          <a:ext cx="2912650" cy="1371630"/>
        </p:xfrm>
        <a:graphic>
          <a:graphicData uri="http://schemas.openxmlformats.org/drawingml/2006/table">
            <a:tbl>
              <a:tblPr firstRow="1" bandRow="1">
                <a:gradFill>
                  <a:gsLst>
                    <a:gs pos="0">
                      <a:srgbClr val="F08B54"/>
                    </a:gs>
                    <a:gs pos="50000">
                      <a:srgbClr val="F67A26"/>
                    </a:gs>
                    <a:gs pos="100000">
                      <a:srgbClr val="E36A18"/>
                    </a:gs>
                  </a:gsLst>
                  <a:lin ang="5400000" scaled="0"/>
                </a:gradFill>
                <a:tableStyleId>{598C85C6-6A29-41BB-8B51-156E8CC10592}</a:tableStyleId>
              </a:tblPr>
              <a:tblGrid>
                <a:gridCol w="2912650"/>
              </a:tblGrid>
              <a:tr h="370850">
                <a:tc>
                  <a:txBody>
                    <a:bodyPr/>
                    <a:lstStyle/>
                    <a:p>
                      <a:pPr marL="0" marR="0" lvl="0" indent="0" algn="ctr" rtl="0">
                        <a:spcBef>
                          <a:spcPts val="0"/>
                        </a:spcBef>
                        <a:spcAft>
                          <a:spcPts val="0"/>
                        </a:spcAft>
                        <a:buNone/>
                      </a:pPr>
                      <a:r>
                        <a:rPr lang="en-US" sz="2400" u="none" strike="noStrike" cap="none"/>
                        <a:t>Host Objects</a:t>
                      </a:r>
                      <a:endParaRPr/>
                    </a:p>
                  </a:txBody>
                  <a:tcPr marL="91450" marR="91450" marT="45725" marB="45725"/>
                </a:tc>
              </a:tr>
              <a:tr h="370850">
                <a:tc>
                  <a:txBody>
                    <a:bodyPr/>
                    <a:lstStyle/>
                    <a:p>
                      <a:pPr marL="0" marR="0" lvl="0" indent="0" algn="ctr" rtl="0">
                        <a:spcBef>
                          <a:spcPts val="0"/>
                        </a:spcBef>
                        <a:spcAft>
                          <a:spcPts val="0"/>
                        </a:spcAft>
                        <a:buNone/>
                      </a:pPr>
                      <a:r>
                        <a:rPr lang="en-US" sz="2400" b="0" u="none" strike="noStrike" cap="none"/>
                        <a:t>BOM</a:t>
                      </a:r>
                      <a:endParaRPr/>
                    </a:p>
                  </a:txBody>
                  <a:tcPr marL="91450" marR="91450" marT="45725" marB="45725"/>
                </a:tc>
              </a:tr>
              <a:tr h="370850">
                <a:tc>
                  <a:txBody>
                    <a:bodyPr/>
                    <a:lstStyle/>
                    <a:p>
                      <a:pPr marL="0" marR="0" lvl="0" indent="0" algn="ctr" rtl="0">
                        <a:lnSpc>
                          <a:spcPct val="100000"/>
                        </a:lnSpc>
                        <a:spcBef>
                          <a:spcPts val="0"/>
                        </a:spcBef>
                        <a:spcAft>
                          <a:spcPts val="0"/>
                        </a:spcAft>
                        <a:buClr>
                          <a:schemeClr val="dk1"/>
                        </a:buClr>
                        <a:buSzPts val="2400"/>
                        <a:buFont typeface="Calibri"/>
                        <a:buNone/>
                      </a:pPr>
                      <a:r>
                        <a:rPr lang="en-US" sz="2400" b="0" u="none" strike="noStrike" cap="none"/>
                        <a:t>DOM</a:t>
                      </a:r>
                      <a:endParaRPr/>
                    </a:p>
                  </a:txBody>
                  <a:tcPr marL="91450" marR="91450" marT="45725" marB="45725"/>
                </a:tc>
              </a:tr>
            </a:tbl>
          </a:graphicData>
        </a:graphic>
      </p:graphicFrame>
      <p:graphicFrame>
        <p:nvGraphicFramePr>
          <p:cNvPr id="91" name="Google Shape;91;p1"/>
          <p:cNvGraphicFramePr/>
          <p:nvPr/>
        </p:nvGraphicFramePr>
        <p:xfrm>
          <a:off x="4579929" y="2353596"/>
          <a:ext cx="2912650" cy="3657680"/>
        </p:xfrm>
        <a:graphic>
          <a:graphicData uri="http://schemas.openxmlformats.org/drawingml/2006/table">
            <a:tbl>
              <a:tblPr firstRow="1" bandRow="1">
                <a:gradFill>
                  <a:gsLst>
                    <a:gs pos="0">
                      <a:srgbClr val="FFC647"/>
                    </a:gs>
                    <a:gs pos="50000">
                      <a:srgbClr val="FFC600"/>
                    </a:gs>
                    <a:gs pos="100000">
                      <a:srgbClr val="E3B400"/>
                    </a:gs>
                  </a:gsLst>
                  <a:lin ang="5400000" scaled="0"/>
                </a:gradFill>
                <a:tableStyleId>{8004C8D6-4D51-4703-8A01-91C21F8B1CBD}</a:tableStyleId>
              </a:tblPr>
              <a:tblGrid>
                <a:gridCol w="2912650"/>
              </a:tblGrid>
              <a:tr h="370850">
                <a:tc>
                  <a:txBody>
                    <a:bodyPr/>
                    <a:lstStyle/>
                    <a:p>
                      <a:pPr marL="0" marR="0" lvl="0" indent="0" algn="ctr" rtl="0">
                        <a:spcBef>
                          <a:spcPts val="0"/>
                        </a:spcBef>
                        <a:spcAft>
                          <a:spcPts val="0"/>
                        </a:spcAft>
                        <a:buNone/>
                      </a:pPr>
                      <a:r>
                        <a:rPr lang="en-US" sz="2400" u="none" strike="noStrike" cap="none"/>
                        <a:t>Built-in objects</a:t>
                      </a:r>
                      <a:endParaRPr/>
                    </a:p>
                  </a:txBody>
                  <a:tcPr marL="91450" marR="91450" marT="45725" marB="45725"/>
                </a:tc>
              </a:tr>
              <a:tr h="370850">
                <a:tc>
                  <a:txBody>
                    <a:bodyPr/>
                    <a:lstStyle/>
                    <a:p>
                      <a:pPr marL="0" marR="0" lvl="0" indent="0" algn="ctr" rtl="0">
                        <a:spcBef>
                          <a:spcPts val="0"/>
                        </a:spcBef>
                        <a:spcAft>
                          <a:spcPts val="0"/>
                        </a:spcAft>
                        <a:buNone/>
                      </a:pPr>
                      <a:r>
                        <a:rPr lang="en-US" sz="2400" u="none" strike="noStrike" cap="none"/>
                        <a:t>Object</a:t>
                      </a:r>
                      <a:endParaRPr/>
                    </a:p>
                  </a:txBody>
                  <a:tcPr marL="91450" marR="91450" marT="45725" marB="45725"/>
                </a:tc>
              </a:tr>
              <a:tr h="370850">
                <a:tc>
                  <a:txBody>
                    <a:bodyPr/>
                    <a:lstStyle/>
                    <a:p>
                      <a:pPr marL="0" marR="0" lvl="0" indent="0" algn="ctr" rtl="0">
                        <a:spcBef>
                          <a:spcPts val="0"/>
                        </a:spcBef>
                        <a:spcAft>
                          <a:spcPts val="0"/>
                        </a:spcAft>
                        <a:buNone/>
                      </a:pPr>
                      <a:r>
                        <a:rPr lang="en-US" sz="2400" u="none" strike="noStrike" cap="none"/>
                        <a:t>Math</a:t>
                      </a:r>
                      <a:endParaRPr/>
                    </a:p>
                  </a:txBody>
                  <a:tcPr marL="91450" marR="91450" marT="45725" marB="45725"/>
                </a:tc>
              </a:tr>
              <a:tr h="370850">
                <a:tc>
                  <a:txBody>
                    <a:bodyPr/>
                    <a:lstStyle/>
                    <a:p>
                      <a:pPr marL="0" marR="0" lvl="0" indent="0" algn="ctr" rtl="0">
                        <a:spcBef>
                          <a:spcPts val="0"/>
                        </a:spcBef>
                        <a:spcAft>
                          <a:spcPts val="0"/>
                        </a:spcAft>
                        <a:buNone/>
                      </a:pPr>
                      <a:r>
                        <a:rPr lang="en-US" sz="2400" u="none" strike="noStrike" cap="none"/>
                        <a:t>String</a:t>
                      </a:r>
                      <a:endParaRPr/>
                    </a:p>
                  </a:txBody>
                  <a:tcPr marL="91450" marR="91450" marT="45725" marB="45725"/>
                </a:tc>
              </a:tr>
              <a:tr h="370850">
                <a:tc>
                  <a:txBody>
                    <a:bodyPr/>
                    <a:lstStyle/>
                    <a:p>
                      <a:pPr marL="0" marR="0" lvl="0" indent="0" algn="ctr" rtl="0">
                        <a:spcBef>
                          <a:spcPts val="0"/>
                        </a:spcBef>
                        <a:spcAft>
                          <a:spcPts val="0"/>
                        </a:spcAft>
                        <a:buNone/>
                      </a:pPr>
                      <a:r>
                        <a:rPr lang="en-US" sz="2400" u="none" strike="noStrike" cap="none"/>
                        <a:t>Boolean</a:t>
                      </a:r>
                      <a:endParaRPr/>
                    </a:p>
                  </a:txBody>
                  <a:tcPr marL="91450" marR="91450" marT="45725" marB="45725"/>
                </a:tc>
              </a:tr>
              <a:tr h="370850">
                <a:tc>
                  <a:txBody>
                    <a:bodyPr/>
                    <a:lstStyle/>
                    <a:p>
                      <a:pPr marL="0" marR="0" lvl="0" indent="0" algn="ctr" rtl="0">
                        <a:spcBef>
                          <a:spcPts val="0"/>
                        </a:spcBef>
                        <a:spcAft>
                          <a:spcPts val="0"/>
                        </a:spcAft>
                        <a:buNone/>
                      </a:pPr>
                      <a:r>
                        <a:rPr lang="en-US" sz="2400" u="none" strike="noStrike" cap="none"/>
                        <a:t>Array</a:t>
                      </a:r>
                      <a:endParaRPr/>
                    </a:p>
                  </a:txBody>
                  <a:tcPr marL="91450" marR="91450" marT="45725" marB="45725"/>
                </a:tc>
              </a:tr>
              <a:tr h="370850">
                <a:tc>
                  <a:txBody>
                    <a:bodyPr/>
                    <a:lstStyle/>
                    <a:p>
                      <a:pPr marL="0" marR="0" lvl="0" indent="0" algn="ctr" rtl="0">
                        <a:spcBef>
                          <a:spcPts val="0"/>
                        </a:spcBef>
                        <a:spcAft>
                          <a:spcPts val="0"/>
                        </a:spcAft>
                        <a:buNone/>
                      </a:pPr>
                      <a:r>
                        <a:rPr lang="en-US" sz="2400" u="none" strike="noStrike" cap="none"/>
                        <a:t>Date</a:t>
                      </a:r>
                      <a:endParaRPr/>
                    </a:p>
                  </a:txBody>
                  <a:tcPr marL="91450" marR="91450" marT="45725" marB="45725"/>
                </a:tc>
              </a:tr>
              <a:tr h="370850">
                <a:tc>
                  <a:txBody>
                    <a:bodyPr/>
                    <a:lstStyle/>
                    <a:p>
                      <a:pPr marL="0" marR="0" lvl="0" indent="0" algn="ctr" rtl="0">
                        <a:spcBef>
                          <a:spcPts val="0"/>
                        </a:spcBef>
                        <a:spcAft>
                          <a:spcPts val="0"/>
                        </a:spcAft>
                        <a:buNone/>
                      </a:pPr>
                      <a:r>
                        <a:rPr lang="en-US" sz="2400" u="none" strike="noStrike" cap="none"/>
                        <a:t>Number</a:t>
                      </a:r>
                      <a:endParaRPr/>
                    </a:p>
                  </a:txBody>
                  <a:tcPr marL="91450" marR="91450" marT="45725" marB="45725"/>
                </a:tc>
              </a:tr>
            </a:tbl>
          </a:graphicData>
        </a:graphic>
      </p:graphicFrame>
      <p:graphicFrame>
        <p:nvGraphicFramePr>
          <p:cNvPr id="92" name="Google Shape;92;p1"/>
          <p:cNvGraphicFramePr/>
          <p:nvPr/>
        </p:nvGraphicFramePr>
        <p:xfrm>
          <a:off x="7970203" y="3725196"/>
          <a:ext cx="2912650" cy="914420"/>
        </p:xfrm>
        <a:graphic>
          <a:graphicData uri="http://schemas.openxmlformats.org/drawingml/2006/table">
            <a:tbl>
              <a:tblPr firstRow="1" bandRow="1">
                <a:gradFill>
                  <a:gsLst>
                    <a:gs pos="0">
                      <a:srgbClr val="7FB75F"/>
                    </a:gs>
                    <a:gs pos="50000">
                      <a:srgbClr val="6EB141"/>
                    </a:gs>
                    <a:gs pos="100000">
                      <a:srgbClr val="5FA134"/>
                    </a:gs>
                  </a:gsLst>
                  <a:lin ang="5400000" scaled="0"/>
                </a:gradFill>
                <a:tableStyleId>{B9078E10-8A9D-4F2F-94E9-EA8AC1B58549}</a:tableStyleId>
              </a:tblPr>
              <a:tblGrid>
                <a:gridCol w="2912650"/>
              </a:tblGrid>
              <a:tr h="370850">
                <a:tc>
                  <a:txBody>
                    <a:bodyPr/>
                    <a:lstStyle/>
                    <a:p>
                      <a:pPr marL="0" marR="0" lvl="0" indent="0" algn="ctr" rtl="0">
                        <a:spcBef>
                          <a:spcPts val="0"/>
                        </a:spcBef>
                        <a:spcAft>
                          <a:spcPts val="0"/>
                        </a:spcAft>
                        <a:buNone/>
                      </a:pPr>
                      <a:r>
                        <a:rPr lang="en-US" sz="2400" u="none" strike="noStrike" cap="none"/>
                        <a:t>Author Objects</a:t>
                      </a:r>
                      <a:endParaRPr/>
                    </a:p>
                  </a:txBody>
                  <a:tcPr marL="91450" marR="91450" marT="45725" marB="45725"/>
                </a:tc>
              </a:tr>
              <a:tr h="370850">
                <a:tc>
                  <a:txBody>
                    <a:bodyPr/>
                    <a:lstStyle/>
                    <a:p>
                      <a:pPr marL="0" marR="0" lvl="0" indent="0" algn="ctr" rtl="0">
                        <a:spcBef>
                          <a:spcPts val="0"/>
                        </a:spcBef>
                        <a:spcAft>
                          <a:spcPts val="0"/>
                        </a:spcAft>
                        <a:buNone/>
                      </a:pPr>
                      <a:r>
                        <a:rPr lang="en-US" sz="2400" u="none" strike="noStrike" cap="none"/>
                        <a:t>All other objects</a:t>
                      </a:r>
                      <a:endParaRPr/>
                    </a:p>
                  </a:txBody>
                  <a:tcPr marL="91450" marR="91450" marT="45725" marB="45725"/>
                </a:tc>
              </a:tr>
            </a:tbl>
          </a:graphicData>
        </a:graphic>
      </p:graphicFrame>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0"/>
          <p:cNvSpPr txBox="1">
            <a:spLocks noGrp="1"/>
          </p:cNvSpPr>
          <p:nvPr>
            <p:ph type="body" idx="1"/>
          </p:nvPr>
        </p:nvSpPr>
        <p:spPr>
          <a:xfrm>
            <a:off x="740225" y="1529542"/>
            <a:ext cx="10897593" cy="4921691"/>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2F5496"/>
              </a:buClr>
              <a:buSzPts val="2400"/>
              <a:buNone/>
            </a:pPr>
            <a:r>
              <a:rPr lang="en-US" sz="2400">
                <a:solidFill>
                  <a:srgbClr val="2F5496"/>
                </a:solidFill>
              </a:rPr>
              <a:t>To create a Number Object</a:t>
            </a:r>
            <a:endParaRPr/>
          </a:p>
          <a:p>
            <a:pPr marL="0" lvl="0" indent="0" algn="l" rtl="0">
              <a:lnSpc>
                <a:spcPct val="150000"/>
              </a:lnSpc>
              <a:spcBef>
                <a:spcPts val="1000"/>
              </a:spcBef>
              <a:spcAft>
                <a:spcPts val="0"/>
              </a:spcAft>
              <a:buClr>
                <a:srgbClr val="2F5496"/>
              </a:buClr>
              <a:buSzPts val="2400"/>
              <a:buNone/>
            </a:pPr>
            <a:r>
              <a:rPr lang="en-US" sz="2400">
                <a:solidFill>
                  <a:srgbClr val="2F5496"/>
                </a:solidFill>
              </a:rPr>
              <a:t>🡪 var n = new Number(101);</a:t>
            </a:r>
            <a:endParaRPr/>
          </a:p>
          <a:p>
            <a:pPr marL="0" lvl="0" indent="0" algn="l" rtl="0">
              <a:lnSpc>
                <a:spcPct val="150000"/>
              </a:lnSpc>
              <a:spcBef>
                <a:spcPts val="1000"/>
              </a:spcBef>
              <a:spcAft>
                <a:spcPts val="0"/>
              </a:spcAft>
              <a:buClr>
                <a:srgbClr val="2F5496"/>
              </a:buClr>
              <a:buSzPts val="2400"/>
              <a:buNone/>
            </a:pPr>
            <a:r>
              <a:rPr lang="en-US" sz="2400">
                <a:solidFill>
                  <a:srgbClr val="2F5496"/>
                </a:solidFill>
              </a:rPr>
              <a:t>OR</a:t>
            </a:r>
            <a:endParaRPr/>
          </a:p>
          <a:p>
            <a:pPr marL="0" lvl="0" indent="0" algn="l" rtl="0">
              <a:lnSpc>
                <a:spcPct val="150000"/>
              </a:lnSpc>
              <a:spcBef>
                <a:spcPts val="1000"/>
              </a:spcBef>
              <a:spcAft>
                <a:spcPts val="0"/>
              </a:spcAft>
              <a:buClr>
                <a:srgbClr val="2F5496"/>
              </a:buClr>
              <a:buSzPts val="2400"/>
              <a:buNone/>
            </a:pPr>
            <a:r>
              <a:rPr lang="en-US" sz="2400">
                <a:solidFill>
                  <a:srgbClr val="2F5496"/>
                </a:solidFill>
              </a:rPr>
              <a:t>🡪 n = new Number(); // if not assigned a value initially n =0</a:t>
            </a:r>
            <a:endParaRPr/>
          </a:p>
          <a:p>
            <a:pPr marL="0" lvl="0" indent="0" algn="l" rtl="0">
              <a:lnSpc>
                <a:spcPct val="150000"/>
              </a:lnSpc>
              <a:spcBef>
                <a:spcPts val="1000"/>
              </a:spcBef>
              <a:spcAft>
                <a:spcPts val="0"/>
              </a:spcAft>
              <a:buClr>
                <a:srgbClr val="2F5496"/>
              </a:buClr>
              <a:buSzPts val="2400"/>
              <a:buNone/>
            </a:pPr>
            <a:r>
              <a:rPr lang="en-US" sz="2400">
                <a:solidFill>
                  <a:srgbClr val="2F5496"/>
                </a:solidFill>
              </a:rPr>
              <a:t>🡪 n=10; // value changed to n=10</a:t>
            </a:r>
            <a:endParaRPr/>
          </a:p>
          <a:p>
            <a:pPr marL="0" lvl="0" indent="0" algn="l" rtl="0">
              <a:lnSpc>
                <a:spcPct val="150000"/>
              </a:lnSpc>
              <a:spcBef>
                <a:spcPts val="1000"/>
              </a:spcBef>
              <a:spcAft>
                <a:spcPts val="0"/>
              </a:spcAft>
              <a:buClr>
                <a:srgbClr val="2F5496"/>
              </a:buClr>
              <a:buSzPts val="2400"/>
              <a:buNone/>
            </a:pPr>
            <a:r>
              <a:rPr lang="en-US" sz="2400">
                <a:solidFill>
                  <a:srgbClr val="2F5496"/>
                </a:solidFill>
              </a:rPr>
              <a:t> Number has a set of </a:t>
            </a:r>
            <a:r>
              <a:rPr lang="en-US" sz="2400">
                <a:solidFill>
                  <a:srgbClr val="FF0000"/>
                </a:solidFill>
              </a:rPr>
              <a:t>Constant values &amp; object methods.</a:t>
            </a:r>
            <a:endParaRPr sz="2400">
              <a:solidFill>
                <a:srgbClr val="FF0000"/>
              </a:solidFill>
            </a:endParaRPr>
          </a:p>
        </p:txBody>
      </p:sp>
      <p:sp>
        <p:nvSpPr>
          <p:cNvPr id="256" name="Google Shape;256;p10"/>
          <p:cNvSpPr txBox="1"/>
          <p:nvPr/>
        </p:nvSpPr>
        <p:spPr>
          <a:xfrm>
            <a:off x="849300" y="406767"/>
            <a:ext cx="4496423"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lt1"/>
                </a:solidFill>
                <a:latin typeface="Calibri"/>
                <a:ea typeface="Calibri"/>
                <a:cs typeface="Calibri"/>
                <a:sym typeface="Calibri"/>
              </a:rPr>
              <a:t>Number Object</a:t>
            </a:r>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1"/>
          <p:cNvSpPr txBox="1"/>
          <p:nvPr/>
        </p:nvSpPr>
        <p:spPr>
          <a:xfrm>
            <a:off x="849300" y="406767"/>
            <a:ext cx="4496423"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lt1"/>
                </a:solidFill>
                <a:latin typeface="Calibri"/>
                <a:ea typeface="Calibri"/>
                <a:cs typeface="Calibri"/>
                <a:sym typeface="Calibri"/>
              </a:rPr>
              <a:t>Number Object</a:t>
            </a:r>
            <a:endParaRPr/>
          </a:p>
        </p:txBody>
      </p:sp>
      <p:graphicFrame>
        <p:nvGraphicFramePr>
          <p:cNvPr id="263" name="Google Shape;263;p11"/>
          <p:cNvGraphicFramePr/>
          <p:nvPr/>
        </p:nvGraphicFramePr>
        <p:xfrm>
          <a:off x="509954" y="1407624"/>
          <a:ext cx="3000000" cy="3000000"/>
        </p:xfrm>
        <a:graphic>
          <a:graphicData uri="http://schemas.openxmlformats.org/drawingml/2006/table">
            <a:tbl>
              <a:tblPr firstRow="1" bandRow="1">
                <a:noFill/>
                <a:tableStyleId>{E1624BEA-35FB-46B2-B3AE-889417D3AF70}</a:tableStyleId>
              </a:tblPr>
              <a:tblGrid>
                <a:gridCol w="2894000"/>
                <a:gridCol w="8254650"/>
              </a:tblGrid>
              <a:tr h="392925">
                <a:tc>
                  <a:txBody>
                    <a:bodyPr/>
                    <a:lstStyle/>
                    <a:p>
                      <a:pPr marL="0" marR="0" lvl="0" indent="0" algn="ctr" rtl="0">
                        <a:lnSpc>
                          <a:spcPct val="100000"/>
                        </a:lnSpc>
                        <a:spcBef>
                          <a:spcPts val="0"/>
                        </a:spcBef>
                        <a:spcAft>
                          <a:spcPts val="0"/>
                        </a:spcAft>
                        <a:buNone/>
                      </a:pPr>
                      <a:r>
                        <a:rPr lang="en-US" sz="1800" u="none" strike="noStrike" cap="none"/>
                        <a:t>Property (Constant)</a:t>
                      </a:r>
                      <a:endParaRPr sz="1800" u="none" strike="noStrike" cap="none">
                        <a:latin typeface="Times New Roman"/>
                        <a:ea typeface="Times New Roman"/>
                        <a:cs typeface="Times New Roman"/>
                        <a:sym typeface="Times New Roman"/>
                      </a:endParaRPr>
                    </a:p>
                  </a:txBody>
                  <a:tcPr marL="0" marR="0" marT="38100" marB="0"/>
                </a:tc>
                <a:tc>
                  <a:txBody>
                    <a:bodyPr/>
                    <a:lstStyle/>
                    <a:p>
                      <a:pPr marL="635" marR="0" lvl="0" indent="0" algn="ctr" rtl="0">
                        <a:lnSpc>
                          <a:spcPct val="100000"/>
                        </a:lnSpc>
                        <a:spcBef>
                          <a:spcPts val="0"/>
                        </a:spcBef>
                        <a:spcAft>
                          <a:spcPts val="0"/>
                        </a:spcAft>
                        <a:buNone/>
                      </a:pPr>
                      <a:r>
                        <a:rPr lang="en-US" sz="1800" u="none" strike="noStrike" cap="none"/>
                        <a:t>Description</a:t>
                      </a:r>
                      <a:endParaRPr sz="1800" u="none" strike="noStrike" cap="none">
                        <a:latin typeface="Times New Roman"/>
                        <a:ea typeface="Times New Roman"/>
                        <a:cs typeface="Times New Roman"/>
                        <a:sym typeface="Times New Roman"/>
                      </a:endParaRPr>
                    </a:p>
                  </a:txBody>
                  <a:tcPr marL="0" marR="0" marT="38100" marB="0"/>
                </a:tc>
              </a:tr>
              <a:tr h="884075">
                <a:tc>
                  <a:txBody>
                    <a:bodyPr/>
                    <a:lstStyle/>
                    <a:p>
                      <a:pPr marL="0" marR="0" lvl="0" indent="0" algn="l" rtl="0">
                        <a:lnSpc>
                          <a:spcPct val="100000"/>
                        </a:lnSpc>
                        <a:spcBef>
                          <a:spcPts val="0"/>
                        </a:spcBef>
                        <a:spcAft>
                          <a:spcPts val="0"/>
                        </a:spcAft>
                        <a:buNone/>
                      </a:pPr>
                      <a:endParaRPr sz="1800" u="none" strike="noStrike" cap="none"/>
                    </a:p>
                    <a:p>
                      <a:pPr marL="0" marR="0" lvl="0" indent="0" algn="ctr" rtl="0">
                        <a:lnSpc>
                          <a:spcPct val="100000"/>
                        </a:lnSpc>
                        <a:spcBef>
                          <a:spcPts val="0"/>
                        </a:spcBef>
                        <a:spcAft>
                          <a:spcPts val="0"/>
                        </a:spcAft>
                        <a:buNone/>
                      </a:pPr>
                      <a:r>
                        <a:rPr lang="en-US" sz="1800" u="none" strike="noStrike" cap="none"/>
                        <a:t>toFixed(x)</a:t>
                      </a:r>
                      <a:endParaRPr sz="1800" u="none" strike="noStrike" cap="none">
                        <a:latin typeface="Times New Roman"/>
                        <a:ea typeface="Times New Roman"/>
                        <a:cs typeface="Times New Roman"/>
                        <a:sym typeface="Times New Roman"/>
                      </a:endParaRPr>
                    </a:p>
                  </a:txBody>
                  <a:tcPr marL="0" marR="0" marT="5075" marB="0"/>
                </a:tc>
                <a:tc>
                  <a:txBody>
                    <a:bodyPr/>
                    <a:lstStyle/>
                    <a:p>
                      <a:pPr marL="91440" marR="0" lvl="0" indent="0" algn="l" rtl="0">
                        <a:lnSpc>
                          <a:spcPct val="100000"/>
                        </a:lnSpc>
                        <a:spcBef>
                          <a:spcPts val="0"/>
                        </a:spcBef>
                        <a:spcAft>
                          <a:spcPts val="0"/>
                        </a:spcAft>
                        <a:buNone/>
                      </a:pPr>
                      <a:r>
                        <a:rPr lang="en-US" sz="1800" u="none" strike="noStrike" cap="none"/>
                        <a:t>Fixed-point representation of a number object as a string.</a:t>
                      </a:r>
                      <a:endParaRPr sz="1800" u="none" strike="noStrike" cap="none"/>
                    </a:p>
                    <a:p>
                      <a:pPr marL="434340" marR="0" lvl="0" indent="0" algn="l" rtl="0">
                        <a:lnSpc>
                          <a:spcPct val="100000"/>
                        </a:lnSpc>
                        <a:spcBef>
                          <a:spcPts val="5"/>
                        </a:spcBef>
                        <a:spcAft>
                          <a:spcPts val="0"/>
                        </a:spcAft>
                        <a:buNone/>
                      </a:pPr>
                      <a:r>
                        <a:rPr lang="en-US" sz="1800" u="none" strike="noStrike" cap="none"/>
                        <a:t>Rounds the returned value.</a:t>
                      </a:r>
                      <a:endParaRPr sz="1800" u="none" strike="noStrike" cap="none"/>
                    </a:p>
                    <a:p>
                      <a:pPr marL="91440" marR="0" lvl="0" indent="0" algn="l" rtl="0">
                        <a:lnSpc>
                          <a:spcPct val="100000"/>
                        </a:lnSpc>
                        <a:spcBef>
                          <a:spcPts val="0"/>
                        </a:spcBef>
                        <a:spcAft>
                          <a:spcPts val="0"/>
                        </a:spcAft>
                        <a:buNone/>
                      </a:pPr>
                      <a:r>
                        <a:rPr lang="en-US" sz="1800" u="none" strike="noStrike" cap="none"/>
                        <a:t>n = 34.8896; n.toFixed(6); //34.889600</a:t>
                      </a:r>
                      <a:endParaRPr sz="1800" u="none" strike="noStrike" cap="none">
                        <a:latin typeface="Times New Roman"/>
                        <a:ea typeface="Times New Roman"/>
                        <a:cs typeface="Times New Roman"/>
                        <a:sym typeface="Times New Roman"/>
                      </a:endParaRPr>
                    </a:p>
                  </a:txBody>
                  <a:tcPr marL="0" marR="0" marT="39375" marB="0"/>
                </a:tc>
              </a:tr>
              <a:tr h="622125">
                <a:tc>
                  <a:txBody>
                    <a:bodyPr/>
                    <a:lstStyle/>
                    <a:p>
                      <a:pPr marL="0" marR="0" lvl="0" indent="0" algn="ctr" rtl="0">
                        <a:lnSpc>
                          <a:spcPct val="100000"/>
                        </a:lnSpc>
                        <a:spcBef>
                          <a:spcPts val="0"/>
                        </a:spcBef>
                        <a:spcAft>
                          <a:spcPts val="0"/>
                        </a:spcAft>
                        <a:buNone/>
                      </a:pPr>
                      <a:r>
                        <a:rPr lang="en-US" sz="1800" u="none" strike="noStrike" cap="none"/>
                        <a:t>toPrecision(x)</a:t>
                      </a:r>
                      <a:endParaRPr sz="1800" u="none" strike="noStrike" cap="none">
                        <a:latin typeface="Times New Roman"/>
                        <a:ea typeface="Times New Roman"/>
                        <a:cs typeface="Times New Roman"/>
                        <a:sym typeface="Times New Roman"/>
                      </a:endParaRPr>
                    </a:p>
                  </a:txBody>
                  <a:tcPr marL="0" marR="0" marT="153675" marB="0"/>
                </a:tc>
                <a:tc>
                  <a:txBody>
                    <a:bodyPr/>
                    <a:lstStyle/>
                    <a:p>
                      <a:pPr marL="91440" marR="1570355" lvl="0" indent="0" algn="l" rtl="0">
                        <a:lnSpc>
                          <a:spcPct val="100000"/>
                        </a:lnSpc>
                        <a:spcBef>
                          <a:spcPts val="0"/>
                        </a:spcBef>
                        <a:spcAft>
                          <a:spcPts val="0"/>
                        </a:spcAft>
                        <a:buNone/>
                      </a:pPr>
                      <a:r>
                        <a:rPr lang="en-US" sz="1800" u="none" strike="noStrike" cap="none"/>
                        <a:t>Formats any number so it is of "x" length  n = 34.8896; n.toPrecision (3); //34.9</a:t>
                      </a:r>
                      <a:endParaRPr sz="1800" u="none" strike="noStrike" cap="none">
                        <a:latin typeface="Times New Roman"/>
                        <a:ea typeface="Times New Roman"/>
                        <a:cs typeface="Times New Roman"/>
                        <a:sym typeface="Times New Roman"/>
                      </a:endParaRPr>
                    </a:p>
                  </a:txBody>
                  <a:tcPr marL="0" marR="0" marT="40000" marB="0"/>
                </a:tc>
              </a:tr>
              <a:tr h="884075">
                <a:tc>
                  <a:txBody>
                    <a:bodyPr/>
                    <a:lstStyle/>
                    <a:p>
                      <a:pPr marL="0" marR="0" lvl="0" indent="0" algn="l" rtl="0">
                        <a:lnSpc>
                          <a:spcPct val="100000"/>
                        </a:lnSpc>
                        <a:spcBef>
                          <a:spcPts val="0"/>
                        </a:spcBef>
                        <a:spcAft>
                          <a:spcPts val="0"/>
                        </a:spcAft>
                        <a:buNone/>
                      </a:pPr>
                      <a:endParaRPr sz="1800" u="none" strike="noStrike" cap="none"/>
                    </a:p>
                    <a:p>
                      <a:pPr marL="0" marR="0" lvl="0" indent="0" algn="ctr" rtl="0">
                        <a:lnSpc>
                          <a:spcPct val="100000"/>
                        </a:lnSpc>
                        <a:spcBef>
                          <a:spcPts val="5"/>
                        </a:spcBef>
                        <a:spcAft>
                          <a:spcPts val="0"/>
                        </a:spcAft>
                        <a:buNone/>
                      </a:pPr>
                      <a:r>
                        <a:rPr lang="en-US" sz="1800" u="none" strike="noStrike" cap="none"/>
                        <a:t>toExponential(x)</a:t>
                      </a:r>
                      <a:endParaRPr sz="1800" u="none" strike="noStrike" cap="none">
                        <a:latin typeface="Times New Roman"/>
                        <a:ea typeface="Times New Roman"/>
                        <a:cs typeface="Times New Roman"/>
                        <a:sym typeface="Times New Roman"/>
                      </a:endParaRPr>
                    </a:p>
                  </a:txBody>
                  <a:tcPr marL="0" marR="0" marT="5075" marB="0"/>
                </a:tc>
                <a:tc>
                  <a:txBody>
                    <a:bodyPr/>
                    <a:lstStyle/>
                    <a:p>
                      <a:pPr marL="91440" marR="0" lvl="0" indent="0" algn="l" rtl="0">
                        <a:lnSpc>
                          <a:spcPct val="100000"/>
                        </a:lnSpc>
                        <a:spcBef>
                          <a:spcPts val="0"/>
                        </a:spcBef>
                        <a:spcAft>
                          <a:spcPts val="0"/>
                        </a:spcAft>
                        <a:buNone/>
                      </a:pPr>
                      <a:r>
                        <a:rPr lang="en-US" sz="1800" u="none" strike="noStrike" cap="none"/>
                        <a:t>Exponential notation of a number object as a string.</a:t>
                      </a:r>
                      <a:endParaRPr sz="1800" u="none" strike="noStrike" cap="none"/>
                    </a:p>
                    <a:p>
                      <a:pPr marL="434340" marR="0" lvl="0" indent="0" algn="l" rtl="0">
                        <a:lnSpc>
                          <a:spcPct val="100000"/>
                        </a:lnSpc>
                        <a:spcBef>
                          <a:spcPts val="0"/>
                        </a:spcBef>
                        <a:spcAft>
                          <a:spcPts val="0"/>
                        </a:spcAft>
                        <a:buNone/>
                      </a:pPr>
                      <a:r>
                        <a:rPr lang="en-US" sz="1800" u="none" strike="noStrike" cap="none"/>
                        <a:t>Rounds the returned value.</a:t>
                      </a:r>
                      <a:endParaRPr sz="1800" u="none" strike="noStrike" cap="none"/>
                    </a:p>
                    <a:p>
                      <a:pPr marL="91440" marR="0" lvl="0" indent="0" algn="l" rtl="0">
                        <a:lnSpc>
                          <a:spcPct val="100000"/>
                        </a:lnSpc>
                        <a:spcBef>
                          <a:spcPts val="0"/>
                        </a:spcBef>
                        <a:spcAft>
                          <a:spcPts val="0"/>
                        </a:spcAft>
                        <a:buNone/>
                      </a:pPr>
                      <a:r>
                        <a:rPr lang="en-US" sz="1800" u="none" strike="noStrike" cap="none"/>
                        <a:t>n = 56789; n.toExponential(2);	// "5.68e+4"</a:t>
                      </a:r>
                      <a:endParaRPr sz="1800" u="none" strike="noStrike" cap="none">
                        <a:latin typeface="Times New Roman"/>
                        <a:ea typeface="Times New Roman"/>
                        <a:cs typeface="Times New Roman"/>
                        <a:sym typeface="Times New Roman"/>
                      </a:endParaRPr>
                    </a:p>
                  </a:txBody>
                  <a:tcPr marL="0" marR="0" marT="40000" marB="0"/>
                </a:tc>
              </a:tr>
              <a:tr h="1642400">
                <a:tc>
                  <a:txBody>
                    <a:bodyPr/>
                    <a:lstStyle/>
                    <a:p>
                      <a:pPr marL="0" marR="0" lvl="0" indent="0" algn="l" rtl="0">
                        <a:lnSpc>
                          <a:spcPct val="100000"/>
                        </a:lnSpc>
                        <a:spcBef>
                          <a:spcPts val="0"/>
                        </a:spcBef>
                        <a:spcAft>
                          <a:spcPts val="0"/>
                        </a:spcAft>
                        <a:buNone/>
                      </a:pPr>
                      <a:endParaRPr sz="1800" u="none" strike="noStrike" cap="none"/>
                    </a:p>
                    <a:p>
                      <a:pPr marL="0" marR="0" lvl="0" indent="0" algn="l" rtl="0">
                        <a:lnSpc>
                          <a:spcPct val="100000"/>
                        </a:lnSpc>
                        <a:spcBef>
                          <a:spcPts val="25"/>
                        </a:spcBef>
                        <a:spcAft>
                          <a:spcPts val="0"/>
                        </a:spcAft>
                        <a:buNone/>
                      </a:pPr>
                      <a:endParaRPr sz="1800" u="none" strike="noStrike" cap="none"/>
                    </a:p>
                    <a:p>
                      <a:pPr marL="0" marR="0" lvl="0" indent="0" algn="ctr" rtl="0">
                        <a:lnSpc>
                          <a:spcPct val="100000"/>
                        </a:lnSpc>
                        <a:spcBef>
                          <a:spcPts val="0"/>
                        </a:spcBef>
                        <a:spcAft>
                          <a:spcPts val="0"/>
                        </a:spcAft>
                        <a:buNone/>
                      </a:pPr>
                      <a:r>
                        <a:rPr lang="en-US" sz="1800" u="none" strike="noStrike" cap="none"/>
                        <a:t>toString()</a:t>
                      </a:r>
                      <a:endParaRPr sz="1800" u="none" strike="noStrike" cap="none">
                        <a:latin typeface="Times New Roman"/>
                        <a:ea typeface="Times New Roman"/>
                        <a:cs typeface="Times New Roman"/>
                        <a:sym typeface="Times New Roman"/>
                      </a:endParaRPr>
                    </a:p>
                  </a:txBody>
                  <a:tcPr marL="0" marR="0" marT="0" marB="0"/>
                </a:tc>
                <a:tc>
                  <a:txBody>
                    <a:bodyPr/>
                    <a:lstStyle/>
                    <a:p>
                      <a:pPr marL="434340" marR="308610" lvl="0" indent="-342900" algn="l" rtl="0">
                        <a:lnSpc>
                          <a:spcPct val="100000"/>
                        </a:lnSpc>
                        <a:spcBef>
                          <a:spcPts val="0"/>
                        </a:spcBef>
                        <a:spcAft>
                          <a:spcPts val="0"/>
                        </a:spcAft>
                        <a:buNone/>
                      </a:pPr>
                      <a:r>
                        <a:rPr lang="en-US" sz="1800" u="none" strike="noStrike" cap="none"/>
                        <a:t>Converts from decimal system to any other system when  passing its base as parameter</a:t>
                      </a:r>
                      <a:endParaRPr sz="1800" u="none" strike="noStrike" cap="none"/>
                    </a:p>
                    <a:p>
                      <a:pPr marL="91440" marR="0" lvl="0" indent="0" algn="l" rtl="0">
                        <a:lnSpc>
                          <a:spcPct val="100000"/>
                        </a:lnSpc>
                        <a:spcBef>
                          <a:spcPts val="0"/>
                        </a:spcBef>
                        <a:spcAft>
                          <a:spcPts val="0"/>
                        </a:spcAft>
                        <a:buNone/>
                      </a:pPr>
                      <a:r>
                        <a:rPr lang="en-US" sz="1800" u="none" strike="noStrike" cap="none"/>
                        <a:t>var x=n.toString(16); //a</a:t>
                      </a:r>
                      <a:endParaRPr sz="1800" u="none" strike="noStrike" cap="none"/>
                    </a:p>
                    <a:p>
                      <a:pPr marL="91440" marR="0" lvl="0" indent="0" algn="l" rtl="0">
                        <a:lnSpc>
                          <a:spcPct val="100000"/>
                        </a:lnSpc>
                        <a:spcBef>
                          <a:spcPts val="0"/>
                        </a:spcBef>
                        <a:spcAft>
                          <a:spcPts val="0"/>
                        </a:spcAft>
                        <a:buNone/>
                      </a:pPr>
                      <a:endParaRPr sz="1800" u="none" strike="noStrike" cap="none"/>
                    </a:p>
                    <a:p>
                      <a:pPr marL="91440" marR="0" lvl="0" indent="0" algn="l" rtl="0">
                        <a:lnSpc>
                          <a:spcPct val="100000"/>
                        </a:lnSpc>
                        <a:spcBef>
                          <a:spcPts val="0"/>
                        </a:spcBef>
                        <a:spcAft>
                          <a:spcPts val="0"/>
                        </a:spcAft>
                        <a:buClr>
                          <a:schemeClr val="dk1"/>
                        </a:buClr>
                        <a:buSzPts val="1800"/>
                        <a:buFont typeface="Calibri"/>
                        <a:buNone/>
                      </a:pPr>
                      <a:r>
                        <a:rPr lang="en-US" sz="1800" u="none" strike="noStrike" cap="none"/>
                        <a:t>Returns a string representing the Number object.  </a:t>
                      </a:r>
                      <a:endParaRPr/>
                    </a:p>
                    <a:p>
                      <a:pPr marL="91440" marR="0" lvl="0" indent="0" algn="l" rtl="0">
                        <a:lnSpc>
                          <a:spcPct val="100000"/>
                        </a:lnSpc>
                        <a:spcBef>
                          <a:spcPts val="0"/>
                        </a:spcBef>
                        <a:spcAft>
                          <a:spcPts val="0"/>
                        </a:spcAft>
                        <a:buClr>
                          <a:schemeClr val="dk1"/>
                        </a:buClr>
                        <a:buSzPts val="1800"/>
                        <a:buFont typeface="Calibri"/>
                        <a:buNone/>
                      </a:pPr>
                      <a:r>
                        <a:rPr lang="en-US" sz="1800" u="none" strike="noStrike" cap="none"/>
                        <a:t>var numStr = n.toString(); //”10”</a:t>
                      </a:r>
                      <a:endParaRPr sz="1800" u="none" strike="noStrike" cap="none">
                        <a:latin typeface="Times New Roman"/>
                        <a:ea typeface="Times New Roman"/>
                        <a:cs typeface="Times New Roman"/>
                        <a:sym typeface="Times New Roman"/>
                      </a:endParaRPr>
                    </a:p>
                  </a:txBody>
                  <a:tcPr marL="0" marR="0" marT="40000" marB="0"/>
                </a:tc>
              </a:tr>
              <a:tr h="884100">
                <a:tc>
                  <a:txBody>
                    <a:bodyPr/>
                    <a:lstStyle/>
                    <a:p>
                      <a:pPr marL="0" marR="0" lvl="0" indent="0" algn="l" rtl="0">
                        <a:lnSpc>
                          <a:spcPct val="100000"/>
                        </a:lnSpc>
                        <a:spcBef>
                          <a:spcPts val="0"/>
                        </a:spcBef>
                        <a:spcAft>
                          <a:spcPts val="0"/>
                        </a:spcAft>
                        <a:buNone/>
                      </a:pPr>
                      <a:endParaRPr sz="1800" u="none" strike="noStrike" cap="none"/>
                    </a:p>
                    <a:p>
                      <a:pPr marL="0" marR="0" lvl="0" indent="0" algn="ctr" rtl="0">
                        <a:lnSpc>
                          <a:spcPct val="100000"/>
                        </a:lnSpc>
                        <a:spcBef>
                          <a:spcPts val="0"/>
                        </a:spcBef>
                        <a:spcAft>
                          <a:spcPts val="0"/>
                        </a:spcAft>
                        <a:buNone/>
                      </a:pPr>
                      <a:r>
                        <a:rPr lang="en-US" sz="1800" u="none" strike="noStrike" cap="none"/>
                        <a:t>valueOf()</a:t>
                      </a:r>
                      <a:endParaRPr sz="1800" u="none" strike="noStrike" cap="none">
                        <a:latin typeface="Times New Roman"/>
                        <a:ea typeface="Times New Roman"/>
                        <a:cs typeface="Times New Roman"/>
                        <a:sym typeface="Times New Roman"/>
                      </a:endParaRPr>
                    </a:p>
                  </a:txBody>
                  <a:tcPr marL="0" marR="0" marT="5725" marB="0"/>
                </a:tc>
                <a:tc>
                  <a:txBody>
                    <a:bodyPr/>
                    <a:lstStyle/>
                    <a:p>
                      <a:pPr marL="434340" marR="121285" lvl="0" indent="-342900" algn="l" rtl="0">
                        <a:lnSpc>
                          <a:spcPct val="100000"/>
                        </a:lnSpc>
                        <a:spcBef>
                          <a:spcPts val="0"/>
                        </a:spcBef>
                        <a:spcAft>
                          <a:spcPts val="0"/>
                        </a:spcAft>
                        <a:buNone/>
                      </a:pPr>
                      <a:r>
                        <a:rPr lang="en-US" sz="1800" u="none" strike="noStrike" cap="none"/>
                        <a:t>returns the primitive value of a Number object as a number  data type.</a:t>
                      </a:r>
                      <a:endParaRPr sz="1800" u="none" strike="noStrike" cap="none"/>
                    </a:p>
                    <a:p>
                      <a:pPr marL="91440" marR="0" lvl="0" indent="0" algn="l" rtl="0">
                        <a:lnSpc>
                          <a:spcPct val="100000"/>
                        </a:lnSpc>
                        <a:spcBef>
                          <a:spcPts val="5"/>
                        </a:spcBef>
                        <a:spcAft>
                          <a:spcPts val="0"/>
                        </a:spcAft>
                        <a:buNone/>
                      </a:pPr>
                      <a:r>
                        <a:rPr lang="en-US" sz="1800" u="none" strike="noStrike" cap="none"/>
                        <a:t>n.valueOf() ;//10</a:t>
                      </a:r>
                      <a:endParaRPr sz="1800" u="none" strike="noStrike" cap="none">
                        <a:latin typeface="Times New Roman"/>
                        <a:ea typeface="Times New Roman"/>
                        <a:cs typeface="Times New Roman"/>
                        <a:sym typeface="Times New Roman"/>
                      </a:endParaRPr>
                    </a:p>
                  </a:txBody>
                  <a:tcPr marL="0" marR="0" marT="40000" marB="0"/>
                </a:tc>
              </a:tr>
            </a:tbl>
          </a:graphicData>
        </a:graphic>
      </p:graphicFrame>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12"/>
          <p:cNvPicPr preferRelativeResize="0"/>
          <p:nvPr/>
        </p:nvPicPr>
        <p:blipFill rotWithShape="1">
          <a:blip r:embed="rId3">
            <a:alphaModFix/>
          </a:blip>
          <a:srcRect/>
          <a:stretch/>
        </p:blipFill>
        <p:spPr>
          <a:xfrm rot="-5400000">
            <a:off x="1114032" y="2767926"/>
            <a:ext cx="4837063" cy="1663907"/>
          </a:xfrm>
          <a:prstGeom prst="rect">
            <a:avLst/>
          </a:prstGeom>
          <a:noFill/>
          <a:ln>
            <a:noFill/>
          </a:ln>
        </p:spPr>
      </p:pic>
      <p:sp>
        <p:nvSpPr>
          <p:cNvPr id="269" name="Google Shape;269;p12"/>
          <p:cNvSpPr txBox="1"/>
          <p:nvPr/>
        </p:nvSpPr>
        <p:spPr>
          <a:xfrm rot="-5400000">
            <a:off x="-890212" y="2668202"/>
            <a:ext cx="5376982" cy="132343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0">
                <a:solidFill>
                  <a:srgbClr val="C5D80E"/>
                </a:solidFill>
                <a:latin typeface="Baumans"/>
                <a:ea typeface="Baumans"/>
                <a:cs typeface="Baumans"/>
                <a:sym typeface="Baumans"/>
              </a:rPr>
              <a:t>Boolean</a:t>
            </a:r>
            <a:endParaRPr sz="5400">
              <a:solidFill>
                <a:srgbClr val="C5D80E"/>
              </a:solidFill>
              <a:latin typeface="Baumans"/>
              <a:ea typeface="Baumans"/>
              <a:cs typeface="Baumans"/>
              <a:sym typeface="Baumans"/>
            </a:endParaRPr>
          </a:p>
        </p:txBody>
      </p:sp>
      <p:sp>
        <p:nvSpPr>
          <p:cNvPr id="270" name="Google Shape;270;p12"/>
          <p:cNvSpPr/>
          <p:nvPr/>
        </p:nvSpPr>
        <p:spPr>
          <a:xfrm>
            <a:off x="4469447" y="1181347"/>
            <a:ext cx="6758185" cy="2123658"/>
          </a:xfrm>
          <a:prstGeom prst="rect">
            <a:avLst/>
          </a:prstGeom>
          <a:solidFill>
            <a:srgbClr val="FFC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Boolean object is an object wrapper for a boolean value.</a:t>
            </a:r>
            <a:endParaRPr/>
          </a:p>
        </p:txBody>
      </p:sp>
      <p:sp>
        <p:nvSpPr>
          <p:cNvPr id="271" name="Google Shape;271;p12"/>
          <p:cNvSpPr/>
          <p:nvPr/>
        </p:nvSpPr>
        <p:spPr>
          <a:xfrm rot="-5400000">
            <a:off x="1004312" y="919228"/>
            <a:ext cx="1988045"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a:solidFill>
                  <a:srgbClr val="0D7DB9"/>
                </a:solidFill>
                <a:latin typeface="Pinyon Script"/>
                <a:ea typeface="Pinyon Script"/>
                <a:cs typeface="Pinyon Script"/>
                <a:sym typeface="Pinyon Script"/>
              </a:rPr>
              <a:t>Wrapper</a:t>
            </a:r>
            <a:endParaRPr sz="5400">
              <a:solidFill>
                <a:schemeClr val="dk1"/>
              </a:solidFill>
              <a:latin typeface="Calibri"/>
              <a:ea typeface="Calibri"/>
              <a:cs typeface="Calibri"/>
              <a:sym typeface="Calibri"/>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body" idx="1"/>
          </p:nvPr>
        </p:nvSpPr>
        <p:spPr>
          <a:xfrm>
            <a:off x="778961" y="1442941"/>
            <a:ext cx="10897593" cy="5213469"/>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Clr>
                <a:srgbClr val="2F5496"/>
              </a:buClr>
              <a:buSzPts val="2000"/>
              <a:buNone/>
            </a:pPr>
            <a:r>
              <a:rPr lang="en-US" sz="2000">
                <a:solidFill>
                  <a:srgbClr val="2F5496"/>
                </a:solidFill>
              </a:rPr>
              <a:t>The Boolean object is used to convert a non-Boolean value to a Boolean value (true or false).</a:t>
            </a:r>
            <a:endParaRPr/>
          </a:p>
          <a:p>
            <a:pPr marL="0" lvl="0" indent="0" algn="l" rtl="0">
              <a:lnSpc>
                <a:spcPct val="110000"/>
              </a:lnSpc>
              <a:spcBef>
                <a:spcPts val="1000"/>
              </a:spcBef>
              <a:spcAft>
                <a:spcPts val="0"/>
              </a:spcAft>
              <a:buClr>
                <a:srgbClr val="2F5496"/>
              </a:buClr>
              <a:buSzPts val="2000"/>
              <a:buNone/>
            </a:pPr>
            <a:r>
              <a:rPr lang="en-US" sz="2000">
                <a:solidFill>
                  <a:srgbClr val="2F5496"/>
                </a:solidFill>
              </a:rPr>
              <a:t>■ Everything in the language is either “truthy” or “falsy”</a:t>
            </a:r>
            <a:endParaRPr/>
          </a:p>
          <a:p>
            <a:pPr marL="0" lvl="0" indent="0" algn="l" rtl="0">
              <a:lnSpc>
                <a:spcPct val="110000"/>
              </a:lnSpc>
              <a:spcBef>
                <a:spcPts val="1000"/>
              </a:spcBef>
              <a:spcAft>
                <a:spcPts val="0"/>
              </a:spcAft>
              <a:buClr>
                <a:srgbClr val="2F5496"/>
              </a:buClr>
              <a:buSzPts val="2000"/>
              <a:buNone/>
            </a:pPr>
            <a:r>
              <a:rPr lang="en-US" sz="2000">
                <a:solidFill>
                  <a:srgbClr val="2F5496"/>
                </a:solidFill>
              </a:rPr>
              <a:t>■ The rules for truthiness:</a:t>
            </a:r>
            <a:endParaRPr/>
          </a:p>
          <a:p>
            <a:pPr marL="457200" lvl="1" indent="0" algn="l" rtl="0">
              <a:lnSpc>
                <a:spcPct val="110000"/>
              </a:lnSpc>
              <a:spcBef>
                <a:spcPts val="500"/>
              </a:spcBef>
              <a:spcAft>
                <a:spcPts val="0"/>
              </a:spcAft>
              <a:buClr>
                <a:srgbClr val="2F5496"/>
              </a:buClr>
              <a:buSzPts val="1800"/>
              <a:buNone/>
            </a:pPr>
            <a:r>
              <a:rPr lang="en-US" sz="1800">
                <a:solidFill>
                  <a:srgbClr val="2F5496"/>
                </a:solidFill>
              </a:rPr>
              <a:t> 0 , ”” , NaN , null , and undefined 🡪 falsy</a:t>
            </a:r>
            <a:endParaRPr sz="1800">
              <a:solidFill>
                <a:srgbClr val="2F5496"/>
              </a:solidFill>
            </a:endParaRPr>
          </a:p>
          <a:p>
            <a:pPr marL="457200" lvl="1" indent="0" algn="l" rtl="0">
              <a:lnSpc>
                <a:spcPct val="110000"/>
              </a:lnSpc>
              <a:spcBef>
                <a:spcPts val="500"/>
              </a:spcBef>
              <a:spcAft>
                <a:spcPts val="0"/>
              </a:spcAft>
              <a:buClr>
                <a:srgbClr val="2F5496"/>
              </a:buClr>
              <a:buSzPts val="1800"/>
              <a:buNone/>
            </a:pPr>
            <a:r>
              <a:rPr lang="en-US" sz="1800">
                <a:solidFill>
                  <a:srgbClr val="2F5496"/>
                </a:solidFill>
              </a:rPr>
              <a:t>  Everything else 🡪 truthy</a:t>
            </a:r>
            <a:endParaRPr/>
          </a:p>
          <a:p>
            <a:pPr marL="0" lvl="0" indent="0" algn="l" rtl="0">
              <a:lnSpc>
                <a:spcPct val="110000"/>
              </a:lnSpc>
              <a:spcBef>
                <a:spcPts val="1000"/>
              </a:spcBef>
              <a:spcAft>
                <a:spcPts val="0"/>
              </a:spcAft>
              <a:buClr>
                <a:srgbClr val="2F5496"/>
              </a:buClr>
              <a:buSzPts val="2000"/>
              <a:buNone/>
            </a:pPr>
            <a:r>
              <a:rPr lang="en-US" sz="2000">
                <a:solidFill>
                  <a:srgbClr val="2F5496"/>
                </a:solidFill>
              </a:rPr>
              <a:t>■ You can convert any value to it’s boolean equivalent by applying “!!” preceding the value</a:t>
            </a:r>
            <a:endParaRPr/>
          </a:p>
          <a:p>
            <a:pPr marL="0" lvl="0" indent="0" algn="l" rtl="0">
              <a:lnSpc>
                <a:spcPct val="110000"/>
              </a:lnSpc>
              <a:spcBef>
                <a:spcPts val="1000"/>
              </a:spcBef>
              <a:spcAft>
                <a:spcPts val="0"/>
              </a:spcAft>
              <a:buClr>
                <a:srgbClr val="2F5496"/>
              </a:buClr>
              <a:buSzPts val="2000"/>
              <a:buNone/>
            </a:pPr>
            <a:r>
              <a:rPr lang="en-US" sz="2000">
                <a:solidFill>
                  <a:srgbClr val="2F5496"/>
                </a:solidFill>
              </a:rPr>
              <a:t>■ Example:</a:t>
            </a:r>
            <a:endParaRPr/>
          </a:p>
          <a:p>
            <a:pPr marL="457200" lvl="1" indent="0" algn="l" rtl="0">
              <a:lnSpc>
                <a:spcPct val="110000"/>
              </a:lnSpc>
              <a:spcBef>
                <a:spcPts val="500"/>
              </a:spcBef>
              <a:spcAft>
                <a:spcPts val="0"/>
              </a:spcAft>
              <a:buClr>
                <a:srgbClr val="2F5496"/>
              </a:buClr>
              <a:buSzPts val="1800"/>
              <a:buNone/>
            </a:pPr>
            <a:r>
              <a:rPr lang="en-US" sz="1800">
                <a:solidFill>
                  <a:srgbClr val="2F5496"/>
                </a:solidFill>
              </a:rPr>
              <a:t>!!”” 🡺 false</a:t>
            </a:r>
            <a:endParaRPr/>
          </a:p>
          <a:p>
            <a:pPr marL="457200" lvl="1" indent="0" algn="l" rtl="0">
              <a:lnSpc>
                <a:spcPct val="110000"/>
              </a:lnSpc>
              <a:spcBef>
                <a:spcPts val="500"/>
              </a:spcBef>
              <a:spcAft>
                <a:spcPts val="0"/>
              </a:spcAft>
              <a:buClr>
                <a:srgbClr val="2F5496"/>
              </a:buClr>
              <a:buSzPts val="1800"/>
              <a:buNone/>
            </a:pPr>
            <a:r>
              <a:rPr lang="en-US" sz="1800">
                <a:solidFill>
                  <a:srgbClr val="2F5496"/>
                </a:solidFill>
              </a:rPr>
              <a:t>!!123 🡺true</a:t>
            </a:r>
            <a:endParaRPr/>
          </a:p>
          <a:p>
            <a:pPr marL="0" lvl="0" indent="0" algn="l" rtl="0">
              <a:lnSpc>
                <a:spcPct val="110000"/>
              </a:lnSpc>
              <a:spcBef>
                <a:spcPts val="1000"/>
              </a:spcBef>
              <a:spcAft>
                <a:spcPts val="0"/>
              </a:spcAft>
              <a:buClr>
                <a:srgbClr val="2F5496"/>
              </a:buClr>
              <a:buSzPts val="2000"/>
              <a:buNone/>
            </a:pPr>
            <a:r>
              <a:rPr lang="en-US" sz="2000">
                <a:solidFill>
                  <a:srgbClr val="2F5496"/>
                </a:solidFill>
              </a:rPr>
              <a:t>■ To create Boolean Object</a:t>
            </a:r>
            <a:endParaRPr/>
          </a:p>
          <a:p>
            <a:pPr marL="457200" lvl="1" indent="0" algn="l" rtl="0">
              <a:lnSpc>
                <a:spcPct val="110000"/>
              </a:lnSpc>
              <a:spcBef>
                <a:spcPts val="500"/>
              </a:spcBef>
              <a:spcAft>
                <a:spcPts val="0"/>
              </a:spcAft>
              <a:buClr>
                <a:srgbClr val="2F5496"/>
              </a:buClr>
              <a:buSzPts val="1800"/>
              <a:buNone/>
            </a:pPr>
            <a:r>
              <a:rPr lang="en-US" sz="1800">
                <a:solidFill>
                  <a:srgbClr val="2F5496"/>
                </a:solidFill>
              </a:rPr>
              <a:t> var b = new Boolean(); 🡪 false // typeof is Object</a:t>
            </a:r>
            <a:endParaRPr/>
          </a:p>
          <a:p>
            <a:pPr marL="457200" lvl="1" indent="0" algn="l" rtl="0">
              <a:lnSpc>
                <a:spcPct val="110000"/>
              </a:lnSpc>
              <a:spcBef>
                <a:spcPts val="500"/>
              </a:spcBef>
              <a:spcAft>
                <a:spcPts val="0"/>
              </a:spcAft>
              <a:buClr>
                <a:srgbClr val="2F5496"/>
              </a:buClr>
              <a:buSzPts val="1800"/>
              <a:buNone/>
            </a:pPr>
            <a:r>
              <a:rPr lang="en-US" sz="1800">
                <a:solidFill>
                  <a:srgbClr val="2F5496"/>
                </a:solidFill>
              </a:rPr>
              <a:t> B = false 🡪 false // typeof “boolean”</a:t>
            </a:r>
            <a:endParaRPr sz="2000">
              <a:solidFill>
                <a:srgbClr val="2F5496"/>
              </a:solidFill>
            </a:endParaRPr>
          </a:p>
        </p:txBody>
      </p:sp>
      <p:sp>
        <p:nvSpPr>
          <p:cNvPr id="278" name="Google Shape;278;p13"/>
          <p:cNvSpPr txBox="1"/>
          <p:nvPr/>
        </p:nvSpPr>
        <p:spPr>
          <a:xfrm>
            <a:off x="849300" y="406767"/>
            <a:ext cx="4496423"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lt1"/>
                </a:solidFill>
                <a:latin typeface="Calibri"/>
                <a:ea typeface="Calibri"/>
                <a:cs typeface="Calibri"/>
                <a:sym typeface="Calibri"/>
              </a:rPr>
              <a:t>Boolean Object</a:t>
            </a:r>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body" idx="1"/>
          </p:nvPr>
        </p:nvSpPr>
        <p:spPr>
          <a:xfrm>
            <a:off x="740225" y="1529542"/>
            <a:ext cx="10897593" cy="4921691"/>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50000"/>
              </a:lnSpc>
              <a:spcBef>
                <a:spcPts val="0"/>
              </a:spcBef>
              <a:spcAft>
                <a:spcPts val="0"/>
              </a:spcAft>
              <a:buClr>
                <a:srgbClr val="2F5496"/>
              </a:buClr>
              <a:buSzPts val="2400"/>
              <a:buNone/>
            </a:pPr>
            <a:r>
              <a:rPr lang="en-US" sz="2400">
                <a:solidFill>
                  <a:srgbClr val="2F5496"/>
                </a:solidFill>
              </a:rPr>
              <a:t>🡺All the following lines of code create Boolean objects withan initial value of false:</a:t>
            </a:r>
            <a:endParaRPr/>
          </a:p>
          <a:p>
            <a:pPr marL="457200" lvl="1" indent="0" algn="l" rtl="0">
              <a:lnSpc>
                <a:spcPct val="150000"/>
              </a:lnSpc>
              <a:spcBef>
                <a:spcPts val="500"/>
              </a:spcBef>
              <a:spcAft>
                <a:spcPts val="0"/>
              </a:spcAft>
              <a:buClr>
                <a:srgbClr val="2F5496"/>
              </a:buClr>
              <a:buSzPts val="2400"/>
              <a:buNone/>
            </a:pPr>
            <a:r>
              <a:rPr lang="en-US">
                <a:solidFill>
                  <a:srgbClr val="2F5496"/>
                </a:solidFill>
              </a:rPr>
              <a:t>var myBoolean=new Boolean()</a:t>
            </a:r>
            <a:endParaRPr/>
          </a:p>
          <a:p>
            <a:pPr marL="457200" lvl="1" indent="0" algn="l" rtl="0">
              <a:lnSpc>
                <a:spcPct val="150000"/>
              </a:lnSpc>
              <a:spcBef>
                <a:spcPts val="500"/>
              </a:spcBef>
              <a:spcAft>
                <a:spcPts val="0"/>
              </a:spcAft>
              <a:buClr>
                <a:srgbClr val="2F5496"/>
              </a:buClr>
              <a:buSzPts val="2400"/>
              <a:buNone/>
            </a:pPr>
            <a:r>
              <a:rPr lang="en-US">
                <a:solidFill>
                  <a:srgbClr val="2F5496"/>
                </a:solidFill>
              </a:rPr>
              <a:t>var myBoolean=new Boolean(0)</a:t>
            </a:r>
            <a:endParaRPr/>
          </a:p>
          <a:p>
            <a:pPr marL="457200" lvl="1" indent="0" algn="l" rtl="0">
              <a:lnSpc>
                <a:spcPct val="150000"/>
              </a:lnSpc>
              <a:spcBef>
                <a:spcPts val="500"/>
              </a:spcBef>
              <a:spcAft>
                <a:spcPts val="0"/>
              </a:spcAft>
              <a:buClr>
                <a:srgbClr val="2F5496"/>
              </a:buClr>
              <a:buSzPts val="2400"/>
              <a:buNone/>
            </a:pPr>
            <a:r>
              <a:rPr lang="en-US">
                <a:solidFill>
                  <a:srgbClr val="2F5496"/>
                </a:solidFill>
              </a:rPr>
              <a:t>var myBoolean=new Boolean(null)</a:t>
            </a:r>
            <a:endParaRPr/>
          </a:p>
          <a:p>
            <a:pPr marL="457200" lvl="1" indent="0" algn="l" rtl="0">
              <a:lnSpc>
                <a:spcPct val="150000"/>
              </a:lnSpc>
              <a:spcBef>
                <a:spcPts val="500"/>
              </a:spcBef>
              <a:spcAft>
                <a:spcPts val="0"/>
              </a:spcAft>
              <a:buClr>
                <a:srgbClr val="2F5496"/>
              </a:buClr>
              <a:buSzPts val="2400"/>
              <a:buNone/>
            </a:pPr>
            <a:r>
              <a:rPr lang="en-US">
                <a:solidFill>
                  <a:srgbClr val="2F5496"/>
                </a:solidFill>
              </a:rPr>
              <a:t>var myBoolean=new Boolean(undefined)</a:t>
            </a:r>
            <a:endParaRPr/>
          </a:p>
          <a:p>
            <a:pPr marL="457200" lvl="1" indent="0" algn="l" rtl="0">
              <a:lnSpc>
                <a:spcPct val="150000"/>
              </a:lnSpc>
              <a:spcBef>
                <a:spcPts val="500"/>
              </a:spcBef>
              <a:spcAft>
                <a:spcPts val="0"/>
              </a:spcAft>
              <a:buClr>
                <a:srgbClr val="2F5496"/>
              </a:buClr>
              <a:buSzPts val="2400"/>
              <a:buNone/>
            </a:pPr>
            <a:r>
              <a:rPr lang="en-US">
                <a:solidFill>
                  <a:srgbClr val="2F5496"/>
                </a:solidFill>
              </a:rPr>
              <a:t>var myBoolean=new Boolean("")</a:t>
            </a:r>
            <a:endParaRPr/>
          </a:p>
          <a:p>
            <a:pPr marL="457200" lvl="1" indent="0" algn="l" rtl="0">
              <a:lnSpc>
                <a:spcPct val="150000"/>
              </a:lnSpc>
              <a:spcBef>
                <a:spcPts val="500"/>
              </a:spcBef>
              <a:spcAft>
                <a:spcPts val="0"/>
              </a:spcAft>
              <a:buClr>
                <a:srgbClr val="2F5496"/>
              </a:buClr>
              <a:buSzPts val="2400"/>
              <a:buNone/>
            </a:pPr>
            <a:r>
              <a:rPr lang="en-US">
                <a:solidFill>
                  <a:srgbClr val="2F5496"/>
                </a:solidFill>
              </a:rPr>
              <a:t>var myBoolean=new Boolean(false)</a:t>
            </a:r>
            <a:endParaRPr/>
          </a:p>
          <a:p>
            <a:pPr marL="457200" lvl="1" indent="0" algn="l" rtl="0">
              <a:lnSpc>
                <a:spcPct val="150000"/>
              </a:lnSpc>
              <a:spcBef>
                <a:spcPts val="500"/>
              </a:spcBef>
              <a:spcAft>
                <a:spcPts val="0"/>
              </a:spcAft>
              <a:buClr>
                <a:srgbClr val="2F5496"/>
              </a:buClr>
              <a:buSzPts val="2400"/>
              <a:buNone/>
            </a:pPr>
            <a:r>
              <a:rPr lang="en-US">
                <a:solidFill>
                  <a:srgbClr val="2F5496"/>
                </a:solidFill>
              </a:rPr>
              <a:t>var myBoolean=new Boolean(NaN)</a:t>
            </a:r>
            <a:endParaRPr/>
          </a:p>
        </p:txBody>
      </p:sp>
      <p:sp>
        <p:nvSpPr>
          <p:cNvPr id="285" name="Google Shape;285;p14"/>
          <p:cNvSpPr txBox="1"/>
          <p:nvPr/>
        </p:nvSpPr>
        <p:spPr>
          <a:xfrm>
            <a:off x="849300" y="406767"/>
            <a:ext cx="4496423"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lt1"/>
                </a:solidFill>
                <a:latin typeface="Calibri"/>
                <a:ea typeface="Calibri"/>
                <a:cs typeface="Calibri"/>
                <a:sym typeface="Calibri"/>
              </a:rPr>
              <a:t>Boolean Object</a:t>
            </a:r>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a:spLocks noGrp="1"/>
          </p:cNvSpPr>
          <p:nvPr>
            <p:ph type="body" idx="1"/>
          </p:nvPr>
        </p:nvSpPr>
        <p:spPr>
          <a:xfrm>
            <a:off x="740225" y="1529542"/>
            <a:ext cx="11076637" cy="4921691"/>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2F5496"/>
              </a:buClr>
              <a:buSzPts val="2400"/>
              <a:buNone/>
            </a:pPr>
            <a:r>
              <a:rPr lang="en-US" sz="2400">
                <a:solidFill>
                  <a:srgbClr val="2F5496"/>
                </a:solidFill>
              </a:rPr>
              <a:t>🡺And all the following lines of code create Boolean objectswith an initial value of true:</a:t>
            </a:r>
            <a:endParaRPr/>
          </a:p>
          <a:p>
            <a:pPr marL="0" lvl="0" indent="0" algn="l" rtl="0">
              <a:lnSpc>
                <a:spcPct val="150000"/>
              </a:lnSpc>
              <a:spcBef>
                <a:spcPts val="1000"/>
              </a:spcBef>
              <a:spcAft>
                <a:spcPts val="0"/>
              </a:spcAft>
              <a:buClr>
                <a:srgbClr val="2F5496"/>
              </a:buClr>
              <a:buSzPts val="2400"/>
              <a:buNone/>
            </a:pPr>
            <a:r>
              <a:rPr lang="en-US" sz="2400">
                <a:solidFill>
                  <a:srgbClr val="2F5496"/>
                </a:solidFill>
              </a:rPr>
              <a:t>var myBoolean=new Boolean(true)</a:t>
            </a:r>
            <a:endParaRPr/>
          </a:p>
          <a:p>
            <a:pPr marL="0" lvl="0" indent="0" algn="l" rtl="0">
              <a:lnSpc>
                <a:spcPct val="150000"/>
              </a:lnSpc>
              <a:spcBef>
                <a:spcPts val="1000"/>
              </a:spcBef>
              <a:spcAft>
                <a:spcPts val="0"/>
              </a:spcAft>
              <a:buClr>
                <a:srgbClr val="2F5496"/>
              </a:buClr>
              <a:buSzPts val="2400"/>
              <a:buNone/>
            </a:pPr>
            <a:r>
              <a:rPr lang="en-US" sz="2400">
                <a:solidFill>
                  <a:srgbClr val="2F5496"/>
                </a:solidFill>
              </a:rPr>
              <a:t>var myBoolean=new Boolean(1)</a:t>
            </a:r>
            <a:endParaRPr/>
          </a:p>
          <a:p>
            <a:pPr marL="0" lvl="0" indent="0" algn="l" rtl="0">
              <a:lnSpc>
                <a:spcPct val="150000"/>
              </a:lnSpc>
              <a:spcBef>
                <a:spcPts val="1000"/>
              </a:spcBef>
              <a:spcAft>
                <a:spcPts val="0"/>
              </a:spcAft>
              <a:buClr>
                <a:srgbClr val="2F5496"/>
              </a:buClr>
              <a:buSzPts val="2400"/>
              <a:buNone/>
            </a:pPr>
            <a:r>
              <a:rPr lang="en-US" sz="2400">
                <a:solidFill>
                  <a:srgbClr val="2F5496"/>
                </a:solidFill>
              </a:rPr>
              <a:t>var myBoolean=new Boolean("false“)</a:t>
            </a:r>
            <a:endParaRPr/>
          </a:p>
          <a:p>
            <a:pPr marL="0" lvl="0" indent="0" algn="l" rtl="0">
              <a:lnSpc>
                <a:spcPct val="150000"/>
              </a:lnSpc>
              <a:spcBef>
                <a:spcPts val="1000"/>
              </a:spcBef>
              <a:spcAft>
                <a:spcPts val="0"/>
              </a:spcAft>
              <a:buClr>
                <a:srgbClr val="2F5496"/>
              </a:buClr>
              <a:buSzPts val="2400"/>
              <a:buNone/>
            </a:pPr>
            <a:r>
              <a:rPr lang="en-US" sz="2400">
                <a:solidFill>
                  <a:srgbClr val="2F5496"/>
                </a:solidFill>
              </a:rPr>
              <a:t>var myBoolean=new Boolean(“anyThing")</a:t>
            </a:r>
            <a:endParaRPr/>
          </a:p>
        </p:txBody>
      </p:sp>
      <p:sp>
        <p:nvSpPr>
          <p:cNvPr id="292" name="Google Shape;292;p15"/>
          <p:cNvSpPr txBox="1"/>
          <p:nvPr/>
        </p:nvSpPr>
        <p:spPr>
          <a:xfrm>
            <a:off x="849300" y="406767"/>
            <a:ext cx="4496423"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lt1"/>
                </a:solidFill>
                <a:latin typeface="Calibri"/>
                <a:ea typeface="Calibri"/>
                <a:cs typeface="Calibri"/>
                <a:sym typeface="Calibri"/>
              </a:rPr>
              <a:t>Boolean Object</a:t>
            </a:r>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16"/>
          <p:cNvPicPr preferRelativeResize="0"/>
          <p:nvPr/>
        </p:nvPicPr>
        <p:blipFill rotWithShape="1">
          <a:blip r:embed="rId3">
            <a:alphaModFix/>
          </a:blip>
          <a:srcRect/>
          <a:stretch/>
        </p:blipFill>
        <p:spPr>
          <a:xfrm rot="-5400000">
            <a:off x="1114032" y="2767926"/>
            <a:ext cx="4837063" cy="1663907"/>
          </a:xfrm>
          <a:prstGeom prst="rect">
            <a:avLst/>
          </a:prstGeom>
          <a:noFill/>
          <a:ln>
            <a:noFill/>
          </a:ln>
        </p:spPr>
      </p:pic>
      <p:sp>
        <p:nvSpPr>
          <p:cNvPr id="298" name="Google Shape;298;p16"/>
          <p:cNvSpPr txBox="1"/>
          <p:nvPr/>
        </p:nvSpPr>
        <p:spPr>
          <a:xfrm rot="-5400000">
            <a:off x="-890212" y="2668202"/>
            <a:ext cx="5376982" cy="132343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0">
                <a:solidFill>
                  <a:srgbClr val="338505"/>
                </a:solidFill>
                <a:latin typeface="Baumans"/>
                <a:ea typeface="Baumans"/>
                <a:cs typeface="Baumans"/>
                <a:sym typeface="Baumans"/>
              </a:rPr>
              <a:t>Math</a:t>
            </a:r>
            <a:endParaRPr sz="5400">
              <a:solidFill>
                <a:srgbClr val="338505"/>
              </a:solidFill>
              <a:latin typeface="Baumans"/>
              <a:ea typeface="Baumans"/>
              <a:cs typeface="Baumans"/>
              <a:sym typeface="Baumans"/>
            </a:endParaRPr>
          </a:p>
        </p:txBody>
      </p:sp>
      <p:sp>
        <p:nvSpPr>
          <p:cNvPr id="299" name="Google Shape;299;p16"/>
          <p:cNvSpPr/>
          <p:nvPr/>
        </p:nvSpPr>
        <p:spPr>
          <a:xfrm>
            <a:off x="4469447" y="1181347"/>
            <a:ext cx="6758185" cy="4832092"/>
          </a:xfrm>
          <a:prstGeom prst="rect">
            <a:avLst/>
          </a:prstGeom>
          <a:solidFill>
            <a:srgbClr val="75707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Math is a built-in object that has properties and methods for mathematical constants and functions.</a:t>
            </a:r>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7"/>
          <p:cNvSpPr txBox="1">
            <a:spLocks noGrp="1"/>
          </p:cNvSpPr>
          <p:nvPr>
            <p:ph type="body" idx="1"/>
          </p:nvPr>
        </p:nvSpPr>
        <p:spPr>
          <a:xfrm>
            <a:off x="740225" y="1529542"/>
            <a:ext cx="11076637" cy="4921691"/>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rgbClr val="2F5496"/>
              </a:buClr>
              <a:buSzPts val="2800"/>
              <a:buFont typeface="Noto Sans Symbols"/>
              <a:buChar char="▪"/>
            </a:pPr>
            <a:r>
              <a:rPr lang="en-US">
                <a:solidFill>
                  <a:srgbClr val="2F5496"/>
                </a:solidFill>
              </a:rPr>
              <a:t>Allows you to perform common mathematical tasks.</a:t>
            </a:r>
            <a:endParaRPr/>
          </a:p>
          <a:p>
            <a:pPr marL="228600" lvl="0" indent="-228600" algn="l" rtl="0">
              <a:lnSpc>
                <a:spcPct val="150000"/>
              </a:lnSpc>
              <a:spcBef>
                <a:spcPts val="1000"/>
              </a:spcBef>
              <a:spcAft>
                <a:spcPts val="0"/>
              </a:spcAft>
              <a:buClr>
                <a:srgbClr val="2F5496"/>
              </a:buClr>
              <a:buSzPts val="2800"/>
              <a:buFont typeface="Noto Sans Symbols"/>
              <a:buChar char="▪"/>
            </a:pPr>
            <a:r>
              <a:rPr lang="en-US">
                <a:solidFill>
                  <a:srgbClr val="2F5496"/>
                </a:solidFill>
              </a:rPr>
              <a:t>The Math object is a static object.</a:t>
            </a:r>
            <a:endParaRPr/>
          </a:p>
          <a:p>
            <a:pPr marL="228600" lvl="0" indent="-228600" algn="l" rtl="0">
              <a:lnSpc>
                <a:spcPct val="150000"/>
              </a:lnSpc>
              <a:spcBef>
                <a:spcPts val="1000"/>
              </a:spcBef>
              <a:spcAft>
                <a:spcPts val="0"/>
              </a:spcAft>
              <a:buClr>
                <a:srgbClr val="2F5496"/>
              </a:buClr>
              <a:buSzPts val="2800"/>
              <a:buFont typeface="Noto Sans Symbols"/>
              <a:buChar char="▪"/>
            </a:pPr>
            <a:r>
              <a:rPr lang="en-US">
                <a:solidFill>
                  <a:srgbClr val="2F5496"/>
                </a:solidFill>
              </a:rPr>
              <a:t> Math is a little different from other built-in objects because it cannot be used as a constructor to create objects.</a:t>
            </a:r>
            <a:endParaRPr/>
          </a:p>
          <a:p>
            <a:pPr marL="228600" lvl="0" indent="-228600" algn="l" rtl="0">
              <a:lnSpc>
                <a:spcPct val="150000"/>
              </a:lnSpc>
              <a:spcBef>
                <a:spcPts val="1000"/>
              </a:spcBef>
              <a:spcAft>
                <a:spcPts val="0"/>
              </a:spcAft>
              <a:buClr>
                <a:srgbClr val="2F5496"/>
              </a:buClr>
              <a:buSzPts val="2800"/>
              <a:buFont typeface="Noto Sans Symbols"/>
              <a:buChar char="▪"/>
            </a:pPr>
            <a:r>
              <a:rPr lang="en-US">
                <a:solidFill>
                  <a:srgbClr val="2F5496"/>
                </a:solidFill>
              </a:rPr>
              <a:t>Its just a collection of functions and constants</a:t>
            </a:r>
            <a:endParaRPr/>
          </a:p>
        </p:txBody>
      </p:sp>
      <p:sp>
        <p:nvSpPr>
          <p:cNvPr id="306" name="Google Shape;306;p17"/>
          <p:cNvSpPr txBox="1"/>
          <p:nvPr/>
        </p:nvSpPr>
        <p:spPr>
          <a:xfrm>
            <a:off x="849300" y="406767"/>
            <a:ext cx="3596091"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Math Object</a:t>
            </a:r>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8"/>
          <p:cNvSpPr txBox="1">
            <a:spLocks noGrp="1"/>
          </p:cNvSpPr>
          <p:nvPr>
            <p:ph type="body" idx="1"/>
          </p:nvPr>
        </p:nvSpPr>
        <p:spPr>
          <a:xfrm>
            <a:off x="740225" y="1529542"/>
            <a:ext cx="11076637" cy="4921691"/>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rgbClr val="2F5496"/>
              </a:buClr>
              <a:buSzPts val="2800"/>
              <a:buFont typeface="Noto Sans Symbols"/>
              <a:buChar char="▪"/>
            </a:pPr>
            <a:r>
              <a:rPr lang="en-US">
                <a:solidFill>
                  <a:srgbClr val="2F5496"/>
                </a:solidFill>
              </a:rPr>
              <a:t>Constant Properties:</a:t>
            </a:r>
            <a:endParaRPr/>
          </a:p>
        </p:txBody>
      </p:sp>
      <p:sp>
        <p:nvSpPr>
          <p:cNvPr id="313" name="Google Shape;313;p18"/>
          <p:cNvSpPr txBox="1"/>
          <p:nvPr/>
        </p:nvSpPr>
        <p:spPr>
          <a:xfrm>
            <a:off x="849300" y="406767"/>
            <a:ext cx="3596091"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Math Object</a:t>
            </a:r>
            <a:endParaRPr/>
          </a:p>
        </p:txBody>
      </p:sp>
      <p:graphicFrame>
        <p:nvGraphicFramePr>
          <p:cNvPr id="314" name="Google Shape;314;p18"/>
          <p:cNvGraphicFramePr/>
          <p:nvPr/>
        </p:nvGraphicFramePr>
        <p:xfrm>
          <a:off x="849298" y="3024553"/>
          <a:ext cx="3000000" cy="3000000"/>
        </p:xfrm>
        <a:graphic>
          <a:graphicData uri="http://schemas.openxmlformats.org/drawingml/2006/table">
            <a:tbl>
              <a:tblPr firstRow="1" bandRow="1">
                <a:noFill/>
                <a:tableStyleId>{D7E0BAF7-2171-421A-9FD7-9D761AA752A3}</a:tableStyleId>
              </a:tblPr>
              <a:tblGrid>
                <a:gridCol w="5132100"/>
                <a:gridCol w="5132100"/>
              </a:tblGrid>
              <a:tr h="525350">
                <a:tc>
                  <a:txBody>
                    <a:bodyPr/>
                    <a:lstStyle/>
                    <a:p>
                      <a:pPr marL="0" marR="0" lvl="0" indent="0" algn="l" rtl="0">
                        <a:spcBef>
                          <a:spcPts val="0"/>
                        </a:spcBef>
                        <a:spcAft>
                          <a:spcPts val="0"/>
                        </a:spcAft>
                        <a:buNone/>
                      </a:pPr>
                      <a:r>
                        <a:rPr lang="en-US" sz="1800" u="none" strike="noStrike" cap="none"/>
                        <a:t>Constants</a:t>
                      </a:r>
                      <a:endParaRPr/>
                    </a:p>
                  </a:txBody>
                  <a:tcPr marL="91450" marR="91450" marT="45725" marB="45725"/>
                </a:tc>
                <a:tc>
                  <a:txBody>
                    <a:bodyPr/>
                    <a:lstStyle/>
                    <a:p>
                      <a:pPr marL="0" marR="0" lvl="0" indent="0" algn="l" rtl="0">
                        <a:spcBef>
                          <a:spcPts val="0"/>
                        </a:spcBef>
                        <a:spcAft>
                          <a:spcPts val="0"/>
                        </a:spcAft>
                        <a:buNone/>
                      </a:pPr>
                      <a:r>
                        <a:rPr lang="en-US" sz="1800"/>
                        <a:t>value</a:t>
                      </a:r>
                      <a:endParaRPr/>
                    </a:p>
                  </a:txBody>
                  <a:tcPr marL="91450" marR="91450" marT="45725" marB="45725"/>
                </a:tc>
              </a:tr>
              <a:tr h="525350">
                <a:tc>
                  <a:txBody>
                    <a:bodyPr/>
                    <a:lstStyle/>
                    <a:p>
                      <a:pPr marL="0" marR="0" lvl="0" indent="0" algn="l" rtl="0">
                        <a:spcBef>
                          <a:spcPts val="0"/>
                        </a:spcBef>
                        <a:spcAft>
                          <a:spcPts val="0"/>
                        </a:spcAft>
                        <a:buNone/>
                      </a:pPr>
                      <a:r>
                        <a:rPr lang="en-US" sz="1800"/>
                        <a:t>Math.PI</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3.141592653589793</a:t>
                      </a:r>
                      <a:endParaRPr/>
                    </a:p>
                  </a:txBody>
                  <a:tcPr marL="91450" marR="91450" marT="45725" marB="45725"/>
                </a:tc>
              </a:tr>
              <a:tr h="525350">
                <a:tc>
                  <a:txBody>
                    <a:bodyPr/>
                    <a:lstStyle/>
                    <a:p>
                      <a:pPr marL="0" marR="0" lvl="0" indent="0" algn="l" rtl="0">
                        <a:spcBef>
                          <a:spcPts val="0"/>
                        </a:spcBef>
                        <a:spcAft>
                          <a:spcPts val="0"/>
                        </a:spcAft>
                        <a:buNone/>
                      </a:pPr>
                      <a:r>
                        <a:rPr lang="en-US" sz="1800"/>
                        <a:t>Math.E</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2.718281828459045</a:t>
                      </a:r>
                      <a:endParaRPr/>
                    </a:p>
                  </a:txBody>
                  <a:tcPr marL="91450" marR="91450" marT="45725" marB="45725"/>
                </a:tc>
              </a:tr>
              <a:tr h="525350">
                <a:tc>
                  <a:txBody>
                    <a:bodyPr/>
                    <a:lstStyle/>
                    <a:p>
                      <a:pPr marL="0" marR="0" lvl="0" indent="0" algn="l" rtl="0">
                        <a:spcBef>
                          <a:spcPts val="0"/>
                        </a:spcBef>
                        <a:spcAft>
                          <a:spcPts val="0"/>
                        </a:spcAft>
                        <a:buNone/>
                      </a:pPr>
                      <a:r>
                        <a:rPr lang="en-US" sz="1800"/>
                        <a:t>Math.LN2</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0.6931471805599453</a:t>
                      </a:r>
                      <a:endParaRPr/>
                    </a:p>
                  </a:txBody>
                  <a:tcPr marL="91450" marR="91450" marT="45725" marB="45725"/>
                </a:tc>
              </a:tr>
            </a:tbl>
          </a:graphicData>
        </a:graphic>
      </p:graphicFrame>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9"/>
          <p:cNvSpPr txBox="1">
            <a:spLocks noGrp="1"/>
          </p:cNvSpPr>
          <p:nvPr>
            <p:ph type="body" idx="1"/>
          </p:nvPr>
        </p:nvSpPr>
        <p:spPr>
          <a:xfrm>
            <a:off x="740225" y="1529542"/>
            <a:ext cx="11076637" cy="4921691"/>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rgbClr val="2F5496"/>
              </a:buClr>
              <a:buSzPts val="2800"/>
              <a:buFont typeface="Noto Sans Symbols"/>
              <a:buChar char="▪"/>
            </a:pPr>
            <a:r>
              <a:rPr lang="en-US">
                <a:solidFill>
                  <a:srgbClr val="2F5496"/>
                </a:solidFill>
              </a:rPr>
              <a:t>Methods</a:t>
            </a:r>
            <a:endParaRPr/>
          </a:p>
        </p:txBody>
      </p:sp>
      <p:sp>
        <p:nvSpPr>
          <p:cNvPr id="321" name="Google Shape;321;p19"/>
          <p:cNvSpPr txBox="1"/>
          <p:nvPr/>
        </p:nvSpPr>
        <p:spPr>
          <a:xfrm>
            <a:off x="849300" y="406767"/>
            <a:ext cx="3596091"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Math Object</a:t>
            </a:r>
            <a:endParaRPr/>
          </a:p>
        </p:txBody>
      </p:sp>
      <p:graphicFrame>
        <p:nvGraphicFramePr>
          <p:cNvPr id="322" name="Google Shape;322;p19"/>
          <p:cNvGraphicFramePr/>
          <p:nvPr/>
        </p:nvGraphicFramePr>
        <p:xfrm>
          <a:off x="849300" y="2363932"/>
          <a:ext cx="3000000" cy="3000000"/>
        </p:xfrm>
        <a:graphic>
          <a:graphicData uri="http://schemas.openxmlformats.org/drawingml/2006/table">
            <a:tbl>
              <a:tblPr firstRow="1" bandRow="1">
                <a:noFill/>
                <a:tableStyleId>{D7E0BAF7-2171-421A-9FD7-9D761AA752A3}</a:tableStyleId>
              </a:tblPr>
              <a:tblGrid>
                <a:gridCol w="3173025"/>
                <a:gridCol w="7126325"/>
              </a:tblGrid>
              <a:tr h="396375">
                <a:tc>
                  <a:txBody>
                    <a:bodyPr/>
                    <a:lstStyle/>
                    <a:p>
                      <a:pPr marL="0" marR="0" lvl="0" indent="0" algn="ctr" rtl="0">
                        <a:spcBef>
                          <a:spcPts val="0"/>
                        </a:spcBef>
                        <a:spcAft>
                          <a:spcPts val="0"/>
                        </a:spcAft>
                        <a:buNone/>
                      </a:pPr>
                      <a:r>
                        <a:rPr lang="en-US" sz="1800"/>
                        <a:t>Methods</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r h="396375">
                <a:tc>
                  <a:txBody>
                    <a:bodyPr/>
                    <a:lstStyle/>
                    <a:p>
                      <a:pPr marL="0" marR="0" lvl="0" indent="0" algn="ctr" rtl="0">
                        <a:spcBef>
                          <a:spcPts val="0"/>
                        </a:spcBef>
                        <a:spcAft>
                          <a:spcPts val="0"/>
                        </a:spcAft>
                        <a:buNone/>
                      </a:pPr>
                      <a:r>
                        <a:rPr lang="en-US" sz="1800"/>
                        <a:t>Math.abs()</a:t>
                      </a:r>
                      <a:endParaRPr/>
                    </a:p>
                  </a:txBody>
                  <a:tcPr marL="91450" marR="91450" marT="45725" marB="45725"/>
                </a:tc>
                <a:tc>
                  <a:txBody>
                    <a:bodyPr/>
                    <a:lstStyle/>
                    <a:p>
                      <a:pPr marL="0" marR="0" lvl="0" indent="0" algn="l" rtl="0">
                        <a:spcBef>
                          <a:spcPts val="0"/>
                        </a:spcBef>
                        <a:spcAft>
                          <a:spcPts val="0"/>
                        </a:spcAft>
                        <a:buNone/>
                      </a:pPr>
                      <a:r>
                        <a:rPr lang="en-US" sz="1800"/>
                        <a:t>Returns the absolute unsigned value</a:t>
                      </a:r>
                      <a:endParaRPr/>
                    </a:p>
                  </a:txBody>
                  <a:tcPr marL="91450" marR="91450" marT="45725" marB="45725"/>
                </a:tc>
              </a:tr>
              <a:tr h="396375">
                <a:tc>
                  <a:txBody>
                    <a:bodyPr/>
                    <a:lstStyle/>
                    <a:p>
                      <a:pPr marL="0" marR="0" lvl="0" indent="0" algn="ctr" rtl="0">
                        <a:spcBef>
                          <a:spcPts val="0"/>
                        </a:spcBef>
                        <a:spcAft>
                          <a:spcPts val="0"/>
                        </a:spcAft>
                        <a:buNone/>
                      </a:pPr>
                      <a:r>
                        <a:rPr lang="en-US" sz="1800"/>
                        <a:t>Math.ceil()</a:t>
                      </a:r>
                      <a:endParaRPr/>
                    </a:p>
                  </a:txBody>
                  <a:tcPr marL="91450" marR="91450" marT="45725" marB="45725"/>
                </a:tc>
                <a:tc>
                  <a:txBody>
                    <a:bodyPr/>
                    <a:lstStyle/>
                    <a:p>
                      <a:pPr marL="0" marR="0" lvl="0" indent="0" algn="l" rtl="0">
                        <a:spcBef>
                          <a:spcPts val="0"/>
                        </a:spcBef>
                        <a:spcAft>
                          <a:spcPts val="0"/>
                        </a:spcAft>
                        <a:buNone/>
                      </a:pPr>
                      <a:r>
                        <a:rPr lang="en-US" sz="1800"/>
                        <a:t>Return rounded number up to nearest interger</a:t>
                      </a:r>
                      <a:endParaRPr sz="1800"/>
                    </a:p>
                  </a:txBody>
                  <a:tcPr marL="91450" marR="91450" marT="45725" marB="45725"/>
                </a:tc>
              </a:tr>
              <a:tr h="396375">
                <a:tc>
                  <a:txBody>
                    <a:bodyPr/>
                    <a:lstStyle/>
                    <a:p>
                      <a:pPr marL="0" marR="0" lvl="0" indent="0" algn="ctr" rtl="0">
                        <a:spcBef>
                          <a:spcPts val="0"/>
                        </a:spcBef>
                        <a:spcAft>
                          <a:spcPts val="0"/>
                        </a:spcAft>
                        <a:buNone/>
                      </a:pPr>
                      <a:r>
                        <a:rPr lang="en-US" sz="1800"/>
                        <a:t>Math.cos()</a:t>
                      </a:r>
                      <a:endParaRPr/>
                    </a:p>
                  </a:txBody>
                  <a:tcPr marL="91450" marR="91450" marT="45725" marB="45725"/>
                </a:tc>
                <a:tc>
                  <a:txBody>
                    <a:bodyPr/>
                    <a:lstStyle/>
                    <a:p>
                      <a:pPr marL="0" marR="0" lvl="0" indent="0" algn="l" rtl="0">
                        <a:spcBef>
                          <a:spcPts val="0"/>
                        </a:spcBef>
                        <a:spcAft>
                          <a:spcPts val="0"/>
                        </a:spcAft>
                        <a:buNone/>
                      </a:pPr>
                      <a:r>
                        <a:rPr lang="en-US" sz="1800"/>
                        <a:t>Returns cosine of number</a:t>
                      </a:r>
                      <a:endParaRPr sz="1800"/>
                    </a:p>
                  </a:txBody>
                  <a:tcPr marL="91450" marR="91450" marT="45725" marB="45725"/>
                </a:tc>
              </a:tr>
              <a:tr h="396375">
                <a:tc>
                  <a:txBody>
                    <a:bodyPr/>
                    <a:lstStyle/>
                    <a:p>
                      <a:pPr marL="0" marR="0" lvl="0" indent="0" algn="ctr" rtl="0">
                        <a:spcBef>
                          <a:spcPts val="0"/>
                        </a:spcBef>
                        <a:spcAft>
                          <a:spcPts val="0"/>
                        </a:spcAft>
                        <a:buNone/>
                      </a:pPr>
                      <a:r>
                        <a:rPr lang="en-US" sz="1800"/>
                        <a:t>Math.floor()</a:t>
                      </a:r>
                      <a:endParaRPr/>
                    </a:p>
                  </a:txBody>
                  <a:tcPr marL="91450" marR="91450" marT="45725" marB="45725"/>
                </a:tc>
                <a:tc>
                  <a:txBody>
                    <a:bodyPr/>
                    <a:lstStyle/>
                    <a:p>
                      <a:pPr marL="0" marR="0" lvl="0" indent="0" algn="l" rtl="0">
                        <a:spcBef>
                          <a:spcPts val="0"/>
                        </a:spcBef>
                        <a:spcAft>
                          <a:spcPts val="0"/>
                        </a:spcAft>
                        <a:buNone/>
                      </a:pPr>
                      <a:r>
                        <a:rPr lang="en-US" sz="1800"/>
                        <a:t>Returns number down to nearest integer</a:t>
                      </a:r>
                      <a:endParaRPr sz="1800"/>
                    </a:p>
                  </a:txBody>
                  <a:tcPr marL="91450" marR="91450" marT="45725" marB="45725"/>
                </a:tc>
              </a:tr>
              <a:tr h="396375">
                <a:tc>
                  <a:txBody>
                    <a:bodyPr/>
                    <a:lstStyle/>
                    <a:p>
                      <a:pPr marL="0" marR="0" lvl="0" indent="0" algn="ctr" rtl="0">
                        <a:spcBef>
                          <a:spcPts val="0"/>
                        </a:spcBef>
                        <a:spcAft>
                          <a:spcPts val="0"/>
                        </a:spcAft>
                        <a:buNone/>
                      </a:pPr>
                      <a:r>
                        <a:rPr lang="en-US" sz="1800"/>
                        <a:t>Math.pow()</a:t>
                      </a:r>
                      <a:endParaRPr/>
                    </a:p>
                  </a:txBody>
                  <a:tcPr marL="91450" marR="91450" marT="45725" marB="45725"/>
                </a:tc>
                <a:tc>
                  <a:txBody>
                    <a:bodyPr/>
                    <a:lstStyle/>
                    <a:p>
                      <a:pPr marL="0" marR="0" lvl="0" indent="0" algn="l" rtl="0">
                        <a:spcBef>
                          <a:spcPts val="0"/>
                        </a:spcBef>
                        <a:spcAft>
                          <a:spcPts val="0"/>
                        </a:spcAft>
                        <a:buNone/>
                      </a:pPr>
                      <a:r>
                        <a:rPr lang="en-US" sz="1800"/>
                        <a:t>Returns the number raised to a power</a:t>
                      </a:r>
                      <a:endParaRPr sz="1800"/>
                    </a:p>
                  </a:txBody>
                  <a:tcPr marL="91450" marR="91450" marT="45725" marB="45725"/>
                </a:tc>
              </a:tr>
              <a:tr h="428475">
                <a:tc>
                  <a:txBody>
                    <a:bodyPr/>
                    <a:lstStyle/>
                    <a:p>
                      <a:pPr marL="0" marR="0" lvl="0" indent="0" algn="ctr" rtl="0">
                        <a:spcBef>
                          <a:spcPts val="0"/>
                        </a:spcBef>
                        <a:spcAft>
                          <a:spcPts val="0"/>
                        </a:spcAft>
                        <a:buNone/>
                      </a:pPr>
                      <a:r>
                        <a:rPr lang="en-US" sz="1800"/>
                        <a:t>Math.random()</a:t>
                      </a:r>
                      <a:endParaRPr/>
                    </a:p>
                  </a:txBody>
                  <a:tcPr marL="91450" marR="91450" marT="45725" marB="45725"/>
                </a:tc>
                <a:tc>
                  <a:txBody>
                    <a:bodyPr/>
                    <a:lstStyle/>
                    <a:p>
                      <a:pPr marL="0" marR="0" lvl="0" indent="0" algn="l" rtl="0">
                        <a:spcBef>
                          <a:spcPts val="0"/>
                        </a:spcBef>
                        <a:spcAft>
                          <a:spcPts val="0"/>
                        </a:spcAft>
                        <a:buNone/>
                      </a:pPr>
                      <a:r>
                        <a:rPr lang="en-US" sz="1800"/>
                        <a:t>Returns a number between 0 and 1.0</a:t>
                      </a:r>
                      <a:endParaRPr/>
                    </a:p>
                  </a:txBody>
                  <a:tcPr marL="91450" marR="91450" marT="45725" marB="45725"/>
                </a:tc>
              </a:tr>
              <a:tr h="396375">
                <a:tc>
                  <a:txBody>
                    <a:bodyPr/>
                    <a:lstStyle/>
                    <a:p>
                      <a:pPr marL="0" marR="0" lvl="0" indent="0" algn="ctr" rtl="0">
                        <a:spcBef>
                          <a:spcPts val="0"/>
                        </a:spcBef>
                        <a:spcAft>
                          <a:spcPts val="0"/>
                        </a:spcAft>
                        <a:buNone/>
                      </a:pPr>
                      <a:r>
                        <a:rPr lang="en-US" sz="1800"/>
                        <a:t>Math.sqrt()</a:t>
                      </a:r>
                      <a:endParaRPr/>
                    </a:p>
                  </a:txBody>
                  <a:tcPr marL="91450" marR="91450" marT="45725" marB="45725"/>
                </a:tc>
                <a:tc>
                  <a:txBody>
                    <a:bodyPr/>
                    <a:lstStyle/>
                    <a:p>
                      <a:pPr marL="0" marR="0" lvl="0" indent="0" algn="l" rtl="0">
                        <a:spcBef>
                          <a:spcPts val="0"/>
                        </a:spcBef>
                        <a:spcAft>
                          <a:spcPts val="0"/>
                        </a:spcAft>
                        <a:buNone/>
                      </a:pPr>
                      <a:r>
                        <a:rPr lang="en-US" sz="1800"/>
                        <a:t>Returns square root of number</a:t>
                      </a:r>
                      <a:endParaRPr sz="1800"/>
                    </a:p>
                  </a:txBody>
                  <a:tcPr marL="91450" marR="91450" marT="45725" marB="45725"/>
                </a:tc>
              </a:tr>
              <a:tr h="396375">
                <a:tc>
                  <a:txBody>
                    <a:bodyPr/>
                    <a:lstStyle/>
                    <a:p>
                      <a:pPr marL="0" marR="0" lvl="0" indent="0" algn="ctr" rtl="0">
                        <a:spcBef>
                          <a:spcPts val="0"/>
                        </a:spcBef>
                        <a:spcAft>
                          <a:spcPts val="0"/>
                        </a:spcAft>
                        <a:buNone/>
                      </a:pPr>
                      <a:r>
                        <a:rPr lang="en-US" sz="1800"/>
                        <a:t>Math.round()</a:t>
                      </a:r>
                      <a:endParaRPr/>
                    </a:p>
                  </a:txBody>
                  <a:tcPr marL="91450" marR="91450" marT="45725" marB="45725"/>
                </a:tc>
                <a:tc>
                  <a:txBody>
                    <a:bodyPr/>
                    <a:lstStyle/>
                    <a:p>
                      <a:pPr marL="0" marR="0" lvl="0" indent="0" algn="l" rtl="0">
                        <a:spcBef>
                          <a:spcPts val="0"/>
                        </a:spcBef>
                        <a:spcAft>
                          <a:spcPts val="0"/>
                        </a:spcAft>
                        <a:buNone/>
                      </a:pPr>
                      <a:r>
                        <a:rPr lang="en-US" sz="1800"/>
                        <a:t>Returns number rounded to closest integer</a:t>
                      </a:r>
                      <a:endParaRPr sz="1800"/>
                    </a:p>
                  </a:txBody>
                  <a:tcPr marL="91450" marR="91450" marT="45725" marB="45725"/>
                </a:tc>
              </a:tr>
            </a:tbl>
          </a:graphicData>
        </a:graphic>
      </p:graphicFrame>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body" idx="1"/>
          </p:nvPr>
        </p:nvSpPr>
        <p:spPr>
          <a:xfrm>
            <a:off x="371062" y="1289407"/>
            <a:ext cx="11187244" cy="5213469"/>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50000"/>
              </a:lnSpc>
              <a:spcBef>
                <a:spcPts val="0"/>
              </a:spcBef>
              <a:spcAft>
                <a:spcPts val="0"/>
              </a:spcAft>
              <a:buClr>
                <a:srgbClr val="2F5496"/>
              </a:buClr>
              <a:buSzPct val="100000"/>
              <a:buNone/>
            </a:pPr>
            <a:r>
              <a:rPr lang="en-US">
                <a:solidFill>
                  <a:srgbClr val="2F5496"/>
                </a:solidFill>
              </a:rPr>
              <a:t>1.  </a:t>
            </a:r>
            <a:r>
              <a:rPr lang="en-US" b="1">
                <a:solidFill>
                  <a:srgbClr val="2F5496"/>
                </a:solidFill>
              </a:rPr>
              <a:t>Custom Objects (User-defined)</a:t>
            </a:r>
            <a:endParaRPr/>
          </a:p>
          <a:p>
            <a:pPr marL="685800" lvl="1" indent="-228600" algn="l" rtl="0">
              <a:lnSpc>
                <a:spcPct val="150000"/>
              </a:lnSpc>
              <a:spcBef>
                <a:spcPts val="500"/>
              </a:spcBef>
              <a:spcAft>
                <a:spcPts val="0"/>
              </a:spcAft>
              <a:buClr>
                <a:srgbClr val="2F5496"/>
              </a:buClr>
              <a:buSzPct val="100000"/>
              <a:buFont typeface="Noto Sans Symbols"/>
              <a:buChar char="▪"/>
            </a:pPr>
            <a:r>
              <a:rPr lang="en-US">
                <a:solidFill>
                  <a:srgbClr val="2F5496"/>
                </a:solidFill>
              </a:rPr>
              <a:t> Objects that you, as a JavaScript developer, create and use.</a:t>
            </a:r>
            <a:endParaRPr/>
          </a:p>
          <a:p>
            <a:pPr marL="0" lvl="0" indent="0" algn="l" rtl="0">
              <a:lnSpc>
                <a:spcPct val="150000"/>
              </a:lnSpc>
              <a:spcBef>
                <a:spcPts val="1000"/>
              </a:spcBef>
              <a:spcAft>
                <a:spcPts val="0"/>
              </a:spcAft>
              <a:buClr>
                <a:srgbClr val="2F5496"/>
              </a:buClr>
              <a:buSzPct val="100000"/>
              <a:buNone/>
            </a:pPr>
            <a:r>
              <a:rPr lang="en-US">
                <a:solidFill>
                  <a:srgbClr val="2F5496"/>
                </a:solidFill>
              </a:rPr>
              <a:t>2.  </a:t>
            </a:r>
            <a:r>
              <a:rPr lang="en-US" b="1">
                <a:solidFill>
                  <a:srgbClr val="2F5496"/>
                </a:solidFill>
              </a:rPr>
              <a:t>Built – in Objects (Native)</a:t>
            </a:r>
            <a:endParaRPr/>
          </a:p>
          <a:p>
            <a:pPr marL="685800" lvl="1" indent="-228600" algn="l" rtl="0">
              <a:lnSpc>
                <a:spcPct val="150000"/>
              </a:lnSpc>
              <a:spcBef>
                <a:spcPts val="500"/>
              </a:spcBef>
              <a:spcAft>
                <a:spcPts val="0"/>
              </a:spcAft>
              <a:buClr>
                <a:srgbClr val="2F5496"/>
              </a:buClr>
              <a:buSzPct val="100000"/>
              <a:buFont typeface="Noto Sans Symbols"/>
              <a:buChar char="▪"/>
            </a:pPr>
            <a:r>
              <a:rPr lang="en-US">
                <a:solidFill>
                  <a:srgbClr val="2F5496"/>
                </a:solidFill>
              </a:rPr>
              <a:t>Objects that are provided with JavaScript to make your life as a JavaScript developer easier.</a:t>
            </a:r>
            <a:endParaRPr/>
          </a:p>
          <a:p>
            <a:pPr marL="0" lvl="0" indent="0" algn="l" rtl="0">
              <a:lnSpc>
                <a:spcPct val="150000"/>
              </a:lnSpc>
              <a:spcBef>
                <a:spcPts val="1000"/>
              </a:spcBef>
              <a:spcAft>
                <a:spcPts val="0"/>
              </a:spcAft>
              <a:buClr>
                <a:srgbClr val="2F5496"/>
              </a:buClr>
              <a:buSzPct val="100000"/>
              <a:buNone/>
            </a:pPr>
            <a:r>
              <a:rPr lang="en-US">
                <a:solidFill>
                  <a:srgbClr val="2F5496"/>
                </a:solidFill>
              </a:rPr>
              <a:t>3. </a:t>
            </a:r>
            <a:r>
              <a:rPr lang="en-US" b="1">
                <a:solidFill>
                  <a:srgbClr val="2F5496"/>
                </a:solidFill>
              </a:rPr>
              <a:t>BOM Objects “Browser Object Model” (Host)</a:t>
            </a:r>
            <a:endParaRPr/>
          </a:p>
          <a:p>
            <a:pPr marL="685800" lvl="1" indent="-228600" algn="l" rtl="0">
              <a:lnSpc>
                <a:spcPct val="150000"/>
              </a:lnSpc>
              <a:spcBef>
                <a:spcPts val="500"/>
              </a:spcBef>
              <a:spcAft>
                <a:spcPts val="0"/>
              </a:spcAft>
              <a:buClr>
                <a:srgbClr val="2F5496"/>
              </a:buClr>
              <a:buSzPct val="100000"/>
              <a:buFont typeface="Noto Sans Symbols"/>
              <a:buChar char="▪"/>
            </a:pPr>
            <a:r>
              <a:rPr lang="en-US">
                <a:solidFill>
                  <a:srgbClr val="2F5496"/>
                </a:solidFill>
              </a:rPr>
              <a:t>It is a collection of objects that are accessible through the global objects window. The browser objects deal with the characteristic and properties of the web browser.</a:t>
            </a:r>
            <a:endParaRPr/>
          </a:p>
          <a:p>
            <a:pPr marL="0" lvl="0" indent="0" algn="l" rtl="0">
              <a:lnSpc>
                <a:spcPct val="150000"/>
              </a:lnSpc>
              <a:spcBef>
                <a:spcPts val="1000"/>
              </a:spcBef>
              <a:spcAft>
                <a:spcPts val="0"/>
              </a:spcAft>
              <a:buClr>
                <a:srgbClr val="2F5496"/>
              </a:buClr>
              <a:buSzPct val="100000"/>
              <a:buNone/>
            </a:pPr>
            <a:r>
              <a:rPr lang="en-US">
                <a:solidFill>
                  <a:srgbClr val="2F5496"/>
                </a:solidFill>
              </a:rPr>
              <a:t>4</a:t>
            </a:r>
            <a:r>
              <a:rPr lang="en-US" b="1">
                <a:solidFill>
                  <a:srgbClr val="2F5496"/>
                </a:solidFill>
              </a:rPr>
              <a:t>. DOM Objects “Document Object Model”</a:t>
            </a:r>
            <a:endParaRPr/>
          </a:p>
          <a:p>
            <a:pPr marL="685800" lvl="1" indent="-228600" algn="l" rtl="0">
              <a:lnSpc>
                <a:spcPct val="150000"/>
              </a:lnSpc>
              <a:spcBef>
                <a:spcPts val="500"/>
              </a:spcBef>
              <a:spcAft>
                <a:spcPts val="0"/>
              </a:spcAft>
              <a:buClr>
                <a:srgbClr val="2F5496"/>
              </a:buClr>
              <a:buSzPct val="218181"/>
              <a:buFont typeface="Noto Sans Symbols"/>
              <a:buChar char="▪"/>
            </a:pPr>
            <a:r>
              <a:rPr lang="en-US">
                <a:solidFill>
                  <a:srgbClr val="2F5496"/>
                </a:solidFill>
              </a:rPr>
              <a:t>Objects provide the foundation for creating dynamic web pages. The DOM provides the ability for a JavaScript script to access, manipulate, and extend the content of a web page dynamically.</a:t>
            </a:r>
            <a:endParaRPr sz="1100">
              <a:solidFill>
                <a:srgbClr val="FF0000"/>
              </a:solidFill>
            </a:endParaRPr>
          </a:p>
        </p:txBody>
      </p:sp>
      <p:sp>
        <p:nvSpPr>
          <p:cNvPr id="99" name="Google Shape;99;p2"/>
          <p:cNvSpPr txBox="1"/>
          <p:nvPr/>
        </p:nvSpPr>
        <p:spPr>
          <a:xfrm>
            <a:off x="664974" y="218041"/>
            <a:ext cx="10413843"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lt1"/>
                </a:solidFill>
                <a:latin typeface="Calibri"/>
                <a:ea typeface="Calibri"/>
                <a:cs typeface="Calibri"/>
                <a:sym typeface="Calibri"/>
              </a:rPr>
              <a:t>JavaScript Objects fall into 4 categories</a:t>
            </a:r>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20"/>
          <p:cNvPicPr preferRelativeResize="0"/>
          <p:nvPr/>
        </p:nvPicPr>
        <p:blipFill rotWithShape="1">
          <a:blip r:embed="rId3">
            <a:alphaModFix/>
          </a:blip>
          <a:srcRect/>
          <a:stretch/>
        </p:blipFill>
        <p:spPr>
          <a:xfrm rot="-5400000">
            <a:off x="1114032" y="2767926"/>
            <a:ext cx="4837063" cy="1663907"/>
          </a:xfrm>
          <a:prstGeom prst="rect">
            <a:avLst/>
          </a:prstGeom>
          <a:noFill/>
          <a:ln>
            <a:noFill/>
          </a:ln>
        </p:spPr>
      </p:pic>
      <p:sp>
        <p:nvSpPr>
          <p:cNvPr id="328" name="Google Shape;328;p20"/>
          <p:cNvSpPr txBox="1"/>
          <p:nvPr/>
        </p:nvSpPr>
        <p:spPr>
          <a:xfrm rot="-5400000">
            <a:off x="-890212" y="2668202"/>
            <a:ext cx="5376982" cy="132343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0">
                <a:solidFill>
                  <a:srgbClr val="52D608"/>
                </a:solidFill>
                <a:latin typeface="Baumans"/>
                <a:ea typeface="Baumans"/>
                <a:cs typeface="Baumans"/>
                <a:sym typeface="Baumans"/>
              </a:rPr>
              <a:t>Date</a:t>
            </a:r>
            <a:endParaRPr sz="5400">
              <a:solidFill>
                <a:srgbClr val="52D608"/>
              </a:solidFill>
              <a:latin typeface="Baumans"/>
              <a:ea typeface="Baumans"/>
              <a:cs typeface="Baumans"/>
              <a:sym typeface="Baumans"/>
            </a:endParaRPr>
          </a:p>
        </p:txBody>
      </p:sp>
      <p:sp>
        <p:nvSpPr>
          <p:cNvPr id="329" name="Google Shape;329;p20"/>
          <p:cNvSpPr/>
          <p:nvPr/>
        </p:nvSpPr>
        <p:spPr>
          <a:xfrm>
            <a:off x="4469447" y="1181347"/>
            <a:ext cx="6758185" cy="2123658"/>
          </a:xfrm>
          <a:prstGeom prst="rect">
            <a:avLst/>
          </a:prstGeom>
          <a:solidFill>
            <a:srgbClr val="323F4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Date instance that represents a single moment in time.</a:t>
            </a:r>
            <a:endParaRP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1"/>
          <p:cNvSpPr txBox="1">
            <a:spLocks noGrp="1"/>
          </p:cNvSpPr>
          <p:nvPr>
            <p:ph type="body" idx="1"/>
          </p:nvPr>
        </p:nvSpPr>
        <p:spPr>
          <a:xfrm>
            <a:off x="740225" y="1529542"/>
            <a:ext cx="11076637" cy="492169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150000"/>
              </a:lnSpc>
              <a:spcBef>
                <a:spcPts val="0"/>
              </a:spcBef>
              <a:spcAft>
                <a:spcPts val="0"/>
              </a:spcAft>
              <a:buClr>
                <a:srgbClr val="002060"/>
              </a:buClr>
              <a:buSzPct val="100000"/>
              <a:buFont typeface="Noto Sans Symbols"/>
              <a:buChar char="▪"/>
            </a:pPr>
            <a:r>
              <a:rPr lang="en-US">
                <a:solidFill>
                  <a:srgbClr val="002060"/>
                </a:solidFill>
              </a:rPr>
              <a:t>Object to manipulate date and time based on the local machine time.</a:t>
            </a:r>
            <a:endParaRPr/>
          </a:p>
          <a:p>
            <a:pPr marL="228600" lvl="0" indent="-228600" algn="l" rtl="0">
              <a:lnSpc>
                <a:spcPct val="150000"/>
              </a:lnSpc>
              <a:spcBef>
                <a:spcPts val="1000"/>
              </a:spcBef>
              <a:spcAft>
                <a:spcPts val="0"/>
              </a:spcAft>
              <a:buClr>
                <a:srgbClr val="FF0000"/>
              </a:buClr>
              <a:buSzPct val="100000"/>
              <a:buFont typeface="Noto Sans Symbols"/>
              <a:buChar char="▪"/>
            </a:pPr>
            <a:r>
              <a:rPr lang="en-US">
                <a:solidFill>
                  <a:srgbClr val="FF0000"/>
                </a:solidFill>
              </a:rPr>
              <a:t>var d=new Date() </a:t>
            </a:r>
            <a:r>
              <a:rPr lang="en-US">
                <a:solidFill>
                  <a:srgbClr val="002060"/>
                </a:solidFill>
              </a:rPr>
              <a:t>//returns date of local machine now</a:t>
            </a:r>
            <a:endParaRPr/>
          </a:p>
          <a:p>
            <a:pPr marL="228600" lvl="0" indent="-228600" algn="l" rtl="0">
              <a:lnSpc>
                <a:spcPct val="150000"/>
              </a:lnSpc>
              <a:spcBef>
                <a:spcPts val="1000"/>
              </a:spcBef>
              <a:spcAft>
                <a:spcPts val="0"/>
              </a:spcAft>
              <a:buClr>
                <a:srgbClr val="FF0000"/>
              </a:buClr>
              <a:buSzPct val="100000"/>
              <a:buFont typeface="Noto Sans Symbols"/>
              <a:buChar char="▪"/>
            </a:pPr>
            <a:r>
              <a:rPr lang="en-US">
                <a:solidFill>
                  <a:srgbClr val="FF0000"/>
                </a:solidFill>
              </a:rPr>
              <a:t>var myDate = new Date(yr, mon, day)</a:t>
            </a:r>
            <a:endParaRPr/>
          </a:p>
          <a:p>
            <a:pPr marL="0" lvl="0" indent="0" algn="l" rtl="0">
              <a:lnSpc>
                <a:spcPct val="150000"/>
              </a:lnSpc>
              <a:spcBef>
                <a:spcPts val="1000"/>
              </a:spcBef>
              <a:spcAft>
                <a:spcPts val="0"/>
              </a:spcAft>
              <a:buClr>
                <a:srgbClr val="002060"/>
              </a:buClr>
              <a:buSzPct val="100000"/>
              <a:buNone/>
            </a:pPr>
            <a:r>
              <a:rPr lang="en-US">
                <a:solidFill>
                  <a:srgbClr val="002060"/>
                </a:solidFill>
                <a:latin typeface="Times New Roman"/>
                <a:ea typeface="Times New Roman"/>
                <a:cs typeface="Times New Roman"/>
                <a:sym typeface="Times New Roman"/>
              </a:rPr>
              <a:t>var myDate = new Date(79,5,24);</a:t>
            </a:r>
            <a:endParaRPr>
              <a:solidFill>
                <a:srgbClr val="002060"/>
              </a:solidFill>
            </a:endParaRPr>
          </a:p>
          <a:p>
            <a:pPr marL="228600" lvl="0" indent="-228600" algn="l" rtl="0">
              <a:lnSpc>
                <a:spcPct val="150000"/>
              </a:lnSpc>
              <a:spcBef>
                <a:spcPts val="1000"/>
              </a:spcBef>
              <a:spcAft>
                <a:spcPts val="0"/>
              </a:spcAft>
              <a:buClr>
                <a:srgbClr val="FF0000"/>
              </a:buClr>
              <a:buSzPct val="100000"/>
              <a:buFont typeface="Noto Sans Symbols"/>
              <a:buChar char="▪"/>
            </a:pPr>
            <a:r>
              <a:rPr lang="en-US">
                <a:solidFill>
                  <a:srgbClr val="FF0000"/>
                </a:solidFill>
              </a:rPr>
              <a:t>var myDate = new Date(yr, mon, day, hrs, min, sec) </a:t>
            </a:r>
            <a:endParaRPr>
              <a:solidFill>
                <a:srgbClr val="FF0000"/>
              </a:solidFill>
            </a:endParaRPr>
          </a:p>
          <a:p>
            <a:pPr marL="0" lvl="0" indent="0" algn="l" rtl="0">
              <a:lnSpc>
                <a:spcPct val="150000"/>
              </a:lnSpc>
              <a:spcBef>
                <a:spcPts val="1000"/>
              </a:spcBef>
              <a:spcAft>
                <a:spcPts val="0"/>
              </a:spcAft>
              <a:buClr>
                <a:srgbClr val="002060"/>
              </a:buClr>
              <a:buSzPct val="100000"/>
              <a:buNone/>
            </a:pPr>
            <a:r>
              <a:rPr lang="en-US">
                <a:solidFill>
                  <a:srgbClr val="002060"/>
                </a:solidFill>
                <a:latin typeface="Times New Roman"/>
                <a:ea typeface="Times New Roman"/>
                <a:cs typeface="Times New Roman"/>
                <a:sym typeface="Times New Roman"/>
              </a:rPr>
              <a:t>var myDate = new Date(79,5,24,11,33,0);</a:t>
            </a:r>
            <a:endParaRPr>
              <a:solidFill>
                <a:srgbClr val="002060"/>
              </a:solidFill>
            </a:endParaRPr>
          </a:p>
          <a:p>
            <a:pPr marL="228600" lvl="0" indent="-228600" algn="l" rtl="0">
              <a:lnSpc>
                <a:spcPct val="150000"/>
              </a:lnSpc>
              <a:spcBef>
                <a:spcPts val="1000"/>
              </a:spcBef>
              <a:spcAft>
                <a:spcPts val="0"/>
              </a:spcAft>
              <a:buClr>
                <a:srgbClr val="FF0000"/>
              </a:buClr>
              <a:buSzPct val="100000"/>
              <a:buFont typeface="Noto Sans Symbols"/>
              <a:buChar char="▪"/>
            </a:pPr>
            <a:r>
              <a:rPr lang="en-US">
                <a:solidFill>
                  <a:srgbClr val="FF0000"/>
                </a:solidFill>
              </a:rPr>
              <a:t>var myDate = new Date(datestring)</a:t>
            </a:r>
            <a:endParaRPr/>
          </a:p>
          <a:p>
            <a:pPr marL="0" lvl="0" indent="0" algn="l" rtl="0">
              <a:lnSpc>
                <a:spcPct val="150000"/>
              </a:lnSpc>
              <a:spcBef>
                <a:spcPts val="1000"/>
              </a:spcBef>
              <a:spcAft>
                <a:spcPts val="0"/>
              </a:spcAft>
              <a:buClr>
                <a:srgbClr val="002060"/>
              </a:buClr>
              <a:buSzPct val="100000"/>
              <a:buNone/>
            </a:pPr>
            <a:r>
              <a:rPr lang="en-US">
                <a:solidFill>
                  <a:srgbClr val="002060"/>
                </a:solidFill>
              </a:rPr>
              <a:t>var myDate = new Date("October 13, 1975 11:13:00") ;</a:t>
            </a:r>
            <a:endParaRPr/>
          </a:p>
        </p:txBody>
      </p:sp>
      <p:sp>
        <p:nvSpPr>
          <p:cNvPr id="336" name="Google Shape;336;p21"/>
          <p:cNvSpPr txBox="1"/>
          <p:nvPr/>
        </p:nvSpPr>
        <p:spPr>
          <a:xfrm>
            <a:off x="849300" y="406767"/>
            <a:ext cx="3596091"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Date Object</a:t>
            </a:r>
            <a:endParaRPr/>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graphicFrame>
        <p:nvGraphicFramePr>
          <p:cNvPr id="342" name="Google Shape;342;p22"/>
          <p:cNvGraphicFramePr/>
          <p:nvPr/>
        </p:nvGraphicFramePr>
        <p:xfrm>
          <a:off x="933450" y="1676399"/>
          <a:ext cx="3000000" cy="3000000"/>
        </p:xfrm>
        <a:graphic>
          <a:graphicData uri="http://schemas.openxmlformats.org/drawingml/2006/table">
            <a:tbl>
              <a:tblPr>
                <a:noFill/>
                <a:tableStyleId>{CD8171E4-25D9-4812-A60C-A267F51D2839}</a:tableStyleId>
              </a:tblPr>
              <a:tblGrid>
                <a:gridCol w="5114925"/>
                <a:gridCol w="5114925"/>
              </a:tblGrid>
              <a:tr h="609750">
                <a:tc>
                  <a:txBody>
                    <a:bodyPr/>
                    <a:lstStyle/>
                    <a:p>
                      <a:pPr marL="0" marR="0" lvl="0" indent="0" algn="l" rtl="0">
                        <a:spcBef>
                          <a:spcPts val="0"/>
                        </a:spcBef>
                        <a:spcAft>
                          <a:spcPts val="0"/>
                        </a:spcAft>
                        <a:buNone/>
                      </a:pPr>
                      <a:r>
                        <a:rPr lang="en-US" sz="3200"/>
                        <a:t>Type</a:t>
                      </a:r>
                      <a:endParaRPr sz="3200" b="1"/>
                    </a:p>
                  </a:txBody>
                  <a:tcPr marL="152400" marR="76200" marT="76200" marB="76200"/>
                </a:tc>
                <a:tc>
                  <a:txBody>
                    <a:bodyPr/>
                    <a:lstStyle/>
                    <a:p>
                      <a:pPr marL="0" marR="0" lvl="0" indent="0" algn="l" rtl="0">
                        <a:spcBef>
                          <a:spcPts val="0"/>
                        </a:spcBef>
                        <a:spcAft>
                          <a:spcPts val="0"/>
                        </a:spcAft>
                        <a:buNone/>
                      </a:pPr>
                      <a:r>
                        <a:rPr lang="en-US" sz="3200"/>
                        <a:t>Example</a:t>
                      </a:r>
                      <a:endParaRPr sz="3200" b="1"/>
                    </a:p>
                  </a:txBody>
                  <a:tcPr marL="76200" marR="76200" marT="76200" marB="76200"/>
                </a:tc>
              </a:tr>
              <a:tr h="609750">
                <a:tc>
                  <a:txBody>
                    <a:bodyPr/>
                    <a:lstStyle/>
                    <a:p>
                      <a:pPr marL="0" marR="0" lvl="0" indent="0" algn="l" rtl="0">
                        <a:spcBef>
                          <a:spcPts val="0"/>
                        </a:spcBef>
                        <a:spcAft>
                          <a:spcPts val="0"/>
                        </a:spcAft>
                        <a:buNone/>
                      </a:pPr>
                      <a:r>
                        <a:rPr lang="en-US" sz="3200"/>
                        <a:t>ISO Date</a:t>
                      </a:r>
                      <a:endParaRPr sz="3200" b="1"/>
                    </a:p>
                  </a:txBody>
                  <a:tcPr marL="152400" marR="76200" marT="76200" marB="76200"/>
                </a:tc>
                <a:tc>
                  <a:txBody>
                    <a:bodyPr/>
                    <a:lstStyle/>
                    <a:p>
                      <a:pPr marL="0" marR="0" lvl="0" indent="0" algn="l" rtl="0">
                        <a:spcBef>
                          <a:spcPts val="0"/>
                        </a:spcBef>
                        <a:spcAft>
                          <a:spcPts val="0"/>
                        </a:spcAft>
                        <a:buNone/>
                      </a:pPr>
                      <a:r>
                        <a:rPr lang="en-US" sz="3200"/>
                        <a:t>"2015-03-25" (The International Standard)</a:t>
                      </a:r>
                      <a:endParaRPr sz="3200" b="1"/>
                    </a:p>
                  </a:txBody>
                  <a:tcPr marL="76200" marR="76200" marT="76200" marB="76200"/>
                </a:tc>
              </a:tr>
              <a:tr h="609750">
                <a:tc>
                  <a:txBody>
                    <a:bodyPr/>
                    <a:lstStyle/>
                    <a:p>
                      <a:pPr marL="0" marR="0" lvl="0" indent="0" algn="l" rtl="0">
                        <a:spcBef>
                          <a:spcPts val="0"/>
                        </a:spcBef>
                        <a:spcAft>
                          <a:spcPts val="0"/>
                        </a:spcAft>
                        <a:buNone/>
                      </a:pPr>
                      <a:r>
                        <a:rPr lang="en-US" sz="3200"/>
                        <a:t>Short Date</a:t>
                      </a:r>
                      <a:endParaRPr sz="3200" b="1"/>
                    </a:p>
                  </a:txBody>
                  <a:tcPr marL="152400" marR="76200" marT="76200" marB="76200"/>
                </a:tc>
                <a:tc>
                  <a:txBody>
                    <a:bodyPr/>
                    <a:lstStyle/>
                    <a:p>
                      <a:pPr marL="0" marR="0" lvl="0" indent="0" algn="l" rtl="0">
                        <a:spcBef>
                          <a:spcPts val="0"/>
                        </a:spcBef>
                        <a:spcAft>
                          <a:spcPts val="0"/>
                        </a:spcAft>
                        <a:buNone/>
                      </a:pPr>
                      <a:r>
                        <a:rPr lang="en-US" sz="3200"/>
                        <a:t>"03/25/2015"</a:t>
                      </a:r>
                      <a:endParaRPr sz="3200" b="1"/>
                    </a:p>
                  </a:txBody>
                  <a:tcPr marL="76200" marR="76200" marT="76200" marB="76200"/>
                </a:tc>
              </a:tr>
              <a:tr h="609750">
                <a:tc>
                  <a:txBody>
                    <a:bodyPr/>
                    <a:lstStyle/>
                    <a:p>
                      <a:pPr marL="0" marR="0" lvl="0" indent="0" algn="l" rtl="0">
                        <a:spcBef>
                          <a:spcPts val="0"/>
                        </a:spcBef>
                        <a:spcAft>
                          <a:spcPts val="0"/>
                        </a:spcAft>
                        <a:buNone/>
                      </a:pPr>
                      <a:r>
                        <a:rPr lang="en-US" sz="3200"/>
                        <a:t>Long Date</a:t>
                      </a:r>
                      <a:endParaRPr sz="3200" b="1"/>
                    </a:p>
                  </a:txBody>
                  <a:tcPr marL="152400" marR="76200" marT="76200" marB="76200"/>
                </a:tc>
                <a:tc>
                  <a:txBody>
                    <a:bodyPr/>
                    <a:lstStyle/>
                    <a:p>
                      <a:pPr marL="0" marR="0" lvl="0" indent="0" algn="l" rtl="0">
                        <a:spcBef>
                          <a:spcPts val="0"/>
                        </a:spcBef>
                        <a:spcAft>
                          <a:spcPts val="0"/>
                        </a:spcAft>
                        <a:buNone/>
                      </a:pPr>
                      <a:r>
                        <a:rPr lang="en-US" sz="3200"/>
                        <a:t>"Mar 25 2015" or "25 Mar 2015"</a:t>
                      </a:r>
                      <a:endParaRPr sz="3200" b="1"/>
                    </a:p>
                  </a:txBody>
                  <a:tcPr marL="76200" marR="76200" marT="76200" marB="76200"/>
                </a:tc>
              </a:tr>
              <a:tr h="609750">
                <a:tc>
                  <a:txBody>
                    <a:bodyPr/>
                    <a:lstStyle/>
                    <a:p>
                      <a:pPr marL="0" marR="0" lvl="0" indent="0" algn="l" rtl="0">
                        <a:spcBef>
                          <a:spcPts val="0"/>
                        </a:spcBef>
                        <a:spcAft>
                          <a:spcPts val="0"/>
                        </a:spcAft>
                        <a:buNone/>
                      </a:pPr>
                      <a:r>
                        <a:rPr lang="en-US" sz="3200"/>
                        <a:t>Full Date</a:t>
                      </a:r>
                      <a:endParaRPr sz="3200" b="1"/>
                    </a:p>
                  </a:txBody>
                  <a:tcPr marL="152400" marR="76200" marT="76200" marB="76200"/>
                </a:tc>
                <a:tc>
                  <a:txBody>
                    <a:bodyPr/>
                    <a:lstStyle/>
                    <a:p>
                      <a:pPr marL="0" marR="0" lvl="0" indent="0" algn="l" rtl="0">
                        <a:spcBef>
                          <a:spcPts val="0"/>
                        </a:spcBef>
                        <a:spcAft>
                          <a:spcPts val="0"/>
                        </a:spcAft>
                        <a:buNone/>
                      </a:pPr>
                      <a:r>
                        <a:rPr lang="en-US" sz="3200"/>
                        <a:t>"Wednesday March 25 2015"</a:t>
                      </a:r>
                      <a:endParaRPr sz="3200" b="1"/>
                    </a:p>
                  </a:txBody>
                  <a:tcPr marL="76200" marR="76200" marT="76200" marB="76200"/>
                </a:tc>
              </a:tr>
            </a:tbl>
          </a:graphicData>
        </a:graphic>
      </p:graphicFrame>
      <p:sp>
        <p:nvSpPr>
          <p:cNvPr id="343" name="Google Shape;343;p22"/>
          <p:cNvSpPr txBox="1"/>
          <p:nvPr/>
        </p:nvSpPr>
        <p:spPr>
          <a:xfrm>
            <a:off x="933450" y="753069"/>
            <a:ext cx="10229850" cy="923330"/>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a:solidFill>
                  <a:schemeClr val="lt1"/>
                </a:solidFill>
                <a:latin typeface="Baumans"/>
                <a:ea typeface="Baumans"/>
                <a:cs typeface="Baumans"/>
                <a:sym typeface="Baumans"/>
              </a:rPr>
              <a:t>Date Types</a:t>
            </a:r>
            <a:endParaRPr/>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graphicFrame>
        <p:nvGraphicFramePr>
          <p:cNvPr id="348" name="Google Shape;348;p23"/>
          <p:cNvGraphicFramePr/>
          <p:nvPr/>
        </p:nvGraphicFramePr>
        <p:xfrm>
          <a:off x="855784" y="1477107"/>
          <a:ext cx="3000000" cy="3000000"/>
        </p:xfrm>
        <a:graphic>
          <a:graphicData uri="http://schemas.openxmlformats.org/drawingml/2006/table">
            <a:tbl>
              <a:tblPr firstRow="1" bandRow="1">
                <a:noFill/>
                <a:tableStyleId>{12EF4CB4-73F2-4E1C-9BFD-DD127413C600}</a:tableStyleId>
              </a:tblPr>
              <a:tblGrid>
                <a:gridCol w="3339350"/>
                <a:gridCol w="6512450"/>
              </a:tblGrid>
              <a:tr h="591725">
                <a:tc>
                  <a:txBody>
                    <a:bodyPr/>
                    <a:lstStyle/>
                    <a:p>
                      <a:pPr marL="0" marR="0" lvl="0" indent="0" algn="ctr" rtl="0">
                        <a:lnSpc>
                          <a:spcPct val="100000"/>
                        </a:lnSpc>
                        <a:spcBef>
                          <a:spcPts val="0"/>
                        </a:spcBef>
                        <a:spcAft>
                          <a:spcPts val="0"/>
                        </a:spcAft>
                        <a:buNone/>
                      </a:pPr>
                      <a:r>
                        <a:rPr lang="en-US" sz="1800"/>
                        <a:t>Name</a:t>
                      </a:r>
                      <a:endParaRPr sz="1800">
                        <a:latin typeface="Times New Roman"/>
                        <a:ea typeface="Times New Roman"/>
                        <a:cs typeface="Times New Roman"/>
                        <a:sym typeface="Times New Roman"/>
                      </a:endParaRPr>
                    </a:p>
                  </a:txBody>
                  <a:tcPr marL="0" marR="0" marT="46350" marB="0"/>
                </a:tc>
                <a:tc>
                  <a:txBody>
                    <a:bodyPr/>
                    <a:lstStyle/>
                    <a:p>
                      <a:pPr marL="0" marR="0" lvl="0" indent="0" algn="ctr" rtl="0">
                        <a:lnSpc>
                          <a:spcPct val="100000"/>
                        </a:lnSpc>
                        <a:spcBef>
                          <a:spcPts val="0"/>
                        </a:spcBef>
                        <a:spcAft>
                          <a:spcPts val="0"/>
                        </a:spcAft>
                        <a:buNone/>
                      </a:pPr>
                      <a:r>
                        <a:rPr lang="en-US" sz="1800"/>
                        <a:t>Example</a:t>
                      </a:r>
                      <a:endParaRPr sz="1800">
                        <a:latin typeface="Times New Roman"/>
                        <a:ea typeface="Times New Roman"/>
                        <a:cs typeface="Times New Roman"/>
                        <a:sym typeface="Times New Roman"/>
                      </a:endParaRPr>
                    </a:p>
                  </a:txBody>
                  <a:tcPr marL="0" marR="0" marT="46350" marB="0"/>
                </a:tc>
              </a:tr>
              <a:tr h="568075">
                <a:tc>
                  <a:txBody>
                    <a:bodyPr/>
                    <a:lstStyle/>
                    <a:p>
                      <a:pPr marL="0" marR="0" lvl="0" indent="0" algn="ctr" rtl="0">
                        <a:lnSpc>
                          <a:spcPct val="100000"/>
                        </a:lnSpc>
                        <a:spcBef>
                          <a:spcPts val="0"/>
                        </a:spcBef>
                        <a:spcAft>
                          <a:spcPts val="0"/>
                        </a:spcAft>
                        <a:buNone/>
                      </a:pPr>
                      <a:r>
                        <a:rPr lang="en-US" sz="1800">
                          <a:latin typeface="Calibri"/>
                          <a:ea typeface="Calibri"/>
                          <a:cs typeface="Calibri"/>
                          <a:sym typeface="Calibri"/>
                        </a:rPr>
                        <a:t>Seconds, minutes</a:t>
                      </a:r>
                      <a:endParaRPr sz="1800">
                        <a:latin typeface="Times New Roman"/>
                        <a:ea typeface="Times New Roman"/>
                        <a:cs typeface="Times New Roman"/>
                        <a:sym typeface="Times New Roman"/>
                      </a:endParaRPr>
                    </a:p>
                  </a:txBody>
                  <a:tcPr marL="0" marR="0" marT="38725" marB="0"/>
                </a:tc>
                <a:tc>
                  <a:txBody>
                    <a:bodyPr/>
                    <a:lstStyle/>
                    <a:p>
                      <a:pPr marL="0" marR="0" lvl="0" indent="0" algn="ctr" rtl="0">
                        <a:lnSpc>
                          <a:spcPct val="100000"/>
                        </a:lnSpc>
                        <a:spcBef>
                          <a:spcPts val="0"/>
                        </a:spcBef>
                        <a:spcAft>
                          <a:spcPts val="0"/>
                        </a:spcAft>
                        <a:buNone/>
                      </a:pPr>
                      <a:r>
                        <a:rPr lang="en-US" sz="1800"/>
                        <a:t>0 – 59</a:t>
                      </a:r>
                      <a:endParaRPr sz="1800">
                        <a:latin typeface="Times New Roman"/>
                        <a:ea typeface="Times New Roman"/>
                        <a:cs typeface="Times New Roman"/>
                        <a:sym typeface="Times New Roman"/>
                      </a:endParaRPr>
                    </a:p>
                  </a:txBody>
                  <a:tcPr marL="0" marR="0" marT="38725" marB="0"/>
                </a:tc>
              </a:tr>
              <a:tr h="665700">
                <a:tc>
                  <a:txBody>
                    <a:bodyPr/>
                    <a:lstStyle/>
                    <a:p>
                      <a:pPr marL="635" marR="0" lvl="0" indent="0" algn="ctr" rtl="0">
                        <a:lnSpc>
                          <a:spcPct val="100000"/>
                        </a:lnSpc>
                        <a:spcBef>
                          <a:spcPts val="0"/>
                        </a:spcBef>
                        <a:spcAft>
                          <a:spcPts val="0"/>
                        </a:spcAft>
                        <a:buNone/>
                      </a:pPr>
                      <a:r>
                        <a:rPr lang="en-US" sz="1800"/>
                        <a:t>hours</a:t>
                      </a:r>
                      <a:endParaRPr sz="1800">
                        <a:latin typeface="Times New Roman"/>
                        <a:ea typeface="Times New Roman"/>
                        <a:cs typeface="Times New Roman"/>
                        <a:sym typeface="Times New Roman"/>
                      </a:endParaRPr>
                    </a:p>
                  </a:txBody>
                  <a:tcPr marL="0" marR="0" marT="69850" marB="0"/>
                </a:tc>
                <a:tc>
                  <a:txBody>
                    <a:bodyPr/>
                    <a:lstStyle/>
                    <a:p>
                      <a:pPr marL="635" marR="0" lvl="0" indent="0" algn="ctr" rtl="0">
                        <a:lnSpc>
                          <a:spcPct val="100000"/>
                        </a:lnSpc>
                        <a:spcBef>
                          <a:spcPts val="0"/>
                        </a:spcBef>
                        <a:spcAft>
                          <a:spcPts val="0"/>
                        </a:spcAft>
                        <a:buNone/>
                      </a:pPr>
                      <a:r>
                        <a:rPr lang="en-US" sz="1800"/>
                        <a:t>0 – 23</a:t>
                      </a:r>
                      <a:endParaRPr/>
                    </a:p>
                  </a:txBody>
                  <a:tcPr marL="0" marR="0" marT="69850" marB="0"/>
                </a:tc>
              </a:tr>
              <a:tr h="766625">
                <a:tc>
                  <a:txBody>
                    <a:bodyPr/>
                    <a:lstStyle/>
                    <a:p>
                      <a:pPr marL="0" marR="0" lvl="0" indent="0" algn="ctr" rtl="0">
                        <a:lnSpc>
                          <a:spcPct val="100000"/>
                        </a:lnSpc>
                        <a:spcBef>
                          <a:spcPts val="0"/>
                        </a:spcBef>
                        <a:spcAft>
                          <a:spcPts val="0"/>
                        </a:spcAft>
                        <a:buNone/>
                      </a:pPr>
                      <a:r>
                        <a:rPr lang="en-US" sz="1800"/>
                        <a:t>day</a:t>
                      </a:r>
                      <a:endParaRPr sz="1800">
                        <a:latin typeface="Times New Roman"/>
                        <a:ea typeface="Times New Roman"/>
                        <a:cs typeface="Times New Roman"/>
                        <a:sym typeface="Times New Roman"/>
                      </a:endParaRPr>
                    </a:p>
                  </a:txBody>
                  <a:tcPr marL="0" marR="0" marT="62875" marB="0"/>
                </a:tc>
                <a:tc>
                  <a:txBody>
                    <a:bodyPr/>
                    <a:lstStyle/>
                    <a:p>
                      <a:pPr marL="0" marR="0" lvl="0" indent="0" algn="ctr" rtl="0">
                        <a:lnSpc>
                          <a:spcPct val="100000"/>
                        </a:lnSpc>
                        <a:spcBef>
                          <a:spcPts val="0"/>
                        </a:spcBef>
                        <a:spcAft>
                          <a:spcPts val="0"/>
                        </a:spcAft>
                        <a:buNone/>
                      </a:pPr>
                      <a:r>
                        <a:rPr lang="en-US" sz="1800">
                          <a:latin typeface="Times New Roman"/>
                          <a:ea typeface="Times New Roman"/>
                          <a:cs typeface="Times New Roman"/>
                          <a:sym typeface="Times New Roman"/>
                        </a:rPr>
                        <a:t>0 – 6</a:t>
                      </a:r>
                      <a:endParaRPr/>
                    </a:p>
                    <a:p>
                      <a:pPr marL="0" marR="0" lvl="0" indent="0" algn="ctr" rtl="0">
                        <a:lnSpc>
                          <a:spcPct val="100000"/>
                        </a:lnSpc>
                        <a:spcBef>
                          <a:spcPts val="495"/>
                        </a:spcBef>
                        <a:spcAft>
                          <a:spcPts val="0"/>
                        </a:spcAft>
                        <a:buNone/>
                      </a:pPr>
                      <a:r>
                        <a:rPr lang="en-US" sz="1800">
                          <a:latin typeface="Times New Roman"/>
                          <a:ea typeface="Times New Roman"/>
                          <a:cs typeface="Times New Roman"/>
                          <a:sym typeface="Times New Roman"/>
                        </a:rPr>
                        <a:t>(0 = Sunday, 1 = Monday, and so on)</a:t>
                      </a:r>
                      <a:endParaRPr sz="1800">
                        <a:latin typeface="Times New Roman"/>
                        <a:ea typeface="Times New Roman"/>
                        <a:cs typeface="Times New Roman"/>
                        <a:sym typeface="Times New Roman"/>
                      </a:endParaRPr>
                    </a:p>
                  </a:txBody>
                  <a:tcPr marL="0" marR="0" marT="62875" marB="0"/>
                </a:tc>
              </a:tr>
              <a:tr h="680500">
                <a:tc>
                  <a:txBody>
                    <a:bodyPr/>
                    <a:lstStyle/>
                    <a:p>
                      <a:pPr marL="635" marR="0" lvl="0" indent="0" algn="ctr" rtl="0">
                        <a:lnSpc>
                          <a:spcPct val="100000"/>
                        </a:lnSpc>
                        <a:spcBef>
                          <a:spcPts val="0"/>
                        </a:spcBef>
                        <a:spcAft>
                          <a:spcPts val="0"/>
                        </a:spcAft>
                        <a:buNone/>
                      </a:pPr>
                      <a:r>
                        <a:rPr lang="en-US" sz="1800"/>
                        <a:t>date</a:t>
                      </a:r>
                      <a:endParaRPr sz="1800">
                        <a:latin typeface="Times New Roman"/>
                        <a:ea typeface="Times New Roman"/>
                        <a:cs typeface="Times New Roman"/>
                        <a:sym typeface="Times New Roman"/>
                      </a:endParaRPr>
                    </a:p>
                  </a:txBody>
                  <a:tcPr marL="0" marR="0" marT="74925" marB="0"/>
                </a:tc>
                <a:tc>
                  <a:txBody>
                    <a:bodyPr/>
                    <a:lstStyle/>
                    <a:p>
                      <a:pPr marL="0" marR="0" lvl="0" indent="0" algn="ctr" rtl="0">
                        <a:lnSpc>
                          <a:spcPct val="100000"/>
                        </a:lnSpc>
                        <a:spcBef>
                          <a:spcPts val="0"/>
                        </a:spcBef>
                        <a:spcAft>
                          <a:spcPts val="0"/>
                        </a:spcAft>
                        <a:buNone/>
                      </a:pPr>
                      <a:r>
                        <a:rPr lang="en-US" sz="1800"/>
                        <a:t>1 – 31</a:t>
                      </a:r>
                      <a:endParaRPr/>
                    </a:p>
                  </a:txBody>
                  <a:tcPr marL="0" marR="0" marT="74925" marB="0"/>
                </a:tc>
              </a:tr>
              <a:tr h="794750">
                <a:tc>
                  <a:txBody>
                    <a:bodyPr/>
                    <a:lstStyle/>
                    <a:p>
                      <a:pPr marL="0" marR="0" lvl="0" indent="0" algn="ctr" rtl="0">
                        <a:lnSpc>
                          <a:spcPct val="100000"/>
                        </a:lnSpc>
                        <a:spcBef>
                          <a:spcPts val="0"/>
                        </a:spcBef>
                        <a:spcAft>
                          <a:spcPts val="0"/>
                        </a:spcAft>
                        <a:buNone/>
                      </a:pPr>
                      <a:r>
                        <a:rPr lang="en-US" sz="1800"/>
                        <a:t>mouth</a:t>
                      </a:r>
                      <a:endParaRPr sz="1800">
                        <a:latin typeface="Times New Roman"/>
                        <a:ea typeface="Times New Roman"/>
                        <a:cs typeface="Times New Roman"/>
                        <a:sym typeface="Times New Roman"/>
                      </a:endParaRPr>
                    </a:p>
                  </a:txBody>
                  <a:tcPr marL="0" marR="0" marT="74925" marB="0"/>
                </a:tc>
                <a:tc>
                  <a:txBody>
                    <a:bodyPr/>
                    <a:lstStyle/>
                    <a:p>
                      <a:pPr marL="1905" marR="0" lvl="0" indent="0" algn="ctr" rtl="0">
                        <a:lnSpc>
                          <a:spcPct val="100000"/>
                        </a:lnSpc>
                        <a:spcBef>
                          <a:spcPts val="0"/>
                        </a:spcBef>
                        <a:spcAft>
                          <a:spcPts val="0"/>
                        </a:spcAft>
                        <a:buNone/>
                      </a:pPr>
                      <a:r>
                        <a:rPr lang="en-US" sz="1800"/>
                        <a:t>0 – 11</a:t>
                      </a:r>
                      <a:endParaRPr/>
                    </a:p>
                    <a:p>
                      <a:pPr marL="1905" marR="0" lvl="0" indent="0" algn="ctr" rtl="0">
                        <a:lnSpc>
                          <a:spcPct val="100000"/>
                        </a:lnSpc>
                        <a:spcBef>
                          <a:spcPts val="59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(0 = Jan, 1 = Feb, and so on)</a:t>
                      </a:r>
                      <a:endParaRPr sz="1800">
                        <a:latin typeface="Times New Roman"/>
                        <a:ea typeface="Times New Roman"/>
                        <a:cs typeface="Times New Roman"/>
                        <a:sym typeface="Times New Roman"/>
                      </a:endParaRPr>
                    </a:p>
                  </a:txBody>
                  <a:tcPr marL="0" marR="0" marT="74925" marB="0"/>
                </a:tc>
              </a:tr>
              <a:tr h="680500">
                <a:tc>
                  <a:txBody>
                    <a:bodyPr/>
                    <a:lstStyle/>
                    <a:p>
                      <a:pPr marL="635" marR="0" lvl="0" indent="0" algn="ctr" rtl="0">
                        <a:lnSpc>
                          <a:spcPct val="100000"/>
                        </a:lnSpc>
                        <a:spcBef>
                          <a:spcPts val="0"/>
                        </a:spcBef>
                        <a:spcAft>
                          <a:spcPts val="0"/>
                        </a:spcAft>
                        <a:buNone/>
                      </a:pPr>
                      <a:r>
                        <a:rPr lang="en-US" sz="1800"/>
                        <a:t>year</a:t>
                      </a:r>
                      <a:endParaRPr sz="1800">
                        <a:latin typeface="Times New Roman"/>
                        <a:ea typeface="Times New Roman"/>
                        <a:cs typeface="Times New Roman"/>
                        <a:sym typeface="Times New Roman"/>
                      </a:endParaRPr>
                    </a:p>
                  </a:txBody>
                  <a:tcPr marL="0" marR="0" marT="75575" marB="0"/>
                </a:tc>
                <a:tc>
                  <a:txBody>
                    <a:bodyPr/>
                    <a:lstStyle/>
                    <a:p>
                      <a:pPr marL="635" marR="0" lvl="0" indent="0" algn="ctr" rtl="0">
                        <a:lnSpc>
                          <a:spcPct val="100000"/>
                        </a:lnSpc>
                        <a:spcBef>
                          <a:spcPts val="0"/>
                        </a:spcBef>
                        <a:spcAft>
                          <a:spcPts val="0"/>
                        </a:spcAft>
                        <a:buNone/>
                      </a:pPr>
                      <a:r>
                        <a:rPr lang="en-US" sz="1800"/>
                        <a:t>0 + number of years since 1900</a:t>
                      </a:r>
                      <a:endParaRPr sz="1800">
                        <a:latin typeface="Times New Roman"/>
                        <a:ea typeface="Times New Roman"/>
                        <a:cs typeface="Times New Roman"/>
                        <a:sym typeface="Times New Roman"/>
                      </a:endParaRPr>
                    </a:p>
                  </a:txBody>
                  <a:tcPr marL="0" marR="0" marT="75575" marB="0"/>
                </a:tc>
              </a:tr>
            </a:tbl>
          </a:graphicData>
        </a:graphic>
      </p:graphicFrame>
      <p:sp>
        <p:nvSpPr>
          <p:cNvPr id="349" name="Google Shape;349;p23"/>
          <p:cNvSpPr txBox="1"/>
          <p:nvPr/>
        </p:nvSpPr>
        <p:spPr>
          <a:xfrm>
            <a:off x="855784" y="378632"/>
            <a:ext cx="9851800"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Date Object Number Conventions</a:t>
            </a:r>
            <a:endParaRPr/>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4"/>
          <p:cNvSpPr txBox="1"/>
          <p:nvPr/>
        </p:nvSpPr>
        <p:spPr>
          <a:xfrm>
            <a:off x="1943796" y="1078975"/>
            <a:ext cx="9283200" cy="835500"/>
          </a:xfrm>
          <a:prstGeom prst="rect">
            <a:avLst/>
          </a:prstGeom>
          <a:noFill/>
          <a:ln>
            <a:noFill/>
          </a:ln>
        </p:spPr>
        <p:txBody>
          <a:bodyPr spcFirstLastPara="1" wrap="square" lIns="0" tIns="98425" rIns="0" bIns="0" anchor="t" anchorCtr="0">
            <a:spAutoFit/>
          </a:bodyPr>
          <a:lstStyle/>
          <a:p>
            <a:pPr marL="12700" marR="0" lvl="0" indent="0" algn="l" rtl="0">
              <a:spcBef>
                <a:spcPts val="0"/>
              </a:spcBef>
              <a:spcAft>
                <a:spcPts val="0"/>
              </a:spcAft>
              <a:buNone/>
            </a:pPr>
            <a:r>
              <a:rPr lang="en-US" sz="2600" b="1">
                <a:solidFill>
                  <a:schemeClr val="dk1"/>
                </a:solidFill>
                <a:latin typeface="Times New Roman"/>
                <a:ea typeface="Times New Roman"/>
                <a:cs typeface="Times New Roman"/>
                <a:sym typeface="Times New Roman"/>
              </a:rPr>
              <a:t>1.	</a:t>
            </a:r>
            <a:r>
              <a:rPr lang="en-US" sz="2600" b="1" u="sng">
                <a:solidFill>
                  <a:schemeClr val="dk1"/>
                </a:solidFill>
                <a:latin typeface="Times New Roman"/>
                <a:ea typeface="Times New Roman"/>
                <a:cs typeface="Times New Roman"/>
                <a:sym typeface="Times New Roman"/>
              </a:rPr>
              <a:t>get</a:t>
            </a:r>
            <a:r>
              <a:rPr lang="en-US" sz="2600" b="1">
                <a:solidFill>
                  <a:schemeClr val="dk1"/>
                </a:solidFill>
                <a:latin typeface="Times New Roman"/>
                <a:ea typeface="Times New Roman"/>
                <a:cs typeface="Times New Roman"/>
                <a:sym typeface="Times New Roman"/>
              </a:rPr>
              <a:t> Methods</a:t>
            </a:r>
            <a:endParaRPr sz="2600">
              <a:solidFill>
                <a:schemeClr val="dk1"/>
              </a:solidFill>
              <a:latin typeface="Times New Roman"/>
              <a:ea typeface="Times New Roman"/>
              <a:cs typeface="Times New Roman"/>
              <a:sym typeface="Times New Roman"/>
            </a:endParaRPr>
          </a:p>
          <a:p>
            <a:pPr marL="1577975" marR="0" lvl="0" indent="0" algn="l" rtl="0">
              <a:spcBef>
                <a:spcPts val="459"/>
              </a:spcBef>
              <a:spcAft>
                <a:spcPts val="0"/>
              </a:spcAft>
              <a:buNone/>
            </a:pPr>
            <a:r>
              <a:rPr lang="en-US" sz="1800">
                <a:solidFill>
                  <a:schemeClr val="dk1"/>
                </a:solidFill>
                <a:latin typeface="Times New Roman"/>
                <a:ea typeface="Times New Roman"/>
                <a:cs typeface="Times New Roman"/>
                <a:sym typeface="Times New Roman"/>
              </a:rPr>
              <a:t>var	now = new Date ( "November 25,2006 11:13:55");</a:t>
            </a:r>
            <a:endParaRPr sz="1800">
              <a:solidFill>
                <a:schemeClr val="dk1"/>
              </a:solidFill>
              <a:latin typeface="Times New Roman"/>
              <a:ea typeface="Times New Roman"/>
              <a:cs typeface="Times New Roman"/>
              <a:sym typeface="Times New Roman"/>
            </a:endParaRPr>
          </a:p>
        </p:txBody>
      </p:sp>
      <p:graphicFrame>
        <p:nvGraphicFramePr>
          <p:cNvPr id="355" name="Google Shape;355;p24"/>
          <p:cNvGraphicFramePr/>
          <p:nvPr/>
        </p:nvGraphicFramePr>
        <p:xfrm>
          <a:off x="855784" y="2062099"/>
          <a:ext cx="3000000" cy="3000000"/>
        </p:xfrm>
        <a:graphic>
          <a:graphicData uri="http://schemas.openxmlformats.org/drawingml/2006/table">
            <a:tbl>
              <a:tblPr firstRow="1" bandRow="1">
                <a:noFill/>
                <a:tableStyleId>{12EF4CB4-73F2-4E1C-9BFD-DD127413C600}</a:tableStyleId>
              </a:tblPr>
              <a:tblGrid>
                <a:gridCol w="1876575"/>
                <a:gridCol w="3659725"/>
                <a:gridCol w="5161000"/>
              </a:tblGrid>
              <a:tr h="462075">
                <a:tc>
                  <a:txBody>
                    <a:bodyPr/>
                    <a:lstStyle/>
                    <a:p>
                      <a:pPr marL="0" marR="0" lvl="0" indent="0" algn="ctr" rtl="0">
                        <a:lnSpc>
                          <a:spcPct val="100000"/>
                        </a:lnSpc>
                        <a:spcBef>
                          <a:spcPts val="0"/>
                        </a:spcBef>
                        <a:spcAft>
                          <a:spcPts val="0"/>
                        </a:spcAft>
                        <a:buNone/>
                      </a:pPr>
                      <a:r>
                        <a:rPr lang="en-US" sz="1800"/>
                        <a:t>Name</a:t>
                      </a:r>
                      <a:endParaRPr sz="1800">
                        <a:latin typeface="Times New Roman"/>
                        <a:ea typeface="Times New Roman"/>
                        <a:cs typeface="Times New Roman"/>
                        <a:sym typeface="Times New Roman"/>
                      </a:endParaRPr>
                    </a:p>
                  </a:txBody>
                  <a:tcPr marL="0" marR="0" marT="46350" marB="0"/>
                </a:tc>
                <a:tc>
                  <a:txBody>
                    <a:bodyPr/>
                    <a:lstStyle/>
                    <a:p>
                      <a:pPr marL="0" marR="0" lvl="0" indent="0" algn="ctr" rtl="0">
                        <a:lnSpc>
                          <a:spcPct val="100000"/>
                        </a:lnSpc>
                        <a:spcBef>
                          <a:spcPts val="0"/>
                        </a:spcBef>
                        <a:spcAft>
                          <a:spcPts val="0"/>
                        </a:spcAft>
                        <a:buNone/>
                      </a:pPr>
                      <a:r>
                        <a:rPr lang="en-US" sz="1800"/>
                        <a:t>Example</a:t>
                      </a:r>
                      <a:endParaRPr sz="1800">
                        <a:latin typeface="Times New Roman"/>
                        <a:ea typeface="Times New Roman"/>
                        <a:cs typeface="Times New Roman"/>
                        <a:sym typeface="Times New Roman"/>
                      </a:endParaRPr>
                    </a:p>
                  </a:txBody>
                  <a:tcPr marL="0" marR="0" marT="46350" marB="0"/>
                </a:tc>
                <a:tc>
                  <a:txBody>
                    <a:bodyPr/>
                    <a:lstStyle/>
                    <a:p>
                      <a:pPr marL="2540" marR="0" lvl="0" indent="0" algn="ctr" rtl="0">
                        <a:lnSpc>
                          <a:spcPct val="100000"/>
                        </a:lnSpc>
                        <a:spcBef>
                          <a:spcPts val="0"/>
                        </a:spcBef>
                        <a:spcAft>
                          <a:spcPts val="0"/>
                        </a:spcAft>
                        <a:buNone/>
                      </a:pPr>
                      <a:r>
                        <a:rPr lang="en-US" sz="1800"/>
                        <a:t>Returned Value</a:t>
                      </a:r>
                      <a:endParaRPr sz="1800">
                        <a:latin typeface="Times New Roman"/>
                        <a:ea typeface="Times New Roman"/>
                        <a:cs typeface="Times New Roman"/>
                        <a:sym typeface="Times New Roman"/>
                      </a:endParaRPr>
                    </a:p>
                  </a:txBody>
                  <a:tcPr marL="0" marR="0" marT="46350" marB="0"/>
                </a:tc>
              </a:tr>
              <a:tr h="443575">
                <a:tc>
                  <a:txBody>
                    <a:bodyPr/>
                    <a:lstStyle/>
                    <a:p>
                      <a:pPr marL="0" marR="0" lvl="0" indent="0" algn="ctr" rtl="0">
                        <a:lnSpc>
                          <a:spcPct val="100000"/>
                        </a:lnSpc>
                        <a:spcBef>
                          <a:spcPts val="0"/>
                        </a:spcBef>
                        <a:spcAft>
                          <a:spcPts val="0"/>
                        </a:spcAft>
                        <a:buNone/>
                      </a:pPr>
                      <a:r>
                        <a:rPr lang="en-US" sz="1800"/>
                        <a:t>getDate()</a:t>
                      </a:r>
                      <a:endParaRPr sz="1800">
                        <a:latin typeface="Times New Roman"/>
                        <a:ea typeface="Times New Roman"/>
                        <a:cs typeface="Times New Roman"/>
                        <a:sym typeface="Times New Roman"/>
                      </a:endParaRPr>
                    </a:p>
                  </a:txBody>
                  <a:tcPr marL="0" marR="0" marT="38725" marB="0"/>
                </a:tc>
                <a:tc>
                  <a:txBody>
                    <a:bodyPr/>
                    <a:lstStyle/>
                    <a:p>
                      <a:pPr marL="0" marR="0" lvl="0" indent="0" algn="ctr" rtl="0">
                        <a:lnSpc>
                          <a:spcPct val="100000"/>
                        </a:lnSpc>
                        <a:spcBef>
                          <a:spcPts val="0"/>
                        </a:spcBef>
                        <a:spcAft>
                          <a:spcPts val="0"/>
                        </a:spcAft>
                        <a:buNone/>
                      </a:pPr>
                      <a:r>
                        <a:rPr lang="en-US" sz="1800"/>
                        <a:t>now.getDate()</a:t>
                      </a:r>
                      <a:endParaRPr sz="1800">
                        <a:latin typeface="Times New Roman"/>
                        <a:ea typeface="Times New Roman"/>
                        <a:cs typeface="Times New Roman"/>
                        <a:sym typeface="Times New Roman"/>
                      </a:endParaRPr>
                    </a:p>
                  </a:txBody>
                  <a:tcPr marL="0" marR="0" marT="38725" marB="0"/>
                </a:tc>
                <a:tc>
                  <a:txBody>
                    <a:bodyPr/>
                    <a:lstStyle/>
                    <a:p>
                      <a:pPr marL="2540" marR="0" lvl="0" indent="0" algn="ctr" rtl="0">
                        <a:lnSpc>
                          <a:spcPct val="100000"/>
                        </a:lnSpc>
                        <a:spcBef>
                          <a:spcPts val="0"/>
                        </a:spcBef>
                        <a:spcAft>
                          <a:spcPts val="0"/>
                        </a:spcAft>
                        <a:buNone/>
                      </a:pPr>
                      <a:r>
                        <a:rPr lang="en-US" sz="1800"/>
                        <a:t>25</a:t>
                      </a:r>
                      <a:endParaRPr sz="1800">
                        <a:latin typeface="Times New Roman"/>
                        <a:ea typeface="Times New Roman"/>
                        <a:cs typeface="Times New Roman"/>
                        <a:sym typeface="Times New Roman"/>
                      </a:endParaRPr>
                    </a:p>
                  </a:txBody>
                  <a:tcPr marL="0" marR="0" marT="38725" marB="0"/>
                </a:tc>
              </a:tr>
              <a:tr h="519825">
                <a:tc>
                  <a:txBody>
                    <a:bodyPr/>
                    <a:lstStyle/>
                    <a:p>
                      <a:pPr marL="635" marR="0" lvl="0" indent="0" algn="ctr" rtl="0">
                        <a:lnSpc>
                          <a:spcPct val="100000"/>
                        </a:lnSpc>
                        <a:spcBef>
                          <a:spcPts val="0"/>
                        </a:spcBef>
                        <a:spcAft>
                          <a:spcPts val="0"/>
                        </a:spcAft>
                        <a:buNone/>
                      </a:pPr>
                      <a:r>
                        <a:rPr lang="en-US" sz="1800"/>
                        <a:t>getMonth()</a:t>
                      </a:r>
                      <a:endParaRPr sz="1800">
                        <a:latin typeface="Times New Roman"/>
                        <a:ea typeface="Times New Roman"/>
                        <a:cs typeface="Times New Roman"/>
                        <a:sym typeface="Times New Roman"/>
                      </a:endParaRPr>
                    </a:p>
                  </a:txBody>
                  <a:tcPr marL="0" marR="0" marT="69850" marB="0"/>
                </a:tc>
                <a:tc>
                  <a:txBody>
                    <a:bodyPr/>
                    <a:lstStyle/>
                    <a:p>
                      <a:pPr marL="635" marR="0" lvl="0" indent="0" algn="ctr" rtl="0">
                        <a:lnSpc>
                          <a:spcPct val="100000"/>
                        </a:lnSpc>
                        <a:spcBef>
                          <a:spcPts val="0"/>
                        </a:spcBef>
                        <a:spcAft>
                          <a:spcPts val="0"/>
                        </a:spcAft>
                        <a:buNone/>
                      </a:pPr>
                      <a:r>
                        <a:rPr lang="en-US" sz="1800"/>
                        <a:t>now.getMonth()</a:t>
                      </a:r>
                      <a:endParaRPr sz="1800">
                        <a:latin typeface="Times New Roman"/>
                        <a:ea typeface="Times New Roman"/>
                        <a:cs typeface="Times New Roman"/>
                        <a:sym typeface="Times New Roman"/>
                      </a:endParaRPr>
                    </a:p>
                  </a:txBody>
                  <a:tcPr marL="0" marR="0" marT="69850" marB="0"/>
                </a:tc>
                <a:tc>
                  <a:txBody>
                    <a:bodyPr/>
                    <a:lstStyle/>
                    <a:p>
                      <a:pPr marL="2540" marR="0" lvl="0" indent="0" algn="ctr" rtl="0">
                        <a:lnSpc>
                          <a:spcPct val="100000"/>
                        </a:lnSpc>
                        <a:spcBef>
                          <a:spcPts val="0"/>
                        </a:spcBef>
                        <a:spcAft>
                          <a:spcPts val="0"/>
                        </a:spcAft>
                        <a:buNone/>
                      </a:pPr>
                      <a:r>
                        <a:rPr lang="en-US" sz="1800"/>
                        <a:t>10</a:t>
                      </a:r>
                      <a:endParaRPr sz="1800">
                        <a:latin typeface="Times New Roman"/>
                        <a:ea typeface="Times New Roman"/>
                        <a:cs typeface="Times New Roman"/>
                        <a:sym typeface="Times New Roman"/>
                      </a:endParaRPr>
                    </a:p>
                  </a:txBody>
                  <a:tcPr marL="0" marR="0" marT="69850" marB="0"/>
                </a:tc>
              </a:tr>
              <a:tr h="502575">
                <a:tc>
                  <a:txBody>
                    <a:bodyPr/>
                    <a:lstStyle/>
                    <a:p>
                      <a:pPr marL="0" marR="0" lvl="0" indent="0" algn="ctr" rtl="0">
                        <a:lnSpc>
                          <a:spcPct val="100000"/>
                        </a:lnSpc>
                        <a:spcBef>
                          <a:spcPts val="0"/>
                        </a:spcBef>
                        <a:spcAft>
                          <a:spcPts val="0"/>
                        </a:spcAft>
                        <a:buNone/>
                      </a:pPr>
                      <a:r>
                        <a:rPr lang="en-US" sz="1800"/>
                        <a:t>getYear()</a:t>
                      </a:r>
                      <a:endParaRPr sz="1800">
                        <a:latin typeface="Times New Roman"/>
                        <a:ea typeface="Times New Roman"/>
                        <a:cs typeface="Times New Roman"/>
                        <a:sym typeface="Times New Roman"/>
                      </a:endParaRPr>
                    </a:p>
                  </a:txBody>
                  <a:tcPr marL="0" marR="0" marT="62875" marB="0"/>
                </a:tc>
                <a:tc>
                  <a:txBody>
                    <a:bodyPr/>
                    <a:lstStyle/>
                    <a:p>
                      <a:pPr marL="0" marR="0" lvl="0" indent="0" algn="ctr" rtl="0">
                        <a:lnSpc>
                          <a:spcPct val="100000"/>
                        </a:lnSpc>
                        <a:spcBef>
                          <a:spcPts val="0"/>
                        </a:spcBef>
                        <a:spcAft>
                          <a:spcPts val="0"/>
                        </a:spcAft>
                        <a:buNone/>
                      </a:pPr>
                      <a:r>
                        <a:rPr lang="en-US" sz="1800"/>
                        <a:t>now.getYear()</a:t>
                      </a:r>
                      <a:endParaRPr sz="1800">
                        <a:latin typeface="Times New Roman"/>
                        <a:ea typeface="Times New Roman"/>
                        <a:cs typeface="Times New Roman"/>
                        <a:sym typeface="Times New Roman"/>
                      </a:endParaRPr>
                    </a:p>
                  </a:txBody>
                  <a:tcPr marL="0" marR="0" marT="62875" marB="0"/>
                </a:tc>
                <a:tc>
                  <a:txBody>
                    <a:bodyPr/>
                    <a:lstStyle/>
                    <a:p>
                      <a:pPr marL="2540" marR="0" lvl="0" indent="0" algn="ctr" rtl="0">
                        <a:lnSpc>
                          <a:spcPct val="100000"/>
                        </a:lnSpc>
                        <a:spcBef>
                          <a:spcPts val="0"/>
                        </a:spcBef>
                        <a:spcAft>
                          <a:spcPts val="0"/>
                        </a:spcAft>
                        <a:buNone/>
                      </a:pPr>
                      <a:r>
                        <a:rPr lang="en-US" sz="1800"/>
                        <a:t>2006</a:t>
                      </a:r>
                      <a:endParaRPr sz="1800">
                        <a:latin typeface="Times New Roman"/>
                        <a:ea typeface="Times New Roman"/>
                        <a:cs typeface="Times New Roman"/>
                        <a:sym typeface="Times New Roman"/>
                      </a:endParaRPr>
                    </a:p>
                  </a:txBody>
                  <a:tcPr marL="0" marR="0" marT="62875" marB="0"/>
                </a:tc>
              </a:tr>
              <a:tr h="531375">
                <a:tc>
                  <a:txBody>
                    <a:bodyPr/>
                    <a:lstStyle/>
                    <a:p>
                      <a:pPr marL="635" marR="0" lvl="0" indent="0" algn="ctr" rtl="0">
                        <a:lnSpc>
                          <a:spcPct val="100000"/>
                        </a:lnSpc>
                        <a:spcBef>
                          <a:spcPts val="0"/>
                        </a:spcBef>
                        <a:spcAft>
                          <a:spcPts val="0"/>
                        </a:spcAft>
                        <a:buNone/>
                      </a:pPr>
                      <a:r>
                        <a:rPr lang="en-US" sz="1800"/>
                        <a:t>getDay()</a:t>
                      </a:r>
                      <a:endParaRPr sz="1800">
                        <a:latin typeface="Times New Roman"/>
                        <a:ea typeface="Times New Roman"/>
                        <a:cs typeface="Times New Roman"/>
                        <a:sym typeface="Times New Roman"/>
                      </a:endParaRPr>
                    </a:p>
                  </a:txBody>
                  <a:tcPr marL="0" marR="0" marT="74925" marB="0"/>
                </a:tc>
                <a:tc>
                  <a:txBody>
                    <a:bodyPr/>
                    <a:lstStyle/>
                    <a:p>
                      <a:pPr marL="0" marR="0" lvl="0" indent="0" algn="ctr" rtl="0">
                        <a:lnSpc>
                          <a:spcPct val="100000"/>
                        </a:lnSpc>
                        <a:spcBef>
                          <a:spcPts val="0"/>
                        </a:spcBef>
                        <a:spcAft>
                          <a:spcPts val="0"/>
                        </a:spcAft>
                        <a:buNone/>
                      </a:pPr>
                      <a:r>
                        <a:rPr lang="en-US" sz="1800"/>
                        <a:t>now.getDay()</a:t>
                      </a:r>
                      <a:endParaRPr sz="1800">
                        <a:latin typeface="Times New Roman"/>
                        <a:ea typeface="Times New Roman"/>
                        <a:cs typeface="Times New Roman"/>
                        <a:sym typeface="Times New Roman"/>
                      </a:endParaRPr>
                    </a:p>
                  </a:txBody>
                  <a:tcPr marL="0" marR="0" marT="74925" marB="0"/>
                </a:tc>
                <a:tc>
                  <a:txBody>
                    <a:bodyPr/>
                    <a:lstStyle/>
                    <a:p>
                      <a:pPr marL="1270" marR="0" lvl="0" indent="0" algn="ctr" rtl="0">
                        <a:lnSpc>
                          <a:spcPct val="100000"/>
                        </a:lnSpc>
                        <a:spcBef>
                          <a:spcPts val="0"/>
                        </a:spcBef>
                        <a:spcAft>
                          <a:spcPts val="0"/>
                        </a:spcAft>
                        <a:buNone/>
                      </a:pPr>
                      <a:r>
                        <a:rPr lang="en-US" sz="1800"/>
                        <a:t>0</a:t>
                      </a:r>
                      <a:endParaRPr sz="1800">
                        <a:latin typeface="Times New Roman"/>
                        <a:ea typeface="Times New Roman"/>
                        <a:cs typeface="Times New Roman"/>
                        <a:sym typeface="Times New Roman"/>
                      </a:endParaRPr>
                    </a:p>
                  </a:txBody>
                  <a:tcPr marL="0" marR="0" marT="74925" marB="0"/>
                </a:tc>
              </a:tr>
              <a:tr h="531375">
                <a:tc>
                  <a:txBody>
                    <a:bodyPr/>
                    <a:lstStyle/>
                    <a:p>
                      <a:pPr marL="0" marR="0" lvl="0" indent="0" algn="ctr" rtl="0">
                        <a:lnSpc>
                          <a:spcPct val="100000"/>
                        </a:lnSpc>
                        <a:spcBef>
                          <a:spcPts val="0"/>
                        </a:spcBef>
                        <a:spcAft>
                          <a:spcPts val="0"/>
                        </a:spcAft>
                        <a:buNone/>
                      </a:pPr>
                      <a:r>
                        <a:rPr lang="en-US" sz="1800"/>
                        <a:t>getHours()</a:t>
                      </a:r>
                      <a:endParaRPr sz="1800">
                        <a:latin typeface="Times New Roman"/>
                        <a:ea typeface="Times New Roman"/>
                        <a:cs typeface="Times New Roman"/>
                        <a:sym typeface="Times New Roman"/>
                      </a:endParaRPr>
                    </a:p>
                  </a:txBody>
                  <a:tcPr marL="0" marR="0" marT="74925" marB="0"/>
                </a:tc>
                <a:tc>
                  <a:txBody>
                    <a:bodyPr/>
                    <a:lstStyle/>
                    <a:p>
                      <a:pPr marL="1905" marR="0" lvl="0" indent="0" algn="ctr" rtl="0">
                        <a:lnSpc>
                          <a:spcPct val="100000"/>
                        </a:lnSpc>
                        <a:spcBef>
                          <a:spcPts val="0"/>
                        </a:spcBef>
                        <a:spcAft>
                          <a:spcPts val="0"/>
                        </a:spcAft>
                        <a:buNone/>
                      </a:pPr>
                      <a:r>
                        <a:rPr lang="en-US" sz="1800"/>
                        <a:t>now.getHours()</a:t>
                      </a:r>
                      <a:endParaRPr sz="1800">
                        <a:latin typeface="Times New Roman"/>
                        <a:ea typeface="Times New Roman"/>
                        <a:cs typeface="Times New Roman"/>
                        <a:sym typeface="Times New Roman"/>
                      </a:endParaRPr>
                    </a:p>
                  </a:txBody>
                  <a:tcPr marL="0" marR="0" marT="74925" marB="0"/>
                </a:tc>
                <a:tc>
                  <a:txBody>
                    <a:bodyPr/>
                    <a:lstStyle/>
                    <a:p>
                      <a:pPr marL="0" marR="0" lvl="0" indent="0" algn="ctr" rtl="0">
                        <a:lnSpc>
                          <a:spcPct val="100000"/>
                        </a:lnSpc>
                        <a:spcBef>
                          <a:spcPts val="0"/>
                        </a:spcBef>
                        <a:spcAft>
                          <a:spcPts val="0"/>
                        </a:spcAft>
                        <a:buNone/>
                      </a:pPr>
                      <a:r>
                        <a:rPr lang="en-US" sz="1800"/>
                        <a:t>11</a:t>
                      </a:r>
                      <a:endParaRPr sz="1800">
                        <a:latin typeface="Times New Roman"/>
                        <a:ea typeface="Times New Roman"/>
                        <a:cs typeface="Times New Roman"/>
                        <a:sym typeface="Times New Roman"/>
                      </a:endParaRPr>
                    </a:p>
                  </a:txBody>
                  <a:tcPr marL="0" marR="0" marT="74925" marB="0"/>
                </a:tc>
              </a:tr>
              <a:tr h="531375">
                <a:tc>
                  <a:txBody>
                    <a:bodyPr/>
                    <a:lstStyle/>
                    <a:p>
                      <a:pPr marL="635" marR="0" lvl="0" indent="0" algn="ctr" rtl="0">
                        <a:lnSpc>
                          <a:spcPct val="100000"/>
                        </a:lnSpc>
                        <a:spcBef>
                          <a:spcPts val="0"/>
                        </a:spcBef>
                        <a:spcAft>
                          <a:spcPts val="0"/>
                        </a:spcAft>
                        <a:buNone/>
                      </a:pPr>
                      <a:r>
                        <a:rPr lang="en-US" sz="1800"/>
                        <a:t>getMinutes()</a:t>
                      </a:r>
                      <a:endParaRPr sz="1800">
                        <a:latin typeface="Times New Roman"/>
                        <a:ea typeface="Times New Roman"/>
                        <a:cs typeface="Times New Roman"/>
                        <a:sym typeface="Times New Roman"/>
                      </a:endParaRPr>
                    </a:p>
                  </a:txBody>
                  <a:tcPr marL="0" marR="0" marT="75575" marB="0"/>
                </a:tc>
                <a:tc>
                  <a:txBody>
                    <a:bodyPr/>
                    <a:lstStyle/>
                    <a:p>
                      <a:pPr marL="635" marR="0" lvl="0" indent="0" algn="ctr" rtl="0">
                        <a:lnSpc>
                          <a:spcPct val="100000"/>
                        </a:lnSpc>
                        <a:spcBef>
                          <a:spcPts val="0"/>
                        </a:spcBef>
                        <a:spcAft>
                          <a:spcPts val="0"/>
                        </a:spcAft>
                        <a:buNone/>
                      </a:pPr>
                      <a:r>
                        <a:rPr lang="en-US" sz="1800"/>
                        <a:t>now.getMinutes()</a:t>
                      </a:r>
                      <a:endParaRPr sz="1800">
                        <a:latin typeface="Times New Roman"/>
                        <a:ea typeface="Times New Roman"/>
                        <a:cs typeface="Times New Roman"/>
                        <a:sym typeface="Times New Roman"/>
                      </a:endParaRPr>
                    </a:p>
                  </a:txBody>
                  <a:tcPr marL="0" marR="0" marT="75575" marB="0"/>
                </a:tc>
                <a:tc>
                  <a:txBody>
                    <a:bodyPr/>
                    <a:lstStyle/>
                    <a:p>
                      <a:pPr marL="2540" marR="0" lvl="0" indent="0" algn="ctr" rtl="0">
                        <a:lnSpc>
                          <a:spcPct val="100000"/>
                        </a:lnSpc>
                        <a:spcBef>
                          <a:spcPts val="0"/>
                        </a:spcBef>
                        <a:spcAft>
                          <a:spcPts val="0"/>
                        </a:spcAft>
                        <a:buNone/>
                      </a:pPr>
                      <a:r>
                        <a:rPr lang="en-US" sz="1800"/>
                        <a:t>13</a:t>
                      </a:r>
                      <a:endParaRPr sz="1800">
                        <a:latin typeface="Times New Roman"/>
                        <a:ea typeface="Times New Roman"/>
                        <a:cs typeface="Times New Roman"/>
                        <a:sym typeface="Times New Roman"/>
                      </a:endParaRPr>
                    </a:p>
                  </a:txBody>
                  <a:tcPr marL="0" marR="0" marT="75575" marB="0"/>
                </a:tc>
              </a:tr>
              <a:tr h="531375">
                <a:tc>
                  <a:txBody>
                    <a:bodyPr/>
                    <a:lstStyle/>
                    <a:p>
                      <a:pPr marL="0" marR="0" lvl="0" indent="0" algn="ctr" rtl="0">
                        <a:lnSpc>
                          <a:spcPct val="100000"/>
                        </a:lnSpc>
                        <a:spcBef>
                          <a:spcPts val="0"/>
                        </a:spcBef>
                        <a:spcAft>
                          <a:spcPts val="0"/>
                        </a:spcAft>
                        <a:buNone/>
                      </a:pPr>
                      <a:r>
                        <a:rPr lang="en-US" sz="1800"/>
                        <a:t>getSeconds()</a:t>
                      </a:r>
                      <a:endParaRPr sz="1800">
                        <a:latin typeface="Times New Roman"/>
                        <a:ea typeface="Times New Roman"/>
                        <a:cs typeface="Times New Roman"/>
                        <a:sym typeface="Times New Roman"/>
                      </a:endParaRPr>
                    </a:p>
                  </a:txBody>
                  <a:tcPr marL="0" marR="0" marT="75575" marB="0"/>
                </a:tc>
                <a:tc>
                  <a:txBody>
                    <a:bodyPr/>
                    <a:lstStyle/>
                    <a:p>
                      <a:pPr marL="0" marR="0" lvl="0" indent="0" algn="ctr" rtl="0">
                        <a:lnSpc>
                          <a:spcPct val="100000"/>
                        </a:lnSpc>
                        <a:spcBef>
                          <a:spcPts val="0"/>
                        </a:spcBef>
                        <a:spcAft>
                          <a:spcPts val="0"/>
                        </a:spcAft>
                        <a:buNone/>
                      </a:pPr>
                      <a:r>
                        <a:rPr lang="en-US" sz="1800"/>
                        <a:t>now.getSeconds()</a:t>
                      </a:r>
                      <a:endParaRPr sz="1800">
                        <a:latin typeface="Times New Roman"/>
                        <a:ea typeface="Times New Roman"/>
                        <a:cs typeface="Times New Roman"/>
                        <a:sym typeface="Times New Roman"/>
                      </a:endParaRPr>
                    </a:p>
                  </a:txBody>
                  <a:tcPr marL="0" marR="0" marT="75575" marB="0"/>
                </a:tc>
                <a:tc>
                  <a:txBody>
                    <a:bodyPr/>
                    <a:lstStyle/>
                    <a:p>
                      <a:pPr marL="2540" marR="0" lvl="0" indent="0" algn="ctr" rtl="0">
                        <a:lnSpc>
                          <a:spcPct val="100000"/>
                        </a:lnSpc>
                        <a:spcBef>
                          <a:spcPts val="0"/>
                        </a:spcBef>
                        <a:spcAft>
                          <a:spcPts val="0"/>
                        </a:spcAft>
                        <a:buNone/>
                      </a:pPr>
                      <a:r>
                        <a:rPr lang="en-US" sz="1800"/>
                        <a:t>55</a:t>
                      </a:r>
                      <a:endParaRPr sz="1800">
                        <a:latin typeface="Times New Roman"/>
                        <a:ea typeface="Times New Roman"/>
                        <a:cs typeface="Times New Roman"/>
                        <a:sym typeface="Times New Roman"/>
                      </a:endParaRPr>
                    </a:p>
                  </a:txBody>
                  <a:tcPr marL="0" marR="0" marT="75575" marB="0"/>
                </a:tc>
              </a:tr>
              <a:tr h="531350">
                <a:tc>
                  <a:txBody>
                    <a:bodyPr/>
                    <a:lstStyle/>
                    <a:p>
                      <a:pPr marL="635" marR="0" lvl="0" indent="0" algn="ctr" rtl="0">
                        <a:lnSpc>
                          <a:spcPct val="100000"/>
                        </a:lnSpc>
                        <a:spcBef>
                          <a:spcPts val="0"/>
                        </a:spcBef>
                        <a:spcAft>
                          <a:spcPts val="0"/>
                        </a:spcAft>
                        <a:buNone/>
                      </a:pPr>
                      <a:r>
                        <a:rPr lang="en-US" sz="1800"/>
                        <a:t>getTime()</a:t>
                      </a:r>
                      <a:endParaRPr sz="1800">
                        <a:latin typeface="Times New Roman"/>
                        <a:ea typeface="Times New Roman"/>
                        <a:cs typeface="Times New Roman"/>
                        <a:sym typeface="Times New Roman"/>
                      </a:endParaRPr>
                    </a:p>
                  </a:txBody>
                  <a:tcPr marL="0" marR="0" marT="75575" marB="0"/>
                </a:tc>
                <a:tc>
                  <a:txBody>
                    <a:bodyPr/>
                    <a:lstStyle/>
                    <a:p>
                      <a:pPr marL="1905" marR="0" lvl="0" indent="0" algn="ctr" rtl="0">
                        <a:lnSpc>
                          <a:spcPct val="100000"/>
                        </a:lnSpc>
                        <a:spcBef>
                          <a:spcPts val="0"/>
                        </a:spcBef>
                        <a:spcAft>
                          <a:spcPts val="0"/>
                        </a:spcAft>
                        <a:buNone/>
                      </a:pPr>
                      <a:r>
                        <a:rPr lang="en-US" sz="1800"/>
                        <a:t>now.getTime()</a:t>
                      </a:r>
                      <a:endParaRPr sz="1800">
                        <a:latin typeface="Times New Roman"/>
                        <a:ea typeface="Times New Roman"/>
                        <a:cs typeface="Times New Roman"/>
                        <a:sym typeface="Times New Roman"/>
                      </a:endParaRPr>
                    </a:p>
                  </a:txBody>
                  <a:tcPr marL="0" marR="0" marT="75575" marB="0"/>
                </a:tc>
                <a:tc>
                  <a:txBody>
                    <a:bodyPr/>
                    <a:lstStyle/>
                    <a:p>
                      <a:pPr marL="2540" marR="0" lvl="0" indent="0" algn="ctr" rtl="0">
                        <a:lnSpc>
                          <a:spcPct val="100000"/>
                        </a:lnSpc>
                        <a:spcBef>
                          <a:spcPts val="0"/>
                        </a:spcBef>
                        <a:spcAft>
                          <a:spcPts val="0"/>
                        </a:spcAft>
                        <a:buNone/>
                      </a:pPr>
                      <a:r>
                        <a:rPr lang="en-US" sz="1800"/>
                        <a:t>11:13:55</a:t>
                      </a:r>
                      <a:endParaRPr sz="1800">
                        <a:latin typeface="Times New Roman"/>
                        <a:ea typeface="Times New Roman"/>
                        <a:cs typeface="Times New Roman"/>
                        <a:sym typeface="Times New Roman"/>
                      </a:endParaRPr>
                    </a:p>
                  </a:txBody>
                  <a:tcPr marL="0" marR="0" marT="75575" marB="0"/>
                </a:tc>
              </a:tr>
            </a:tbl>
          </a:graphicData>
        </a:graphic>
      </p:graphicFrame>
      <p:sp>
        <p:nvSpPr>
          <p:cNvPr id="356" name="Google Shape;356;p24"/>
          <p:cNvSpPr txBox="1">
            <a:spLocks noGrp="1"/>
          </p:cNvSpPr>
          <p:nvPr>
            <p:ph type="title"/>
          </p:nvPr>
        </p:nvSpPr>
        <p:spPr>
          <a:xfrm>
            <a:off x="855784" y="321850"/>
            <a:ext cx="3557954" cy="757130"/>
          </a:xfrm>
          <a:prstGeom prst="rect">
            <a:avLst/>
          </a:prstGeom>
          <a:solidFill>
            <a:srgbClr val="FF0000"/>
          </a:solidFill>
          <a:ln>
            <a:noFill/>
          </a:ln>
        </p:spPr>
        <p:txBody>
          <a:bodyPr spcFirstLastPara="1" wrap="square" lIns="91425" tIns="45700" rIns="91425" bIns="45700" anchor="ctr" anchorCtr="0">
            <a:spAutoFit/>
          </a:bodyPr>
          <a:lstStyle/>
          <a:p>
            <a:pPr marL="0" lvl="0" indent="0" algn="ctr" rtl="0">
              <a:lnSpc>
                <a:spcPct val="90000"/>
              </a:lnSpc>
              <a:spcBef>
                <a:spcPts val="0"/>
              </a:spcBef>
              <a:spcAft>
                <a:spcPts val="0"/>
              </a:spcAft>
              <a:buClr>
                <a:schemeClr val="lt1"/>
              </a:buClr>
              <a:buSzPts val="4800"/>
              <a:buFont typeface="Calibri"/>
              <a:buNone/>
            </a:pPr>
            <a:r>
              <a:rPr lang="en-US" sz="4800" b="1">
                <a:solidFill>
                  <a:schemeClr val="lt1"/>
                </a:solidFill>
              </a:rPr>
              <a:t>Date Object</a:t>
            </a:r>
            <a:endParaRPr/>
          </a:p>
        </p:txBody>
      </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5"/>
          <p:cNvSpPr txBox="1"/>
          <p:nvPr/>
        </p:nvSpPr>
        <p:spPr>
          <a:xfrm>
            <a:off x="1943795" y="1078975"/>
            <a:ext cx="10053300" cy="1168200"/>
          </a:xfrm>
          <a:prstGeom prst="rect">
            <a:avLst/>
          </a:prstGeom>
          <a:noFill/>
          <a:ln>
            <a:noFill/>
          </a:ln>
        </p:spPr>
        <p:txBody>
          <a:bodyPr spcFirstLastPara="1" wrap="square" lIns="0" tIns="98425" rIns="0" bIns="0" anchor="t" anchorCtr="0">
            <a:spAutoFit/>
          </a:bodyPr>
          <a:lstStyle/>
          <a:p>
            <a:pPr marL="12700" marR="0" lvl="0" indent="0" algn="l" rtl="0">
              <a:spcBef>
                <a:spcPts val="0"/>
              </a:spcBef>
              <a:spcAft>
                <a:spcPts val="0"/>
              </a:spcAft>
              <a:buNone/>
            </a:pPr>
            <a:r>
              <a:rPr lang="en-US" sz="2600" b="1">
                <a:solidFill>
                  <a:schemeClr val="dk1"/>
                </a:solidFill>
                <a:latin typeface="Times New Roman"/>
                <a:ea typeface="Times New Roman"/>
                <a:cs typeface="Times New Roman"/>
                <a:sym typeface="Times New Roman"/>
              </a:rPr>
              <a:t>2.	</a:t>
            </a:r>
            <a:r>
              <a:rPr lang="en-US" sz="2600" b="1" u="sng">
                <a:solidFill>
                  <a:schemeClr val="dk1"/>
                </a:solidFill>
                <a:latin typeface="Times New Roman"/>
                <a:ea typeface="Times New Roman"/>
                <a:cs typeface="Times New Roman"/>
                <a:sym typeface="Times New Roman"/>
              </a:rPr>
              <a:t>set</a:t>
            </a:r>
            <a:r>
              <a:rPr lang="en-US" sz="2600" b="1">
                <a:solidFill>
                  <a:schemeClr val="dk1"/>
                </a:solidFill>
                <a:latin typeface="Times New Roman"/>
                <a:ea typeface="Times New Roman"/>
                <a:cs typeface="Times New Roman"/>
                <a:sym typeface="Times New Roman"/>
              </a:rPr>
              <a:t> Methods</a:t>
            </a:r>
            <a:endParaRPr sz="2600">
              <a:solidFill>
                <a:schemeClr val="dk1"/>
              </a:solidFill>
              <a:latin typeface="Times New Roman"/>
              <a:ea typeface="Times New Roman"/>
              <a:cs typeface="Times New Roman"/>
              <a:sym typeface="Times New Roman"/>
            </a:endParaRPr>
          </a:p>
          <a:p>
            <a:pPr marL="1791970" marR="0" lvl="0" indent="0" algn="ctr" rtl="0">
              <a:spcBef>
                <a:spcPts val="459"/>
              </a:spcBef>
              <a:spcAft>
                <a:spcPts val="0"/>
              </a:spcAft>
              <a:buNone/>
            </a:pPr>
            <a:r>
              <a:rPr lang="en-US" sz="1800">
                <a:solidFill>
                  <a:schemeClr val="dk1"/>
                </a:solidFill>
                <a:latin typeface="Times New Roman"/>
                <a:ea typeface="Times New Roman"/>
                <a:cs typeface="Times New Roman"/>
                <a:sym typeface="Times New Roman"/>
              </a:rPr>
              <a:t>var </a:t>
            </a:r>
            <a:r>
              <a:rPr lang="en-US" sz="1800">
                <a:solidFill>
                  <a:schemeClr val="dk1"/>
                </a:solidFill>
                <a:latin typeface="Arial"/>
                <a:ea typeface="Arial"/>
                <a:cs typeface="Arial"/>
                <a:sym typeface="Arial"/>
              </a:rPr>
              <a:t>someDate </a:t>
            </a:r>
            <a:r>
              <a:rPr lang="en-US" sz="1800">
                <a:solidFill>
                  <a:schemeClr val="dk1"/>
                </a:solidFill>
                <a:latin typeface="Times New Roman"/>
                <a:ea typeface="Times New Roman"/>
                <a:cs typeface="Times New Roman"/>
                <a:sym typeface="Times New Roman"/>
              </a:rPr>
              <a:t>= new Date ();</a:t>
            </a:r>
            <a:endParaRPr/>
          </a:p>
          <a:p>
            <a:pPr marL="1793875" marR="0" lvl="0" indent="0" algn="ctr" rtl="0">
              <a:spcBef>
                <a:spcPts val="434"/>
              </a:spcBef>
              <a:spcAft>
                <a:spcPts val="0"/>
              </a:spcAft>
              <a:buNone/>
            </a:pPr>
            <a:r>
              <a:rPr lang="en-US" sz="1800">
                <a:solidFill>
                  <a:schemeClr val="dk1"/>
                </a:solidFill>
                <a:latin typeface="Times New Roman"/>
                <a:ea typeface="Times New Roman"/>
                <a:cs typeface="Times New Roman"/>
                <a:sym typeface="Times New Roman"/>
              </a:rPr>
              <a:t>var	now = new Date ( "November 25,2006 11:13:55");</a:t>
            </a:r>
            <a:endParaRPr sz="1800">
              <a:solidFill>
                <a:schemeClr val="dk1"/>
              </a:solidFill>
              <a:latin typeface="Times New Roman"/>
              <a:ea typeface="Times New Roman"/>
              <a:cs typeface="Times New Roman"/>
              <a:sym typeface="Times New Roman"/>
            </a:endParaRPr>
          </a:p>
        </p:txBody>
      </p:sp>
      <p:graphicFrame>
        <p:nvGraphicFramePr>
          <p:cNvPr id="362" name="Google Shape;362;p25"/>
          <p:cNvGraphicFramePr/>
          <p:nvPr/>
        </p:nvGraphicFramePr>
        <p:xfrm>
          <a:off x="849300" y="2425064"/>
          <a:ext cx="3000000" cy="3000000"/>
        </p:xfrm>
        <a:graphic>
          <a:graphicData uri="http://schemas.openxmlformats.org/drawingml/2006/table">
            <a:tbl>
              <a:tblPr firstRow="1" bandRow="1">
                <a:noFill/>
                <a:tableStyleId>{12EF4CB4-73F2-4E1C-9BFD-DD127413C600}</a:tableStyleId>
              </a:tblPr>
              <a:tblGrid>
                <a:gridCol w="3640300"/>
                <a:gridCol w="7098675"/>
              </a:tblGrid>
              <a:tr h="465225">
                <a:tc>
                  <a:txBody>
                    <a:bodyPr/>
                    <a:lstStyle/>
                    <a:p>
                      <a:pPr marL="0" marR="0" lvl="0" indent="0" algn="ctr" rtl="0">
                        <a:lnSpc>
                          <a:spcPct val="100000"/>
                        </a:lnSpc>
                        <a:spcBef>
                          <a:spcPts val="0"/>
                        </a:spcBef>
                        <a:spcAft>
                          <a:spcPts val="0"/>
                        </a:spcAft>
                        <a:buNone/>
                      </a:pPr>
                      <a:r>
                        <a:rPr lang="en-US" sz="1800"/>
                        <a:t>Name</a:t>
                      </a:r>
                      <a:endParaRPr sz="1800">
                        <a:latin typeface="Times New Roman"/>
                        <a:ea typeface="Times New Roman"/>
                        <a:cs typeface="Times New Roman"/>
                        <a:sym typeface="Times New Roman"/>
                      </a:endParaRPr>
                    </a:p>
                  </a:txBody>
                  <a:tcPr marL="0" marR="0" marT="46350" marB="0"/>
                </a:tc>
                <a:tc>
                  <a:txBody>
                    <a:bodyPr/>
                    <a:lstStyle/>
                    <a:p>
                      <a:pPr marL="0" marR="0" lvl="0" indent="0" algn="ctr" rtl="0">
                        <a:lnSpc>
                          <a:spcPct val="100000"/>
                        </a:lnSpc>
                        <a:spcBef>
                          <a:spcPts val="0"/>
                        </a:spcBef>
                        <a:spcAft>
                          <a:spcPts val="0"/>
                        </a:spcAft>
                        <a:buNone/>
                      </a:pPr>
                      <a:r>
                        <a:rPr lang="en-US" sz="1800"/>
                        <a:t>Example</a:t>
                      </a:r>
                      <a:endParaRPr sz="1800">
                        <a:latin typeface="Times New Roman"/>
                        <a:ea typeface="Times New Roman"/>
                        <a:cs typeface="Times New Roman"/>
                        <a:sym typeface="Times New Roman"/>
                      </a:endParaRPr>
                    </a:p>
                  </a:txBody>
                  <a:tcPr marL="0" marR="0" marT="46350" marB="0"/>
                </a:tc>
              </a:tr>
              <a:tr h="446625">
                <a:tc>
                  <a:txBody>
                    <a:bodyPr/>
                    <a:lstStyle/>
                    <a:p>
                      <a:pPr marL="91440" marR="0" lvl="0" indent="0" algn="l" rtl="0">
                        <a:lnSpc>
                          <a:spcPct val="100000"/>
                        </a:lnSpc>
                        <a:spcBef>
                          <a:spcPts val="0"/>
                        </a:spcBef>
                        <a:spcAft>
                          <a:spcPts val="0"/>
                        </a:spcAft>
                        <a:buNone/>
                      </a:pPr>
                      <a:r>
                        <a:rPr lang="en-US" sz="1800"/>
                        <a:t>setDate(number)</a:t>
                      </a:r>
                      <a:endParaRPr sz="1800">
                        <a:latin typeface="Times New Roman"/>
                        <a:ea typeface="Times New Roman"/>
                        <a:cs typeface="Times New Roman"/>
                        <a:sym typeface="Times New Roman"/>
                      </a:endParaRPr>
                    </a:p>
                  </a:txBody>
                  <a:tcPr marL="0" marR="0" marT="38725" marB="0"/>
                </a:tc>
                <a:tc>
                  <a:txBody>
                    <a:bodyPr/>
                    <a:lstStyle/>
                    <a:p>
                      <a:pPr marL="91440" marR="0" lvl="0" indent="0" algn="l" rtl="0">
                        <a:lnSpc>
                          <a:spcPct val="100000"/>
                        </a:lnSpc>
                        <a:spcBef>
                          <a:spcPts val="0"/>
                        </a:spcBef>
                        <a:spcAft>
                          <a:spcPts val="0"/>
                        </a:spcAft>
                        <a:buNone/>
                      </a:pPr>
                      <a:r>
                        <a:rPr lang="en-US" sz="1800"/>
                        <a:t>someDate.setDate(25)</a:t>
                      </a:r>
                      <a:endParaRPr sz="1800">
                        <a:latin typeface="Arial"/>
                        <a:ea typeface="Arial"/>
                        <a:cs typeface="Arial"/>
                        <a:sym typeface="Arial"/>
                      </a:endParaRPr>
                    </a:p>
                  </a:txBody>
                  <a:tcPr marL="0" marR="0" marT="40000" marB="0"/>
                </a:tc>
              </a:tr>
              <a:tr h="523375">
                <a:tc>
                  <a:txBody>
                    <a:bodyPr/>
                    <a:lstStyle/>
                    <a:p>
                      <a:pPr marL="91440" marR="0" lvl="0" indent="0" algn="l" rtl="0">
                        <a:lnSpc>
                          <a:spcPct val="100000"/>
                        </a:lnSpc>
                        <a:spcBef>
                          <a:spcPts val="0"/>
                        </a:spcBef>
                        <a:spcAft>
                          <a:spcPts val="0"/>
                        </a:spcAft>
                        <a:buNone/>
                      </a:pPr>
                      <a:r>
                        <a:rPr lang="en-US" sz="1800"/>
                        <a:t>setHours(number)</a:t>
                      </a:r>
                      <a:endParaRPr sz="1800">
                        <a:latin typeface="Times New Roman"/>
                        <a:ea typeface="Times New Roman"/>
                        <a:cs typeface="Times New Roman"/>
                        <a:sym typeface="Times New Roman"/>
                      </a:endParaRPr>
                    </a:p>
                  </a:txBody>
                  <a:tcPr marL="0" marR="0" marT="69850" marB="0"/>
                </a:tc>
                <a:tc>
                  <a:txBody>
                    <a:bodyPr/>
                    <a:lstStyle/>
                    <a:p>
                      <a:pPr marL="91440" marR="0" lvl="0" indent="0" algn="l" rtl="0">
                        <a:lnSpc>
                          <a:spcPct val="100000"/>
                        </a:lnSpc>
                        <a:spcBef>
                          <a:spcPts val="0"/>
                        </a:spcBef>
                        <a:spcAft>
                          <a:spcPts val="0"/>
                        </a:spcAft>
                        <a:buNone/>
                      </a:pPr>
                      <a:r>
                        <a:rPr lang="en-US" sz="1800"/>
                        <a:t>someDate.setHours(14)</a:t>
                      </a:r>
                      <a:endParaRPr sz="1800">
                        <a:latin typeface="Arial"/>
                        <a:ea typeface="Arial"/>
                        <a:cs typeface="Arial"/>
                        <a:sym typeface="Arial"/>
                      </a:endParaRPr>
                    </a:p>
                  </a:txBody>
                  <a:tcPr marL="0" marR="0" marT="71750" marB="0"/>
                </a:tc>
              </a:tr>
              <a:tr h="506025">
                <a:tc>
                  <a:txBody>
                    <a:bodyPr/>
                    <a:lstStyle/>
                    <a:p>
                      <a:pPr marL="91440" marR="0" lvl="0" indent="0" algn="l" rtl="0">
                        <a:lnSpc>
                          <a:spcPct val="100000"/>
                        </a:lnSpc>
                        <a:spcBef>
                          <a:spcPts val="0"/>
                        </a:spcBef>
                        <a:spcAft>
                          <a:spcPts val="0"/>
                        </a:spcAft>
                        <a:buNone/>
                      </a:pPr>
                      <a:r>
                        <a:rPr lang="en-US" sz="1800"/>
                        <a:t>setMinutes(number)</a:t>
                      </a:r>
                      <a:endParaRPr sz="1800">
                        <a:latin typeface="Times New Roman"/>
                        <a:ea typeface="Times New Roman"/>
                        <a:cs typeface="Times New Roman"/>
                        <a:sym typeface="Times New Roman"/>
                      </a:endParaRPr>
                    </a:p>
                  </a:txBody>
                  <a:tcPr marL="0" marR="0" marT="62875" marB="0"/>
                </a:tc>
                <a:tc>
                  <a:txBody>
                    <a:bodyPr/>
                    <a:lstStyle/>
                    <a:p>
                      <a:pPr marL="91440" marR="0" lvl="0" indent="0" algn="l" rtl="0">
                        <a:lnSpc>
                          <a:spcPct val="100000"/>
                        </a:lnSpc>
                        <a:spcBef>
                          <a:spcPts val="0"/>
                        </a:spcBef>
                        <a:spcAft>
                          <a:spcPts val="0"/>
                        </a:spcAft>
                        <a:buNone/>
                      </a:pPr>
                      <a:r>
                        <a:rPr lang="en-US" sz="1800"/>
                        <a:t>someDate.setMinutes(50)</a:t>
                      </a:r>
                      <a:endParaRPr sz="1800">
                        <a:latin typeface="Arial"/>
                        <a:ea typeface="Arial"/>
                        <a:cs typeface="Arial"/>
                        <a:sym typeface="Arial"/>
                      </a:endParaRPr>
                    </a:p>
                  </a:txBody>
                  <a:tcPr marL="0" marR="0" marT="64125" marB="0"/>
                </a:tc>
              </a:tr>
              <a:tr h="535025">
                <a:tc>
                  <a:txBody>
                    <a:bodyPr/>
                    <a:lstStyle/>
                    <a:p>
                      <a:pPr marL="91440" marR="0" lvl="0" indent="0" algn="l" rtl="0">
                        <a:lnSpc>
                          <a:spcPct val="100000"/>
                        </a:lnSpc>
                        <a:spcBef>
                          <a:spcPts val="0"/>
                        </a:spcBef>
                        <a:spcAft>
                          <a:spcPts val="0"/>
                        </a:spcAft>
                        <a:buNone/>
                      </a:pPr>
                      <a:r>
                        <a:rPr lang="en-US" sz="1800"/>
                        <a:t>setMonth(number)</a:t>
                      </a:r>
                      <a:endParaRPr sz="1800">
                        <a:latin typeface="Times New Roman"/>
                        <a:ea typeface="Times New Roman"/>
                        <a:cs typeface="Times New Roman"/>
                        <a:sym typeface="Times New Roman"/>
                      </a:endParaRPr>
                    </a:p>
                  </a:txBody>
                  <a:tcPr marL="0" marR="0" marT="74925" marB="0"/>
                </a:tc>
                <a:tc>
                  <a:txBody>
                    <a:bodyPr/>
                    <a:lstStyle/>
                    <a:p>
                      <a:pPr marL="91440" marR="0" lvl="0" indent="0" algn="l" rtl="0">
                        <a:lnSpc>
                          <a:spcPct val="100000"/>
                        </a:lnSpc>
                        <a:spcBef>
                          <a:spcPts val="0"/>
                        </a:spcBef>
                        <a:spcAft>
                          <a:spcPts val="0"/>
                        </a:spcAft>
                        <a:buNone/>
                      </a:pPr>
                      <a:r>
                        <a:rPr lang="en-US" sz="1800"/>
                        <a:t>someDate.setMonth(7)</a:t>
                      </a:r>
                      <a:endParaRPr sz="1800">
                        <a:latin typeface="Arial"/>
                        <a:ea typeface="Arial"/>
                        <a:cs typeface="Arial"/>
                        <a:sym typeface="Arial"/>
                      </a:endParaRPr>
                    </a:p>
                  </a:txBody>
                  <a:tcPr marL="0" marR="0" marT="76200" marB="0"/>
                </a:tc>
              </a:tr>
              <a:tr h="535025">
                <a:tc>
                  <a:txBody>
                    <a:bodyPr/>
                    <a:lstStyle/>
                    <a:p>
                      <a:pPr marL="91440" marR="0" lvl="0" indent="0" algn="l" rtl="0">
                        <a:lnSpc>
                          <a:spcPct val="100000"/>
                        </a:lnSpc>
                        <a:spcBef>
                          <a:spcPts val="0"/>
                        </a:spcBef>
                        <a:spcAft>
                          <a:spcPts val="0"/>
                        </a:spcAft>
                        <a:buNone/>
                      </a:pPr>
                      <a:r>
                        <a:rPr lang="en-US" sz="1800"/>
                        <a:t>setSeconds(number)</a:t>
                      </a:r>
                      <a:endParaRPr sz="1800">
                        <a:latin typeface="Times New Roman"/>
                        <a:ea typeface="Times New Roman"/>
                        <a:cs typeface="Times New Roman"/>
                        <a:sym typeface="Times New Roman"/>
                      </a:endParaRPr>
                    </a:p>
                  </a:txBody>
                  <a:tcPr marL="0" marR="0" marT="74925" marB="0"/>
                </a:tc>
                <a:tc>
                  <a:txBody>
                    <a:bodyPr/>
                    <a:lstStyle/>
                    <a:p>
                      <a:pPr marL="91440" marR="0" lvl="0" indent="0" algn="l" rtl="0">
                        <a:lnSpc>
                          <a:spcPct val="100000"/>
                        </a:lnSpc>
                        <a:spcBef>
                          <a:spcPts val="0"/>
                        </a:spcBef>
                        <a:spcAft>
                          <a:spcPts val="0"/>
                        </a:spcAft>
                        <a:buNone/>
                      </a:pPr>
                      <a:r>
                        <a:rPr lang="en-US" sz="1800"/>
                        <a:t>someDate.setSeconds(7)</a:t>
                      </a:r>
                      <a:endParaRPr sz="1800">
                        <a:latin typeface="Arial"/>
                        <a:ea typeface="Arial"/>
                        <a:cs typeface="Arial"/>
                        <a:sym typeface="Arial"/>
                      </a:endParaRPr>
                    </a:p>
                  </a:txBody>
                  <a:tcPr marL="0" marR="0" marT="76825" marB="0"/>
                </a:tc>
              </a:tr>
              <a:tr h="535025">
                <a:tc>
                  <a:txBody>
                    <a:bodyPr/>
                    <a:lstStyle/>
                    <a:p>
                      <a:pPr marL="91440" marR="0" lvl="0" indent="0" algn="l" rtl="0">
                        <a:lnSpc>
                          <a:spcPct val="100000"/>
                        </a:lnSpc>
                        <a:spcBef>
                          <a:spcPts val="0"/>
                        </a:spcBef>
                        <a:spcAft>
                          <a:spcPts val="0"/>
                        </a:spcAft>
                        <a:buNone/>
                      </a:pPr>
                      <a:r>
                        <a:rPr lang="en-US" sz="1800"/>
                        <a:t>setTime(TimeString)</a:t>
                      </a:r>
                      <a:endParaRPr sz="1800">
                        <a:latin typeface="Times New Roman"/>
                        <a:ea typeface="Times New Roman"/>
                        <a:cs typeface="Times New Roman"/>
                        <a:sym typeface="Times New Roman"/>
                      </a:endParaRPr>
                    </a:p>
                  </a:txBody>
                  <a:tcPr marL="0" marR="0" marT="75575" marB="0"/>
                </a:tc>
                <a:tc>
                  <a:txBody>
                    <a:bodyPr/>
                    <a:lstStyle/>
                    <a:p>
                      <a:pPr marL="91440" marR="0" lvl="0" indent="0" algn="l" rtl="0">
                        <a:lnSpc>
                          <a:spcPct val="100000"/>
                        </a:lnSpc>
                        <a:spcBef>
                          <a:spcPts val="0"/>
                        </a:spcBef>
                        <a:spcAft>
                          <a:spcPts val="0"/>
                        </a:spcAft>
                        <a:buNone/>
                      </a:pPr>
                      <a:r>
                        <a:rPr lang="en-US" sz="1800"/>
                        <a:t>someDate.setTime(now.getTime())</a:t>
                      </a:r>
                      <a:endParaRPr sz="1800">
                        <a:latin typeface="Arial"/>
                        <a:ea typeface="Arial"/>
                        <a:cs typeface="Arial"/>
                        <a:sym typeface="Arial"/>
                      </a:endParaRPr>
                    </a:p>
                  </a:txBody>
                  <a:tcPr marL="0" marR="0" marT="76825" marB="0"/>
                </a:tc>
              </a:tr>
              <a:tr h="534950">
                <a:tc>
                  <a:txBody>
                    <a:bodyPr/>
                    <a:lstStyle/>
                    <a:p>
                      <a:pPr marL="91440" marR="0" lvl="0" indent="0" algn="l" rtl="0">
                        <a:lnSpc>
                          <a:spcPct val="100000"/>
                        </a:lnSpc>
                        <a:spcBef>
                          <a:spcPts val="0"/>
                        </a:spcBef>
                        <a:spcAft>
                          <a:spcPts val="0"/>
                        </a:spcAft>
                        <a:buNone/>
                      </a:pPr>
                      <a:r>
                        <a:rPr lang="en-US" sz="1800"/>
                        <a:t>setYear(number)</a:t>
                      </a:r>
                      <a:endParaRPr sz="1800">
                        <a:latin typeface="Times New Roman"/>
                        <a:ea typeface="Times New Roman"/>
                        <a:cs typeface="Times New Roman"/>
                        <a:sym typeface="Times New Roman"/>
                      </a:endParaRPr>
                    </a:p>
                  </a:txBody>
                  <a:tcPr marL="0" marR="0" marT="75575" marB="0"/>
                </a:tc>
                <a:tc>
                  <a:txBody>
                    <a:bodyPr/>
                    <a:lstStyle/>
                    <a:p>
                      <a:pPr marL="91440" marR="0" lvl="0" indent="0" algn="l" rtl="0">
                        <a:lnSpc>
                          <a:spcPct val="100000"/>
                        </a:lnSpc>
                        <a:spcBef>
                          <a:spcPts val="0"/>
                        </a:spcBef>
                        <a:spcAft>
                          <a:spcPts val="0"/>
                        </a:spcAft>
                        <a:buNone/>
                      </a:pPr>
                      <a:r>
                        <a:rPr lang="en-US" sz="1800"/>
                        <a:t>someDate.setYear(88)</a:t>
                      </a:r>
                      <a:endParaRPr sz="1800">
                        <a:latin typeface="Arial"/>
                        <a:ea typeface="Arial"/>
                        <a:cs typeface="Arial"/>
                        <a:sym typeface="Arial"/>
                      </a:endParaRPr>
                    </a:p>
                  </a:txBody>
                  <a:tcPr marL="0" marR="0" marT="76825" marB="0"/>
                </a:tc>
              </a:tr>
            </a:tbl>
          </a:graphicData>
        </a:graphic>
      </p:graphicFrame>
      <p:sp>
        <p:nvSpPr>
          <p:cNvPr id="363" name="Google Shape;363;p25"/>
          <p:cNvSpPr txBox="1"/>
          <p:nvPr/>
        </p:nvSpPr>
        <p:spPr>
          <a:xfrm>
            <a:off x="849300" y="406767"/>
            <a:ext cx="3596091"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Date Object</a:t>
            </a:r>
            <a:endParaRPr/>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6"/>
          <p:cNvSpPr txBox="1"/>
          <p:nvPr/>
        </p:nvSpPr>
        <p:spPr>
          <a:xfrm>
            <a:off x="1943811" y="1078980"/>
            <a:ext cx="6706234" cy="840740"/>
          </a:xfrm>
          <a:prstGeom prst="rect">
            <a:avLst/>
          </a:prstGeom>
          <a:noFill/>
          <a:ln>
            <a:noFill/>
          </a:ln>
        </p:spPr>
        <p:txBody>
          <a:bodyPr spcFirstLastPara="1" wrap="square" lIns="0" tIns="98425" rIns="0" bIns="0" anchor="t" anchorCtr="0">
            <a:spAutoFit/>
          </a:bodyPr>
          <a:lstStyle/>
          <a:p>
            <a:pPr marL="12700" marR="0" lvl="0" indent="0" algn="l" rtl="0">
              <a:spcBef>
                <a:spcPts val="0"/>
              </a:spcBef>
              <a:spcAft>
                <a:spcPts val="0"/>
              </a:spcAft>
              <a:buNone/>
            </a:pPr>
            <a:r>
              <a:rPr lang="en-US" sz="2600" b="1">
                <a:solidFill>
                  <a:schemeClr val="dk1"/>
                </a:solidFill>
                <a:latin typeface="Times New Roman"/>
                <a:ea typeface="Times New Roman"/>
                <a:cs typeface="Times New Roman"/>
                <a:sym typeface="Times New Roman"/>
              </a:rPr>
              <a:t>3.	</a:t>
            </a:r>
            <a:r>
              <a:rPr lang="en-US" sz="2600" b="1" u="sng">
                <a:solidFill>
                  <a:schemeClr val="dk1"/>
                </a:solidFill>
                <a:latin typeface="Times New Roman"/>
                <a:ea typeface="Times New Roman"/>
                <a:cs typeface="Times New Roman"/>
                <a:sym typeface="Times New Roman"/>
              </a:rPr>
              <a:t>to</a:t>
            </a:r>
            <a:r>
              <a:rPr lang="en-US" sz="2600" b="1">
                <a:solidFill>
                  <a:schemeClr val="dk1"/>
                </a:solidFill>
                <a:latin typeface="Times New Roman"/>
                <a:ea typeface="Times New Roman"/>
                <a:cs typeface="Times New Roman"/>
                <a:sym typeface="Times New Roman"/>
              </a:rPr>
              <a:t> Methods</a:t>
            </a:r>
            <a:endParaRPr sz="2600">
              <a:solidFill>
                <a:schemeClr val="dk1"/>
              </a:solidFill>
              <a:latin typeface="Times New Roman"/>
              <a:ea typeface="Times New Roman"/>
              <a:cs typeface="Times New Roman"/>
              <a:sym typeface="Times New Roman"/>
            </a:endParaRPr>
          </a:p>
          <a:p>
            <a:pPr marL="1577975" marR="0" lvl="0" indent="0" algn="l" rtl="0">
              <a:spcBef>
                <a:spcPts val="459"/>
              </a:spcBef>
              <a:spcAft>
                <a:spcPts val="0"/>
              </a:spcAft>
              <a:buNone/>
            </a:pPr>
            <a:r>
              <a:rPr lang="en-US" sz="1800">
                <a:solidFill>
                  <a:schemeClr val="dk1"/>
                </a:solidFill>
                <a:latin typeface="Times New Roman"/>
                <a:ea typeface="Times New Roman"/>
                <a:cs typeface="Times New Roman"/>
                <a:sym typeface="Times New Roman"/>
              </a:rPr>
              <a:t>var	now = new Date ( "November 25,2006 11:13:00");</a:t>
            </a:r>
            <a:endParaRPr sz="1800">
              <a:solidFill>
                <a:schemeClr val="dk1"/>
              </a:solidFill>
              <a:latin typeface="Times New Roman"/>
              <a:ea typeface="Times New Roman"/>
              <a:cs typeface="Times New Roman"/>
              <a:sym typeface="Times New Roman"/>
            </a:endParaRPr>
          </a:p>
        </p:txBody>
      </p:sp>
      <p:graphicFrame>
        <p:nvGraphicFramePr>
          <p:cNvPr id="369" name="Google Shape;369;p26"/>
          <p:cNvGraphicFramePr/>
          <p:nvPr/>
        </p:nvGraphicFramePr>
        <p:xfrm>
          <a:off x="849300" y="1990724"/>
          <a:ext cx="3000000" cy="3000000"/>
        </p:xfrm>
        <a:graphic>
          <a:graphicData uri="http://schemas.openxmlformats.org/drawingml/2006/table">
            <a:tbl>
              <a:tblPr firstRow="1" bandRow="1">
                <a:noFill/>
                <a:tableStyleId>{12EF4CB4-73F2-4E1C-9BFD-DD127413C600}</a:tableStyleId>
              </a:tblPr>
              <a:tblGrid>
                <a:gridCol w="3098650"/>
                <a:gridCol w="3379875"/>
                <a:gridCol w="4225275"/>
              </a:tblGrid>
              <a:tr h="425550">
                <a:tc>
                  <a:txBody>
                    <a:bodyPr/>
                    <a:lstStyle/>
                    <a:p>
                      <a:pPr marL="0" marR="0" lvl="0" indent="0" algn="ctr" rtl="0">
                        <a:lnSpc>
                          <a:spcPct val="100000"/>
                        </a:lnSpc>
                        <a:spcBef>
                          <a:spcPts val="0"/>
                        </a:spcBef>
                        <a:spcAft>
                          <a:spcPts val="0"/>
                        </a:spcAft>
                        <a:buNone/>
                      </a:pPr>
                      <a:r>
                        <a:rPr lang="en-US" sz="1800"/>
                        <a:t>Name</a:t>
                      </a:r>
                      <a:endParaRPr sz="1800">
                        <a:latin typeface="Times New Roman"/>
                        <a:ea typeface="Times New Roman"/>
                        <a:cs typeface="Times New Roman"/>
                        <a:sym typeface="Times New Roman"/>
                      </a:endParaRPr>
                    </a:p>
                  </a:txBody>
                  <a:tcPr marL="0" marR="0" marT="46350" marB="0"/>
                </a:tc>
                <a:tc>
                  <a:txBody>
                    <a:bodyPr/>
                    <a:lstStyle/>
                    <a:p>
                      <a:pPr marL="854710" marR="0" lvl="0" indent="0" algn="l" rtl="0">
                        <a:lnSpc>
                          <a:spcPct val="100000"/>
                        </a:lnSpc>
                        <a:spcBef>
                          <a:spcPts val="0"/>
                        </a:spcBef>
                        <a:spcAft>
                          <a:spcPts val="0"/>
                        </a:spcAft>
                        <a:buNone/>
                      </a:pPr>
                      <a:r>
                        <a:rPr lang="en-US" sz="1800"/>
                        <a:t>Example</a:t>
                      </a:r>
                      <a:endParaRPr sz="1800">
                        <a:latin typeface="Times New Roman"/>
                        <a:ea typeface="Times New Roman"/>
                        <a:cs typeface="Times New Roman"/>
                        <a:sym typeface="Times New Roman"/>
                      </a:endParaRPr>
                    </a:p>
                  </a:txBody>
                  <a:tcPr marL="0" marR="0" marT="46350" marB="0"/>
                </a:tc>
                <a:tc>
                  <a:txBody>
                    <a:bodyPr/>
                    <a:lstStyle/>
                    <a:p>
                      <a:pPr marL="635" marR="0" lvl="0" indent="0" algn="ctr" rtl="0">
                        <a:lnSpc>
                          <a:spcPct val="100000"/>
                        </a:lnSpc>
                        <a:spcBef>
                          <a:spcPts val="0"/>
                        </a:spcBef>
                        <a:spcAft>
                          <a:spcPts val="0"/>
                        </a:spcAft>
                        <a:buNone/>
                      </a:pPr>
                      <a:r>
                        <a:rPr lang="en-US" sz="1800"/>
                        <a:t>Returned Value</a:t>
                      </a:r>
                      <a:endParaRPr sz="1800">
                        <a:latin typeface="Times New Roman"/>
                        <a:ea typeface="Times New Roman"/>
                        <a:cs typeface="Times New Roman"/>
                        <a:sym typeface="Times New Roman"/>
                      </a:endParaRPr>
                    </a:p>
                  </a:txBody>
                  <a:tcPr marL="0" marR="0" marT="46350" marB="0"/>
                </a:tc>
              </a:tr>
              <a:tr h="714925">
                <a:tc>
                  <a:txBody>
                    <a:bodyPr/>
                    <a:lstStyle/>
                    <a:p>
                      <a:pPr marL="91440" marR="758190" lvl="0" indent="0" algn="l" rtl="0">
                        <a:lnSpc>
                          <a:spcPct val="100000"/>
                        </a:lnSpc>
                        <a:spcBef>
                          <a:spcPts val="0"/>
                        </a:spcBef>
                        <a:spcAft>
                          <a:spcPts val="0"/>
                        </a:spcAft>
                        <a:buNone/>
                      </a:pPr>
                      <a:r>
                        <a:rPr lang="en-US" sz="1800"/>
                        <a:t>toGMTString()  toUTCString()</a:t>
                      </a:r>
                      <a:endParaRPr sz="1800">
                        <a:latin typeface="Times New Roman"/>
                        <a:ea typeface="Times New Roman"/>
                        <a:cs typeface="Times New Roman"/>
                        <a:sym typeface="Times New Roman"/>
                      </a:endParaRPr>
                    </a:p>
                  </a:txBody>
                  <a:tcPr marL="0" marR="0" marT="38725" marB="0"/>
                </a:tc>
                <a:tc>
                  <a:txBody>
                    <a:bodyPr/>
                    <a:lstStyle/>
                    <a:p>
                      <a:pPr marL="92075" marR="0" lvl="0" indent="0" algn="l" rtl="0">
                        <a:lnSpc>
                          <a:spcPct val="100000"/>
                        </a:lnSpc>
                        <a:spcBef>
                          <a:spcPts val="0"/>
                        </a:spcBef>
                        <a:spcAft>
                          <a:spcPts val="0"/>
                        </a:spcAft>
                        <a:buNone/>
                      </a:pPr>
                      <a:r>
                        <a:rPr lang="en-US" sz="1800"/>
                        <a:t>now.toGMTString()</a:t>
                      </a:r>
                      <a:endParaRPr sz="1800">
                        <a:latin typeface="Times New Roman"/>
                        <a:ea typeface="Times New Roman"/>
                        <a:cs typeface="Times New Roman"/>
                        <a:sym typeface="Times New Roman"/>
                      </a:endParaRPr>
                    </a:p>
                  </a:txBody>
                  <a:tcPr marL="0" marR="0" marT="175900" marB="0"/>
                </a:tc>
                <a:tc>
                  <a:txBody>
                    <a:bodyPr/>
                    <a:lstStyle/>
                    <a:p>
                      <a:pPr marL="1270" marR="0" lvl="0" indent="0" algn="ctr" rtl="0">
                        <a:lnSpc>
                          <a:spcPct val="100000"/>
                        </a:lnSpc>
                        <a:spcBef>
                          <a:spcPts val="0"/>
                        </a:spcBef>
                        <a:spcAft>
                          <a:spcPts val="0"/>
                        </a:spcAft>
                        <a:buNone/>
                      </a:pPr>
                      <a:r>
                        <a:rPr lang="en-US" sz="1800"/>
                        <a:t>Sat, 25 Nov 2006 09:13:00 UTC</a:t>
                      </a:r>
                      <a:endParaRPr sz="1800">
                        <a:latin typeface="Times New Roman"/>
                        <a:ea typeface="Times New Roman"/>
                        <a:cs typeface="Times New Roman"/>
                        <a:sym typeface="Times New Roman"/>
                      </a:endParaRPr>
                    </a:p>
                  </a:txBody>
                  <a:tcPr marL="0" marR="0" marT="175900" marB="0"/>
                </a:tc>
              </a:tr>
              <a:tr h="1021325">
                <a:tc>
                  <a:txBody>
                    <a:bodyPr/>
                    <a:lstStyle/>
                    <a:p>
                      <a:pPr marL="0" marR="0" lvl="0" indent="0" algn="l" rtl="0">
                        <a:lnSpc>
                          <a:spcPct val="100000"/>
                        </a:lnSpc>
                        <a:spcBef>
                          <a:spcPts val="0"/>
                        </a:spcBef>
                        <a:spcAft>
                          <a:spcPts val="0"/>
                        </a:spcAft>
                        <a:buNone/>
                      </a:pPr>
                      <a:endParaRPr sz="2100"/>
                    </a:p>
                    <a:p>
                      <a:pPr marL="91440" marR="0" lvl="0" indent="0" algn="l" rtl="0">
                        <a:lnSpc>
                          <a:spcPct val="100000"/>
                        </a:lnSpc>
                        <a:spcBef>
                          <a:spcPts val="0"/>
                        </a:spcBef>
                        <a:spcAft>
                          <a:spcPts val="0"/>
                        </a:spcAft>
                        <a:buNone/>
                      </a:pPr>
                      <a:r>
                        <a:rPr lang="en-US" sz="1800"/>
                        <a:t>toLocaleString()</a:t>
                      </a:r>
                      <a:endParaRPr sz="1800">
                        <a:latin typeface="Times New Roman"/>
                        <a:ea typeface="Times New Roman"/>
                        <a:cs typeface="Times New Roman"/>
                        <a:sym typeface="Times New Roman"/>
                      </a:endParaRPr>
                    </a:p>
                  </a:txBody>
                  <a:tcPr marL="0" marR="0" marT="6350" marB="0"/>
                </a:tc>
                <a:tc>
                  <a:txBody>
                    <a:bodyPr/>
                    <a:lstStyle/>
                    <a:p>
                      <a:pPr marL="0" marR="0" lvl="0" indent="0" algn="l" rtl="0">
                        <a:lnSpc>
                          <a:spcPct val="100000"/>
                        </a:lnSpc>
                        <a:spcBef>
                          <a:spcPts val="0"/>
                        </a:spcBef>
                        <a:spcAft>
                          <a:spcPts val="0"/>
                        </a:spcAft>
                        <a:buNone/>
                      </a:pPr>
                      <a:endParaRPr sz="2100"/>
                    </a:p>
                    <a:p>
                      <a:pPr marL="92075" marR="0" lvl="0" indent="0" algn="l" rtl="0">
                        <a:lnSpc>
                          <a:spcPct val="100000"/>
                        </a:lnSpc>
                        <a:spcBef>
                          <a:spcPts val="0"/>
                        </a:spcBef>
                        <a:spcAft>
                          <a:spcPts val="0"/>
                        </a:spcAft>
                        <a:buNone/>
                      </a:pPr>
                      <a:r>
                        <a:rPr lang="en-US" sz="1800"/>
                        <a:t>now.toLocaleString()</a:t>
                      </a:r>
                      <a:endParaRPr sz="1800">
                        <a:latin typeface="Times New Roman"/>
                        <a:ea typeface="Times New Roman"/>
                        <a:cs typeface="Times New Roman"/>
                        <a:sym typeface="Times New Roman"/>
                      </a:endParaRPr>
                    </a:p>
                  </a:txBody>
                  <a:tcPr marL="0" marR="0" marT="6350" marB="0"/>
                </a:tc>
                <a:tc>
                  <a:txBody>
                    <a:bodyPr/>
                    <a:lstStyle/>
                    <a:p>
                      <a:pPr marL="267970" marR="0" lvl="0" indent="0" algn="l" rtl="0">
                        <a:lnSpc>
                          <a:spcPct val="119722"/>
                        </a:lnSpc>
                        <a:spcBef>
                          <a:spcPts val="0"/>
                        </a:spcBef>
                        <a:spcAft>
                          <a:spcPts val="0"/>
                        </a:spcAft>
                        <a:buNone/>
                      </a:pPr>
                      <a:r>
                        <a:rPr lang="en-US" sz="1800"/>
                        <a:t>ص 11:13:00 2006 ,ربمفون 25</a:t>
                      </a:r>
                      <a:endParaRPr sz="1800"/>
                    </a:p>
                    <a:p>
                      <a:pPr marL="210184" marR="0" lvl="0" indent="0" algn="l" rtl="0">
                        <a:lnSpc>
                          <a:spcPct val="119722"/>
                        </a:lnSpc>
                        <a:spcBef>
                          <a:spcPts val="0"/>
                        </a:spcBef>
                        <a:spcAft>
                          <a:spcPts val="0"/>
                        </a:spcAft>
                        <a:buNone/>
                      </a:pPr>
                      <a:r>
                        <a:rPr lang="en-US" sz="1800"/>
                        <a:t>(Based on date format in your</a:t>
                      </a:r>
                      <a:endParaRPr sz="1800"/>
                    </a:p>
                    <a:p>
                      <a:pPr marL="343535" marR="0" lvl="0" indent="0" algn="ctr" rtl="0">
                        <a:lnSpc>
                          <a:spcPct val="100000"/>
                        </a:lnSpc>
                        <a:spcBef>
                          <a:spcPts val="0"/>
                        </a:spcBef>
                        <a:spcAft>
                          <a:spcPts val="0"/>
                        </a:spcAft>
                        <a:buNone/>
                      </a:pPr>
                      <a:r>
                        <a:rPr lang="en-US" sz="1800"/>
                        <a:t>OS)</a:t>
                      </a:r>
                      <a:endParaRPr sz="1800">
                        <a:latin typeface="Times New Roman"/>
                        <a:ea typeface="Times New Roman"/>
                        <a:cs typeface="Times New Roman"/>
                        <a:sym typeface="Times New Roman"/>
                      </a:endParaRPr>
                    </a:p>
                  </a:txBody>
                  <a:tcPr marL="0" marR="0" marT="40000" marB="0"/>
                </a:tc>
              </a:tr>
              <a:tr h="714925">
                <a:tc>
                  <a:txBody>
                    <a:bodyPr/>
                    <a:lstStyle/>
                    <a:p>
                      <a:pPr marL="91440" marR="0" lvl="0" indent="0" algn="l" rtl="0">
                        <a:lnSpc>
                          <a:spcPct val="100000"/>
                        </a:lnSpc>
                        <a:spcBef>
                          <a:spcPts val="0"/>
                        </a:spcBef>
                        <a:spcAft>
                          <a:spcPts val="0"/>
                        </a:spcAft>
                        <a:buNone/>
                      </a:pPr>
                      <a:r>
                        <a:rPr lang="en-US" sz="1800"/>
                        <a:t>toLocaleTimeString()</a:t>
                      </a:r>
                      <a:endParaRPr sz="1800">
                        <a:latin typeface="Times New Roman"/>
                        <a:ea typeface="Times New Roman"/>
                        <a:cs typeface="Times New Roman"/>
                        <a:sym typeface="Times New Roman"/>
                      </a:endParaRPr>
                    </a:p>
                  </a:txBody>
                  <a:tcPr marL="0" marR="0" marT="175900" marB="0"/>
                </a:tc>
                <a:tc>
                  <a:txBody>
                    <a:bodyPr/>
                    <a:lstStyle/>
                    <a:p>
                      <a:pPr marL="92075" marR="0" lvl="0" indent="0" algn="l" rtl="0">
                        <a:lnSpc>
                          <a:spcPct val="100000"/>
                        </a:lnSpc>
                        <a:spcBef>
                          <a:spcPts val="0"/>
                        </a:spcBef>
                        <a:spcAft>
                          <a:spcPts val="0"/>
                        </a:spcAft>
                        <a:buNone/>
                      </a:pPr>
                      <a:r>
                        <a:rPr lang="en-US" sz="1800"/>
                        <a:t>now.toLocaleTimeString(</a:t>
                      </a:r>
                      <a:endParaRPr sz="1800"/>
                    </a:p>
                    <a:p>
                      <a:pPr marL="434975" marR="0" lvl="0" indent="0" algn="l" rtl="0">
                        <a:lnSpc>
                          <a:spcPct val="100000"/>
                        </a:lnSpc>
                        <a:spcBef>
                          <a:spcPts val="0"/>
                        </a:spcBef>
                        <a:spcAft>
                          <a:spcPts val="0"/>
                        </a:spcAft>
                        <a:buNone/>
                      </a:pPr>
                      <a:r>
                        <a:rPr lang="en-US" sz="1800"/>
                        <a:t>)</a:t>
                      </a:r>
                      <a:endParaRPr sz="1800">
                        <a:latin typeface="Times New Roman"/>
                        <a:ea typeface="Times New Roman"/>
                        <a:cs typeface="Times New Roman"/>
                        <a:sym typeface="Times New Roman"/>
                      </a:endParaRPr>
                    </a:p>
                  </a:txBody>
                  <a:tcPr marL="0" marR="0" marT="38725" marB="0"/>
                </a:tc>
                <a:tc>
                  <a:txBody>
                    <a:bodyPr/>
                    <a:lstStyle/>
                    <a:p>
                      <a:pPr marL="1270" marR="0" lvl="0" indent="0" algn="ctr" rtl="0">
                        <a:lnSpc>
                          <a:spcPct val="100000"/>
                        </a:lnSpc>
                        <a:spcBef>
                          <a:spcPts val="0"/>
                        </a:spcBef>
                        <a:spcAft>
                          <a:spcPts val="0"/>
                        </a:spcAft>
                        <a:buNone/>
                      </a:pPr>
                      <a:r>
                        <a:rPr lang="en-US" sz="1800"/>
                        <a:t>ص 11:13:00</a:t>
                      </a:r>
                      <a:endParaRPr sz="1800">
                        <a:latin typeface="Arial"/>
                        <a:ea typeface="Arial"/>
                        <a:cs typeface="Arial"/>
                        <a:sym typeface="Arial"/>
                      </a:endParaRPr>
                    </a:p>
                  </a:txBody>
                  <a:tcPr marL="0" marR="0" marT="175900" marB="0"/>
                </a:tc>
              </a:tr>
              <a:tr h="478750">
                <a:tc>
                  <a:txBody>
                    <a:bodyPr/>
                    <a:lstStyle/>
                    <a:p>
                      <a:pPr marL="91440" marR="0" lvl="0" indent="0" algn="l" rtl="0">
                        <a:lnSpc>
                          <a:spcPct val="100000"/>
                        </a:lnSpc>
                        <a:spcBef>
                          <a:spcPts val="0"/>
                        </a:spcBef>
                        <a:spcAft>
                          <a:spcPts val="0"/>
                        </a:spcAft>
                        <a:buNone/>
                      </a:pPr>
                      <a:r>
                        <a:rPr lang="en-US" sz="1800"/>
                        <a:t>toLocaleDateString()</a:t>
                      </a:r>
                      <a:endParaRPr sz="1800">
                        <a:latin typeface="Times New Roman"/>
                        <a:ea typeface="Times New Roman"/>
                        <a:cs typeface="Times New Roman"/>
                        <a:sym typeface="Times New Roman"/>
                      </a:endParaRPr>
                    </a:p>
                  </a:txBody>
                  <a:tcPr marL="0" marR="0" marT="70475" marB="0"/>
                </a:tc>
                <a:tc>
                  <a:txBody>
                    <a:bodyPr/>
                    <a:lstStyle/>
                    <a:p>
                      <a:pPr marL="92075" marR="0" lvl="0" indent="0" algn="l" rtl="0">
                        <a:lnSpc>
                          <a:spcPct val="100000"/>
                        </a:lnSpc>
                        <a:spcBef>
                          <a:spcPts val="0"/>
                        </a:spcBef>
                        <a:spcAft>
                          <a:spcPts val="0"/>
                        </a:spcAft>
                        <a:buNone/>
                      </a:pPr>
                      <a:r>
                        <a:rPr lang="en-US" sz="1800"/>
                        <a:t>now.toLocaleDateString()</a:t>
                      </a:r>
                      <a:endParaRPr sz="1800">
                        <a:latin typeface="Times New Roman"/>
                        <a:ea typeface="Times New Roman"/>
                        <a:cs typeface="Times New Roman"/>
                        <a:sym typeface="Times New Roman"/>
                      </a:endParaRPr>
                    </a:p>
                  </a:txBody>
                  <a:tcPr marL="0" marR="0" marT="70475" marB="0"/>
                </a:tc>
                <a:tc>
                  <a:txBody>
                    <a:bodyPr/>
                    <a:lstStyle/>
                    <a:p>
                      <a:pPr marL="635" marR="0" lvl="0" indent="0" algn="ctr" rtl="0">
                        <a:lnSpc>
                          <a:spcPct val="100000"/>
                        </a:lnSpc>
                        <a:spcBef>
                          <a:spcPts val="0"/>
                        </a:spcBef>
                        <a:spcAft>
                          <a:spcPts val="0"/>
                        </a:spcAft>
                        <a:buNone/>
                      </a:pPr>
                      <a:r>
                        <a:rPr lang="en-US" sz="1800"/>
                        <a:t>2006 ,ربمفون 01</a:t>
                      </a:r>
                      <a:endParaRPr sz="1800">
                        <a:latin typeface="Arial"/>
                        <a:ea typeface="Arial"/>
                        <a:cs typeface="Arial"/>
                        <a:sym typeface="Arial"/>
                      </a:endParaRPr>
                    </a:p>
                  </a:txBody>
                  <a:tcPr marL="0" marR="0" marT="70475" marB="0"/>
                </a:tc>
              </a:tr>
              <a:tr h="714900">
                <a:tc>
                  <a:txBody>
                    <a:bodyPr/>
                    <a:lstStyle/>
                    <a:p>
                      <a:pPr marL="91440" marR="0" lvl="0" indent="0" algn="l" rtl="0">
                        <a:lnSpc>
                          <a:spcPct val="100000"/>
                        </a:lnSpc>
                        <a:spcBef>
                          <a:spcPts val="0"/>
                        </a:spcBef>
                        <a:spcAft>
                          <a:spcPts val="0"/>
                        </a:spcAft>
                        <a:buNone/>
                      </a:pPr>
                      <a:r>
                        <a:rPr lang="en-US" sz="1800"/>
                        <a:t>toString()</a:t>
                      </a:r>
                      <a:endParaRPr sz="1800">
                        <a:latin typeface="Times New Roman"/>
                        <a:ea typeface="Times New Roman"/>
                        <a:cs typeface="Times New Roman"/>
                        <a:sym typeface="Times New Roman"/>
                      </a:endParaRPr>
                    </a:p>
                  </a:txBody>
                  <a:tcPr marL="0" marR="0" marT="176525" marB="0"/>
                </a:tc>
                <a:tc>
                  <a:txBody>
                    <a:bodyPr/>
                    <a:lstStyle/>
                    <a:p>
                      <a:pPr marL="92075" marR="0" lvl="0" indent="0" algn="l" rtl="0">
                        <a:lnSpc>
                          <a:spcPct val="100000"/>
                        </a:lnSpc>
                        <a:spcBef>
                          <a:spcPts val="0"/>
                        </a:spcBef>
                        <a:spcAft>
                          <a:spcPts val="0"/>
                        </a:spcAft>
                        <a:buNone/>
                      </a:pPr>
                      <a:r>
                        <a:rPr lang="en-US" sz="1800"/>
                        <a:t>now.toString()</a:t>
                      </a:r>
                      <a:endParaRPr sz="1800">
                        <a:latin typeface="Times New Roman"/>
                        <a:ea typeface="Times New Roman"/>
                        <a:cs typeface="Times New Roman"/>
                        <a:sym typeface="Times New Roman"/>
                      </a:endParaRPr>
                    </a:p>
                  </a:txBody>
                  <a:tcPr marL="0" marR="0" marT="176525" marB="0"/>
                </a:tc>
                <a:tc>
                  <a:txBody>
                    <a:bodyPr/>
                    <a:lstStyle/>
                    <a:p>
                      <a:pPr marL="0" marR="567055" lvl="0" indent="0" algn="r" rtl="0">
                        <a:lnSpc>
                          <a:spcPct val="119722"/>
                        </a:lnSpc>
                        <a:spcBef>
                          <a:spcPts val="0"/>
                        </a:spcBef>
                        <a:spcAft>
                          <a:spcPts val="0"/>
                        </a:spcAft>
                        <a:buNone/>
                      </a:pPr>
                      <a:r>
                        <a:rPr lang="en-US" sz="1800"/>
                        <a:t>Sat Nov 25 11:13:00</a:t>
                      </a:r>
                      <a:endParaRPr sz="1800"/>
                    </a:p>
                    <a:p>
                      <a:pPr marL="0" marR="585470" lvl="0" indent="0" algn="r" rtl="0">
                        <a:lnSpc>
                          <a:spcPct val="119722"/>
                        </a:lnSpc>
                        <a:spcBef>
                          <a:spcPts val="0"/>
                        </a:spcBef>
                        <a:spcAft>
                          <a:spcPts val="0"/>
                        </a:spcAft>
                        <a:buNone/>
                      </a:pPr>
                      <a:r>
                        <a:rPr lang="en-US" sz="1800"/>
                        <a:t>UTC+0200 2006</a:t>
                      </a:r>
                      <a:endParaRPr sz="1800">
                        <a:latin typeface="Arial"/>
                        <a:ea typeface="Arial"/>
                        <a:cs typeface="Arial"/>
                        <a:sym typeface="Arial"/>
                      </a:endParaRPr>
                    </a:p>
                  </a:txBody>
                  <a:tcPr marL="0" marR="0" marT="40650" marB="0"/>
                </a:tc>
              </a:tr>
              <a:tr h="462775">
                <a:tc>
                  <a:txBody>
                    <a:bodyPr/>
                    <a:lstStyle/>
                    <a:p>
                      <a:pPr marL="91440" marR="0" lvl="0" indent="0" algn="l" rtl="0">
                        <a:lnSpc>
                          <a:spcPct val="100000"/>
                        </a:lnSpc>
                        <a:spcBef>
                          <a:spcPts val="0"/>
                        </a:spcBef>
                        <a:spcAft>
                          <a:spcPts val="0"/>
                        </a:spcAft>
                        <a:buNone/>
                      </a:pPr>
                      <a:r>
                        <a:rPr lang="en-US" sz="1800"/>
                        <a:t>toDateString()</a:t>
                      </a:r>
                      <a:endParaRPr sz="1800">
                        <a:latin typeface="Times New Roman"/>
                        <a:ea typeface="Times New Roman"/>
                        <a:cs typeface="Times New Roman"/>
                        <a:sym typeface="Times New Roman"/>
                      </a:endParaRPr>
                    </a:p>
                  </a:txBody>
                  <a:tcPr marL="0" marR="0" marT="63500" marB="0"/>
                </a:tc>
                <a:tc>
                  <a:txBody>
                    <a:bodyPr/>
                    <a:lstStyle/>
                    <a:p>
                      <a:pPr marL="92075" marR="0" lvl="0" indent="0" algn="l" rtl="0">
                        <a:lnSpc>
                          <a:spcPct val="100000"/>
                        </a:lnSpc>
                        <a:spcBef>
                          <a:spcPts val="0"/>
                        </a:spcBef>
                        <a:spcAft>
                          <a:spcPts val="0"/>
                        </a:spcAft>
                        <a:buNone/>
                      </a:pPr>
                      <a:r>
                        <a:rPr lang="en-US" sz="1800"/>
                        <a:t>now.toDateString()</a:t>
                      </a:r>
                      <a:endParaRPr sz="1800">
                        <a:latin typeface="Times New Roman"/>
                        <a:ea typeface="Times New Roman"/>
                        <a:cs typeface="Times New Roman"/>
                        <a:sym typeface="Times New Roman"/>
                      </a:endParaRPr>
                    </a:p>
                  </a:txBody>
                  <a:tcPr marL="0" marR="0" marT="63500" marB="0"/>
                </a:tc>
                <a:tc>
                  <a:txBody>
                    <a:bodyPr/>
                    <a:lstStyle/>
                    <a:p>
                      <a:pPr marL="1905" marR="0" lvl="0" indent="0" algn="ctr" rtl="0">
                        <a:lnSpc>
                          <a:spcPct val="100000"/>
                        </a:lnSpc>
                        <a:spcBef>
                          <a:spcPts val="0"/>
                        </a:spcBef>
                        <a:spcAft>
                          <a:spcPts val="0"/>
                        </a:spcAft>
                        <a:buNone/>
                      </a:pPr>
                      <a:r>
                        <a:rPr lang="en-US" sz="1800"/>
                        <a:t>Sun Nov 1 2006</a:t>
                      </a:r>
                      <a:endParaRPr sz="1800">
                        <a:latin typeface="Arial"/>
                        <a:ea typeface="Arial"/>
                        <a:cs typeface="Arial"/>
                        <a:sym typeface="Arial"/>
                      </a:endParaRPr>
                    </a:p>
                  </a:txBody>
                  <a:tcPr marL="0" marR="0" marT="63500" marB="0"/>
                </a:tc>
              </a:tr>
            </a:tbl>
          </a:graphicData>
        </a:graphic>
      </p:graphicFrame>
      <p:sp>
        <p:nvSpPr>
          <p:cNvPr id="370" name="Google Shape;370;p26"/>
          <p:cNvSpPr txBox="1"/>
          <p:nvPr/>
        </p:nvSpPr>
        <p:spPr>
          <a:xfrm>
            <a:off x="849300" y="406767"/>
            <a:ext cx="3596091"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Date Object</a:t>
            </a:r>
            <a:endParaRPr/>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5" name="Google Shape;375;p27"/>
          <p:cNvPicPr preferRelativeResize="0"/>
          <p:nvPr/>
        </p:nvPicPr>
        <p:blipFill rotWithShape="1">
          <a:blip r:embed="rId3">
            <a:alphaModFix/>
          </a:blip>
          <a:srcRect/>
          <a:stretch/>
        </p:blipFill>
        <p:spPr>
          <a:xfrm rot="-5400000">
            <a:off x="1114032" y="2767926"/>
            <a:ext cx="4837063" cy="1663907"/>
          </a:xfrm>
          <a:prstGeom prst="rect">
            <a:avLst/>
          </a:prstGeom>
          <a:noFill/>
          <a:ln>
            <a:noFill/>
          </a:ln>
        </p:spPr>
      </p:pic>
      <p:sp>
        <p:nvSpPr>
          <p:cNvPr id="376" name="Google Shape;376;p27"/>
          <p:cNvSpPr txBox="1"/>
          <p:nvPr/>
        </p:nvSpPr>
        <p:spPr>
          <a:xfrm rot="-5400000">
            <a:off x="-890212" y="2668202"/>
            <a:ext cx="5376982" cy="132343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0">
                <a:solidFill>
                  <a:srgbClr val="0E9662"/>
                </a:solidFill>
                <a:latin typeface="Baumans"/>
                <a:ea typeface="Baumans"/>
                <a:cs typeface="Baumans"/>
                <a:sym typeface="Baumans"/>
              </a:rPr>
              <a:t>RegExp</a:t>
            </a:r>
            <a:endParaRPr/>
          </a:p>
        </p:txBody>
      </p:sp>
      <p:sp>
        <p:nvSpPr>
          <p:cNvPr id="377" name="Google Shape;377;p27"/>
          <p:cNvSpPr/>
          <p:nvPr/>
        </p:nvSpPr>
        <p:spPr>
          <a:xfrm>
            <a:off x="4469447" y="1181347"/>
            <a:ext cx="6758185" cy="2123658"/>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Regular expression object for matching text with a pattern.</a:t>
            </a:r>
            <a:endParaRPr/>
          </a:p>
        </p:txBody>
      </p:sp>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8"/>
          <p:cNvSpPr txBox="1">
            <a:spLocks noGrp="1"/>
          </p:cNvSpPr>
          <p:nvPr>
            <p:ph type="body" idx="1"/>
          </p:nvPr>
        </p:nvSpPr>
        <p:spPr>
          <a:xfrm>
            <a:off x="740225" y="1529542"/>
            <a:ext cx="10897593" cy="492169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50000"/>
              </a:lnSpc>
              <a:spcBef>
                <a:spcPts val="0"/>
              </a:spcBef>
              <a:spcAft>
                <a:spcPts val="0"/>
              </a:spcAft>
              <a:buClr>
                <a:srgbClr val="2F5496"/>
              </a:buClr>
              <a:buSzPts val="2400"/>
              <a:buFont typeface="Noto Sans Symbols"/>
              <a:buChar char="▪"/>
            </a:pPr>
            <a:r>
              <a:rPr lang="en-US" sz="2400">
                <a:solidFill>
                  <a:srgbClr val="2F5496"/>
                </a:solidFill>
              </a:rPr>
              <a:t>Regular expressions provide a powerful way to search and manipulate text.</a:t>
            </a:r>
            <a:endParaRPr/>
          </a:p>
          <a:p>
            <a:pPr marL="228600" lvl="0" indent="-228600" algn="l" rtl="0">
              <a:lnSpc>
                <a:spcPct val="150000"/>
              </a:lnSpc>
              <a:spcBef>
                <a:spcPts val="1000"/>
              </a:spcBef>
              <a:spcAft>
                <a:spcPts val="0"/>
              </a:spcAft>
              <a:buClr>
                <a:srgbClr val="2F5496"/>
              </a:buClr>
              <a:buSzPts val="2400"/>
              <a:buFont typeface="Noto Sans Symbols"/>
              <a:buChar char="▪"/>
            </a:pPr>
            <a:r>
              <a:rPr lang="en-US" sz="2400">
                <a:solidFill>
                  <a:srgbClr val="2F5496"/>
                </a:solidFill>
              </a:rPr>
              <a:t>A Regular Expression is a way of representing a pattern you are looking for in a string.</a:t>
            </a:r>
            <a:endParaRPr/>
          </a:p>
          <a:p>
            <a:pPr marL="228600" lvl="0" indent="-228600" algn="l" rtl="0">
              <a:lnSpc>
                <a:spcPct val="150000"/>
              </a:lnSpc>
              <a:spcBef>
                <a:spcPts val="1000"/>
              </a:spcBef>
              <a:spcAft>
                <a:spcPts val="0"/>
              </a:spcAft>
              <a:buClr>
                <a:srgbClr val="2F5496"/>
              </a:buClr>
              <a:buSzPts val="2400"/>
              <a:buFont typeface="Noto Sans Symbols"/>
              <a:buChar char="▪"/>
            </a:pPr>
            <a:r>
              <a:rPr lang="en-US" sz="2400">
                <a:solidFill>
                  <a:srgbClr val="2F5496"/>
                </a:solidFill>
              </a:rPr>
              <a:t>A Regular Expression lets you build patterns using a set of special characters. Depending on whether there's a match, appropriate action can be taken.</a:t>
            </a:r>
            <a:endParaRPr/>
          </a:p>
          <a:p>
            <a:pPr marL="228600" lvl="0" indent="-228600" algn="l" rtl="0">
              <a:lnSpc>
                <a:spcPct val="150000"/>
              </a:lnSpc>
              <a:spcBef>
                <a:spcPts val="1000"/>
              </a:spcBef>
              <a:spcAft>
                <a:spcPts val="0"/>
              </a:spcAft>
              <a:buClr>
                <a:srgbClr val="2F5496"/>
              </a:buClr>
              <a:buSzPts val="2400"/>
              <a:buFont typeface="Noto Sans Symbols"/>
              <a:buChar char="▪"/>
            </a:pPr>
            <a:r>
              <a:rPr lang="en-US" sz="2400">
                <a:solidFill>
                  <a:srgbClr val="2F5496"/>
                </a:solidFill>
              </a:rPr>
              <a:t>People often use regular expressions for validation purposes.</a:t>
            </a:r>
            <a:endParaRPr/>
          </a:p>
          <a:p>
            <a:pPr marL="228600" lvl="0" indent="-228600" algn="l" rtl="0">
              <a:lnSpc>
                <a:spcPct val="150000"/>
              </a:lnSpc>
              <a:spcBef>
                <a:spcPts val="1000"/>
              </a:spcBef>
              <a:spcAft>
                <a:spcPts val="0"/>
              </a:spcAft>
              <a:buClr>
                <a:srgbClr val="2F5496"/>
              </a:buClr>
              <a:buSzPts val="2400"/>
              <a:buFont typeface="Noto Sans Symbols"/>
              <a:buChar char="▪"/>
            </a:pPr>
            <a:r>
              <a:rPr lang="en-US" sz="2400">
                <a:solidFill>
                  <a:srgbClr val="2F5496"/>
                </a:solidFill>
              </a:rPr>
              <a:t>In the validation process; you don't know what exact values the user will enter, but you do know the format they need to use. </a:t>
            </a:r>
            <a:endParaRPr/>
          </a:p>
        </p:txBody>
      </p:sp>
      <p:sp>
        <p:nvSpPr>
          <p:cNvPr id="384" name="Google Shape;384;p28"/>
          <p:cNvSpPr txBox="1"/>
          <p:nvPr/>
        </p:nvSpPr>
        <p:spPr>
          <a:xfrm>
            <a:off x="849300" y="406767"/>
            <a:ext cx="4257272"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lt1"/>
                </a:solidFill>
                <a:latin typeface="Calibri"/>
                <a:ea typeface="Calibri"/>
                <a:cs typeface="Calibri"/>
                <a:sym typeface="Calibri"/>
              </a:rPr>
              <a:t>RegExp Object</a:t>
            </a:r>
            <a:endParaRPr/>
          </a:p>
        </p:txBody>
      </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9"/>
          <p:cNvSpPr txBox="1"/>
          <p:nvPr/>
        </p:nvSpPr>
        <p:spPr>
          <a:xfrm>
            <a:off x="0" y="1425303"/>
            <a:ext cx="7310374" cy="2049920"/>
          </a:xfrm>
          <a:prstGeom prst="rect">
            <a:avLst/>
          </a:prstGeom>
          <a:noFill/>
          <a:ln>
            <a:noFill/>
          </a:ln>
        </p:spPr>
        <p:txBody>
          <a:bodyPr spcFirstLastPara="1" wrap="square" lIns="0" tIns="13325" rIns="0" bIns="0" anchor="t" anchorCtr="0">
            <a:spAutoFit/>
          </a:bodyPr>
          <a:lstStyle/>
          <a:p>
            <a:pPr marL="927100" marR="0" lvl="0" indent="0" algn="l" rtl="0">
              <a:spcBef>
                <a:spcPts val="0"/>
              </a:spcBef>
              <a:spcAft>
                <a:spcPts val="0"/>
              </a:spcAft>
              <a:buNone/>
            </a:pPr>
            <a:r>
              <a:rPr lang="en-US" sz="2400">
                <a:solidFill>
                  <a:srgbClr val="CC0000"/>
                </a:solidFill>
                <a:latin typeface="Noto Sans Symbols"/>
                <a:ea typeface="Noto Sans Symbols"/>
                <a:cs typeface="Noto Sans Symbols"/>
                <a:sym typeface="Noto Sans Symbols"/>
              </a:rPr>
              <a:t>🡪</a:t>
            </a:r>
            <a:r>
              <a:rPr lang="en-US" sz="2400">
                <a:solidFill>
                  <a:srgbClr val="CC0000"/>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Explicitly using the RegExp object:</a:t>
            </a:r>
            <a:endParaRPr sz="2800">
              <a:solidFill>
                <a:schemeClr val="dk1"/>
              </a:solidFill>
              <a:latin typeface="Times New Roman"/>
              <a:ea typeface="Times New Roman"/>
              <a:cs typeface="Times New Roman"/>
              <a:sym typeface="Times New Roman"/>
            </a:endParaRPr>
          </a:p>
          <a:p>
            <a:pPr marL="1717675" marR="5080" lvl="0" indent="0" algn="l" rtl="0">
              <a:lnSpc>
                <a:spcPct val="120100"/>
              </a:lnSpc>
              <a:spcBef>
                <a:spcPts val="1685"/>
              </a:spcBef>
              <a:spcAft>
                <a:spcPts val="0"/>
              </a:spcAft>
              <a:buNone/>
            </a:pPr>
            <a:r>
              <a:rPr lang="en-US" sz="2000">
                <a:solidFill>
                  <a:srgbClr val="1D528D"/>
                </a:solidFill>
                <a:latin typeface="Times New Roman"/>
                <a:ea typeface="Times New Roman"/>
                <a:cs typeface="Times New Roman"/>
                <a:sym typeface="Times New Roman"/>
              </a:rPr>
              <a:t>var searchPattern = new RegExp(“pattern” [ , “flag”]);  var searchPattern = new RegExp("j.*t", "i");</a:t>
            </a:r>
            <a:endParaRPr sz="2000">
              <a:solidFill>
                <a:schemeClr val="dk1"/>
              </a:solidFill>
              <a:latin typeface="Times New Roman"/>
              <a:ea typeface="Times New Roman"/>
              <a:cs typeface="Times New Roman"/>
              <a:sym typeface="Times New Roman"/>
            </a:endParaRPr>
          </a:p>
          <a:p>
            <a:pPr marL="990600" marR="0" lvl="0" indent="0" algn="l" rtl="0">
              <a:spcBef>
                <a:spcPts val="1730"/>
              </a:spcBef>
              <a:spcAft>
                <a:spcPts val="0"/>
              </a:spcAft>
              <a:buNone/>
            </a:pPr>
            <a:r>
              <a:rPr lang="en-US" sz="2000">
                <a:solidFill>
                  <a:srgbClr val="CC0000"/>
                </a:solidFill>
                <a:latin typeface="Noto Sans Symbols"/>
                <a:ea typeface="Noto Sans Symbols"/>
                <a:cs typeface="Noto Sans Symbols"/>
                <a:sym typeface="Noto Sans Symbols"/>
              </a:rPr>
              <a:t>🡪</a:t>
            </a:r>
            <a:r>
              <a:rPr lang="en-US" sz="2000">
                <a:solidFill>
                  <a:srgbClr val="CC0000"/>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Using literal RegExp:</a:t>
            </a:r>
            <a:endParaRPr/>
          </a:p>
        </p:txBody>
      </p:sp>
      <p:sp>
        <p:nvSpPr>
          <p:cNvPr id="391" name="Google Shape;391;p29"/>
          <p:cNvSpPr/>
          <p:nvPr/>
        </p:nvSpPr>
        <p:spPr>
          <a:xfrm>
            <a:off x="1940523" y="3586556"/>
            <a:ext cx="5721091" cy="1005840"/>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92" name="Google Shape;392;p29"/>
          <p:cNvGrpSpPr/>
          <p:nvPr/>
        </p:nvGrpSpPr>
        <p:grpSpPr>
          <a:xfrm>
            <a:off x="3552816" y="4123387"/>
            <a:ext cx="2762250" cy="1823847"/>
            <a:chOff x="3048000" y="5013959"/>
            <a:chExt cx="2762250" cy="1823847"/>
          </a:xfrm>
        </p:grpSpPr>
        <p:sp>
          <p:nvSpPr>
            <p:cNvPr id="393" name="Google Shape;393;p29"/>
            <p:cNvSpPr/>
            <p:nvPr/>
          </p:nvSpPr>
          <p:spPr>
            <a:xfrm>
              <a:off x="4505071" y="5013959"/>
              <a:ext cx="132715" cy="826769"/>
            </a:xfrm>
            <a:custGeom>
              <a:avLst/>
              <a:gdLst/>
              <a:ahLst/>
              <a:cxnLst/>
              <a:rect l="l" t="t" r="r" b="b"/>
              <a:pathLst>
                <a:path w="132714" h="826770" extrusionOk="0">
                  <a:moveTo>
                    <a:pt x="16001" y="695769"/>
                  </a:moveTo>
                  <a:lnTo>
                    <a:pt x="2286" y="703694"/>
                  </a:lnTo>
                  <a:lnTo>
                    <a:pt x="0" y="712431"/>
                  </a:lnTo>
                  <a:lnTo>
                    <a:pt x="3937" y="719264"/>
                  </a:lnTo>
                  <a:lnTo>
                    <a:pt x="66166" y="826261"/>
                  </a:lnTo>
                  <a:lnTo>
                    <a:pt x="82750" y="797928"/>
                  </a:lnTo>
                  <a:lnTo>
                    <a:pt x="51942" y="797877"/>
                  </a:lnTo>
                  <a:lnTo>
                    <a:pt x="51947" y="744982"/>
                  </a:lnTo>
                  <a:lnTo>
                    <a:pt x="28701" y="704913"/>
                  </a:lnTo>
                  <a:lnTo>
                    <a:pt x="24764" y="698080"/>
                  </a:lnTo>
                  <a:lnTo>
                    <a:pt x="16001" y="695769"/>
                  </a:lnTo>
                  <a:close/>
                </a:path>
                <a:path w="132714" h="826770" extrusionOk="0">
                  <a:moveTo>
                    <a:pt x="52043" y="745148"/>
                  </a:moveTo>
                  <a:lnTo>
                    <a:pt x="51942" y="797877"/>
                  </a:lnTo>
                  <a:lnTo>
                    <a:pt x="80517" y="797928"/>
                  </a:lnTo>
                  <a:lnTo>
                    <a:pt x="80531" y="790727"/>
                  </a:lnTo>
                  <a:lnTo>
                    <a:pt x="53848" y="790676"/>
                  </a:lnTo>
                  <a:lnTo>
                    <a:pt x="66212" y="769571"/>
                  </a:lnTo>
                  <a:lnTo>
                    <a:pt x="52043" y="745148"/>
                  </a:lnTo>
                  <a:close/>
                </a:path>
                <a:path w="132714" h="826770" extrusionOk="0">
                  <a:moveTo>
                    <a:pt x="116712" y="695959"/>
                  </a:moveTo>
                  <a:lnTo>
                    <a:pt x="108076" y="698245"/>
                  </a:lnTo>
                  <a:lnTo>
                    <a:pt x="104012" y="705053"/>
                  </a:lnTo>
                  <a:lnTo>
                    <a:pt x="80619" y="744982"/>
                  </a:lnTo>
                  <a:lnTo>
                    <a:pt x="80517" y="797928"/>
                  </a:lnTo>
                  <a:lnTo>
                    <a:pt x="82750" y="797928"/>
                  </a:lnTo>
                  <a:lnTo>
                    <a:pt x="128650" y="719505"/>
                  </a:lnTo>
                  <a:lnTo>
                    <a:pt x="132714" y="712685"/>
                  </a:lnTo>
                  <a:lnTo>
                    <a:pt x="130428" y="703935"/>
                  </a:lnTo>
                  <a:lnTo>
                    <a:pt x="116712" y="695959"/>
                  </a:lnTo>
                  <a:close/>
                </a:path>
                <a:path w="132714" h="826770" extrusionOk="0">
                  <a:moveTo>
                    <a:pt x="66212" y="769571"/>
                  </a:moveTo>
                  <a:lnTo>
                    <a:pt x="53848" y="790676"/>
                  </a:lnTo>
                  <a:lnTo>
                    <a:pt x="78486" y="790727"/>
                  </a:lnTo>
                  <a:lnTo>
                    <a:pt x="66212" y="769571"/>
                  </a:lnTo>
                  <a:close/>
                </a:path>
                <a:path w="132714" h="826770" extrusionOk="0">
                  <a:moveTo>
                    <a:pt x="80619" y="744982"/>
                  </a:moveTo>
                  <a:lnTo>
                    <a:pt x="66212" y="769571"/>
                  </a:lnTo>
                  <a:lnTo>
                    <a:pt x="78486" y="790727"/>
                  </a:lnTo>
                  <a:lnTo>
                    <a:pt x="80531" y="790727"/>
                  </a:lnTo>
                  <a:lnTo>
                    <a:pt x="80619" y="744982"/>
                  </a:lnTo>
                  <a:close/>
                </a:path>
                <a:path w="132714" h="826770" extrusionOk="0">
                  <a:moveTo>
                    <a:pt x="82041" y="0"/>
                  </a:moveTo>
                  <a:lnTo>
                    <a:pt x="53466" y="0"/>
                  </a:lnTo>
                  <a:lnTo>
                    <a:pt x="52043" y="745148"/>
                  </a:lnTo>
                  <a:lnTo>
                    <a:pt x="66212" y="769571"/>
                  </a:lnTo>
                  <a:lnTo>
                    <a:pt x="80619" y="744982"/>
                  </a:lnTo>
                  <a:lnTo>
                    <a:pt x="82041" y="0"/>
                  </a:lnTo>
                  <a:close/>
                </a:path>
              </a:pathLst>
            </a:custGeom>
            <a:solidFill>
              <a:srgbClr val="C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4" name="Google Shape;394;p29"/>
            <p:cNvSpPr/>
            <p:nvPr/>
          </p:nvSpPr>
          <p:spPr>
            <a:xfrm>
              <a:off x="3071749" y="5851338"/>
              <a:ext cx="2714625" cy="962660"/>
            </a:xfrm>
            <a:custGeom>
              <a:avLst/>
              <a:gdLst/>
              <a:ahLst/>
              <a:cxnLst/>
              <a:rect l="l" t="t" r="r" b="b"/>
              <a:pathLst>
                <a:path w="2714625" h="962659" extrusionOk="0">
                  <a:moveTo>
                    <a:pt x="2714625" y="0"/>
                  </a:moveTo>
                  <a:lnTo>
                    <a:pt x="0" y="0"/>
                  </a:lnTo>
                  <a:lnTo>
                    <a:pt x="0" y="962037"/>
                  </a:lnTo>
                  <a:lnTo>
                    <a:pt x="2714625" y="962037"/>
                  </a:lnTo>
                  <a:lnTo>
                    <a:pt x="2714625" y="0"/>
                  </a:lnTo>
                  <a:close/>
                </a:path>
              </a:pathLst>
            </a:custGeom>
            <a:solidFill>
              <a:srgbClr val="0D0D0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5" name="Google Shape;395;p29"/>
            <p:cNvSpPr/>
            <p:nvPr/>
          </p:nvSpPr>
          <p:spPr>
            <a:xfrm>
              <a:off x="3048000" y="5827521"/>
              <a:ext cx="2762250" cy="1010285"/>
            </a:xfrm>
            <a:custGeom>
              <a:avLst/>
              <a:gdLst/>
              <a:ahLst/>
              <a:cxnLst/>
              <a:rect l="l" t="t" r="r" b="b"/>
              <a:pathLst>
                <a:path w="2762250" h="1010284" extrusionOk="0">
                  <a:moveTo>
                    <a:pt x="2738501" y="0"/>
                  </a:moveTo>
                  <a:lnTo>
                    <a:pt x="23749" y="0"/>
                  </a:lnTo>
                  <a:lnTo>
                    <a:pt x="14519" y="1870"/>
                  </a:lnTo>
                  <a:lnTo>
                    <a:pt x="6969" y="6972"/>
                  </a:lnTo>
                  <a:lnTo>
                    <a:pt x="1871" y="14541"/>
                  </a:lnTo>
                  <a:lnTo>
                    <a:pt x="0" y="23812"/>
                  </a:lnTo>
                  <a:lnTo>
                    <a:pt x="0" y="985851"/>
                  </a:lnTo>
                  <a:lnTo>
                    <a:pt x="1871" y="995120"/>
                  </a:lnTo>
                  <a:lnTo>
                    <a:pt x="6969" y="1002689"/>
                  </a:lnTo>
                  <a:lnTo>
                    <a:pt x="14519" y="1007792"/>
                  </a:lnTo>
                  <a:lnTo>
                    <a:pt x="23749" y="1009663"/>
                  </a:lnTo>
                  <a:lnTo>
                    <a:pt x="2738501" y="1009663"/>
                  </a:lnTo>
                  <a:lnTo>
                    <a:pt x="2747730" y="1007792"/>
                  </a:lnTo>
                  <a:lnTo>
                    <a:pt x="2755280" y="1002689"/>
                  </a:lnTo>
                  <a:lnTo>
                    <a:pt x="2755929" y="1001726"/>
                  </a:lnTo>
                  <a:lnTo>
                    <a:pt x="14986" y="1001726"/>
                  </a:lnTo>
                  <a:lnTo>
                    <a:pt x="7874" y="994619"/>
                  </a:lnTo>
                  <a:lnTo>
                    <a:pt x="7874" y="15036"/>
                  </a:lnTo>
                  <a:lnTo>
                    <a:pt x="14986" y="7937"/>
                  </a:lnTo>
                  <a:lnTo>
                    <a:pt x="2755930" y="7937"/>
                  </a:lnTo>
                  <a:lnTo>
                    <a:pt x="2755280" y="6972"/>
                  </a:lnTo>
                  <a:lnTo>
                    <a:pt x="2747730" y="1870"/>
                  </a:lnTo>
                  <a:lnTo>
                    <a:pt x="2738501" y="0"/>
                  </a:lnTo>
                  <a:close/>
                </a:path>
                <a:path w="2762250" h="1010284" extrusionOk="0">
                  <a:moveTo>
                    <a:pt x="2755930" y="7937"/>
                  </a:moveTo>
                  <a:lnTo>
                    <a:pt x="2747264" y="7937"/>
                  </a:lnTo>
                  <a:lnTo>
                    <a:pt x="2754376" y="15036"/>
                  </a:lnTo>
                  <a:lnTo>
                    <a:pt x="2754376" y="994619"/>
                  </a:lnTo>
                  <a:lnTo>
                    <a:pt x="2747264" y="1001726"/>
                  </a:lnTo>
                  <a:lnTo>
                    <a:pt x="2755929" y="1001726"/>
                  </a:lnTo>
                  <a:lnTo>
                    <a:pt x="2760378" y="995120"/>
                  </a:lnTo>
                  <a:lnTo>
                    <a:pt x="2762250" y="985851"/>
                  </a:lnTo>
                  <a:lnTo>
                    <a:pt x="2762250" y="23812"/>
                  </a:lnTo>
                  <a:lnTo>
                    <a:pt x="2760378" y="14541"/>
                  </a:lnTo>
                  <a:lnTo>
                    <a:pt x="2755930" y="7937"/>
                  </a:lnTo>
                  <a:close/>
                </a:path>
                <a:path w="2762250" h="1010284" extrusionOk="0">
                  <a:moveTo>
                    <a:pt x="2742819" y="15874"/>
                  </a:moveTo>
                  <a:lnTo>
                    <a:pt x="19431" y="15874"/>
                  </a:lnTo>
                  <a:lnTo>
                    <a:pt x="15875" y="19430"/>
                  </a:lnTo>
                  <a:lnTo>
                    <a:pt x="15875" y="990235"/>
                  </a:lnTo>
                  <a:lnTo>
                    <a:pt x="19431" y="993788"/>
                  </a:lnTo>
                  <a:lnTo>
                    <a:pt x="2742819" y="993788"/>
                  </a:lnTo>
                  <a:lnTo>
                    <a:pt x="2746375" y="990235"/>
                  </a:lnTo>
                  <a:lnTo>
                    <a:pt x="2746375" y="977913"/>
                  </a:lnTo>
                  <a:lnTo>
                    <a:pt x="31750" y="977913"/>
                  </a:lnTo>
                  <a:lnTo>
                    <a:pt x="31750" y="31749"/>
                  </a:lnTo>
                  <a:lnTo>
                    <a:pt x="2746375" y="31749"/>
                  </a:lnTo>
                  <a:lnTo>
                    <a:pt x="2746375" y="19430"/>
                  </a:lnTo>
                  <a:lnTo>
                    <a:pt x="2742819" y="15874"/>
                  </a:lnTo>
                  <a:close/>
                </a:path>
                <a:path w="2762250" h="1010284" extrusionOk="0">
                  <a:moveTo>
                    <a:pt x="2746375" y="31749"/>
                  </a:moveTo>
                  <a:lnTo>
                    <a:pt x="2730500" y="31749"/>
                  </a:lnTo>
                  <a:lnTo>
                    <a:pt x="2730500" y="977913"/>
                  </a:lnTo>
                  <a:lnTo>
                    <a:pt x="2746375" y="977913"/>
                  </a:lnTo>
                  <a:lnTo>
                    <a:pt x="2746375" y="31749"/>
                  </a:lnTo>
                  <a:close/>
                </a:path>
                <a:path w="2762250" h="1010284" extrusionOk="0">
                  <a:moveTo>
                    <a:pt x="2722626" y="39687"/>
                  </a:moveTo>
                  <a:lnTo>
                    <a:pt x="39624" y="39687"/>
                  </a:lnTo>
                  <a:lnTo>
                    <a:pt x="39624" y="969976"/>
                  </a:lnTo>
                  <a:lnTo>
                    <a:pt x="2722626" y="969976"/>
                  </a:lnTo>
                  <a:lnTo>
                    <a:pt x="2722626" y="962038"/>
                  </a:lnTo>
                  <a:lnTo>
                    <a:pt x="47625" y="962038"/>
                  </a:lnTo>
                  <a:lnTo>
                    <a:pt x="47625" y="47624"/>
                  </a:lnTo>
                  <a:lnTo>
                    <a:pt x="2722626" y="47624"/>
                  </a:lnTo>
                  <a:lnTo>
                    <a:pt x="2722626" y="39687"/>
                  </a:lnTo>
                  <a:close/>
                </a:path>
                <a:path w="2762250" h="1010284" extrusionOk="0">
                  <a:moveTo>
                    <a:pt x="2722626" y="47624"/>
                  </a:moveTo>
                  <a:lnTo>
                    <a:pt x="2714625" y="47624"/>
                  </a:lnTo>
                  <a:lnTo>
                    <a:pt x="2714625" y="962038"/>
                  </a:lnTo>
                  <a:lnTo>
                    <a:pt x="2722626" y="962038"/>
                  </a:lnTo>
                  <a:lnTo>
                    <a:pt x="2722626" y="47624"/>
                  </a:lnTo>
                  <a:close/>
                </a:path>
              </a:pathLst>
            </a:custGeom>
            <a:solidFill>
              <a:srgbClr val="C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96" name="Google Shape;396;p29"/>
          <p:cNvSpPr txBox="1"/>
          <p:nvPr/>
        </p:nvSpPr>
        <p:spPr>
          <a:xfrm>
            <a:off x="3415880" y="4906442"/>
            <a:ext cx="1697989" cy="878840"/>
          </a:xfrm>
          <a:prstGeom prst="rect">
            <a:avLst/>
          </a:prstGeom>
          <a:noFill/>
          <a:ln>
            <a:noFill/>
          </a:ln>
        </p:spPr>
        <p:txBody>
          <a:bodyPr spcFirstLastPara="1" wrap="square" lIns="0" tIns="12050" rIns="0" bIns="0" anchor="t" anchorCtr="0">
            <a:spAutoFit/>
          </a:bodyPr>
          <a:lstStyle/>
          <a:p>
            <a:pPr marL="12700" marR="5080" lvl="0" indent="226695" algn="l" rtl="0">
              <a:spcBef>
                <a:spcPts val="0"/>
              </a:spcBef>
              <a:spcAft>
                <a:spcPts val="0"/>
              </a:spcAft>
              <a:buNone/>
            </a:pPr>
            <a:r>
              <a:rPr lang="en-US" sz="2800" b="1">
                <a:solidFill>
                  <a:srgbClr val="FFFFFF"/>
                </a:solidFill>
                <a:latin typeface="Times New Roman"/>
                <a:ea typeface="Times New Roman"/>
                <a:cs typeface="Times New Roman"/>
                <a:sym typeface="Times New Roman"/>
              </a:rPr>
              <a:t>Regular  Expression</a:t>
            </a:r>
            <a:endParaRPr sz="2800">
              <a:solidFill>
                <a:schemeClr val="dk1"/>
              </a:solidFill>
              <a:latin typeface="Times New Roman"/>
              <a:ea typeface="Times New Roman"/>
              <a:cs typeface="Times New Roman"/>
              <a:sym typeface="Times New Roman"/>
            </a:endParaRPr>
          </a:p>
        </p:txBody>
      </p:sp>
      <p:grpSp>
        <p:nvGrpSpPr>
          <p:cNvPr id="397" name="Google Shape;397;p29"/>
          <p:cNvGrpSpPr/>
          <p:nvPr/>
        </p:nvGrpSpPr>
        <p:grpSpPr>
          <a:xfrm>
            <a:off x="5719456" y="3685998"/>
            <a:ext cx="1736703" cy="439800"/>
            <a:chOff x="5143500" y="4653153"/>
            <a:chExt cx="1556321" cy="439800"/>
          </a:xfrm>
        </p:grpSpPr>
        <p:sp>
          <p:nvSpPr>
            <p:cNvPr id="398" name="Google Shape;398;p29"/>
            <p:cNvSpPr/>
            <p:nvPr/>
          </p:nvSpPr>
          <p:spPr>
            <a:xfrm>
              <a:off x="5143500" y="4653153"/>
              <a:ext cx="1477010" cy="1270"/>
            </a:xfrm>
            <a:custGeom>
              <a:avLst/>
              <a:gdLst/>
              <a:ahLst/>
              <a:cxnLst/>
              <a:rect l="l" t="t" r="r" b="b"/>
              <a:pathLst>
                <a:path w="1477009" h="1270" extrusionOk="0">
                  <a:moveTo>
                    <a:pt x="0" y="0"/>
                  </a:moveTo>
                  <a:lnTo>
                    <a:pt x="1477009" y="1016"/>
                  </a:lnTo>
                </a:path>
              </a:pathLst>
            </a:custGeom>
            <a:noFill/>
            <a:ln w="34925" cap="flat" cmpd="sng">
              <a:solidFill>
                <a:srgbClr val="FFC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9" name="Google Shape;399;p29"/>
            <p:cNvSpPr/>
            <p:nvPr/>
          </p:nvSpPr>
          <p:spPr>
            <a:xfrm>
              <a:off x="5143500" y="4653153"/>
              <a:ext cx="0" cy="146685"/>
            </a:xfrm>
            <a:custGeom>
              <a:avLst/>
              <a:gdLst/>
              <a:ahLst/>
              <a:cxnLst/>
              <a:rect l="l" t="t" r="r" b="b"/>
              <a:pathLst>
                <a:path w="120000" h="146685" extrusionOk="0">
                  <a:moveTo>
                    <a:pt x="0" y="0"/>
                  </a:moveTo>
                  <a:lnTo>
                    <a:pt x="0" y="146177"/>
                  </a:lnTo>
                </a:path>
              </a:pathLst>
            </a:custGeom>
            <a:noFill/>
            <a:ln w="9525" cap="flat" cmpd="sng">
              <a:solidFill>
                <a:srgbClr val="FFC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0" name="Google Shape;400;p29"/>
            <p:cNvSpPr/>
            <p:nvPr/>
          </p:nvSpPr>
          <p:spPr>
            <a:xfrm>
              <a:off x="6542341" y="4654169"/>
              <a:ext cx="157480" cy="438784"/>
            </a:xfrm>
            <a:custGeom>
              <a:avLst/>
              <a:gdLst/>
              <a:ahLst/>
              <a:cxnLst/>
              <a:rect l="l" t="t" r="r" b="b"/>
              <a:pathLst>
                <a:path w="157479" h="438785" extrusionOk="0">
                  <a:moveTo>
                    <a:pt x="15160" y="281876"/>
                  </a:moveTo>
                  <a:lnTo>
                    <a:pt x="8572" y="284098"/>
                  </a:lnTo>
                  <a:lnTo>
                    <a:pt x="3365" y="288686"/>
                  </a:lnTo>
                  <a:lnTo>
                    <a:pt x="444" y="294703"/>
                  </a:lnTo>
                  <a:lnTo>
                    <a:pt x="0" y="301386"/>
                  </a:lnTo>
                  <a:lnTo>
                    <a:pt x="2222" y="307974"/>
                  </a:lnTo>
                  <a:lnTo>
                    <a:pt x="78168" y="438784"/>
                  </a:lnTo>
                  <a:lnTo>
                    <a:pt x="98491" y="404113"/>
                  </a:lnTo>
                  <a:lnTo>
                    <a:pt x="60769" y="404113"/>
                  </a:lnTo>
                  <a:lnTo>
                    <a:pt x="60911" y="339429"/>
                  </a:lnTo>
                  <a:lnTo>
                    <a:pt x="32448" y="290448"/>
                  </a:lnTo>
                  <a:lnTo>
                    <a:pt x="27860" y="285241"/>
                  </a:lnTo>
                  <a:lnTo>
                    <a:pt x="21843" y="282320"/>
                  </a:lnTo>
                  <a:lnTo>
                    <a:pt x="15160" y="281876"/>
                  </a:lnTo>
                  <a:close/>
                </a:path>
                <a:path w="157479" h="438785" extrusionOk="0">
                  <a:moveTo>
                    <a:pt x="60911" y="339429"/>
                  </a:moveTo>
                  <a:lnTo>
                    <a:pt x="60769" y="404113"/>
                  </a:lnTo>
                  <a:lnTo>
                    <a:pt x="95694" y="404113"/>
                  </a:lnTo>
                  <a:lnTo>
                    <a:pt x="95713" y="395350"/>
                  </a:lnTo>
                  <a:lnTo>
                    <a:pt x="63182" y="395350"/>
                  </a:lnTo>
                  <a:lnTo>
                    <a:pt x="78360" y="369456"/>
                  </a:lnTo>
                  <a:lnTo>
                    <a:pt x="60911" y="339429"/>
                  </a:lnTo>
                  <a:close/>
                </a:path>
                <a:path w="157479" h="438785" extrusionOk="0">
                  <a:moveTo>
                    <a:pt x="141864" y="282130"/>
                  </a:moveTo>
                  <a:lnTo>
                    <a:pt x="95836" y="339643"/>
                  </a:lnTo>
                  <a:lnTo>
                    <a:pt x="95694" y="404113"/>
                  </a:lnTo>
                  <a:lnTo>
                    <a:pt x="98491" y="404113"/>
                  </a:lnTo>
                  <a:lnTo>
                    <a:pt x="154622" y="308355"/>
                  </a:lnTo>
                  <a:lnTo>
                    <a:pt x="156918" y="301765"/>
                  </a:lnTo>
                  <a:lnTo>
                    <a:pt x="156511" y="295068"/>
                  </a:lnTo>
                  <a:lnTo>
                    <a:pt x="153604" y="289014"/>
                  </a:lnTo>
                  <a:lnTo>
                    <a:pt x="148399" y="284352"/>
                  </a:lnTo>
                  <a:lnTo>
                    <a:pt x="141864" y="282130"/>
                  </a:lnTo>
                  <a:close/>
                </a:path>
                <a:path w="157479" h="438785" extrusionOk="0">
                  <a:moveTo>
                    <a:pt x="78360" y="369456"/>
                  </a:moveTo>
                  <a:lnTo>
                    <a:pt x="63182" y="395350"/>
                  </a:lnTo>
                  <a:lnTo>
                    <a:pt x="93408" y="395350"/>
                  </a:lnTo>
                  <a:lnTo>
                    <a:pt x="78360" y="369456"/>
                  </a:lnTo>
                  <a:close/>
                </a:path>
                <a:path w="157479" h="438785" extrusionOk="0">
                  <a:moveTo>
                    <a:pt x="95836" y="339643"/>
                  </a:moveTo>
                  <a:lnTo>
                    <a:pt x="78360" y="369456"/>
                  </a:lnTo>
                  <a:lnTo>
                    <a:pt x="93408" y="395350"/>
                  </a:lnTo>
                  <a:lnTo>
                    <a:pt x="95713" y="395350"/>
                  </a:lnTo>
                  <a:lnTo>
                    <a:pt x="95836" y="339643"/>
                  </a:lnTo>
                  <a:close/>
                </a:path>
                <a:path w="157479" h="438785" extrusionOk="0">
                  <a:moveTo>
                    <a:pt x="96583" y="0"/>
                  </a:moveTo>
                  <a:lnTo>
                    <a:pt x="61658" y="0"/>
                  </a:lnTo>
                  <a:lnTo>
                    <a:pt x="61038" y="281876"/>
                  </a:lnTo>
                  <a:lnTo>
                    <a:pt x="61036" y="339643"/>
                  </a:lnTo>
                  <a:lnTo>
                    <a:pt x="78360" y="369456"/>
                  </a:lnTo>
                  <a:lnTo>
                    <a:pt x="95836" y="339643"/>
                  </a:lnTo>
                  <a:lnTo>
                    <a:pt x="96583"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01" name="Google Shape;401;p29"/>
          <p:cNvSpPr txBox="1"/>
          <p:nvPr/>
        </p:nvSpPr>
        <p:spPr>
          <a:xfrm>
            <a:off x="5846087" y="4190316"/>
            <a:ext cx="2323782" cy="1203535"/>
          </a:xfrm>
          <a:prstGeom prst="rect">
            <a:avLst/>
          </a:prstGeom>
          <a:gradFill>
            <a:gsLst>
              <a:gs pos="0">
                <a:srgbClr val="5F82CA"/>
              </a:gs>
              <a:gs pos="50000">
                <a:srgbClr val="3C70CA"/>
              </a:gs>
              <a:gs pos="100000">
                <a:srgbClr val="2E60B9"/>
              </a:gs>
            </a:gsLst>
            <a:lin ang="5400000" scaled="0"/>
          </a:gradFill>
          <a:ln w="9525" cap="flat" cmpd="sng">
            <a:solidFill>
              <a:schemeClr val="accent5"/>
            </a:solidFill>
            <a:prstDash val="solid"/>
            <a:miter lim="800000"/>
            <a:headEnd type="none" w="sm" len="sm"/>
            <a:tailEnd type="none" w="sm" len="sm"/>
          </a:ln>
        </p:spPr>
        <p:txBody>
          <a:bodyPr spcFirstLastPara="1" wrap="square" lIns="0" tIns="33650" rIns="0" bIns="0" anchor="t" anchorCtr="0">
            <a:spAutoFit/>
          </a:bodyPr>
          <a:lstStyle/>
          <a:p>
            <a:pPr marL="419100" marR="0" lvl="0" indent="0" algn="l" rtl="0">
              <a:spcBef>
                <a:spcPts val="0"/>
              </a:spcBef>
              <a:spcAft>
                <a:spcPts val="0"/>
              </a:spcAft>
              <a:buNone/>
            </a:pPr>
            <a:r>
              <a:rPr lang="en-US" sz="2800" b="1">
                <a:solidFill>
                  <a:srgbClr val="FFFFFF"/>
                </a:solidFill>
                <a:latin typeface="Times New Roman"/>
                <a:ea typeface="Times New Roman"/>
                <a:cs typeface="Times New Roman"/>
                <a:sym typeface="Times New Roman"/>
              </a:rPr>
              <a:t>Mode</a:t>
            </a:r>
            <a:endParaRPr sz="2800" b="1">
              <a:solidFill>
                <a:srgbClr val="FFFFFF"/>
              </a:solidFill>
              <a:latin typeface="Times New Roman"/>
              <a:ea typeface="Times New Roman"/>
              <a:cs typeface="Times New Roman"/>
              <a:sym typeface="Times New Roman"/>
            </a:endParaRPr>
          </a:p>
          <a:p>
            <a:pPr marL="469900" marR="0" lvl="0" indent="0" algn="l" rtl="0">
              <a:spcBef>
                <a:spcPts val="5"/>
              </a:spcBef>
              <a:spcAft>
                <a:spcPts val="0"/>
              </a:spcAft>
              <a:buNone/>
            </a:pPr>
            <a:r>
              <a:rPr lang="en-US" sz="1600">
                <a:solidFill>
                  <a:schemeClr val="lt2"/>
                </a:solidFill>
                <a:latin typeface="Noto Sans Symbols"/>
                <a:ea typeface="Noto Sans Symbols"/>
                <a:cs typeface="Noto Sans Symbols"/>
                <a:sym typeface="Noto Sans Symbols"/>
              </a:rPr>
              <a:t>🡪</a:t>
            </a:r>
            <a:r>
              <a:rPr lang="en-US" sz="1600">
                <a:solidFill>
                  <a:schemeClr val="lt2"/>
                </a:solidFill>
                <a:latin typeface="Arial"/>
                <a:ea typeface="Arial"/>
                <a:cs typeface="Arial"/>
                <a:sym typeface="Arial"/>
              </a:rPr>
              <a:t>(i) </a:t>
            </a:r>
            <a:r>
              <a:rPr lang="en-US" sz="1600">
                <a:solidFill>
                  <a:schemeClr val="lt2"/>
                </a:solidFill>
                <a:latin typeface="Times New Roman"/>
                <a:ea typeface="Times New Roman"/>
                <a:cs typeface="Times New Roman"/>
                <a:sym typeface="Times New Roman"/>
              </a:rPr>
              <a:t>ignore case.</a:t>
            </a:r>
            <a:endParaRPr sz="1600">
              <a:solidFill>
                <a:schemeClr val="lt2"/>
              </a:solidFill>
              <a:latin typeface="Times New Roman"/>
              <a:ea typeface="Times New Roman"/>
              <a:cs typeface="Times New Roman"/>
              <a:sym typeface="Times New Roman"/>
            </a:endParaRPr>
          </a:p>
          <a:p>
            <a:pPr marL="469900" marR="0" lvl="0" indent="0" algn="l" rtl="0">
              <a:spcBef>
                <a:spcPts val="0"/>
              </a:spcBef>
              <a:spcAft>
                <a:spcPts val="0"/>
              </a:spcAft>
              <a:buNone/>
            </a:pPr>
            <a:r>
              <a:rPr lang="en-US" sz="1600">
                <a:solidFill>
                  <a:schemeClr val="lt2"/>
                </a:solidFill>
                <a:latin typeface="Noto Sans Symbols"/>
                <a:ea typeface="Noto Sans Symbols"/>
                <a:cs typeface="Noto Sans Symbols"/>
                <a:sym typeface="Noto Sans Symbols"/>
              </a:rPr>
              <a:t>🡪</a:t>
            </a:r>
            <a:r>
              <a:rPr lang="en-US" sz="1600">
                <a:solidFill>
                  <a:schemeClr val="lt2"/>
                </a:solidFill>
                <a:latin typeface="Times New Roman"/>
                <a:ea typeface="Times New Roman"/>
                <a:cs typeface="Times New Roman"/>
                <a:sym typeface="Times New Roman"/>
              </a:rPr>
              <a:t>(g) global search.</a:t>
            </a:r>
            <a:endParaRPr sz="1600">
              <a:solidFill>
                <a:schemeClr val="lt2"/>
              </a:solidFill>
              <a:latin typeface="Times New Roman"/>
              <a:ea typeface="Times New Roman"/>
              <a:cs typeface="Times New Roman"/>
              <a:sym typeface="Times New Roman"/>
            </a:endParaRPr>
          </a:p>
          <a:p>
            <a:pPr marL="469900" marR="0" lvl="0" indent="0" algn="l" rtl="0">
              <a:spcBef>
                <a:spcPts val="5"/>
              </a:spcBef>
              <a:spcAft>
                <a:spcPts val="0"/>
              </a:spcAft>
              <a:buNone/>
            </a:pPr>
            <a:r>
              <a:rPr lang="en-US" sz="1600">
                <a:solidFill>
                  <a:schemeClr val="lt2"/>
                </a:solidFill>
                <a:latin typeface="Noto Sans Symbols"/>
                <a:ea typeface="Noto Sans Symbols"/>
                <a:cs typeface="Noto Sans Symbols"/>
                <a:sym typeface="Noto Sans Symbols"/>
              </a:rPr>
              <a:t>🡪</a:t>
            </a:r>
            <a:r>
              <a:rPr lang="en-US" sz="1600">
                <a:solidFill>
                  <a:schemeClr val="lt2"/>
                </a:solidFill>
                <a:latin typeface="Times New Roman"/>
                <a:ea typeface="Times New Roman"/>
                <a:cs typeface="Times New Roman"/>
                <a:sym typeface="Times New Roman"/>
              </a:rPr>
              <a:t>(m) Multiline</a:t>
            </a:r>
            <a:endParaRPr sz="1600">
              <a:solidFill>
                <a:schemeClr val="lt2"/>
              </a:solidFill>
              <a:latin typeface="Times New Roman"/>
              <a:ea typeface="Times New Roman"/>
              <a:cs typeface="Times New Roman"/>
              <a:sym typeface="Times New Roman"/>
            </a:endParaRPr>
          </a:p>
        </p:txBody>
      </p:sp>
      <p:sp>
        <p:nvSpPr>
          <p:cNvPr id="402" name="Google Shape;402;p29"/>
          <p:cNvSpPr txBox="1"/>
          <p:nvPr/>
        </p:nvSpPr>
        <p:spPr>
          <a:xfrm>
            <a:off x="849300" y="406767"/>
            <a:ext cx="5312486"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lt1"/>
                </a:solidFill>
                <a:latin typeface="Calibri"/>
                <a:ea typeface="Calibri"/>
                <a:cs typeface="Calibri"/>
                <a:sym typeface="Calibri"/>
              </a:rPr>
              <a:t>RegExp Expressions</a:t>
            </a:r>
            <a:endParaRPr sz="4800" b="1">
              <a:solidFill>
                <a:schemeClr val="lt1"/>
              </a:solidFill>
              <a:latin typeface="Calibri"/>
              <a:ea typeface="Calibri"/>
              <a:cs typeface="Calibri"/>
              <a:sym typeface="Calibri"/>
            </a:endParaRPr>
          </a:p>
        </p:txBody>
      </p:sp>
      <p:sp>
        <p:nvSpPr>
          <p:cNvPr id="403" name="Google Shape;403;p29"/>
          <p:cNvSpPr txBox="1"/>
          <p:nvPr/>
        </p:nvSpPr>
        <p:spPr>
          <a:xfrm>
            <a:off x="2095616" y="3642042"/>
            <a:ext cx="4195574" cy="860557"/>
          </a:xfrm>
          <a:prstGeom prst="rect">
            <a:avLst/>
          </a:prstGeom>
          <a:noFill/>
          <a:ln>
            <a:noFill/>
          </a:ln>
        </p:spPr>
        <p:txBody>
          <a:bodyPr spcFirstLastPara="1" wrap="square" lIns="0" tIns="12700" rIns="0" bIns="0" anchor="t" anchorCtr="0">
            <a:spAutoFit/>
          </a:bodyPr>
          <a:lstStyle/>
          <a:p>
            <a:pPr marL="12700" marR="5080" lvl="0" indent="0" algn="l" rtl="0">
              <a:lnSpc>
                <a:spcPct val="120100"/>
              </a:lnSpc>
              <a:spcBef>
                <a:spcPts val="0"/>
              </a:spcBef>
              <a:spcAft>
                <a:spcPts val="0"/>
              </a:spcAft>
              <a:buNone/>
            </a:pPr>
            <a:r>
              <a:rPr lang="en-US" sz="2400">
                <a:solidFill>
                  <a:srgbClr val="1D528D"/>
                </a:solidFill>
                <a:latin typeface="Times New Roman"/>
                <a:ea typeface="Times New Roman"/>
                <a:cs typeface="Times New Roman"/>
                <a:sym typeface="Times New Roman"/>
              </a:rPr>
              <a:t>var myRegExp = / pattern / [flag] var myRegExp = /j.*t/i;</a:t>
            </a:r>
            <a:endParaRPr sz="2400">
              <a:solidFill>
                <a:schemeClr val="dk1"/>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grpSp>
        <p:nvGrpSpPr>
          <p:cNvPr id="105" name="Google Shape;105;p3"/>
          <p:cNvGrpSpPr/>
          <p:nvPr/>
        </p:nvGrpSpPr>
        <p:grpSpPr>
          <a:xfrm>
            <a:off x="6125657" y="603261"/>
            <a:ext cx="4156250" cy="5411632"/>
            <a:chOff x="1095625" y="3517"/>
            <a:chExt cx="4156250" cy="5411632"/>
          </a:xfrm>
        </p:grpSpPr>
        <p:sp>
          <p:nvSpPr>
            <p:cNvPr id="106" name="Google Shape;106;p3"/>
            <p:cNvSpPr/>
            <p:nvPr/>
          </p:nvSpPr>
          <p:spPr>
            <a:xfrm>
              <a:off x="1095625" y="3517"/>
              <a:ext cx="4156250" cy="3778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txBox="1"/>
            <p:nvPr/>
          </p:nvSpPr>
          <p:spPr>
            <a:xfrm>
              <a:off x="1095625" y="3517"/>
              <a:ext cx="4156250" cy="377840"/>
            </a:xfrm>
            <a:prstGeom prst="rect">
              <a:avLst/>
            </a:prstGeom>
            <a:noFill/>
            <a:ln>
              <a:noFill/>
            </a:ln>
          </p:spPr>
          <p:txBody>
            <a:bodyPr spcFirstLastPara="1" wrap="square" lIns="60950" tIns="60950" rIns="60950" bIns="60950" anchor="b" anchorCtr="0">
              <a:noAutofit/>
            </a:bodyPr>
            <a:lstStyle/>
            <a:p>
              <a:pPr marL="0" marR="0" lvl="0" indent="0" algn="l" rtl="0">
                <a:lnSpc>
                  <a:spcPct val="90000"/>
                </a:lnSpc>
                <a:spcBef>
                  <a:spcPts val="0"/>
                </a:spcBef>
                <a:spcAft>
                  <a:spcPts val="0"/>
                </a:spcAft>
                <a:buNone/>
              </a:pPr>
              <a:r>
                <a:rPr lang="en-US" sz="1600">
                  <a:solidFill>
                    <a:schemeClr val="dk1"/>
                  </a:solidFill>
                  <a:latin typeface="Arial"/>
                  <a:ea typeface="Arial"/>
                  <a:cs typeface="Arial"/>
                  <a:sym typeface="Arial"/>
                </a:rPr>
                <a:t>String</a:t>
              </a:r>
              <a:endParaRPr sz="1600">
                <a:solidFill>
                  <a:schemeClr val="dk1"/>
                </a:solidFill>
                <a:latin typeface="Calibri"/>
                <a:ea typeface="Calibri"/>
                <a:cs typeface="Calibri"/>
                <a:sym typeface="Calibri"/>
              </a:endParaRPr>
            </a:p>
          </p:txBody>
        </p:sp>
        <p:sp>
          <p:nvSpPr>
            <p:cNvPr id="108" name="Google Shape;108;p3"/>
            <p:cNvSpPr/>
            <p:nvPr/>
          </p:nvSpPr>
          <p:spPr>
            <a:xfrm>
              <a:off x="1095625" y="381357"/>
              <a:ext cx="554166" cy="92361"/>
            </a:xfrm>
            <a:prstGeom prst="parallelogram">
              <a:avLst>
                <a:gd name="adj" fmla="val 140840"/>
              </a:avLst>
            </a:prstGeom>
            <a:solidFill>
              <a:schemeClr val="accent4"/>
            </a:solidFill>
            <a:ln w="12700" cap="flat" cmpd="sng">
              <a:solidFill>
                <a:schemeClr val="accent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682119" y="381357"/>
              <a:ext cx="554166" cy="92361"/>
            </a:xfrm>
            <a:prstGeom prst="parallelogram">
              <a:avLst>
                <a:gd name="adj" fmla="val 140840"/>
              </a:avLst>
            </a:prstGeom>
            <a:solidFill>
              <a:srgbClr val="FEC900"/>
            </a:solidFill>
            <a:ln w="12700" cap="flat" cmpd="sng">
              <a:solidFill>
                <a:srgbClr val="FEC900"/>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2268612" y="381357"/>
              <a:ext cx="554166" cy="92361"/>
            </a:xfrm>
            <a:prstGeom prst="parallelogram">
              <a:avLst>
                <a:gd name="adj" fmla="val 140840"/>
              </a:avLst>
            </a:prstGeom>
            <a:solidFill>
              <a:srgbClr val="FDD301"/>
            </a:solidFill>
            <a:ln w="12700" cap="flat" cmpd="sng">
              <a:solidFill>
                <a:srgbClr val="FDD30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2855105" y="381357"/>
              <a:ext cx="554166" cy="92361"/>
            </a:xfrm>
            <a:prstGeom prst="parallelogram">
              <a:avLst>
                <a:gd name="adj" fmla="val 140840"/>
              </a:avLst>
            </a:prstGeom>
            <a:solidFill>
              <a:srgbClr val="FCDD02"/>
            </a:solidFill>
            <a:ln w="12700" cap="flat" cmpd="sng">
              <a:solidFill>
                <a:srgbClr val="FCDD0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3441598" y="381357"/>
              <a:ext cx="554166" cy="92361"/>
            </a:xfrm>
            <a:prstGeom prst="parallelogram">
              <a:avLst>
                <a:gd name="adj" fmla="val 140840"/>
              </a:avLst>
            </a:prstGeom>
            <a:solidFill>
              <a:srgbClr val="FBE703"/>
            </a:solidFill>
            <a:ln w="12700" cap="flat" cmpd="sng">
              <a:solidFill>
                <a:srgbClr val="FBE70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4028091" y="381357"/>
              <a:ext cx="554166" cy="92361"/>
            </a:xfrm>
            <a:prstGeom prst="parallelogram">
              <a:avLst>
                <a:gd name="adj" fmla="val 140840"/>
              </a:avLst>
            </a:prstGeom>
            <a:solidFill>
              <a:srgbClr val="FAF004"/>
            </a:solidFill>
            <a:ln w="12700" cap="flat" cmpd="sng">
              <a:solidFill>
                <a:srgbClr val="FAF00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4614584" y="381357"/>
              <a:ext cx="554166" cy="92361"/>
            </a:xfrm>
            <a:prstGeom prst="parallelogram">
              <a:avLst>
                <a:gd name="adj" fmla="val 140840"/>
              </a:avLst>
            </a:prstGeom>
            <a:solidFill>
              <a:srgbClr val="F7F905"/>
            </a:solidFill>
            <a:ln w="12700" cap="flat" cmpd="sng">
              <a:solidFill>
                <a:srgbClr val="F7F90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1095625" y="552564"/>
              <a:ext cx="4156250" cy="3778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txBox="1"/>
            <p:nvPr/>
          </p:nvSpPr>
          <p:spPr>
            <a:xfrm>
              <a:off x="1095625" y="552564"/>
              <a:ext cx="4156250" cy="377840"/>
            </a:xfrm>
            <a:prstGeom prst="rect">
              <a:avLst/>
            </a:prstGeom>
            <a:noFill/>
            <a:ln>
              <a:noFill/>
            </a:ln>
          </p:spPr>
          <p:txBody>
            <a:bodyPr spcFirstLastPara="1" wrap="square" lIns="60950" tIns="60950" rIns="60950" bIns="60950" anchor="b" anchorCtr="0">
              <a:noAutofit/>
            </a:bodyPr>
            <a:lstStyle/>
            <a:p>
              <a:pPr marL="0" marR="0" lvl="0" indent="0" algn="l" rtl="0">
                <a:lnSpc>
                  <a:spcPct val="90000"/>
                </a:lnSpc>
                <a:spcBef>
                  <a:spcPts val="0"/>
                </a:spcBef>
                <a:spcAft>
                  <a:spcPts val="0"/>
                </a:spcAft>
                <a:buNone/>
              </a:pPr>
              <a:r>
                <a:rPr lang="en-US" sz="1600">
                  <a:solidFill>
                    <a:schemeClr val="dk1"/>
                  </a:solidFill>
                  <a:latin typeface="Arial"/>
                  <a:ea typeface="Arial"/>
                  <a:cs typeface="Arial"/>
                  <a:sym typeface="Arial"/>
                </a:rPr>
                <a:t>Number</a:t>
              </a:r>
              <a:endParaRPr sz="1600">
                <a:solidFill>
                  <a:schemeClr val="dk1"/>
                </a:solidFill>
                <a:latin typeface="Calibri"/>
                <a:ea typeface="Calibri"/>
                <a:cs typeface="Calibri"/>
                <a:sym typeface="Calibri"/>
              </a:endParaRPr>
            </a:p>
          </p:txBody>
        </p:sp>
        <p:sp>
          <p:nvSpPr>
            <p:cNvPr id="117" name="Google Shape;117;p3"/>
            <p:cNvSpPr/>
            <p:nvPr/>
          </p:nvSpPr>
          <p:spPr>
            <a:xfrm>
              <a:off x="1095625" y="930405"/>
              <a:ext cx="554166" cy="92361"/>
            </a:xfrm>
            <a:prstGeom prst="parallelogram">
              <a:avLst>
                <a:gd name="adj" fmla="val 140840"/>
              </a:avLst>
            </a:prstGeom>
            <a:solidFill>
              <a:srgbClr val="EDF806"/>
            </a:solidFill>
            <a:ln w="12700" cap="flat" cmpd="sng">
              <a:solidFill>
                <a:srgbClr val="EDF80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1682119" y="930405"/>
              <a:ext cx="554166" cy="92361"/>
            </a:xfrm>
            <a:prstGeom prst="parallelogram">
              <a:avLst>
                <a:gd name="adj" fmla="val 140840"/>
              </a:avLst>
            </a:prstGeom>
            <a:solidFill>
              <a:srgbClr val="E2F707"/>
            </a:solidFill>
            <a:ln w="12700" cap="flat" cmpd="sng">
              <a:solidFill>
                <a:srgbClr val="E2F707"/>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268612" y="930405"/>
              <a:ext cx="554166" cy="92361"/>
            </a:xfrm>
            <a:prstGeom prst="parallelogram">
              <a:avLst>
                <a:gd name="adj" fmla="val 140840"/>
              </a:avLst>
            </a:prstGeom>
            <a:solidFill>
              <a:srgbClr val="D7F707"/>
            </a:solidFill>
            <a:ln w="12700" cap="flat" cmpd="sng">
              <a:solidFill>
                <a:srgbClr val="D7F707"/>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855105" y="930405"/>
              <a:ext cx="554166" cy="92361"/>
            </a:xfrm>
            <a:prstGeom prst="parallelogram">
              <a:avLst>
                <a:gd name="adj" fmla="val 140840"/>
              </a:avLst>
            </a:prstGeom>
            <a:solidFill>
              <a:srgbClr val="CDF608"/>
            </a:solidFill>
            <a:ln w="12700" cap="flat" cmpd="sng">
              <a:solidFill>
                <a:srgbClr val="CDF60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3441598" y="930405"/>
              <a:ext cx="554166" cy="92361"/>
            </a:xfrm>
            <a:prstGeom prst="parallelogram">
              <a:avLst>
                <a:gd name="adj" fmla="val 140840"/>
              </a:avLst>
            </a:prstGeom>
            <a:solidFill>
              <a:srgbClr val="C2F509"/>
            </a:solidFill>
            <a:ln w="12700" cap="flat" cmpd="sng">
              <a:solidFill>
                <a:srgbClr val="C2F50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4028091" y="930405"/>
              <a:ext cx="554166" cy="92361"/>
            </a:xfrm>
            <a:prstGeom prst="parallelogram">
              <a:avLst>
                <a:gd name="adj" fmla="val 140840"/>
              </a:avLst>
            </a:prstGeom>
            <a:solidFill>
              <a:srgbClr val="B7F40A"/>
            </a:solidFill>
            <a:ln w="12700" cap="flat" cmpd="sng">
              <a:solidFill>
                <a:srgbClr val="B7F40A"/>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4614584" y="930405"/>
              <a:ext cx="554166" cy="92361"/>
            </a:xfrm>
            <a:prstGeom prst="parallelogram">
              <a:avLst>
                <a:gd name="adj" fmla="val 140840"/>
              </a:avLst>
            </a:prstGeom>
            <a:solidFill>
              <a:srgbClr val="AEF30B"/>
            </a:solidFill>
            <a:ln w="12700" cap="flat" cmpd="sng">
              <a:solidFill>
                <a:srgbClr val="AEF30B"/>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095625" y="1101612"/>
              <a:ext cx="4156250" cy="3778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txBox="1"/>
            <p:nvPr/>
          </p:nvSpPr>
          <p:spPr>
            <a:xfrm>
              <a:off x="1095625" y="1101612"/>
              <a:ext cx="4156250" cy="377840"/>
            </a:xfrm>
            <a:prstGeom prst="rect">
              <a:avLst/>
            </a:prstGeom>
            <a:noFill/>
            <a:ln>
              <a:noFill/>
            </a:ln>
          </p:spPr>
          <p:txBody>
            <a:bodyPr spcFirstLastPara="1" wrap="square" lIns="60950" tIns="60950" rIns="60950" bIns="60950" anchor="b" anchorCtr="0">
              <a:noAutofit/>
            </a:bodyPr>
            <a:lstStyle/>
            <a:p>
              <a:pPr marL="0" marR="0" lvl="0" indent="0" algn="l" rtl="0">
                <a:lnSpc>
                  <a:spcPct val="90000"/>
                </a:lnSpc>
                <a:spcBef>
                  <a:spcPts val="0"/>
                </a:spcBef>
                <a:spcAft>
                  <a:spcPts val="0"/>
                </a:spcAft>
                <a:buNone/>
              </a:pPr>
              <a:r>
                <a:rPr lang="en-US" sz="1600">
                  <a:solidFill>
                    <a:schemeClr val="dk1"/>
                  </a:solidFill>
                  <a:latin typeface="Arial"/>
                  <a:ea typeface="Arial"/>
                  <a:cs typeface="Arial"/>
                  <a:sym typeface="Arial"/>
                </a:rPr>
                <a:t>Boolean</a:t>
              </a:r>
              <a:endParaRPr sz="1600">
                <a:solidFill>
                  <a:schemeClr val="dk1"/>
                </a:solidFill>
                <a:latin typeface="Calibri"/>
                <a:ea typeface="Calibri"/>
                <a:cs typeface="Calibri"/>
                <a:sym typeface="Calibri"/>
              </a:endParaRPr>
            </a:p>
          </p:txBody>
        </p:sp>
        <p:sp>
          <p:nvSpPr>
            <p:cNvPr id="126" name="Google Shape;126;p3"/>
            <p:cNvSpPr/>
            <p:nvPr/>
          </p:nvSpPr>
          <p:spPr>
            <a:xfrm>
              <a:off x="1095625" y="1479453"/>
              <a:ext cx="554166" cy="92361"/>
            </a:xfrm>
            <a:prstGeom prst="parallelogram">
              <a:avLst>
                <a:gd name="adj" fmla="val 140840"/>
              </a:avLst>
            </a:prstGeom>
            <a:solidFill>
              <a:srgbClr val="A4F20C"/>
            </a:solidFill>
            <a:ln w="12700" cap="flat" cmpd="sng">
              <a:solidFill>
                <a:srgbClr val="A4F20C"/>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1682119" y="1479453"/>
              <a:ext cx="554166" cy="92361"/>
            </a:xfrm>
            <a:prstGeom prst="parallelogram">
              <a:avLst>
                <a:gd name="adj" fmla="val 140840"/>
              </a:avLst>
            </a:prstGeom>
            <a:solidFill>
              <a:srgbClr val="99F10D"/>
            </a:solidFill>
            <a:ln w="12700" cap="flat" cmpd="sng">
              <a:solidFill>
                <a:srgbClr val="99F10D"/>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268612" y="1479453"/>
              <a:ext cx="554166" cy="92361"/>
            </a:xfrm>
            <a:prstGeom prst="parallelogram">
              <a:avLst>
                <a:gd name="adj" fmla="val 140840"/>
              </a:avLst>
            </a:prstGeom>
            <a:solidFill>
              <a:srgbClr val="91F10F"/>
            </a:solidFill>
            <a:ln w="12700" cap="flat" cmpd="sng">
              <a:solidFill>
                <a:srgbClr val="91F10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2855105" y="1479453"/>
              <a:ext cx="554166" cy="92361"/>
            </a:xfrm>
            <a:prstGeom prst="parallelogram">
              <a:avLst>
                <a:gd name="adj" fmla="val 140840"/>
              </a:avLst>
            </a:prstGeom>
            <a:solidFill>
              <a:srgbClr val="87F010"/>
            </a:solidFill>
            <a:ln w="12700" cap="flat" cmpd="sng">
              <a:solidFill>
                <a:srgbClr val="87F010"/>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441598" y="1479453"/>
              <a:ext cx="554166" cy="92361"/>
            </a:xfrm>
            <a:prstGeom prst="parallelogram">
              <a:avLst>
                <a:gd name="adj" fmla="val 140840"/>
              </a:avLst>
            </a:prstGeom>
            <a:solidFill>
              <a:srgbClr val="7EF010"/>
            </a:solidFill>
            <a:ln w="12700" cap="flat" cmpd="sng">
              <a:solidFill>
                <a:srgbClr val="7EF010"/>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4028091" y="1479453"/>
              <a:ext cx="554166" cy="92361"/>
            </a:xfrm>
            <a:prstGeom prst="parallelogram">
              <a:avLst>
                <a:gd name="adj" fmla="val 140840"/>
              </a:avLst>
            </a:prstGeom>
            <a:solidFill>
              <a:srgbClr val="75EF11"/>
            </a:solidFill>
            <a:ln w="12700" cap="flat" cmpd="sng">
              <a:solidFill>
                <a:srgbClr val="75EF1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614584" y="1479453"/>
              <a:ext cx="554166" cy="92361"/>
            </a:xfrm>
            <a:prstGeom prst="parallelogram">
              <a:avLst>
                <a:gd name="adj" fmla="val 140840"/>
              </a:avLst>
            </a:prstGeom>
            <a:solidFill>
              <a:srgbClr val="6CEE12"/>
            </a:solidFill>
            <a:ln w="12700" cap="flat" cmpd="sng">
              <a:solidFill>
                <a:srgbClr val="6CEE1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095625" y="1650660"/>
              <a:ext cx="4156250" cy="3778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txBox="1"/>
            <p:nvPr/>
          </p:nvSpPr>
          <p:spPr>
            <a:xfrm>
              <a:off x="1095625" y="1650660"/>
              <a:ext cx="4156250" cy="377840"/>
            </a:xfrm>
            <a:prstGeom prst="rect">
              <a:avLst/>
            </a:prstGeom>
            <a:noFill/>
            <a:ln>
              <a:noFill/>
            </a:ln>
          </p:spPr>
          <p:txBody>
            <a:bodyPr spcFirstLastPara="1" wrap="square" lIns="60950" tIns="60950" rIns="60950" bIns="60950" anchor="b" anchorCtr="0">
              <a:noAutofit/>
            </a:bodyPr>
            <a:lstStyle/>
            <a:p>
              <a:pPr marL="0" marR="0" lvl="0" indent="0" algn="l" rtl="0">
                <a:lnSpc>
                  <a:spcPct val="90000"/>
                </a:lnSpc>
                <a:spcBef>
                  <a:spcPts val="0"/>
                </a:spcBef>
                <a:spcAft>
                  <a:spcPts val="0"/>
                </a:spcAft>
                <a:buNone/>
              </a:pPr>
              <a:r>
                <a:rPr lang="en-US" sz="1600">
                  <a:solidFill>
                    <a:schemeClr val="dk1"/>
                  </a:solidFill>
                  <a:latin typeface="Arial"/>
                  <a:ea typeface="Arial"/>
                  <a:cs typeface="Arial"/>
                  <a:sym typeface="Arial"/>
                </a:rPr>
                <a:t>Array</a:t>
              </a:r>
              <a:endParaRPr/>
            </a:p>
          </p:txBody>
        </p:sp>
        <p:sp>
          <p:nvSpPr>
            <p:cNvPr id="135" name="Google Shape;135;p3"/>
            <p:cNvSpPr/>
            <p:nvPr/>
          </p:nvSpPr>
          <p:spPr>
            <a:xfrm>
              <a:off x="1095625" y="2028501"/>
              <a:ext cx="554166" cy="92361"/>
            </a:xfrm>
            <a:prstGeom prst="parallelogram">
              <a:avLst>
                <a:gd name="adj" fmla="val 140840"/>
              </a:avLst>
            </a:prstGeom>
            <a:solidFill>
              <a:srgbClr val="63ED13"/>
            </a:solidFill>
            <a:ln w="12700" cap="flat" cmpd="sng">
              <a:solidFill>
                <a:srgbClr val="63ED1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1682119" y="2028501"/>
              <a:ext cx="554166" cy="92361"/>
            </a:xfrm>
            <a:prstGeom prst="parallelogram">
              <a:avLst>
                <a:gd name="adj" fmla="val 140840"/>
              </a:avLst>
            </a:prstGeom>
            <a:solidFill>
              <a:srgbClr val="5AEC14"/>
            </a:solidFill>
            <a:ln w="12700" cap="flat" cmpd="sng">
              <a:solidFill>
                <a:srgbClr val="5AEC1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268612" y="2028501"/>
              <a:ext cx="554166" cy="92361"/>
            </a:xfrm>
            <a:prstGeom prst="parallelogram">
              <a:avLst>
                <a:gd name="adj" fmla="val 140840"/>
              </a:avLst>
            </a:prstGeom>
            <a:solidFill>
              <a:srgbClr val="51EB15"/>
            </a:solidFill>
            <a:ln w="12700" cap="flat" cmpd="sng">
              <a:solidFill>
                <a:srgbClr val="51EB1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855105" y="2028501"/>
              <a:ext cx="554166" cy="92361"/>
            </a:xfrm>
            <a:prstGeom prst="parallelogram">
              <a:avLst>
                <a:gd name="adj" fmla="val 140840"/>
              </a:avLst>
            </a:prstGeom>
            <a:solidFill>
              <a:srgbClr val="49EA17"/>
            </a:solidFill>
            <a:ln w="12700" cap="flat" cmpd="sng">
              <a:solidFill>
                <a:srgbClr val="49EA17"/>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3441598" y="2028501"/>
              <a:ext cx="554166" cy="92361"/>
            </a:xfrm>
            <a:prstGeom prst="parallelogram">
              <a:avLst>
                <a:gd name="adj" fmla="val 140840"/>
              </a:avLst>
            </a:prstGeom>
            <a:solidFill>
              <a:srgbClr val="41E918"/>
            </a:solidFill>
            <a:ln w="12700" cap="flat" cmpd="sng">
              <a:solidFill>
                <a:srgbClr val="41E91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4028091" y="2028501"/>
              <a:ext cx="554166" cy="92361"/>
            </a:xfrm>
            <a:prstGeom prst="parallelogram">
              <a:avLst>
                <a:gd name="adj" fmla="val 140840"/>
              </a:avLst>
            </a:prstGeom>
            <a:solidFill>
              <a:srgbClr val="39E819"/>
            </a:solidFill>
            <a:ln w="12700" cap="flat" cmpd="sng">
              <a:solidFill>
                <a:srgbClr val="39E8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4614584" y="2028501"/>
              <a:ext cx="554166" cy="92361"/>
            </a:xfrm>
            <a:prstGeom prst="parallelogram">
              <a:avLst>
                <a:gd name="adj" fmla="val 140840"/>
              </a:avLst>
            </a:prstGeom>
            <a:solidFill>
              <a:srgbClr val="31E819"/>
            </a:solidFill>
            <a:ln w="12700" cap="flat" cmpd="sng">
              <a:solidFill>
                <a:srgbClr val="31E8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1095625" y="2199708"/>
              <a:ext cx="4156250" cy="3778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txBox="1"/>
            <p:nvPr/>
          </p:nvSpPr>
          <p:spPr>
            <a:xfrm>
              <a:off x="1095625" y="2199708"/>
              <a:ext cx="4156250" cy="377840"/>
            </a:xfrm>
            <a:prstGeom prst="rect">
              <a:avLst/>
            </a:prstGeom>
            <a:noFill/>
            <a:ln>
              <a:noFill/>
            </a:ln>
          </p:spPr>
          <p:txBody>
            <a:bodyPr spcFirstLastPara="1" wrap="square" lIns="60950" tIns="60950" rIns="60950" bIns="60950" anchor="b" anchorCtr="0">
              <a:noAutofit/>
            </a:bodyPr>
            <a:lstStyle/>
            <a:p>
              <a:pPr marL="0" marR="0" lvl="0" indent="0" algn="l" rtl="0">
                <a:lnSpc>
                  <a:spcPct val="90000"/>
                </a:lnSpc>
                <a:spcBef>
                  <a:spcPts val="0"/>
                </a:spcBef>
                <a:spcAft>
                  <a:spcPts val="0"/>
                </a:spcAft>
                <a:buNone/>
              </a:pPr>
              <a:r>
                <a:rPr lang="en-US" sz="1600">
                  <a:solidFill>
                    <a:schemeClr val="dk1"/>
                  </a:solidFill>
                  <a:latin typeface="Arial"/>
                  <a:ea typeface="Arial"/>
                  <a:cs typeface="Arial"/>
                  <a:sym typeface="Arial"/>
                </a:rPr>
                <a:t>Date</a:t>
              </a:r>
              <a:endParaRPr/>
            </a:p>
          </p:txBody>
        </p:sp>
        <p:sp>
          <p:nvSpPr>
            <p:cNvPr id="144" name="Google Shape;144;p3"/>
            <p:cNvSpPr/>
            <p:nvPr/>
          </p:nvSpPr>
          <p:spPr>
            <a:xfrm>
              <a:off x="1095625" y="2577549"/>
              <a:ext cx="554166" cy="92361"/>
            </a:xfrm>
            <a:prstGeom prst="parallelogram">
              <a:avLst>
                <a:gd name="adj" fmla="val 140840"/>
              </a:avLst>
            </a:prstGeom>
            <a:solidFill>
              <a:srgbClr val="2AE71A"/>
            </a:solidFill>
            <a:ln w="12700" cap="flat" cmpd="sng">
              <a:solidFill>
                <a:srgbClr val="2AE71A"/>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1682119" y="2577549"/>
              <a:ext cx="554166" cy="92361"/>
            </a:xfrm>
            <a:prstGeom prst="parallelogram">
              <a:avLst>
                <a:gd name="adj" fmla="val 140840"/>
              </a:avLst>
            </a:prstGeom>
            <a:solidFill>
              <a:srgbClr val="22E61B"/>
            </a:solidFill>
            <a:ln w="12700" cap="flat" cmpd="sng">
              <a:solidFill>
                <a:srgbClr val="22E61B"/>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268612" y="2577549"/>
              <a:ext cx="554166" cy="92361"/>
            </a:xfrm>
            <a:prstGeom prst="parallelogram">
              <a:avLst>
                <a:gd name="adj" fmla="val 140840"/>
              </a:avLst>
            </a:prstGeom>
            <a:solidFill>
              <a:srgbClr val="1CE51E"/>
            </a:solidFill>
            <a:ln w="12700" cap="flat" cmpd="sng">
              <a:solidFill>
                <a:srgbClr val="1CE51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2855105" y="2577549"/>
              <a:ext cx="554166" cy="92361"/>
            </a:xfrm>
            <a:prstGeom prst="parallelogram">
              <a:avLst>
                <a:gd name="adj" fmla="val 140840"/>
              </a:avLst>
            </a:prstGeom>
            <a:solidFill>
              <a:srgbClr val="1DE426"/>
            </a:solidFill>
            <a:ln w="12700" cap="flat" cmpd="sng">
              <a:solidFill>
                <a:srgbClr val="1DE42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3441598" y="2577549"/>
              <a:ext cx="554166" cy="92361"/>
            </a:xfrm>
            <a:prstGeom prst="parallelogram">
              <a:avLst>
                <a:gd name="adj" fmla="val 140840"/>
              </a:avLst>
            </a:prstGeom>
            <a:solidFill>
              <a:srgbClr val="1EE330"/>
            </a:solidFill>
            <a:ln w="12700" cap="flat" cmpd="sng">
              <a:solidFill>
                <a:srgbClr val="1EE330"/>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4028091" y="2577549"/>
              <a:ext cx="554166" cy="92361"/>
            </a:xfrm>
            <a:prstGeom prst="parallelogram">
              <a:avLst>
                <a:gd name="adj" fmla="val 140840"/>
              </a:avLst>
            </a:prstGeom>
            <a:solidFill>
              <a:srgbClr val="20E239"/>
            </a:solidFill>
            <a:ln w="12700" cap="flat" cmpd="sng">
              <a:solidFill>
                <a:srgbClr val="20E23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4614584" y="2577549"/>
              <a:ext cx="554166" cy="92361"/>
            </a:xfrm>
            <a:prstGeom prst="parallelogram">
              <a:avLst>
                <a:gd name="adj" fmla="val 140840"/>
              </a:avLst>
            </a:prstGeom>
            <a:solidFill>
              <a:srgbClr val="21E141"/>
            </a:solidFill>
            <a:ln w="12700" cap="flat" cmpd="sng">
              <a:solidFill>
                <a:srgbClr val="21E14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1095625" y="2748756"/>
              <a:ext cx="4156250" cy="3778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txBox="1"/>
            <p:nvPr/>
          </p:nvSpPr>
          <p:spPr>
            <a:xfrm>
              <a:off x="1095625" y="2748756"/>
              <a:ext cx="4156250" cy="377840"/>
            </a:xfrm>
            <a:prstGeom prst="rect">
              <a:avLst/>
            </a:prstGeom>
            <a:noFill/>
            <a:ln>
              <a:noFill/>
            </a:ln>
          </p:spPr>
          <p:txBody>
            <a:bodyPr spcFirstLastPara="1" wrap="square" lIns="60950" tIns="60950" rIns="60950" bIns="60950" anchor="b" anchorCtr="0">
              <a:noAutofit/>
            </a:bodyPr>
            <a:lstStyle/>
            <a:p>
              <a:pPr marL="0" marR="0" lvl="0" indent="0" algn="l" rtl="0">
                <a:lnSpc>
                  <a:spcPct val="90000"/>
                </a:lnSpc>
                <a:spcBef>
                  <a:spcPts val="0"/>
                </a:spcBef>
                <a:spcAft>
                  <a:spcPts val="0"/>
                </a:spcAft>
                <a:buNone/>
              </a:pPr>
              <a:r>
                <a:rPr lang="en-US" sz="1600">
                  <a:solidFill>
                    <a:schemeClr val="dk1"/>
                  </a:solidFill>
                  <a:latin typeface="Arial"/>
                  <a:ea typeface="Arial"/>
                  <a:cs typeface="Arial"/>
                  <a:sym typeface="Arial"/>
                </a:rPr>
                <a:t>Math</a:t>
              </a:r>
              <a:endParaRPr/>
            </a:p>
          </p:txBody>
        </p:sp>
        <p:sp>
          <p:nvSpPr>
            <p:cNvPr id="153" name="Google Shape;153;p3"/>
            <p:cNvSpPr/>
            <p:nvPr/>
          </p:nvSpPr>
          <p:spPr>
            <a:xfrm>
              <a:off x="1095625" y="3126597"/>
              <a:ext cx="554166" cy="92361"/>
            </a:xfrm>
            <a:prstGeom prst="parallelogram">
              <a:avLst>
                <a:gd name="adj" fmla="val 140840"/>
              </a:avLst>
            </a:prstGeom>
            <a:solidFill>
              <a:srgbClr val="22E04A"/>
            </a:solidFill>
            <a:ln w="12700" cap="flat" cmpd="sng">
              <a:solidFill>
                <a:srgbClr val="22E04A"/>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82119" y="3126597"/>
              <a:ext cx="554166" cy="92361"/>
            </a:xfrm>
            <a:prstGeom prst="parallelogram">
              <a:avLst>
                <a:gd name="adj" fmla="val 140840"/>
              </a:avLst>
            </a:prstGeom>
            <a:solidFill>
              <a:srgbClr val="22E053"/>
            </a:solidFill>
            <a:ln w="12700" cap="flat" cmpd="sng">
              <a:solidFill>
                <a:srgbClr val="22E05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268612" y="3126597"/>
              <a:ext cx="554166" cy="92361"/>
            </a:xfrm>
            <a:prstGeom prst="parallelogram">
              <a:avLst>
                <a:gd name="adj" fmla="val 140840"/>
              </a:avLst>
            </a:prstGeom>
            <a:solidFill>
              <a:srgbClr val="23DF5B"/>
            </a:solidFill>
            <a:ln w="12700" cap="flat" cmpd="sng">
              <a:solidFill>
                <a:srgbClr val="23DF5B"/>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2855105" y="3126597"/>
              <a:ext cx="554166" cy="92361"/>
            </a:xfrm>
            <a:prstGeom prst="parallelogram">
              <a:avLst>
                <a:gd name="adj" fmla="val 140840"/>
              </a:avLst>
            </a:prstGeom>
            <a:solidFill>
              <a:srgbClr val="24DE63"/>
            </a:solidFill>
            <a:ln w="12700" cap="flat" cmpd="sng">
              <a:solidFill>
                <a:srgbClr val="24DE6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3441598" y="3126597"/>
              <a:ext cx="554166" cy="92361"/>
            </a:xfrm>
            <a:prstGeom prst="parallelogram">
              <a:avLst>
                <a:gd name="adj" fmla="val 140840"/>
              </a:avLst>
            </a:prstGeom>
            <a:solidFill>
              <a:srgbClr val="25DD6B"/>
            </a:solidFill>
            <a:ln w="12700" cap="flat" cmpd="sng">
              <a:solidFill>
                <a:srgbClr val="25DD6B"/>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4028091" y="3126597"/>
              <a:ext cx="554166" cy="92361"/>
            </a:xfrm>
            <a:prstGeom prst="parallelogram">
              <a:avLst>
                <a:gd name="adj" fmla="val 140840"/>
              </a:avLst>
            </a:prstGeom>
            <a:solidFill>
              <a:srgbClr val="26DC73"/>
            </a:solidFill>
            <a:ln w="12700" cap="flat" cmpd="sng">
              <a:solidFill>
                <a:srgbClr val="26DC7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4614584" y="3126597"/>
              <a:ext cx="554166" cy="92361"/>
            </a:xfrm>
            <a:prstGeom prst="parallelogram">
              <a:avLst>
                <a:gd name="adj" fmla="val 140840"/>
              </a:avLst>
            </a:prstGeom>
            <a:solidFill>
              <a:srgbClr val="27DB7B"/>
            </a:solidFill>
            <a:ln w="12700" cap="flat" cmpd="sng">
              <a:solidFill>
                <a:srgbClr val="27DB7B"/>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095625" y="3297804"/>
              <a:ext cx="4156250" cy="3778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txBox="1"/>
            <p:nvPr/>
          </p:nvSpPr>
          <p:spPr>
            <a:xfrm>
              <a:off x="1095625" y="3297804"/>
              <a:ext cx="4156250" cy="377840"/>
            </a:xfrm>
            <a:prstGeom prst="rect">
              <a:avLst/>
            </a:prstGeom>
            <a:noFill/>
            <a:ln>
              <a:noFill/>
            </a:ln>
          </p:spPr>
          <p:txBody>
            <a:bodyPr spcFirstLastPara="1" wrap="square" lIns="60950" tIns="60950" rIns="60950" bIns="60950" anchor="b" anchorCtr="0">
              <a:noAutofit/>
            </a:bodyPr>
            <a:lstStyle/>
            <a:p>
              <a:pPr marL="0" marR="0" lvl="0" indent="0" algn="l" rtl="0">
                <a:lnSpc>
                  <a:spcPct val="90000"/>
                </a:lnSpc>
                <a:spcBef>
                  <a:spcPts val="0"/>
                </a:spcBef>
                <a:spcAft>
                  <a:spcPts val="0"/>
                </a:spcAft>
                <a:buNone/>
              </a:pPr>
              <a:r>
                <a:rPr lang="en-US" sz="1600">
                  <a:solidFill>
                    <a:schemeClr val="dk1"/>
                  </a:solidFill>
                  <a:latin typeface="Arial"/>
                  <a:ea typeface="Arial"/>
                  <a:cs typeface="Arial"/>
                  <a:sym typeface="Arial"/>
                </a:rPr>
                <a:t>RegExp</a:t>
              </a:r>
              <a:endParaRPr/>
            </a:p>
          </p:txBody>
        </p:sp>
        <p:sp>
          <p:nvSpPr>
            <p:cNvPr id="162" name="Google Shape;162;p3"/>
            <p:cNvSpPr/>
            <p:nvPr/>
          </p:nvSpPr>
          <p:spPr>
            <a:xfrm>
              <a:off x="1095625" y="3675645"/>
              <a:ext cx="554166" cy="92361"/>
            </a:xfrm>
            <a:prstGeom prst="parallelogram">
              <a:avLst>
                <a:gd name="adj" fmla="val 140840"/>
              </a:avLst>
            </a:prstGeom>
            <a:solidFill>
              <a:srgbClr val="28DA83"/>
            </a:solidFill>
            <a:ln w="12700" cap="flat" cmpd="sng">
              <a:solidFill>
                <a:srgbClr val="28DA8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682119" y="3675645"/>
              <a:ext cx="554166" cy="92361"/>
            </a:xfrm>
            <a:prstGeom prst="parallelogram">
              <a:avLst>
                <a:gd name="adj" fmla="val 140840"/>
              </a:avLst>
            </a:prstGeom>
            <a:solidFill>
              <a:srgbClr val="2AD98A"/>
            </a:solidFill>
            <a:ln w="12700" cap="flat" cmpd="sng">
              <a:solidFill>
                <a:srgbClr val="2AD98A"/>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268612" y="3675645"/>
              <a:ext cx="554166" cy="92361"/>
            </a:xfrm>
            <a:prstGeom prst="parallelogram">
              <a:avLst>
                <a:gd name="adj" fmla="val 140840"/>
              </a:avLst>
            </a:prstGeom>
            <a:solidFill>
              <a:srgbClr val="2AD991"/>
            </a:solidFill>
            <a:ln w="12700" cap="flat" cmpd="sng">
              <a:solidFill>
                <a:srgbClr val="2AD99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855105" y="3675645"/>
              <a:ext cx="554166" cy="92361"/>
            </a:xfrm>
            <a:prstGeom prst="parallelogram">
              <a:avLst>
                <a:gd name="adj" fmla="val 140840"/>
              </a:avLst>
            </a:prstGeom>
            <a:solidFill>
              <a:srgbClr val="2BD899"/>
            </a:solidFill>
            <a:ln w="12700" cap="flat" cmpd="sng">
              <a:solidFill>
                <a:srgbClr val="2BD89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3441598" y="3675645"/>
              <a:ext cx="554166" cy="92361"/>
            </a:xfrm>
            <a:prstGeom prst="parallelogram">
              <a:avLst>
                <a:gd name="adj" fmla="val 140840"/>
              </a:avLst>
            </a:prstGeom>
            <a:solidFill>
              <a:srgbClr val="2CD79F"/>
            </a:solidFill>
            <a:ln w="12700" cap="flat" cmpd="sng">
              <a:solidFill>
                <a:srgbClr val="2CD79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4028091" y="3675645"/>
              <a:ext cx="554166" cy="92361"/>
            </a:xfrm>
            <a:prstGeom prst="parallelogram">
              <a:avLst>
                <a:gd name="adj" fmla="val 140840"/>
              </a:avLst>
            </a:prstGeom>
            <a:solidFill>
              <a:srgbClr val="2DD6A6"/>
            </a:solidFill>
            <a:ln w="12700" cap="flat" cmpd="sng">
              <a:solidFill>
                <a:srgbClr val="2DD6A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614584" y="3675645"/>
              <a:ext cx="554166" cy="92361"/>
            </a:xfrm>
            <a:prstGeom prst="parallelogram">
              <a:avLst>
                <a:gd name="adj" fmla="val 140840"/>
              </a:avLst>
            </a:prstGeom>
            <a:solidFill>
              <a:srgbClr val="2ED5AD"/>
            </a:solidFill>
            <a:ln w="12700" cap="flat" cmpd="sng">
              <a:solidFill>
                <a:srgbClr val="2ED5AD"/>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1095625" y="3846852"/>
              <a:ext cx="4156250" cy="3778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txBox="1"/>
            <p:nvPr/>
          </p:nvSpPr>
          <p:spPr>
            <a:xfrm>
              <a:off x="1095625" y="3846852"/>
              <a:ext cx="4156250" cy="377840"/>
            </a:xfrm>
            <a:prstGeom prst="rect">
              <a:avLst/>
            </a:prstGeom>
            <a:noFill/>
            <a:ln>
              <a:noFill/>
            </a:ln>
          </p:spPr>
          <p:txBody>
            <a:bodyPr spcFirstLastPara="1" wrap="square" lIns="60950" tIns="60950" rIns="60950" bIns="60950" anchor="b" anchorCtr="0">
              <a:noAutofit/>
            </a:bodyPr>
            <a:lstStyle/>
            <a:p>
              <a:pPr marL="0" marR="0" lvl="0" indent="0" algn="l" rtl="0">
                <a:lnSpc>
                  <a:spcPct val="90000"/>
                </a:lnSpc>
                <a:spcBef>
                  <a:spcPts val="0"/>
                </a:spcBef>
                <a:spcAft>
                  <a:spcPts val="0"/>
                </a:spcAft>
                <a:buNone/>
              </a:pPr>
              <a:r>
                <a:rPr lang="en-US" sz="1600">
                  <a:solidFill>
                    <a:schemeClr val="dk1"/>
                  </a:solidFill>
                  <a:latin typeface="Arial"/>
                  <a:ea typeface="Arial"/>
                  <a:cs typeface="Arial"/>
                  <a:sym typeface="Arial"/>
                </a:rPr>
                <a:t>Error</a:t>
              </a:r>
              <a:endParaRPr/>
            </a:p>
          </p:txBody>
        </p:sp>
        <p:sp>
          <p:nvSpPr>
            <p:cNvPr id="171" name="Google Shape;171;p3"/>
            <p:cNvSpPr/>
            <p:nvPr/>
          </p:nvSpPr>
          <p:spPr>
            <a:xfrm>
              <a:off x="1095625" y="4224693"/>
              <a:ext cx="554166" cy="92361"/>
            </a:xfrm>
            <a:prstGeom prst="parallelogram">
              <a:avLst>
                <a:gd name="adj" fmla="val 140840"/>
              </a:avLst>
            </a:prstGeom>
            <a:solidFill>
              <a:srgbClr val="2FD4B3"/>
            </a:solidFill>
            <a:ln w="12700" cap="flat" cmpd="sng">
              <a:solidFill>
                <a:srgbClr val="2FD4B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1682119" y="4224693"/>
              <a:ext cx="554166" cy="92361"/>
            </a:xfrm>
            <a:prstGeom prst="parallelogram">
              <a:avLst>
                <a:gd name="adj" fmla="val 140840"/>
              </a:avLst>
            </a:prstGeom>
            <a:solidFill>
              <a:srgbClr val="30D3BA"/>
            </a:solidFill>
            <a:ln w="12700" cap="flat" cmpd="sng">
              <a:solidFill>
                <a:srgbClr val="30D3BA"/>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268612" y="4224693"/>
              <a:ext cx="554166" cy="92361"/>
            </a:xfrm>
            <a:prstGeom prst="parallelogram">
              <a:avLst>
                <a:gd name="adj" fmla="val 140840"/>
              </a:avLst>
            </a:prstGeom>
            <a:solidFill>
              <a:srgbClr val="31D2C1"/>
            </a:solidFill>
            <a:ln w="12700" cap="flat" cmpd="sng">
              <a:solidFill>
                <a:srgbClr val="31D2C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2855105" y="4224693"/>
              <a:ext cx="554166" cy="92361"/>
            </a:xfrm>
            <a:prstGeom prst="parallelogram">
              <a:avLst>
                <a:gd name="adj" fmla="val 140840"/>
              </a:avLst>
            </a:prstGeom>
            <a:solidFill>
              <a:srgbClr val="32D1C6"/>
            </a:solidFill>
            <a:ln w="12700" cap="flat" cmpd="sng">
              <a:solidFill>
                <a:srgbClr val="32D1C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441598" y="4224693"/>
              <a:ext cx="554166" cy="92361"/>
            </a:xfrm>
            <a:prstGeom prst="parallelogram">
              <a:avLst>
                <a:gd name="adj" fmla="val 140840"/>
              </a:avLst>
            </a:prstGeom>
            <a:solidFill>
              <a:srgbClr val="33D1CC"/>
            </a:solidFill>
            <a:ln w="12700" cap="flat" cmpd="sng">
              <a:solidFill>
                <a:srgbClr val="33D1CC"/>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4028091" y="4224693"/>
              <a:ext cx="554166" cy="92361"/>
            </a:xfrm>
            <a:prstGeom prst="parallelogram">
              <a:avLst>
                <a:gd name="adj" fmla="val 140840"/>
              </a:avLst>
            </a:prstGeom>
            <a:solidFill>
              <a:srgbClr val="34CDD0"/>
            </a:solidFill>
            <a:ln w="12700" cap="flat" cmpd="sng">
              <a:solidFill>
                <a:srgbClr val="34CDD0"/>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4614584" y="4224693"/>
              <a:ext cx="554166" cy="92361"/>
            </a:xfrm>
            <a:prstGeom prst="parallelogram">
              <a:avLst>
                <a:gd name="adj" fmla="val 140840"/>
              </a:avLst>
            </a:prstGeom>
            <a:solidFill>
              <a:srgbClr val="35C7CF"/>
            </a:solidFill>
            <a:ln w="12700" cap="flat" cmpd="sng">
              <a:solidFill>
                <a:srgbClr val="35C7C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1095625" y="4395900"/>
              <a:ext cx="4156250" cy="3778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txBox="1"/>
            <p:nvPr/>
          </p:nvSpPr>
          <p:spPr>
            <a:xfrm>
              <a:off x="1095625" y="4395900"/>
              <a:ext cx="4156250" cy="377840"/>
            </a:xfrm>
            <a:prstGeom prst="rect">
              <a:avLst/>
            </a:prstGeom>
            <a:noFill/>
            <a:ln>
              <a:noFill/>
            </a:ln>
          </p:spPr>
          <p:txBody>
            <a:bodyPr spcFirstLastPara="1" wrap="square" lIns="60950" tIns="60950" rIns="60950" bIns="60950" anchor="b" anchorCtr="0">
              <a:noAutofit/>
            </a:bodyPr>
            <a:lstStyle/>
            <a:p>
              <a:pPr marL="0" marR="0" lvl="0" indent="0" algn="l" rtl="0">
                <a:lnSpc>
                  <a:spcPct val="90000"/>
                </a:lnSpc>
                <a:spcBef>
                  <a:spcPts val="0"/>
                </a:spcBef>
                <a:spcAft>
                  <a:spcPts val="0"/>
                </a:spcAft>
                <a:buNone/>
              </a:pPr>
              <a:r>
                <a:rPr lang="en-US" sz="1600">
                  <a:solidFill>
                    <a:schemeClr val="dk1"/>
                  </a:solidFill>
                  <a:latin typeface="Arial"/>
                  <a:ea typeface="Arial"/>
                  <a:cs typeface="Arial"/>
                  <a:sym typeface="Arial"/>
                </a:rPr>
                <a:t>Function</a:t>
              </a:r>
              <a:endParaRPr/>
            </a:p>
          </p:txBody>
        </p:sp>
        <p:sp>
          <p:nvSpPr>
            <p:cNvPr id="180" name="Google Shape;180;p3"/>
            <p:cNvSpPr/>
            <p:nvPr/>
          </p:nvSpPr>
          <p:spPr>
            <a:xfrm>
              <a:off x="1095625" y="4773740"/>
              <a:ext cx="554166" cy="92361"/>
            </a:xfrm>
            <a:prstGeom prst="parallelogram">
              <a:avLst>
                <a:gd name="adj" fmla="val 140840"/>
              </a:avLst>
            </a:prstGeom>
            <a:solidFill>
              <a:srgbClr val="36C0CF"/>
            </a:solidFill>
            <a:ln w="12700" cap="flat" cmpd="sng">
              <a:solidFill>
                <a:srgbClr val="36C0C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1682119" y="4773740"/>
              <a:ext cx="554166" cy="92361"/>
            </a:xfrm>
            <a:prstGeom prst="parallelogram">
              <a:avLst>
                <a:gd name="adj" fmla="val 140840"/>
              </a:avLst>
            </a:prstGeom>
            <a:solidFill>
              <a:srgbClr val="37B8CE"/>
            </a:solidFill>
            <a:ln w="12700" cap="flat" cmpd="sng">
              <a:solidFill>
                <a:srgbClr val="37B8C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2268612" y="4773740"/>
              <a:ext cx="554166" cy="92361"/>
            </a:xfrm>
            <a:prstGeom prst="parallelogram">
              <a:avLst>
                <a:gd name="adj" fmla="val 140840"/>
              </a:avLst>
            </a:prstGeom>
            <a:solidFill>
              <a:srgbClr val="38B2CD"/>
            </a:solidFill>
            <a:ln w="12700" cap="flat" cmpd="sng">
              <a:solidFill>
                <a:srgbClr val="38B2CD"/>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2855105" y="4773740"/>
              <a:ext cx="554166" cy="92361"/>
            </a:xfrm>
            <a:prstGeom prst="parallelogram">
              <a:avLst>
                <a:gd name="adj" fmla="val 140840"/>
              </a:avLst>
            </a:prstGeom>
            <a:solidFill>
              <a:srgbClr val="39ABCC"/>
            </a:solidFill>
            <a:ln w="12700" cap="flat" cmpd="sng">
              <a:solidFill>
                <a:srgbClr val="39ABCC"/>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3441598" y="4773740"/>
              <a:ext cx="554166" cy="92361"/>
            </a:xfrm>
            <a:prstGeom prst="parallelogram">
              <a:avLst>
                <a:gd name="adj" fmla="val 140840"/>
              </a:avLst>
            </a:prstGeom>
            <a:solidFill>
              <a:srgbClr val="3AA5CB"/>
            </a:solidFill>
            <a:ln w="12700" cap="flat" cmpd="sng">
              <a:solidFill>
                <a:srgbClr val="3AA5CB"/>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028091" y="4773740"/>
              <a:ext cx="554166" cy="92361"/>
            </a:xfrm>
            <a:prstGeom prst="parallelogram">
              <a:avLst>
                <a:gd name="adj" fmla="val 140840"/>
              </a:avLst>
            </a:prstGeom>
            <a:solidFill>
              <a:srgbClr val="3B9FCA"/>
            </a:solidFill>
            <a:ln w="12700" cap="flat" cmpd="sng">
              <a:solidFill>
                <a:srgbClr val="3B9FCA"/>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614584" y="4773740"/>
              <a:ext cx="554166" cy="92361"/>
            </a:xfrm>
            <a:prstGeom prst="parallelogram">
              <a:avLst>
                <a:gd name="adj" fmla="val 140840"/>
              </a:avLst>
            </a:prstGeom>
            <a:solidFill>
              <a:srgbClr val="3B98CA"/>
            </a:solidFill>
            <a:ln w="12700" cap="flat" cmpd="sng">
              <a:solidFill>
                <a:srgbClr val="3B98CA"/>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095625" y="4944947"/>
              <a:ext cx="4156250" cy="3778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txBox="1"/>
            <p:nvPr/>
          </p:nvSpPr>
          <p:spPr>
            <a:xfrm>
              <a:off x="1095625" y="4944947"/>
              <a:ext cx="4156250" cy="377840"/>
            </a:xfrm>
            <a:prstGeom prst="rect">
              <a:avLst/>
            </a:prstGeom>
            <a:noFill/>
            <a:ln>
              <a:noFill/>
            </a:ln>
          </p:spPr>
          <p:txBody>
            <a:bodyPr spcFirstLastPara="1" wrap="square" lIns="60950" tIns="60950" rIns="60950" bIns="60950" anchor="b" anchorCtr="0">
              <a:noAutofit/>
            </a:bodyPr>
            <a:lstStyle/>
            <a:p>
              <a:pPr marL="0" marR="0" lvl="0" indent="0" algn="l" rtl="0">
                <a:lnSpc>
                  <a:spcPct val="90000"/>
                </a:lnSpc>
                <a:spcBef>
                  <a:spcPts val="0"/>
                </a:spcBef>
                <a:spcAft>
                  <a:spcPts val="0"/>
                </a:spcAft>
                <a:buNone/>
              </a:pPr>
              <a:r>
                <a:rPr lang="en-US" sz="1600">
                  <a:solidFill>
                    <a:schemeClr val="dk1"/>
                  </a:solidFill>
                  <a:latin typeface="Arial"/>
                  <a:ea typeface="Arial"/>
                  <a:cs typeface="Arial"/>
                  <a:sym typeface="Arial"/>
                </a:rPr>
                <a:t>Object</a:t>
              </a:r>
              <a:endParaRPr sz="1600">
                <a:solidFill>
                  <a:schemeClr val="dk1"/>
                </a:solidFill>
                <a:latin typeface="Arial"/>
                <a:ea typeface="Arial"/>
                <a:cs typeface="Arial"/>
                <a:sym typeface="Arial"/>
              </a:endParaRPr>
            </a:p>
          </p:txBody>
        </p:sp>
        <p:sp>
          <p:nvSpPr>
            <p:cNvPr id="189" name="Google Shape;189;p3"/>
            <p:cNvSpPr/>
            <p:nvPr/>
          </p:nvSpPr>
          <p:spPr>
            <a:xfrm>
              <a:off x="1095625" y="5322788"/>
              <a:ext cx="554166" cy="92361"/>
            </a:xfrm>
            <a:prstGeom prst="parallelogram">
              <a:avLst>
                <a:gd name="adj" fmla="val 140840"/>
              </a:avLst>
            </a:prstGeom>
            <a:solidFill>
              <a:srgbClr val="3C91C9"/>
            </a:solidFill>
            <a:ln w="12700" cap="flat" cmpd="sng">
              <a:solidFill>
                <a:srgbClr val="3C91C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1682119" y="5322788"/>
              <a:ext cx="554166" cy="92361"/>
            </a:xfrm>
            <a:prstGeom prst="parallelogram">
              <a:avLst>
                <a:gd name="adj" fmla="val 140840"/>
              </a:avLst>
            </a:prstGeom>
            <a:solidFill>
              <a:srgbClr val="3D8BC8"/>
            </a:solidFill>
            <a:ln w="12700" cap="flat" cmpd="sng">
              <a:solidFill>
                <a:srgbClr val="3D8BC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2268612" y="5322788"/>
              <a:ext cx="554166" cy="92361"/>
            </a:xfrm>
            <a:prstGeom prst="parallelogram">
              <a:avLst>
                <a:gd name="adj" fmla="val 140840"/>
              </a:avLst>
            </a:prstGeom>
            <a:solidFill>
              <a:srgbClr val="3F87C7"/>
            </a:solidFill>
            <a:ln w="12700" cap="flat" cmpd="sng">
              <a:solidFill>
                <a:srgbClr val="3F87C7"/>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2855105" y="5322788"/>
              <a:ext cx="554166" cy="92361"/>
            </a:xfrm>
            <a:prstGeom prst="parallelogram">
              <a:avLst>
                <a:gd name="adj" fmla="val 140840"/>
              </a:avLst>
            </a:prstGeom>
            <a:solidFill>
              <a:srgbClr val="4081C6"/>
            </a:solidFill>
            <a:ln w="12700" cap="flat" cmpd="sng">
              <a:solidFill>
                <a:srgbClr val="4081C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3441598" y="5322788"/>
              <a:ext cx="554166" cy="92361"/>
            </a:xfrm>
            <a:prstGeom prst="parallelogram">
              <a:avLst>
                <a:gd name="adj" fmla="val 140840"/>
              </a:avLst>
            </a:prstGeom>
            <a:solidFill>
              <a:srgbClr val="417BC5"/>
            </a:solidFill>
            <a:ln w="12700" cap="flat" cmpd="sng">
              <a:solidFill>
                <a:srgbClr val="417BC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4028091" y="5322788"/>
              <a:ext cx="554166" cy="92361"/>
            </a:xfrm>
            <a:prstGeom prst="parallelogram">
              <a:avLst>
                <a:gd name="adj" fmla="val 140840"/>
              </a:avLst>
            </a:prstGeom>
            <a:solidFill>
              <a:srgbClr val="4276C4"/>
            </a:solidFill>
            <a:ln w="12700" cap="flat" cmpd="sng">
              <a:solidFill>
                <a:srgbClr val="4276C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4614584" y="5322788"/>
              <a:ext cx="554166" cy="92361"/>
            </a:xfrm>
            <a:prstGeom prst="parallelogram">
              <a:avLst>
                <a:gd name="adj" fmla="val 140840"/>
              </a:avLst>
            </a:prstGeom>
            <a:solidFill>
              <a:srgbClr val="4371C3"/>
            </a:solidFill>
            <a:ln w="12700" cap="flat" cmpd="sng">
              <a:solidFill>
                <a:srgbClr val="4371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6" name="Google Shape;196;p3"/>
          <p:cNvPicPr preferRelativeResize="0"/>
          <p:nvPr/>
        </p:nvPicPr>
        <p:blipFill rotWithShape="1">
          <a:blip r:embed="rId3">
            <a:alphaModFix/>
          </a:blip>
          <a:srcRect/>
          <a:stretch/>
        </p:blipFill>
        <p:spPr>
          <a:xfrm>
            <a:off x="829768" y="839584"/>
            <a:ext cx="4851504" cy="2425752"/>
          </a:xfrm>
          <a:prstGeom prst="rect">
            <a:avLst/>
          </a:prstGeom>
          <a:noFill/>
          <a:ln>
            <a:noFill/>
          </a:ln>
        </p:spPr>
      </p:pic>
      <p:pic>
        <p:nvPicPr>
          <p:cNvPr id="197" name="Google Shape;197;p3"/>
          <p:cNvPicPr preferRelativeResize="0"/>
          <p:nvPr/>
        </p:nvPicPr>
        <p:blipFill rotWithShape="1">
          <a:blip r:embed="rId4">
            <a:alphaModFix/>
          </a:blip>
          <a:srcRect/>
          <a:stretch/>
        </p:blipFill>
        <p:spPr>
          <a:xfrm>
            <a:off x="844209" y="3690000"/>
            <a:ext cx="4837063" cy="1663907"/>
          </a:xfrm>
          <a:prstGeom prst="rect">
            <a:avLst/>
          </a:prstGeom>
          <a:noFill/>
          <a:ln>
            <a:noFill/>
          </a:ln>
        </p:spPr>
      </p:pic>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0"/>
          <p:cNvSpPr txBox="1"/>
          <p:nvPr/>
        </p:nvSpPr>
        <p:spPr>
          <a:xfrm>
            <a:off x="849298" y="1389185"/>
            <a:ext cx="10703793" cy="5218736"/>
          </a:xfrm>
          <a:prstGeom prst="rect">
            <a:avLst/>
          </a:prstGeom>
          <a:noFill/>
          <a:ln>
            <a:noFill/>
          </a:ln>
        </p:spPr>
        <p:txBody>
          <a:bodyPr spcFirstLastPara="1" wrap="square" lIns="0" tIns="52700" rIns="0" bIns="0" anchor="t" anchorCtr="0">
            <a:spAutoFit/>
          </a:bodyPr>
          <a:lstStyle/>
          <a:p>
            <a:pPr marL="425450" marR="0" lvl="0" indent="-413383" algn="l" rtl="0">
              <a:spcBef>
                <a:spcPts val="0"/>
              </a:spcBef>
              <a:spcAft>
                <a:spcPts val="0"/>
              </a:spcAft>
              <a:buClr>
                <a:srgbClr val="CC0000"/>
              </a:buClr>
              <a:buSzPts val="2000"/>
              <a:buFont typeface="Courier New"/>
              <a:buChar char="o"/>
            </a:pPr>
            <a:r>
              <a:rPr lang="en-US" sz="2000" b="1">
                <a:solidFill>
                  <a:srgbClr val="CC0000"/>
                </a:solidFill>
                <a:latin typeface="Arial"/>
                <a:ea typeface="Arial"/>
                <a:cs typeface="Arial"/>
                <a:sym typeface="Arial"/>
              </a:rPr>
              <a:t>test()</a:t>
            </a:r>
            <a:endParaRPr sz="2000" b="1">
              <a:solidFill>
                <a:srgbClr val="CC0000"/>
              </a:solidFill>
              <a:latin typeface="Arial"/>
              <a:ea typeface="Arial"/>
              <a:cs typeface="Arial"/>
              <a:sym typeface="Arial"/>
            </a:endParaRPr>
          </a:p>
          <a:p>
            <a:pPr marL="756285" marR="0" lvl="1" indent="-287019" algn="l" rtl="0">
              <a:spcBef>
                <a:spcPts val="24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returns a boolean (true when there's a match, false otherwise)</a:t>
            </a:r>
            <a:endParaRPr/>
          </a:p>
          <a:p>
            <a:pPr marL="1384300" marR="0" lvl="0" indent="0" algn="l" rtl="0">
              <a:spcBef>
                <a:spcPts val="155"/>
              </a:spcBef>
              <a:spcAft>
                <a:spcPts val="0"/>
              </a:spcAft>
              <a:buNone/>
            </a:pPr>
            <a:r>
              <a:rPr lang="en-US" sz="2000">
                <a:solidFill>
                  <a:schemeClr val="dk2"/>
                </a:solidFill>
                <a:latin typeface="Arial"/>
                <a:ea typeface="Arial"/>
                <a:cs typeface="Arial"/>
                <a:sym typeface="Arial"/>
              </a:rPr>
              <a:t>var reg=/j.*t/ ;</a:t>
            </a:r>
            <a:endParaRPr/>
          </a:p>
          <a:p>
            <a:pPr marL="1308100" marR="0" lvl="0" indent="0" algn="l" rtl="0">
              <a:spcBef>
                <a:spcPts val="240"/>
              </a:spcBef>
              <a:spcAft>
                <a:spcPts val="0"/>
              </a:spcAft>
              <a:buNone/>
            </a:pPr>
            <a:r>
              <a:rPr lang="en-US" sz="2000">
                <a:solidFill>
                  <a:schemeClr val="dk2"/>
                </a:solidFill>
                <a:latin typeface="Arial"/>
                <a:ea typeface="Arial"/>
                <a:cs typeface="Arial"/>
                <a:sym typeface="Arial"/>
              </a:rPr>
              <a:t>var t= reg.test("Javascript")</a:t>
            </a:r>
            <a:endParaRPr sz="2000">
              <a:solidFill>
                <a:schemeClr val="dk2"/>
              </a:solidFill>
              <a:latin typeface="Arial"/>
              <a:ea typeface="Arial"/>
              <a:cs typeface="Arial"/>
              <a:sym typeface="Arial"/>
            </a:endParaRPr>
          </a:p>
          <a:p>
            <a:pPr marL="2050414" marR="0" lvl="0" indent="0" algn="l" rtl="0">
              <a:spcBef>
                <a:spcPts val="330"/>
              </a:spcBef>
              <a:spcAft>
                <a:spcPts val="0"/>
              </a:spcAft>
              <a:buNone/>
            </a:pPr>
            <a:r>
              <a:rPr lang="en-US" sz="2000" b="1">
                <a:solidFill>
                  <a:schemeClr val="dk2"/>
                </a:solidFill>
                <a:latin typeface="Noto Sans Symbols"/>
                <a:ea typeface="Noto Sans Symbols"/>
                <a:cs typeface="Noto Sans Symbols"/>
                <a:sym typeface="Noto Sans Symbols"/>
              </a:rPr>
              <a:t>🡪</a:t>
            </a:r>
            <a:r>
              <a:rPr lang="en-US" sz="2000" b="1">
                <a:solidFill>
                  <a:schemeClr val="dk2"/>
                </a:solidFill>
                <a:latin typeface="Arial"/>
                <a:ea typeface="Arial"/>
                <a:cs typeface="Arial"/>
                <a:sym typeface="Arial"/>
              </a:rPr>
              <a:t>false	case sensitive</a:t>
            </a:r>
            <a:endParaRPr sz="2000">
              <a:solidFill>
                <a:schemeClr val="dk2"/>
              </a:solidFill>
              <a:latin typeface="Arial"/>
              <a:ea typeface="Arial"/>
              <a:cs typeface="Arial"/>
              <a:sym typeface="Arial"/>
            </a:endParaRPr>
          </a:p>
          <a:p>
            <a:pPr marL="355600" marR="0" lvl="0" indent="-342900" algn="l" rtl="0">
              <a:spcBef>
                <a:spcPts val="240"/>
              </a:spcBef>
              <a:spcAft>
                <a:spcPts val="0"/>
              </a:spcAft>
              <a:buClr>
                <a:srgbClr val="CC0000"/>
              </a:buClr>
              <a:buSzPts val="2000"/>
              <a:buFont typeface="Courier New"/>
              <a:buChar char="o"/>
            </a:pPr>
            <a:r>
              <a:rPr lang="en-US" sz="2000" b="1">
                <a:solidFill>
                  <a:srgbClr val="CC0000"/>
                </a:solidFill>
                <a:latin typeface="Arial"/>
                <a:ea typeface="Arial"/>
                <a:cs typeface="Arial"/>
                <a:sym typeface="Arial"/>
              </a:rPr>
              <a:t>exec()</a:t>
            </a:r>
            <a:endParaRPr sz="2000">
              <a:solidFill>
                <a:schemeClr val="dk1"/>
              </a:solidFill>
              <a:latin typeface="Arial"/>
              <a:ea typeface="Arial"/>
              <a:cs typeface="Arial"/>
              <a:sym typeface="Arial"/>
            </a:endParaRPr>
          </a:p>
          <a:p>
            <a:pPr marL="756285" marR="0" lvl="1" indent="-287019" algn="l" rtl="0">
              <a:spcBef>
                <a:spcPts val="24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returns an array of matched strings.</a:t>
            </a:r>
            <a:endParaRPr sz="2000" b="0" i="0" u="none" strike="noStrike" cap="none">
              <a:solidFill>
                <a:schemeClr val="dk2"/>
              </a:solidFill>
              <a:latin typeface="Arial"/>
              <a:ea typeface="Arial"/>
              <a:cs typeface="Arial"/>
              <a:sym typeface="Arial"/>
            </a:endParaRPr>
          </a:p>
          <a:p>
            <a:pPr marL="1308100" marR="0" lvl="0" indent="0" algn="l" rtl="0">
              <a:spcBef>
                <a:spcPts val="155"/>
              </a:spcBef>
              <a:spcAft>
                <a:spcPts val="0"/>
              </a:spcAft>
              <a:buNone/>
            </a:pPr>
            <a:r>
              <a:rPr lang="en-US" sz="2000">
                <a:solidFill>
                  <a:schemeClr val="dk2"/>
                </a:solidFill>
                <a:latin typeface="Arial"/>
                <a:ea typeface="Arial"/>
                <a:cs typeface="Arial"/>
                <a:sym typeface="Arial"/>
              </a:rPr>
              <a:t>var reg=/j.*t/ ig;</a:t>
            </a:r>
            <a:endParaRPr/>
          </a:p>
          <a:p>
            <a:pPr marL="1384300" marR="1714500" lvl="0" indent="-76835" algn="l" rtl="0">
              <a:lnSpc>
                <a:spcPct val="110000"/>
              </a:lnSpc>
              <a:spcBef>
                <a:spcPts val="0"/>
              </a:spcBef>
              <a:spcAft>
                <a:spcPts val="0"/>
              </a:spcAft>
              <a:buNone/>
            </a:pPr>
            <a:r>
              <a:rPr lang="en-US" sz="2000">
                <a:solidFill>
                  <a:schemeClr val="dk2"/>
                </a:solidFill>
                <a:latin typeface="Arial"/>
                <a:ea typeface="Arial"/>
                <a:cs typeface="Arial"/>
                <a:sym typeface="Arial"/>
              </a:rPr>
              <a:t>Var str=“Jscript is the same of javascript”;  </a:t>
            </a:r>
            <a:endParaRPr sz="2000">
              <a:solidFill>
                <a:schemeClr val="dk2"/>
              </a:solidFill>
              <a:latin typeface="Arial"/>
              <a:ea typeface="Arial"/>
              <a:cs typeface="Arial"/>
              <a:sym typeface="Arial"/>
            </a:endParaRPr>
          </a:p>
          <a:p>
            <a:pPr marL="1384300" marR="1714500" lvl="0" indent="-76835" algn="l" rtl="0">
              <a:lnSpc>
                <a:spcPct val="110000"/>
              </a:lnSpc>
              <a:spcBef>
                <a:spcPts val="0"/>
              </a:spcBef>
              <a:spcAft>
                <a:spcPts val="0"/>
              </a:spcAft>
              <a:buNone/>
            </a:pPr>
            <a:r>
              <a:rPr lang="en-US" sz="2000">
                <a:solidFill>
                  <a:schemeClr val="dk2"/>
                </a:solidFill>
                <a:latin typeface="Arial"/>
                <a:ea typeface="Arial"/>
                <a:cs typeface="Arial"/>
                <a:sym typeface="Arial"/>
              </a:rPr>
              <a:t>var arr= reg.exec(str);</a:t>
            </a:r>
            <a:endParaRPr/>
          </a:p>
          <a:p>
            <a:pPr marL="1155700" marR="0" lvl="0" indent="0" algn="l" rtl="0">
              <a:spcBef>
                <a:spcPts val="660"/>
              </a:spcBef>
              <a:spcAft>
                <a:spcPts val="0"/>
              </a:spcAft>
              <a:buNone/>
            </a:pPr>
            <a:r>
              <a:rPr lang="en-US" sz="2000" b="1">
                <a:solidFill>
                  <a:schemeClr val="dk2"/>
                </a:solidFill>
                <a:latin typeface="Noto Sans Symbols"/>
                <a:ea typeface="Noto Sans Symbols"/>
                <a:cs typeface="Noto Sans Symbols"/>
                <a:sym typeface="Noto Sans Symbols"/>
              </a:rPr>
              <a:t>🡪</a:t>
            </a:r>
            <a:r>
              <a:rPr lang="en-US" sz="2000" b="1">
                <a:solidFill>
                  <a:schemeClr val="dk2"/>
                </a:solidFill>
                <a:latin typeface="Arial"/>
                <a:ea typeface="Arial"/>
                <a:cs typeface="Arial"/>
                <a:sym typeface="Arial"/>
              </a:rPr>
              <a:t>arrray lenght will be 2</a:t>
            </a:r>
            <a:r>
              <a:rPr lang="en-US" sz="2000">
                <a:solidFill>
                  <a:schemeClr val="dk2"/>
                </a:solidFill>
                <a:latin typeface="Arial"/>
                <a:ea typeface="Arial"/>
                <a:cs typeface="Arial"/>
                <a:sym typeface="Arial"/>
              </a:rPr>
              <a:t> </a:t>
            </a:r>
            <a:r>
              <a:rPr lang="en-US" sz="2000" b="1">
                <a:solidFill>
                  <a:schemeClr val="dk2"/>
                </a:solidFill>
                <a:latin typeface="Arial"/>
                <a:ea typeface="Arial"/>
                <a:cs typeface="Arial"/>
                <a:sym typeface="Arial"/>
              </a:rPr>
              <a:t>and arr[0]=«Jscript »  and arr[1]=« javascript »</a:t>
            </a:r>
            <a:endParaRPr sz="2000" b="1">
              <a:solidFill>
                <a:schemeClr val="dk2"/>
              </a:solidFill>
              <a:latin typeface="Arial"/>
              <a:ea typeface="Arial"/>
              <a:cs typeface="Arial"/>
              <a:sym typeface="Arial"/>
            </a:endParaRPr>
          </a:p>
          <a:p>
            <a:pPr marL="1155700" marR="0" lvl="0" indent="0" algn="l" rtl="0">
              <a:spcBef>
                <a:spcPts val="660"/>
              </a:spcBef>
              <a:spcAft>
                <a:spcPts val="0"/>
              </a:spcAft>
              <a:buNone/>
            </a:pPr>
            <a:endParaRPr sz="2000">
              <a:solidFill>
                <a:schemeClr val="dk1"/>
              </a:solidFill>
              <a:latin typeface="Arial"/>
              <a:ea typeface="Arial"/>
              <a:cs typeface="Arial"/>
              <a:sym typeface="Arial"/>
            </a:endParaRPr>
          </a:p>
          <a:p>
            <a:pPr marL="425450" marR="0" lvl="0" indent="-413383" algn="l" rtl="0">
              <a:spcBef>
                <a:spcPts val="270"/>
              </a:spcBef>
              <a:spcAft>
                <a:spcPts val="0"/>
              </a:spcAft>
              <a:buClr>
                <a:srgbClr val="CC0000"/>
              </a:buClr>
              <a:buSzPts val="2000"/>
              <a:buFont typeface="Courier New"/>
              <a:buChar char="o"/>
            </a:pPr>
            <a:r>
              <a:rPr lang="en-US" sz="2000" b="1">
                <a:solidFill>
                  <a:srgbClr val="CC0000"/>
                </a:solidFill>
                <a:latin typeface="Arial"/>
                <a:ea typeface="Arial"/>
                <a:cs typeface="Arial"/>
                <a:sym typeface="Arial"/>
              </a:rPr>
              <a:t>match() 	</a:t>
            </a:r>
            <a:r>
              <a:rPr lang="en-US" sz="2000">
                <a:solidFill>
                  <a:schemeClr val="dk2"/>
                </a:solidFill>
                <a:latin typeface="Arial"/>
                <a:ea typeface="Arial"/>
                <a:cs typeface="Arial"/>
                <a:sym typeface="Arial"/>
              </a:rPr>
              <a:t>returns an array of matches.</a:t>
            </a:r>
            <a:endParaRPr/>
          </a:p>
          <a:p>
            <a:pPr marL="12066" marR="0" lvl="0" indent="0" algn="l" rtl="0">
              <a:spcBef>
                <a:spcPts val="270"/>
              </a:spcBef>
              <a:spcAft>
                <a:spcPts val="0"/>
              </a:spcAft>
              <a:buNone/>
            </a:pPr>
            <a:endParaRPr sz="2000" b="1">
              <a:solidFill>
                <a:schemeClr val="dk2"/>
              </a:solidFill>
              <a:latin typeface="Arial"/>
              <a:ea typeface="Arial"/>
              <a:cs typeface="Arial"/>
              <a:sym typeface="Arial"/>
            </a:endParaRPr>
          </a:p>
          <a:p>
            <a:pPr marL="425450" marR="0" lvl="0" indent="-413383" algn="l" rtl="0">
              <a:spcBef>
                <a:spcPts val="270"/>
              </a:spcBef>
              <a:spcAft>
                <a:spcPts val="0"/>
              </a:spcAft>
              <a:buClr>
                <a:srgbClr val="CC0000"/>
              </a:buClr>
              <a:buSzPts val="2000"/>
              <a:buFont typeface="Courier New"/>
              <a:buChar char="o"/>
            </a:pPr>
            <a:r>
              <a:rPr lang="en-US" sz="2000" b="1">
                <a:solidFill>
                  <a:srgbClr val="CC0000"/>
                </a:solidFill>
                <a:latin typeface="Arial"/>
                <a:ea typeface="Arial"/>
                <a:cs typeface="Arial"/>
                <a:sym typeface="Arial"/>
              </a:rPr>
              <a:t>search()</a:t>
            </a:r>
            <a:r>
              <a:rPr lang="en-US" sz="2000">
                <a:solidFill>
                  <a:schemeClr val="dk1"/>
                </a:solidFill>
                <a:latin typeface="Arial"/>
                <a:ea typeface="Arial"/>
                <a:cs typeface="Arial"/>
                <a:sym typeface="Arial"/>
              </a:rPr>
              <a:t> 	</a:t>
            </a:r>
            <a:r>
              <a:rPr lang="en-US" sz="2000">
                <a:solidFill>
                  <a:schemeClr val="dk2"/>
                </a:solidFill>
                <a:latin typeface="Arial"/>
                <a:ea typeface="Arial"/>
                <a:cs typeface="Arial"/>
                <a:sym typeface="Arial"/>
              </a:rPr>
              <a:t>returns the position of the first match.</a:t>
            </a:r>
            <a:endParaRPr sz="2000">
              <a:solidFill>
                <a:schemeClr val="dk2"/>
              </a:solidFill>
              <a:latin typeface="Arial"/>
              <a:ea typeface="Arial"/>
              <a:cs typeface="Arial"/>
              <a:sym typeface="Arial"/>
            </a:endParaRPr>
          </a:p>
        </p:txBody>
      </p:sp>
      <p:sp>
        <p:nvSpPr>
          <p:cNvPr id="409" name="Google Shape;409;p30"/>
          <p:cNvSpPr txBox="1"/>
          <p:nvPr/>
        </p:nvSpPr>
        <p:spPr>
          <a:xfrm>
            <a:off x="849299" y="406767"/>
            <a:ext cx="8048516"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lt1"/>
                </a:solidFill>
                <a:latin typeface="Calibri"/>
                <a:ea typeface="Calibri"/>
                <a:cs typeface="Calibri"/>
                <a:sym typeface="Calibri"/>
              </a:rPr>
              <a:t>RegExp Expressions Methods</a:t>
            </a:r>
            <a:endParaRPr sz="4800" b="1">
              <a:solidFill>
                <a:schemeClr val="lt1"/>
              </a:solidFill>
              <a:latin typeface="Calibri"/>
              <a:ea typeface="Calibri"/>
              <a:cs typeface="Calibri"/>
              <a:sym typeface="Calibri"/>
            </a:endParaRPr>
          </a:p>
        </p:txBody>
      </p:sp>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1"/>
          <p:cNvSpPr txBox="1"/>
          <p:nvPr/>
        </p:nvSpPr>
        <p:spPr>
          <a:xfrm>
            <a:off x="849300" y="406767"/>
            <a:ext cx="4257272"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lt1"/>
                </a:solidFill>
                <a:latin typeface="Calibri"/>
                <a:ea typeface="Calibri"/>
                <a:cs typeface="Calibri"/>
                <a:sym typeface="Calibri"/>
              </a:rPr>
              <a:t>RegExp Syntax</a:t>
            </a:r>
            <a:endParaRPr sz="4800" b="1">
              <a:solidFill>
                <a:schemeClr val="lt1"/>
              </a:solidFill>
              <a:latin typeface="Calibri"/>
              <a:ea typeface="Calibri"/>
              <a:cs typeface="Calibri"/>
              <a:sym typeface="Calibri"/>
            </a:endParaRPr>
          </a:p>
        </p:txBody>
      </p:sp>
      <p:sp>
        <p:nvSpPr>
          <p:cNvPr id="416" name="Google Shape;416;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
        <p:nvSpPr>
          <p:cNvPr id="417" name="Google Shape;417;p31"/>
          <p:cNvSpPr/>
          <p:nvPr/>
        </p:nvSpPr>
        <p:spPr>
          <a:xfrm>
            <a:off x="849300" y="1441938"/>
            <a:ext cx="10879089" cy="504055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2"/>
          <p:cNvSpPr txBox="1"/>
          <p:nvPr/>
        </p:nvSpPr>
        <p:spPr>
          <a:xfrm>
            <a:off x="849300" y="406767"/>
            <a:ext cx="4257272"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lt1"/>
                </a:solidFill>
                <a:latin typeface="Calibri"/>
                <a:ea typeface="Calibri"/>
                <a:cs typeface="Calibri"/>
                <a:sym typeface="Calibri"/>
              </a:rPr>
              <a:t>RegExp Syntax</a:t>
            </a:r>
            <a:endParaRPr sz="4800" b="1">
              <a:solidFill>
                <a:schemeClr val="lt1"/>
              </a:solidFill>
              <a:latin typeface="Calibri"/>
              <a:ea typeface="Calibri"/>
              <a:cs typeface="Calibri"/>
              <a:sym typeface="Calibri"/>
            </a:endParaRPr>
          </a:p>
        </p:txBody>
      </p:sp>
      <p:pic>
        <p:nvPicPr>
          <p:cNvPr id="424" name="Google Shape;424;p32"/>
          <p:cNvPicPr preferRelativeResize="0"/>
          <p:nvPr/>
        </p:nvPicPr>
        <p:blipFill rotWithShape="1">
          <a:blip r:embed="rId3">
            <a:alphaModFix/>
          </a:blip>
          <a:srcRect/>
          <a:stretch/>
        </p:blipFill>
        <p:spPr>
          <a:xfrm>
            <a:off x="720970" y="1343025"/>
            <a:ext cx="10632830" cy="4171950"/>
          </a:xfrm>
          <a:prstGeom prst="rect">
            <a:avLst/>
          </a:prstGeom>
          <a:noFill/>
          <a:ln>
            <a:noFill/>
          </a:ln>
        </p:spPr>
      </p:pic>
      <p:pic>
        <p:nvPicPr>
          <p:cNvPr id="425" name="Google Shape;425;p32"/>
          <p:cNvPicPr preferRelativeResize="0"/>
          <p:nvPr/>
        </p:nvPicPr>
        <p:blipFill rotWithShape="1">
          <a:blip r:embed="rId4">
            <a:alphaModFix/>
          </a:blip>
          <a:srcRect/>
          <a:stretch/>
        </p:blipFill>
        <p:spPr>
          <a:xfrm>
            <a:off x="1045547" y="5546113"/>
            <a:ext cx="2609850" cy="1076325"/>
          </a:xfrm>
          <a:prstGeom prst="rect">
            <a:avLst/>
          </a:prstGeom>
          <a:noFill/>
          <a:ln>
            <a:noFill/>
          </a:ln>
        </p:spPr>
      </p:pic>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pic>
        <p:nvPicPr>
          <p:cNvPr id="430" name="Google Shape;430;p33"/>
          <p:cNvPicPr preferRelativeResize="0"/>
          <p:nvPr/>
        </p:nvPicPr>
        <p:blipFill rotWithShape="1">
          <a:blip r:embed="rId3">
            <a:alphaModFix/>
          </a:blip>
          <a:srcRect/>
          <a:stretch/>
        </p:blipFill>
        <p:spPr>
          <a:xfrm rot="-5400000">
            <a:off x="1114032" y="2767926"/>
            <a:ext cx="4837063" cy="1663907"/>
          </a:xfrm>
          <a:prstGeom prst="rect">
            <a:avLst/>
          </a:prstGeom>
          <a:noFill/>
          <a:ln>
            <a:noFill/>
          </a:ln>
        </p:spPr>
      </p:pic>
      <p:sp>
        <p:nvSpPr>
          <p:cNvPr id="431" name="Google Shape;431;p33"/>
          <p:cNvSpPr txBox="1"/>
          <p:nvPr/>
        </p:nvSpPr>
        <p:spPr>
          <a:xfrm rot="-5400000">
            <a:off x="-890212" y="2668202"/>
            <a:ext cx="5376982" cy="132343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0">
                <a:solidFill>
                  <a:srgbClr val="80B40C"/>
                </a:solidFill>
                <a:latin typeface="Baumans"/>
                <a:ea typeface="Baumans"/>
                <a:cs typeface="Baumans"/>
                <a:sym typeface="Baumans"/>
              </a:rPr>
              <a:t>Array</a:t>
            </a:r>
            <a:endParaRPr sz="5400">
              <a:solidFill>
                <a:srgbClr val="80B40C"/>
              </a:solidFill>
              <a:latin typeface="Baumans"/>
              <a:ea typeface="Baumans"/>
              <a:cs typeface="Baumans"/>
              <a:sym typeface="Baumans"/>
            </a:endParaRPr>
          </a:p>
        </p:txBody>
      </p:sp>
      <p:sp>
        <p:nvSpPr>
          <p:cNvPr id="432" name="Google Shape;432;p33"/>
          <p:cNvSpPr/>
          <p:nvPr/>
        </p:nvSpPr>
        <p:spPr>
          <a:xfrm>
            <a:off x="4469447" y="1181347"/>
            <a:ext cx="6758185" cy="3477875"/>
          </a:xfrm>
          <a:prstGeom prst="rect">
            <a:avLst/>
          </a:prstGeom>
          <a:solidFill>
            <a:srgbClr val="00B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Array object is a global object that is used in the construction of arrays.</a:t>
            </a:r>
            <a:endParaRPr/>
          </a:p>
        </p:txBody>
      </p:sp>
    </p:spTree>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4"/>
          <p:cNvSpPr txBox="1">
            <a:spLocks noGrp="1"/>
          </p:cNvSpPr>
          <p:nvPr>
            <p:ph type="body" idx="1"/>
          </p:nvPr>
        </p:nvSpPr>
        <p:spPr>
          <a:xfrm>
            <a:off x="740225" y="1529542"/>
            <a:ext cx="11076637" cy="492169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150000"/>
              </a:lnSpc>
              <a:spcBef>
                <a:spcPts val="0"/>
              </a:spcBef>
              <a:spcAft>
                <a:spcPts val="0"/>
              </a:spcAft>
              <a:buClr>
                <a:srgbClr val="2F5496"/>
              </a:buClr>
              <a:buSzPct val="100000"/>
              <a:buFont typeface="Noto Sans Symbols"/>
              <a:buChar char="▪"/>
            </a:pPr>
            <a:r>
              <a:rPr lang="en-US">
                <a:solidFill>
                  <a:srgbClr val="2F5496"/>
                </a:solidFill>
              </a:rPr>
              <a:t>Array is a special type of object</a:t>
            </a:r>
            <a:endParaRPr/>
          </a:p>
          <a:p>
            <a:pPr marL="228600" lvl="0" indent="-228600" algn="l" rtl="0">
              <a:lnSpc>
                <a:spcPct val="150000"/>
              </a:lnSpc>
              <a:spcBef>
                <a:spcPts val="1000"/>
              </a:spcBef>
              <a:spcAft>
                <a:spcPts val="0"/>
              </a:spcAft>
              <a:buClr>
                <a:srgbClr val="2F5496"/>
              </a:buClr>
              <a:buSzPct val="100000"/>
              <a:buFont typeface="Noto Sans Symbols"/>
              <a:buChar char="▪"/>
            </a:pPr>
            <a:r>
              <a:rPr lang="en-US">
                <a:solidFill>
                  <a:srgbClr val="2F5496"/>
                </a:solidFill>
              </a:rPr>
              <a:t>It has length property:</a:t>
            </a:r>
            <a:endParaRPr/>
          </a:p>
          <a:p>
            <a:pPr marL="685800" lvl="1" indent="-228600" algn="l" rtl="0">
              <a:lnSpc>
                <a:spcPct val="150000"/>
              </a:lnSpc>
              <a:spcBef>
                <a:spcPts val="500"/>
              </a:spcBef>
              <a:spcAft>
                <a:spcPts val="0"/>
              </a:spcAft>
              <a:buClr>
                <a:srgbClr val="2F5496"/>
              </a:buClr>
              <a:buSzPct val="100000"/>
              <a:buFont typeface="Noto Sans Symbols"/>
              <a:buChar char="▪"/>
            </a:pPr>
            <a:r>
              <a:rPr lang="en-US">
                <a:solidFill>
                  <a:srgbClr val="2F5496"/>
                </a:solidFill>
              </a:rPr>
              <a:t>gives the length of the array It is one more than the highest index in the array</a:t>
            </a:r>
            <a:endParaRPr/>
          </a:p>
          <a:p>
            <a:pPr marL="228600" lvl="0" indent="-228600" algn="l" rtl="0">
              <a:lnSpc>
                <a:spcPct val="150000"/>
              </a:lnSpc>
              <a:spcBef>
                <a:spcPts val="1000"/>
              </a:spcBef>
              <a:spcAft>
                <a:spcPts val="0"/>
              </a:spcAft>
              <a:buClr>
                <a:srgbClr val="2F5496"/>
              </a:buClr>
              <a:buSzPct val="100000"/>
              <a:buFont typeface="Noto Sans Symbols"/>
              <a:buChar char="▪"/>
            </a:pPr>
            <a:r>
              <a:rPr lang="en-US">
                <a:solidFill>
                  <a:srgbClr val="2F5496"/>
                </a:solidFill>
              </a:rPr>
              <a:t>Declaring an array </a:t>
            </a:r>
            <a:endParaRPr/>
          </a:p>
          <a:p>
            <a:pPr marL="685800" lvl="1" indent="-228600" algn="l" rtl="0">
              <a:lnSpc>
                <a:spcPct val="150000"/>
              </a:lnSpc>
              <a:spcBef>
                <a:spcPts val="500"/>
              </a:spcBef>
              <a:spcAft>
                <a:spcPts val="0"/>
              </a:spcAft>
              <a:buClr>
                <a:srgbClr val="2F5496"/>
              </a:buClr>
              <a:buSzPct val="100000"/>
              <a:buFont typeface="Noto Sans Symbols"/>
              <a:buChar char="▪"/>
            </a:pPr>
            <a:r>
              <a:rPr lang="en-US">
                <a:solidFill>
                  <a:srgbClr val="2F5496"/>
                </a:solidFill>
              </a:rPr>
              <a:t>var myarr=[];   //declaring an array literal </a:t>
            </a:r>
            <a:endParaRPr/>
          </a:p>
          <a:p>
            <a:pPr marL="685800" lvl="1" indent="-228600" algn="l" rtl="0">
              <a:lnSpc>
                <a:spcPct val="150000"/>
              </a:lnSpc>
              <a:spcBef>
                <a:spcPts val="500"/>
              </a:spcBef>
              <a:spcAft>
                <a:spcPts val="0"/>
              </a:spcAft>
              <a:buClr>
                <a:srgbClr val="2F5496"/>
              </a:buClr>
              <a:buSzPct val="100000"/>
              <a:buFont typeface="Noto Sans Symbols"/>
              <a:buChar char="▪"/>
            </a:pPr>
            <a:r>
              <a:rPr lang="en-US">
                <a:solidFill>
                  <a:srgbClr val="2F5496"/>
                </a:solidFill>
              </a:rPr>
              <a:t>var myarr=[1 , 2 , ‘three’ , ’four’ , false];</a:t>
            </a:r>
            <a:endParaRPr/>
          </a:p>
          <a:p>
            <a:pPr marL="685800" lvl="1" indent="-228600" algn="l" rtl="0">
              <a:lnSpc>
                <a:spcPct val="150000"/>
              </a:lnSpc>
              <a:spcBef>
                <a:spcPts val="500"/>
              </a:spcBef>
              <a:spcAft>
                <a:spcPts val="0"/>
              </a:spcAft>
              <a:buClr>
                <a:srgbClr val="2F5496"/>
              </a:buClr>
              <a:buSzPct val="100000"/>
              <a:buFont typeface="Noto Sans Symbols"/>
              <a:buChar char="▪"/>
            </a:pPr>
            <a:r>
              <a:rPr lang="en-US">
                <a:solidFill>
                  <a:srgbClr val="2F5496"/>
                </a:solidFill>
              </a:rPr>
              <a:t>var myarr= new Array()  //using array constructor.</a:t>
            </a:r>
            <a:endParaRPr/>
          </a:p>
          <a:p>
            <a:pPr marL="685800" lvl="1" indent="-228600" algn="l" rtl="0">
              <a:lnSpc>
                <a:spcPct val="150000"/>
              </a:lnSpc>
              <a:spcBef>
                <a:spcPts val="500"/>
              </a:spcBef>
              <a:spcAft>
                <a:spcPts val="0"/>
              </a:spcAft>
              <a:buClr>
                <a:srgbClr val="2F5496"/>
              </a:buClr>
              <a:buSzPct val="100000"/>
              <a:buFont typeface="Noto Sans Symbols"/>
              <a:buChar char="▪"/>
            </a:pPr>
            <a:r>
              <a:rPr lang="en-US">
                <a:solidFill>
                  <a:srgbClr val="2F5496"/>
                </a:solidFill>
              </a:rPr>
              <a:t>var myarr=new Array(2)   //an array with 2 undefined elements</a:t>
            </a:r>
            <a:endParaRPr/>
          </a:p>
          <a:p>
            <a:pPr marL="685800" lvl="1" indent="-228600" algn="l" rtl="0">
              <a:lnSpc>
                <a:spcPct val="150000"/>
              </a:lnSpc>
              <a:spcBef>
                <a:spcPts val="500"/>
              </a:spcBef>
              <a:spcAft>
                <a:spcPts val="0"/>
              </a:spcAft>
              <a:buClr>
                <a:srgbClr val="2F5496"/>
              </a:buClr>
              <a:buSzPct val="100000"/>
              <a:buFont typeface="Noto Sans Symbols"/>
              <a:buChar char="▪"/>
            </a:pPr>
            <a:r>
              <a:rPr lang="en-US">
                <a:solidFill>
                  <a:srgbClr val="2F5496"/>
                </a:solidFill>
              </a:rPr>
              <a:t>var myarr=new Array(1,2,’r’,true);   //an array with 4 elements</a:t>
            </a:r>
            <a:endParaRPr/>
          </a:p>
        </p:txBody>
      </p:sp>
      <p:sp>
        <p:nvSpPr>
          <p:cNvPr id="439" name="Google Shape;439;p34"/>
          <p:cNvSpPr txBox="1"/>
          <p:nvPr/>
        </p:nvSpPr>
        <p:spPr>
          <a:xfrm>
            <a:off x="849300" y="406767"/>
            <a:ext cx="3596091"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Array Object</a:t>
            </a:r>
            <a:endParaRPr/>
          </a:p>
        </p:txBody>
      </p:sp>
    </p:spTree>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5"/>
          <p:cNvSpPr txBox="1"/>
          <p:nvPr/>
        </p:nvSpPr>
        <p:spPr>
          <a:xfrm>
            <a:off x="849300" y="406767"/>
            <a:ext cx="4116595"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Array Methods</a:t>
            </a:r>
            <a:endParaRPr/>
          </a:p>
        </p:txBody>
      </p:sp>
      <p:graphicFrame>
        <p:nvGraphicFramePr>
          <p:cNvPr id="446" name="Google Shape;446;p35"/>
          <p:cNvGraphicFramePr/>
          <p:nvPr/>
        </p:nvGraphicFramePr>
        <p:xfrm>
          <a:off x="668214" y="2098906"/>
          <a:ext cx="3000000" cy="3000000"/>
        </p:xfrm>
        <a:graphic>
          <a:graphicData uri="http://schemas.openxmlformats.org/drawingml/2006/table">
            <a:tbl>
              <a:tblPr firstRow="1" bandRow="1">
                <a:noFill/>
                <a:tableStyleId>{12EF4CB4-73F2-4E1C-9BFD-DD127413C600}</a:tableStyleId>
              </a:tblPr>
              <a:tblGrid>
                <a:gridCol w="1737450"/>
                <a:gridCol w="5806350"/>
                <a:gridCol w="3464175"/>
              </a:tblGrid>
              <a:tr h="385425">
                <a:tc>
                  <a:txBody>
                    <a:bodyPr/>
                    <a:lstStyle/>
                    <a:p>
                      <a:pPr marL="0" marR="0" lvl="0" indent="0" algn="ctr" rtl="0">
                        <a:spcBef>
                          <a:spcPts val="0"/>
                        </a:spcBef>
                        <a:spcAft>
                          <a:spcPts val="0"/>
                        </a:spcAft>
                        <a:buNone/>
                      </a:pPr>
                      <a:r>
                        <a:rPr lang="en-US" sz="2000"/>
                        <a:t>Method </a:t>
                      </a:r>
                      <a:endParaRPr sz="2000">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2000"/>
                        <a:t>Description</a:t>
                      </a:r>
                      <a:endParaRPr sz="2000">
                        <a:latin typeface="Calibri"/>
                        <a:ea typeface="Calibri"/>
                        <a:cs typeface="Calibri"/>
                        <a:sym typeface="Calibri"/>
                      </a:endParaRPr>
                    </a:p>
                  </a:txBody>
                  <a:tcPr marL="91450" marR="91450" marT="45725" marB="45725"/>
                </a:tc>
                <a:tc>
                  <a:txBody>
                    <a:bodyPr/>
                    <a:lstStyle/>
                    <a:p>
                      <a:pPr marL="1270" marR="0" lvl="0" indent="0" algn="ctr" rtl="0">
                        <a:lnSpc>
                          <a:spcPct val="100000"/>
                        </a:lnSpc>
                        <a:spcBef>
                          <a:spcPts val="0"/>
                        </a:spcBef>
                        <a:spcAft>
                          <a:spcPts val="0"/>
                        </a:spcAft>
                        <a:buNone/>
                      </a:pPr>
                      <a:r>
                        <a:rPr lang="en-US" sz="2000"/>
                        <a:t>Example</a:t>
                      </a:r>
                      <a:endParaRPr sz="2000">
                        <a:latin typeface="Calibri"/>
                        <a:ea typeface="Calibri"/>
                        <a:cs typeface="Calibri"/>
                        <a:sym typeface="Calibri"/>
                      </a:endParaRPr>
                    </a:p>
                  </a:txBody>
                  <a:tcPr marL="0" marR="0" marT="37475" marB="0"/>
                </a:tc>
              </a:tr>
              <a:tr h="385425">
                <a:tc>
                  <a:txBody>
                    <a:bodyPr/>
                    <a:lstStyle/>
                    <a:p>
                      <a:pPr marL="0" marR="0" lvl="0" indent="0" algn="ctr" rtl="0">
                        <a:spcBef>
                          <a:spcPts val="0"/>
                        </a:spcBef>
                        <a:spcAft>
                          <a:spcPts val="0"/>
                        </a:spcAft>
                        <a:buNone/>
                      </a:pPr>
                      <a:r>
                        <a:rPr lang="en-US" sz="2000" u="none" strike="noStrike"/>
                        <a:t>pop()</a:t>
                      </a:r>
                      <a:endParaRPr sz="2000" b="1" i="0" u="none" strike="noStrike">
                        <a:solidFill>
                          <a:schemeClr val="dk1"/>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a:t>Removes and returns the last element of an array.</a:t>
                      </a:r>
                      <a:endParaRPr sz="2000" b="0" i="0" u="none" strike="noStrike">
                        <a:solidFill>
                          <a:schemeClr val="dk1"/>
                        </a:solidFill>
                        <a:latin typeface="Calibri"/>
                        <a:ea typeface="Calibri"/>
                        <a:cs typeface="Calibri"/>
                        <a:sym typeface="Calibri"/>
                      </a:endParaRPr>
                    </a:p>
                  </a:txBody>
                  <a:tcPr marL="91450" marR="91450" marT="45725" marB="45725"/>
                </a:tc>
                <a:tc>
                  <a:txBody>
                    <a:bodyPr/>
                    <a:lstStyle/>
                    <a:p>
                      <a:pPr marL="92075" marR="0" lvl="0" indent="0" algn="l" rtl="0">
                        <a:lnSpc>
                          <a:spcPct val="100000"/>
                        </a:lnSpc>
                        <a:spcBef>
                          <a:spcPts val="0"/>
                        </a:spcBef>
                        <a:spcAft>
                          <a:spcPts val="0"/>
                        </a:spcAft>
                        <a:buNone/>
                      </a:pPr>
                      <a:r>
                        <a:rPr lang="en-US" sz="2000"/>
                        <a:t>arr.pop()</a:t>
                      </a:r>
                      <a:endParaRPr sz="2000"/>
                    </a:p>
                    <a:p>
                      <a:pPr marL="92075" marR="0" lvl="0" indent="0" algn="l" rtl="0">
                        <a:lnSpc>
                          <a:spcPct val="100000"/>
                        </a:lnSpc>
                        <a:spcBef>
                          <a:spcPts val="385"/>
                        </a:spcBef>
                        <a:spcAft>
                          <a:spcPts val="0"/>
                        </a:spcAft>
                        <a:buNone/>
                      </a:pPr>
                      <a:r>
                        <a:rPr lang="en-US" sz="2000"/>
                        <a:t>//C, and the length becomes 2</a:t>
                      </a:r>
                      <a:endParaRPr sz="2000">
                        <a:latin typeface="Calibri"/>
                        <a:ea typeface="Calibri"/>
                        <a:cs typeface="Calibri"/>
                        <a:sym typeface="Calibri"/>
                      </a:endParaRPr>
                    </a:p>
                  </a:txBody>
                  <a:tcPr marL="0" marR="0" marT="40000" marB="0"/>
                </a:tc>
              </a:tr>
              <a:tr h="385425">
                <a:tc>
                  <a:txBody>
                    <a:bodyPr/>
                    <a:lstStyle/>
                    <a:p>
                      <a:pPr marL="0" marR="0" lvl="0" indent="0" algn="ctr" rtl="0">
                        <a:spcBef>
                          <a:spcPts val="0"/>
                        </a:spcBef>
                        <a:spcAft>
                          <a:spcPts val="0"/>
                        </a:spcAft>
                        <a:buNone/>
                      </a:pPr>
                      <a:r>
                        <a:rPr lang="en-US" sz="2000" u="none" strike="noStrike"/>
                        <a:t>push()</a:t>
                      </a:r>
                      <a:endParaRPr sz="2000" b="1" i="0" u="none" strike="noStrike">
                        <a:solidFill>
                          <a:schemeClr val="dk1"/>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a:t>Adds elements to the end of an array.</a:t>
                      </a:r>
                      <a:endParaRPr sz="2000" b="0" i="0" u="none" strike="noStrike">
                        <a:solidFill>
                          <a:schemeClr val="dk1"/>
                        </a:solidFill>
                        <a:latin typeface="Calibri"/>
                        <a:ea typeface="Calibri"/>
                        <a:cs typeface="Calibri"/>
                        <a:sym typeface="Calibri"/>
                      </a:endParaRPr>
                    </a:p>
                  </a:txBody>
                  <a:tcPr marL="91450" marR="91450" marT="45725" marB="45725"/>
                </a:tc>
                <a:tc>
                  <a:txBody>
                    <a:bodyPr/>
                    <a:lstStyle/>
                    <a:p>
                      <a:pPr marL="92075" marR="0" lvl="0" indent="0" algn="l" rtl="0">
                        <a:lnSpc>
                          <a:spcPct val="100000"/>
                        </a:lnSpc>
                        <a:spcBef>
                          <a:spcPts val="0"/>
                        </a:spcBef>
                        <a:spcAft>
                          <a:spcPts val="0"/>
                        </a:spcAft>
                        <a:buNone/>
                      </a:pPr>
                      <a:r>
                        <a:rPr lang="en-US" sz="2000"/>
                        <a:t>arr.push(“D”)</a:t>
                      </a:r>
                      <a:endParaRPr sz="2000"/>
                    </a:p>
                    <a:p>
                      <a:pPr marL="92075" marR="0" lvl="0" indent="0" algn="l" rtl="0">
                        <a:lnSpc>
                          <a:spcPct val="100000"/>
                        </a:lnSpc>
                        <a:spcBef>
                          <a:spcPts val="380"/>
                        </a:spcBef>
                        <a:spcAft>
                          <a:spcPts val="0"/>
                        </a:spcAft>
                        <a:buNone/>
                      </a:pPr>
                      <a:r>
                        <a:rPr lang="en-US" sz="2000"/>
                        <a:t>//4 (Length of the array)</a:t>
                      </a:r>
                      <a:endParaRPr sz="2000"/>
                    </a:p>
                    <a:p>
                      <a:pPr marL="92075" marR="0" lvl="0" indent="0" algn="l" rtl="0">
                        <a:lnSpc>
                          <a:spcPct val="100000"/>
                        </a:lnSpc>
                        <a:spcBef>
                          <a:spcPts val="380"/>
                        </a:spcBef>
                        <a:spcAft>
                          <a:spcPts val="0"/>
                        </a:spcAft>
                        <a:buNone/>
                      </a:pPr>
                      <a:r>
                        <a:rPr lang="en-US" sz="2000"/>
                        <a:t>//and arr[3]=“D”</a:t>
                      </a:r>
                      <a:endParaRPr sz="2000">
                        <a:latin typeface="Calibri"/>
                        <a:ea typeface="Calibri"/>
                        <a:cs typeface="Calibri"/>
                        <a:sym typeface="Calibri"/>
                      </a:endParaRPr>
                    </a:p>
                  </a:txBody>
                  <a:tcPr marL="0" marR="0" marT="40650" marB="0"/>
                </a:tc>
              </a:tr>
              <a:tr h="385425">
                <a:tc>
                  <a:txBody>
                    <a:bodyPr/>
                    <a:lstStyle/>
                    <a:p>
                      <a:pPr marL="0" marR="0" lvl="0" indent="0" algn="ctr" rtl="0">
                        <a:spcBef>
                          <a:spcPts val="0"/>
                        </a:spcBef>
                        <a:spcAft>
                          <a:spcPts val="0"/>
                        </a:spcAft>
                        <a:buNone/>
                      </a:pPr>
                      <a:r>
                        <a:rPr lang="en-US" sz="2000" u="none" strike="noStrike"/>
                        <a:t>shift()</a:t>
                      </a:r>
                      <a:endParaRPr sz="2000" b="1" i="0" u="none" strike="noStrike">
                        <a:solidFill>
                          <a:schemeClr val="dk1"/>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a:t>Removes and returns the first element of an array.</a:t>
                      </a:r>
                      <a:endParaRPr sz="2000" b="0" i="0" u="none" strike="noStrike">
                        <a:solidFill>
                          <a:schemeClr val="dk1"/>
                        </a:solidFill>
                        <a:latin typeface="Calibri"/>
                        <a:ea typeface="Calibri"/>
                        <a:cs typeface="Calibri"/>
                        <a:sym typeface="Calibri"/>
                      </a:endParaRPr>
                    </a:p>
                  </a:txBody>
                  <a:tcPr marL="91450" marR="91450" marT="45725" marB="45725"/>
                </a:tc>
                <a:tc>
                  <a:txBody>
                    <a:bodyPr/>
                    <a:lstStyle/>
                    <a:p>
                      <a:pPr marL="92075" marR="0" lvl="0" indent="0" algn="l" rtl="0">
                        <a:lnSpc>
                          <a:spcPct val="100000"/>
                        </a:lnSpc>
                        <a:spcBef>
                          <a:spcPts val="0"/>
                        </a:spcBef>
                        <a:spcAft>
                          <a:spcPts val="0"/>
                        </a:spcAft>
                        <a:buNone/>
                      </a:pPr>
                      <a:r>
                        <a:rPr lang="en-US" sz="2000"/>
                        <a:t>arr.shift() // A</a:t>
                      </a:r>
                      <a:endParaRPr sz="2000"/>
                    </a:p>
                    <a:p>
                      <a:pPr marL="92075" marR="0" lvl="0" indent="0" algn="l" rtl="0">
                        <a:lnSpc>
                          <a:spcPct val="100000"/>
                        </a:lnSpc>
                        <a:spcBef>
                          <a:spcPts val="385"/>
                        </a:spcBef>
                        <a:spcAft>
                          <a:spcPts val="0"/>
                        </a:spcAft>
                        <a:buNone/>
                      </a:pPr>
                      <a:r>
                        <a:rPr lang="en-US" sz="2000"/>
                        <a:t>//arr[0] =“B” &amp; arr[1]=“C”</a:t>
                      </a:r>
                      <a:endParaRPr sz="2000">
                        <a:latin typeface="Calibri"/>
                        <a:ea typeface="Calibri"/>
                        <a:cs typeface="Calibri"/>
                        <a:sym typeface="Calibri"/>
                      </a:endParaRPr>
                    </a:p>
                  </a:txBody>
                  <a:tcPr marL="0" marR="0" marT="39375" marB="0"/>
                </a:tc>
              </a:tr>
              <a:tr h="385425">
                <a:tc>
                  <a:txBody>
                    <a:bodyPr/>
                    <a:lstStyle/>
                    <a:p>
                      <a:pPr marL="0" marR="0" lvl="0" indent="0" algn="ctr" rtl="0">
                        <a:spcBef>
                          <a:spcPts val="0"/>
                        </a:spcBef>
                        <a:spcAft>
                          <a:spcPts val="0"/>
                        </a:spcAft>
                        <a:buNone/>
                      </a:pPr>
                      <a:r>
                        <a:rPr lang="en-US" sz="2000" u="none" strike="noStrike"/>
                        <a:t>unshift()</a:t>
                      </a:r>
                      <a:endParaRPr sz="2000" b="1" i="0" u="none" strike="noStrike">
                        <a:solidFill>
                          <a:schemeClr val="dk1"/>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a:t>Adds elements to the beginning of an array.</a:t>
                      </a:r>
                      <a:endParaRPr sz="2000" b="0" i="0" u="none" strike="noStrike">
                        <a:solidFill>
                          <a:schemeClr val="dk1"/>
                        </a:solidFill>
                        <a:latin typeface="Calibri"/>
                        <a:ea typeface="Calibri"/>
                        <a:cs typeface="Calibri"/>
                        <a:sym typeface="Calibri"/>
                      </a:endParaRPr>
                    </a:p>
                  </a:txBody>
                  <a:tcPr marL="91450" marR="91450" marT="45725" marB="45725"/>
                </a:tc>
                <a:tc>
                  <a:txBody>
                    <a:bodyPr/>
                    <a:lstStyle/>
                    <a:p>
                      <a:pPr marL="92075" marR="0" lvl="0" indent="0" algn="l" rtl="0">
                        <a:lnSpc>
                          <a:spcPct val="100000"/>
                        </a:lnSpc>
                        <a:spcBef>
                          <a:spcPts val="0"/>
                        </a:spcBef>
                        <a:spcAft>
                          <a:spcPts val="0"/>
                        </a:spcAft>
                        <a:buNone/>
                      </a:pPr>
                      <a:r>
                        <a:rPr lang="en-US" sz="2000"/>
                        <a:t>arr.unshift(“D”)); //4</a:t>
                      </a:r>
                      <a:endParaRPr/>
                    </a:p>
                    <a:p>
                      <a:pPr marL="92075" marR="0" lvl="0" indent="0" algn="l" rtl="0">
                        <a:lnSpc>
                          <a:spcPct val="100000"/>
                        </a:lnSpc>
                        <a:spcBef>
                          <a:spcPts val="385"/>
                        </a:spcBef>
                        <a:spcAft>
                          <a:spcPts val="0"/>
                        </a:spcAft>
                        <a:buNone/>
                      </a:pPr>
                      <a:r>
                        <a:rPr lang="en-US" sz="2000"/>
                        <a:t>//arr[0]=“D”</a:t>
                      </a:r>
                      <a:endParaRPr sz="2000">
                        <a:latin typeface="Calibri"/>
                        <a:ea typeface="Calibri"/>
                        <a:cs typeface="Calibri"/>
                        <a:sym typeface="Calibri"/>
                      </a:endParaRPr>
                    </a:p>
                  </a:txBody>
                  <a:tcPr marL="0" marR="0" marT="40000" marB="0"/>
                </a:tc>
              </a:tr>
              <a:tr h="385425">
                <a:tc>
                  <a:txBody>
                    <a:bodyPr/>
                    <a:lstStyle/>
                    <a:p>
                      <a:pPr marL="0" marR="0" lvl="0" indent="0" algn="ctr" rtl="0">
                        <a:spcBef>
                          <a:spcPts val="0"/>
                        </a:spcBef>
                        <a:spcAft>
                          <a:spcPts val="0"/>
                        </a:spcAft>
                        <a:buNone/>
                      </a:pPr>
                      <a:r>
                        <a:rPr lang="en-US" sz="2000" u="none" strike="noStrike"/>
                        <a:t>toString()</a:t>
                      </a:r>
                      <a:endParaRPr sz="2000" b="1" i="0" u="none" strike="noStrike">
                        <a:solidFill>
                          <a:schemeClr val="dk1"/>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a:t>Returns a string representation of the array.</a:t>
                      </a:r>
                      <a:endParaRPr sz="2000" b="0" i="0" u="none" strike="noStrike">
                        <a:solidFill>
                          <a:schemeClr val="dk1"/>
                        </a:solidFill>
                        <a:latin typeface="Calibri"/>
                        <a:ea typeface="Calibri"/>
                        <a:cs typeface="Calibri"/>
                        <a:sym typeface="Calibri"/>
                      </a:endParaRPr>
                    </a:p>
                  </a:txBody>
                  <a:tcPr marL="91450" marR="91450" marT="45725" marB="45725"/>
                </a:tc>
                <a:tc>
                  <a:txBody>
                    <a:bodyPr/>
                    <a:lstStyle/>
                    <a:p>
                      <a:pPr marL="92075" marR="0" lvl="0" indent="0" algn="l" rtl="0">
                        <a:lnSpc>
                          <a:spcPct val="100000"/>
                        </a:lnSpc>
                        <a:spcBef>
                          <a:spcPts val="0"/>
                        </a:spcBef>
                        <a:spcAft>
                          <a:spcPts val="0"/>
                        </a:spcAft>
                        <a:buNone/>
                      </a:pPr>
                      <a:r>
                        <a:rPr lang="en-US" sz="2000"/>
                        <a:t>arr2.toString()//1,2,0</a:t>
                      </a:r>
                      <a:endParaRPr sz="2000">
                        <a:latin typeface="Calibri"/>
                        <a:ea typeface="Calibri"/>
                        <a:cs typeface="Calibri"/>
                        <a:sym typeface="Calibri"/>
                      </a:endParaRPr>
                    </a:p>
                  </a:txBody>
                  <a:tcPr marL="0" marR="0" marT="40000" marB="0"/>
                </a:tc>
              </a:tr>
            </a:tbl>
          </a:graphicData>
        </a:graphic>
      </p:graphicFrame>
      <p:sp>
        <p:nvSpPr>
          <p:cNvPr id="447" name="Google Shape;447;p35"/>
          <p:cNvSpPr/>
          <p:nvPr/>
        </p:nvSpPr>
        <p:spPr>
          <a:xfrm>
            <a:off x="668214" y="1237764"/>
            <a:ext cx="10023232" cy="895117"/>
          </a:xfrm>
          <a:prstGeom prst="rect">
            <a:avLst/>
          </a:prstGeom>
          <a:noFill/>
          <a:ln>
            <a:noFill/>
          </a:ln>
        </p:spPr>
        <p:txBody>
          <a:bodyPr spcFirstLastPara="1" wrap="square" lIns="91425" tIns="45700" rIns="91425" bIns="45700" anchor="t" anchorCtr="0">
            <a:spAutoFit/>
          </a:bodyPr>
          <a:lstStyle/>
          <a:p>
            <a:pPr marL="1085215" marR="0" lvl="0" indent="0" algn="l" rtl="0">
              <a:spcBef>
                <a:spcPts val="0"/>
              </a:spcBef>
              <a:spcAft>
                <a:spcPts val="0"/>
              </a:spcAft>
              <a:buNone/>
            </a:pPr>
            <a:r>
              <a:rPr lang="en-US" sz="2400">
                <a:solidFill>
                  <a:schemeClr val="dk1"/>
                </a:solidFill>
                <a:latin typeface="Calibri"/>
                <a:ea typeface="Calibri"/>
                <a:cs typeface="Calibri"/>
                <a:sym typeface="Calibri"/>
              </a:rPr>
              <a:t>var arr = new Array(“A”,”B”,”C”); </a:t>
            </a:r>
            <a:endParaRPr sz="2400">
              <a:solidFill>
                <a:schemeClr val="dk1"/>
              </a:solidFill>
              <a:latin typeface="Calibri"/>
              <a:ea typeface="Calibri"/>
              <a:cs typeface="Calibri"/>
              <a:sym typeface="Calibri"/>
            </a:endParaRPr>
          </a:p>
          <a:p>
            <a:pPr marL="1085215" marR="0" lvl="0" indent="0" algn="l" rtl="0">
              <a:spcBef>
                <a:spcPts val="465"/>
              </a:spcBef>
              <a:spcAft>
                <a:spcPts val="0"/>
              </a:spcAft>
              <a:buNone/>
            </a:pPr>
            <a:r>
              <a:rPr lang="en-US" sz="2400">
                <a:solidFill>
                  <a:schemeClr val="dk1"/>
                </a:solidFill>
                <a:latin typeface="Calibri"/>
                <a:ea typeface="Calibri"/>
                <a:cs typeface="Calibri"/>
                <a:sym typeface="Calibri"/>
              </a:rPr>
              <a:t>var arr2 = new Array(“1”,”2”,”0”)</a:t>
            </a:r>
            <a:endParaRPr/>
          </a:p>
        </p:txBody>
      </p:sp>
    </p:spTree>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6"/>
          <p:cNvSpPr txBox="1"/>
          <p:nvPr/>
        </p:nvSpPr>
        <p:spPr>
          <a:xfrm>
            <a:off x="849300" y="406767"/>
            <a:ext cx="4116595"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Array Methods</a:t>
            </a:r>
            <a:endParaRPr/>
          </a:p>
        </p:txBody>
      </p:sp>
      <p:graphicFrame>
        <p:nvGraphicFramePr>
          <p:cNvPr id="454" name="Google Shape;454;p36"/>
          <p:cNvGraphicFramePr/>
          <p:nvPr/>
        </p:nvGraphicFramePr>
        <p:xfrm>
          <a:off x="580291" y="1377937"/>
          <a:ext cx="3000000" cy="3000000"/>
        </p:xfrm>
        <a:graphic>
          <a:graphicData uri="http://schemas.openxmlformats.org/drawingml/2006/table">
            <a:tbl>
              <a:tblPr firstRow="1" bandRow="1">
                <a:noFill/>
                <a:tableStyleId>{12EF4CB4-73F2-4E1C-9BFD-DD127413C600}</a:tableStyleId>
              </a:tblPr>
              <a:tblGrid>
                <a:gridCol w="2620100"/>
                <a:gridCol w="5468825"/>
                <a:gridCol w="2919050"/>
              </a:tblGrid>
              <a:tr h="340350">
                <a:tc>
                  <a:txBody>
                    <a:bodyPr/>
                    <a:lstStyle/>
                    <a:p>
                      <a:pPr marL="0" marR="0" lvl="0" indent="0" algn="ctr" rtl="0">
                        <a:spcBef>
                          <a:spcPts val="0"/>
                        </a:spcBef>
                        <a:spcAft>
                          <a:spcPts val="0"/>
                        </a:spcAft>
                        <a:buNone/>
                      </a:pPr>
                      <a:r>
                        <a:rPr lang="en-US" sz="2000"/>
                        <a:t>Method </a:t>
                      </a:r>
                      <a:endParaRPr sz="2000">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2000"/>
                        <a:t>Description</a:t>
                      </a:r>
                      <a:endParaRPr sz="2000">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2000" u="none" strike="noStrike"/>
                        <a:t>Example</a:t>
                      </a:r>
                      <a:endParaRPr sz="2000" b="0" i="0" u="none" strike="noStrike">
                        <a:latin typeface="Calibri"/>
                        <a:ea typeface="Calibri"/>
                        <a:cs typeface="Calibri"/>
                        <a:sym typeface="Calibri"/>
                      </a:endParaRPr>
                    </a:p>
                  </a:txBody>
                  <a:tcPr marL="9525" marR="9525" marT="37475" marB="0"/>
                </a:tc>
              </a:tr>
              <a:tr h="594425">
                <a:tc>
                  <a:txBody>
                    <a:bodyPr/>
                    <a:lstStyle/>
                    <a:p>
                      <a:pPr marL="0" marR="0" lvl="0" indent="0" algn="ctr" rtl="0">
                        <a:spcBef>
                          <a:spcPts val="0"/>
                        </a:spcBef>
                        <a:spcAft>
                          <a:spcPts val="0"/>
                        </a:spcAft>
                        <a:buNone/>
                      </a:pPr>
                      <a:r>
                        <a:rPr lang="en-US" sz="2000" u="none" strike="noStrike"/>
                        <a:t>concat() </a:t>
                      </a:r>
                      <a:endParaRPr sz="2000" b="1" i="0" u="none" strike="noStrike">
                        <a:solidFill>
                          <a:schemeClr val="dk1"/>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a:t>Concatenates elements from one array to another array.</a:t>
                      </a:r>
                      <a:endParaRPr sz="2000" b="0" i="0" u="none" strike="noStrike">
                        <a:solidFill>
                          <a:schemeClr val="dk1"/>
                        </a:solidFill>
                        <a:latin typeface="Calibri"/>
                        <a:ea typeface="Calibri"/>
                        <a:cs typeface="Calibri"/>
                        <a:sym typeface="Calibri"/>
                      </a:endParaRPr>
                    </a:p>
                  </a:txBody>
                  <a:tcPr marL="91450" marR="91450" marT="45725" marB="45725"/>
                </a:tc>
                <a:tc>
                  <a:txBody>
                    <a:bodyPr/>
                    <a:lstStyle/>
                    <a:p>
                      <a:pPr marL="92075" marR="0" lvl="0" indent="0" algn="l" rtl="0">
                        <a:lnSpc>
                          <a:spcPct val="100000"/>
                        </a:lnSpc>
                        <a:spcBef>
                          <a:spcPts val="0"/>
                        </a:spcBef>
                        <a:spcAft>
                          <a:spcPts val="0"/>
                        </a:spcAft>
                        <a:buNone/>
                      </a:pPr>
                      <a:r>
                        <a:rPr lang="en-US" sz="2000"/>
                        <a:t>arr.concat(arr2)</a:t>
                      </a:r>
                      <a:endParaRPr sz="2000"/>
                    </a:p>
                    <a:p>
                      <a:pPr marL="92075" marR="0" lvl="0" indent="0" algn="l" rtl="0">
                        <a:lnSpc>
                          <a:spcPct val="100000"/>
                        </a:lnSpc>
                        <a:spcBef>
                          <a:spcPts val="385"/>
                        </a:spcBef>
                        <a:spcAft>
                          <a:spcPts val="0"/>
                        </a:spcAft>
                        <a:buNone/>
                      </a:pPr>
                      <a:r>
                        <a:rPr lang="en-US" sz="2000"/>
                        <a:t>//A,B,C,1,2,0</a:t>
                      </a:r>
                      <a:endParaRPr sz="2000">
                        <a:latin typeface="Calibri"/>
                        <a:ea typeface="Calibri"/>
                        <a:cs typeface="Calibri"/>
                        <a:sym typeface="Calibri"/>
                      </a:endParaRPr>
                    </a:p>
                  </a:txBody>
                  <a:tcPr marL="0" marR="0" marT="39375" marB="0"/>
                </a:tc>
              </a:tr>
              <a:tr h="1010150">
                <a:tc>
                  <a:txBody>
                    <a:bodyPr/>
                    <a:lstStyle/>
                    <a:p>
                      <a:pPr marL="0" marR="0" lvl="0" indent="0" algn="ctr" rtl="0">
                        <a:spcBef>
                          <a:spcPts val="0"/>
                        </a:spcBef>
                        <a:spcAft>
                          <a:spcPts val="0"/>
                        </a:spcAft>
                        <a:buNone/>
                      </a:pPr>
                      <a:r>
                        <a:rPr lang="en-US" sz="2000" u="none" strike="noStrike"/>
                        <a:t>join()</a:t>
                      </a:r>
                      <a:endParaRPr sz="2000" b="1" i="0" u="none" strike="noStrike">
                        <a:solidFill>
                          <a:schemeClr val="dk1"/>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a:t>Joins the elements of an array by a separator to form a string.</a:t>
                      </a:r>
                      <a:endParaRPr sz="2000" b="0" i="0" u="none" strike="noStrike">
                        <a:solidFill>
                          <a:schemeClr val="dk1"/>
                        </a:solidFill>
                        <a:latin typeface="Calibri"/>
                        <a:ea typeface="Calibri"/>
                        <a:cs typeface="Calibri"/>
                        <a:sym typeface="Calibri"/>
                      </a:endParaRPr>
                    </a:p>
                  </a:txBody>
                  <a:tcPr marL="91450" marR="91450" marT="45725" marB="45725"/>
                </a:tc>
                <a:tc>
                  <a:txBody>
                    <a:bodyPr/>
                    <a:lstStyle/>
                    <a:p>
                      <a:pPr marL="92075" marR="0" lvl="0" indent="0" algn="l" rtl="0">
                        <a:lnSpc>
                          <a:spcPct val="100000"/>
                        </a:lnSpc>
                        <a:spcBef>
                          <a:spcPts val="0"/>
                        </a:spcBef>
                        <a:spcAft>
                          <a:spcPts val="0"/>
                        </a:spcAft>
                        <a:buNone/>
                      </a:pPr>
                      <a:r>
                        <a:rPr lang="en-US" sz="2000"/>
                        <a:t>arr.join()//A,B,C</a:t>
                      </a:r>
                      <a:endParaRPr sz="2000"/>
                    </a:p>
                    <a:p>
                      <a:pPr marL="92075" marR="0" lvl="0" indent="0" algn="l" rtl="0">
                        <a:lnSpc>
                          <a:spcPct val="100000"/>
                        </a:lnSpc>
                        <a:spcBef>
                          <a:spcPts val="385"/>
                        </a:spcBef>
                        <a:spcAft>
                          <a:spcPts val="0"/>
                        </a:spcAft>
                        <a:buNone/>
                      </a:pPr>
                      <a:r>
                        <a:rPr lang="en-US" sz="2000"/>
                        <a:t>arr.join(“*”)//A*B*C</a:t>
                      </a:r>
                      <a:endParaRPr sz="2000">
                        <a:latin typeface="Calibri"/>
                        <a:ea typeface="Calibri"/>
                        <a:cs typeface="Calibri"/>
                        <a:sym typeface="Calibri"/>
                      </a:endParaRPr>
                    </a:p>
                  </a:txBody>
                  <a:tcPr marL="0" marR="0" marT="40000" marB="0"/>
                </a:tc>
              </a:tr>
              <a:tr h="595025">
                <a:tc>
                  <a:txBody>
                    <a:bodyPr/>
                    <a:lstStyle/>
                    <a:p>
                      <a:pPr marL="0" marR="0" lvl="0" indent="0" algn="ctr" rtl="0">
                        <a:spcBef>
                          <a:spcPts val="0"/>
                        </a:spcBef>
                        <a:spcAft>
                          <a:spcPts val="0"/>
                        </a:spcAft>
                        <a:buNone/>
                      </a:pPr>
                      <a:r>
                        <a:rPr lang="en-US" sz="2000" u="none" strike="noStrike"/>
                        <a:t>reverse()</a:t>
                      </a:r>
                      <a:endParaRPr sz="2000" b="1" i="0" u="none" strike="noStrike">
                        <a:solidFill>
                          <a:schemeClr val="dk1"/>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a:t>Reverses the order of the elements in an array.</a:t>
                      </a:r>
                      <a:endParaRPr sz="2000" b="0" i="0" u="none" strike="noStrike">
                        <a:solidFill>
                          <a:schemeClr val="dk1"/>
                        </a:solidFill>
                        <a:latin typeface="Calibri"/>
                        <a:ea typeface="Calibri"/>
                        <a:cs typeface="Calibri"/>
                        <a:sym typeface="Calibri"/>
                      </a:endParaRPr>
                    </a:p>
                  </a:txBody>
                  <a:tcPr marL="91450" marR="91450" marT="45725" marB="45725"/>
                </a:tc>
                <a:tc>
                  <a:txBody>
                    <a:bodyPr/>
                    <a:lstStyle/>
                    <a:p>
                      <a:pPr marL="92075" marR="0" lvl="0" indent="0" algn="l" rtl="0">
                        <a:lnSpc>
                          <a:spcPct val="100000"/>
                        </a:lnSpc>
                        <a:spcBef>
                          <a:spcPts val="0"/>
                        </a:spcBef>
                        <a:spcAft>
                          <a:spcPts val="0"/>
                        </a:spcAft>
                        <a:buNone/>
                      </a:pPr>
                      <a:r>
                        <a:rPr lang="en-US" sz="2000"/>
                        <a:t>arr.reverse()</a:t>
                      </a:r>
                      <a:endParaRPr sz="2000"/>
                    </a:p>
                    <a:p>
                      <a:pPr marL="92075" marR="0" lvl="0" indent="0" algn="l" rtl="0">
                        <a:lnSpc>
                          <a:spcPct val="100000"/>
                        </a:lnSpc>
                        <a:spcBef>
                          <a:spcPts val="385"/>
                        </a:spcBef>
                        <a:spcAft>
                          <a:spcPts val="0"/>
                        </a:spcAft>
                        <a:buNone/>
                      </a:pPr>
                      <a:r>
                        <a:rPr lang="en-US" sz="2000"/>
                        <a:t>//C,B,A</a:t>
                      </a:r>
                      <a:endParaRPr sz="2000">
                        <a:latin typeface="Calibri"/>
                        <a:ea typeface="Calibri"/>
                        <a:cs typeface="Calibri"/>
                        <a:sym typeface="Calibri"/>
                      </a:endParaRPr>
                    </a:p>
                  </a:txBody>
                  <a:tcPr marL="0" marR="0" marT="40000" marB="0"/>
                </a:tc>
              </a:tr>
              <a:tr h="595025">
                <a:tc>
                  <a:txBody>
                    <a:bodyPr/>
                    <a:lstStyle/>
                    <a:p>
                      <a:pPr marL="0" marR="0" lvl="0" indent="0" algn="ctr" rtl="0">
                        <a:spcBef>
                          <a:spcPts val="0"/>
                        </a:spcBef>
                        <a:spcAft>
                          <a:spcPts val="0"/>
                        </a:spcAft>
                        <a:buNone/>
                      </a:pPr>
                      <a:r>
                        <a:rPr lang="en-US" sz="2000" u="none" strike="noStrike"/>
                        <a:t>slice(</a:t>
                      </a:r>
                      <a:r>
                        <a:rPr lang="en-US" sz="2000"/>
                        <a:t>[begin[, end]]</a:t>
                      </a:r>
                      <a:r>
                        <a:rPr lang="en-US" sz="2000" u="none" strike="noStrike"/>
                        <a:t>)</a:t>
                      </a:r>
                      <a:endParaRPr sz="2000" b="1" i="0" u="none" strike="noStrik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2000" u="none" strike="noStrike"/>
                        <a:t>Creates a new array from elements of an existing array.</a:t>
                      </a:r>
                      <a:endParaRPr sz="2000" b="0" i="0" u="none" strike="noStrike">
                        <a:solidFill>
                          <a:schemeClr val="dk1"/>
                        </a:solidFill>
                        <a:latin typeface="Calibri"/>
                        <a:ea typeface="Calibri"/>
                        <a:cs typeface="Calibri"/>
                        <a:sym typeface="Calibri"/>
                      </a:endParaRPr>
                    </a:p>
                  </a:txBody>
                  <a:tcPr marL="91450" marR="91450" marT="45725" marB="45725"/>
                </a:tc>
                <a:tc>
                  <a:txBody>
                    <a:bodyPr/>
                    <a:lstStyle/>
                    <a:p>
                      <a:pPr marL="91440" marR="0" lvl="0" indent="0" algn="l" rtl="0">
                        <a:spcBef>
                          <a:spcPts val="0"/>
                        </a:spcBef>
                        <a:spcAft>
                          <a:spcPts val="0"/>
                        </a:spcAft>
                        <a:buNone/>
                      </a:pPr>
                      <a:r>
                        <a:rPr lang="en-US" sz="2000" u="none" strike="noStrike"/>
                        <a:t>arr.slice(1) // B,C</a:t>
                      </a:r>
                      <a:endParaRPr sz="2000" u="none" strike="noStrike"/>
                    </a:p>
                    <a:p>
                      <a:pPr marL="91440" marR="0" lvl="0" indent="0" algn="l" rtl="0">
                        <a:spcBef>
                          <a:spcPts val="385"/>
                        </a:spcBef>
                        <a:spcAft>
                          <a:spcPts val="0"/>
                        </a:spcAft>
                        <a:buNone/>
                      </a:pPr>
                      <a:r>
                        <a:rPr lang="en-US" sz="2000" u="none" strike="noStrike"/>
                        <a:t>arr.slice(2) //C</a:t>
                      </a:r>
                      <a:endParaRPr sz="2000" b="0" i="0" u="none" strike="noStrike">
                        <a:latin typeface="Calibri"/>
                        <a:ea typeface="Calibri"/>
                        <a:cs typeface="Calibri"/>
                        <a:sym typeface="Calibri"/>
                      </a:endParaRPr>
                    </a:p>
                  </a:txBody>
                  <a:tcPr marL="9525" marR="9525" marT="40000" marB="0"/>
                </a:tc>
              </a:tr>
              <a:tr h="553675">
                <a:tc>
                  <a:txBody>
                    <a:bodyPr/>
                    <a:lstStyle/>
                    <a:p>
                      <a:pPr marL="0" marR="0" lvl="0" indent="0" algn="ctr" rtl="0">
                        <a:spcBef>
                          <a:spcPts val="0"/>
                        </a:spcBef>
                        <a:spcAft>
                          <a:spcPts val="0"/>
                        </a:spcAft>
                        <a:buNone/>
                      </a:pPr>
                      <a:r>
                        <a:rPr lang="en-US" sz="2000" u="none" strike="noStrike"/>
                        <a:t>sort()</a:t>
                      </a:r>
                      <a:endParaRPr sz="2000" b="1" i="0" u="none" strike="noStrike">
                        <a:solidFill>
                          <a:schemeClr val="dk1"/>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a:t>Sorts an array alphabetically or numerically.</a:t>
                      </a:r>
                      <a:endParaRPr sz="2000" b="0" i="0" u="none" strike="noStrike">
                        <a:solidFill>
                          <a:schemeClr val="dk1"/>
                        </a:solidFill>
                        <a:latin typeface="Calibri"/>
                        <a:ea typeface="Calibri"/>
                        <a:cs typeface="Calibri"/>
                        <a:sym typeface="Calibri"/>
                      </a:endParaRPr>
                    </a:p>
                  </a:txBody>
                  <a:tcPr marL="91450" marR="91450" marT="45725" marB="45725"/>
                </a:tc>
                <a:tc>
                  <a:txBody>
                    <a:bodyPr/>
                    <a:lstStyle/>
                    <a:p>
                      <a:pPr marL="91440" marR="0" lvl="0" indent="0" algn="l" rtl="0">
                        <a:spcBef>
                          <a:spcPts val="0"/>
                        </a:spcBef>
                        <a:spcAft>
                          <a:spcPts val="0"/>
                        </a:spcAft>
                        <a:buNone/>
                      </a:pPr>
                      <a:r>
                        <a:rPr lang="en-US" sz="2000" u="none" strike="noStrike"/>
                        <a:t>arr2.sort() //1,10,2</a:t>
                      </a:r>
                      <a:endParaRPr sz="2000" b="0" i="0" u="none" strike="noStrike">
                        <a:latin typeface="Calibri"/>
                        <a:ea typeface="Calibri"/>
                        <a:cs typeface="Calibri"/>
                        <a:sym typeface="Calibri"/>
                      </a:endParaRPr>
                    </a:p>
                  </a:txBody>
                  <a:tcPr marL="9525" marR="9525" marT="40000" marB="0"/>
                </a:tc>
              </a:tr>
              <a:tr h="850875">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a:t>Splice(</a:t>
                      </a:r>
                      <a:r>
                        <a:rPr lang="en-US" sz="2000"/>
                        <a:t>start[, deleteCount[, item1[, item2[, ...]]]])</a:t>
                      </a:r>
                      <a:endParaRPr sz="2000" b="1" i="0" u="none" strike="noStrike">
                        <a:solidFill>
                          <a:schemeClr val="dk1"/>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a:t>Removes and/or replaces elements of an array.</a:t>
                      </a:r>
                      <a:endParaRPr sz="2000" b="0" i="0" u="none" strike="noStrike">
                        <a:solidFill>
                          <a:schemeClr val="dk1"/>
                        </a:solidFill>
                        <a:latin typeface="Calibri"/>
                        <a:ea typeface="Calibri"/>
                        <a:cs typeface="Calibri"/>
                        <a:sym typeface="Calibri"/>
                      </a:endParaRPr>
                    </a:p>
                  </a:txBody>
                  <a:tcPr marL="91450" marR="91450" marT="45725" marB="45725"/>
                </a:tc>
                <a:tc>
                  <a:txBody>
                    <a:bodyPr/>
                    <a:lstStyle/>
                    <a:p>
                      <a:pPr marL="92075" marR="0" lvl="0" indent="0" algn="l" rtl="0">
                        <a:lnSpc>
                          <a:spcPct val="100000"/>
                        </a:lnSpc>
                        <a:spcBef>
                          <a:spcPts val="0"/>
                        </a:spcBef>
                        <a:spcAft>
                          <a:spcPts val="0"/>
                        </a:spcAft>
                        <a:buNone/>
                      </a:pPr>
                      <a:r>
                        <a:rPr lang="en-US" sz="2000"/>
                        <a:t>arr.slice(1) // B,C</a:t>
                      </a:r>
                      <a:endParaRPr sz="2000"/>
                    </a:p>
                    <a:p>
                      <a:pPr marL="92075" marR="0" lvl="0" indent="0" algn="l" rtl="0">
                        <a:lnSpc>
                          <a:spcPct val="100000"/>
                        </a:lnSpc>
                        <a:spcBef>
                          <a:spcPts val="315"/>
                        </a:spcBef>
                        <a:spcAft>
                          <a:spcPts val="0"/>
                        </a:spcAft>
                        <a:buNone/>
                      </a:pPr>
                      <a:r>
                        <a:rPr lang="en-US" sz="2000"/>
                        <a:t>arr.slice(2) //C</a:t>
                      </a:r>
                      <a:endParaRPr sz="2000">
                        <a:latin typeface="Calibri"/>
                        <a:ea typeface="Calibri"/>
                        <a:cs typeface="Calibri"/>
                        <a:sym typeface="Calibri"/>
                      </a:endParaRPr>
                    </a:p>
                  </a:txBody>
                  <a:tcPr marL="0" marR="0" marT="40000" marB="0"/>
                </a:tc>
              </a:tr>
            </a:tbl>
          </a:graphicData>
        </a:graphic>
      </p:graphicFrame>
    </p:spTree>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37"/>
          <p:cNvSpPr txBox="1"/>
          <p:nvPr/>
        </p:nvSpPr>
        <p:spPr>
          <a:xfrm>
            <a:off x="890954" y="1090775"/>
            <a:ext cx="10486292" cy="5210401"/>
          </a:xfrm>
          <a:prstGeom prst="rect">
            <a:avLst/>
          </a:prstGeom>
          <a:noFill/>
          <a:ln>
            <a:noFill/>
          </a:ln>
        </p:spPr>
        <p:txBody>
          <a:bodyPr spcFirstLastPara="1" wrap="square" lIns="0" tIns="87625" rIns="0" bIns="0" anchor="t" anchorCtr="0">
            <a:spAutoFit/>
          </a:bodyPr>
          <a:lstStyle/>
          <a:p>
            <a:pPr marL="12700" marR="0" lvl="0" indent="0" algn="l" rtl="0">
              <a:spcBef>
                <a:spcPts val="0"/>
              </a:spcBef>
              <a:spcAft>
                <a:spcPts val="0"/>
              </a:spcAft>
              <a:buNone/>
            </a:pPr>
            <a:r>
              <a:rPr lang="en-US" sz="2400" b="1">
                <a:solidFill>
                  <a:srgbClr val="1D528D"/>
                </a:solidFill>
                <a:latin typeface="Times New Roman"/>
                <a:ea typeface="Times New Roman"/>
                <a:cs typeface="Times New Roman"/>
                <a:sym typeface="Times New Roman"/>
              </a:rPr>
              <a:t>Associative Arrays: </a:t>
            </a:r>
            <a:r>
              <a:rPr lang="en-US" sz="2400">
                <a:solidFill>
                  <a:srgbClr val="1D528D"/>
                </a:solidFill>
                <a:latin typeface="Times New Roman"/>
                <a:ea typeface="Times New Roman"/>
                <a:cs typeface="Times New Roman"/>
                <a:sym typeface="Times New Roman"/>
              </a:rPr>
              <a:t>The Arrays That Aren't</a:t>
            </a:r>
            <a:endParaRPr sz="2400">
              <a:solidFill>
                <a:schemeClr val="dk1"/>
              </a:solidFill>
              <a:latin typeface="Times New Roman"/>
              <a:ea typeface="Times New Roman"/>
              <a:cs typeface="Times New Roman"/>
              <a:sym typeface="Times New Roman"/>
            </a:endParaRPr>
          </a:p>
          <a:p>
            <a:pPr marL="812800" marR="0" lvl="1" indent="-342900" algn="l" rtl="0">
              <a:spcBef>
                <a:spcPts val="495"/>
              </a:spcBef>
              <a:spcAft>
                <a:spcPts val="0"/>
              </a:spcAft>
              <a:buClr>
                <a:srgbClr val="04408E"/>
              </a:buClr>
              <a:buSzPts val="2200"/>
              <a:buFont typeface="Arial"/>
              <a:buChar char="•"/>
            </a:pPr>
            <a:r>
              <a:rPr lang="en-US" sz="2200" b="0" i="0" u="none" strike="noStrike" cap="none">
                <a:solidFill>
                  <a:srgbClr val="04408E"/>
                </a:solidFill>
                <a:latin typeface="Times New Roman"/>
                <a:ea typeface="Times New Roman"/>
                <a:cs typeface="Times New Roman"/>
                <a:sym typeface="Times New Roman"/>
              </a:rPr>
              <a:t>Associative arrays provide let you specify key-value pairs.</a:t>
            </a:r>
            <a:endParaRPr sz="2200" b="0" i="0" u="none" strike="noStrike" cap="none">
              <a:solidFill>
                <a:schemeClr val="dk1"/>
              </a:solidFill>
              <a:latin typeface="Times New Roman"/>
              <a:ea typeface="Times New Roman"/>
              <a:cs typeface="Times New Roman"/>
              <a:sym typeface="Times New Roman"/>
            </a:endParaRPr>
          </a:p>
          <a:p>
            <a:pPr marL="812800" marR="5080" lvl="1" indent="-342900" algn="l" rtl="0">
              <a:spcBef>
                <a:spcPts val="480"/>
              </a:spcBef>
              <a:spcAft>
                <a:spcPts val="0"/>
              </a:spcAft>
              <a:buClr>
                <a:srgbClr val="04408E"/>
              </a:buClr>
              <a:buSzPts val="2200"/>
              <a:buFont typeface="Arial"/>
              <a:buChar char="•"/>
            </a:pPr>
            <a:r>
              <a:rPr lang="en-US" sz="2200" b="0" i="0" u="none" strike="noStrike" cap="none">
                <a:solidFill>
                  <a:srgbClr val="04408E"/>
                </a:solidFill>
                <a:latin typeface="Times New Roman"/>
                <a:ea typeface="Times New Roman"/>
                <a:cs typeface="Times New Roman"/>
                <a:sym typeface="Times New Roman"/>
              </a:rPr>
              <a:t>Associative array is just like an ordinary array, except that instead of the  indices being numbers, they’re strings, which can be a lot easier to  remember and reference:</a:t>
            </a:r>
            <a:endParaRPr sz="2200" b="0" i="0" u="none" strike="noStrike" cap="none">
              <a:solidFill>
                <a:schemeClr val="dk1"/>
              </a:solidFill>
              <a:latin typeface="Times New Roman"/>
              <a:ea typeface="Times New Roman"/>
              <a:cs typeface="Times New Roman"/>
              <a:sym typeface="Times New Roman"/>
            </a:endParaRPr>
          </a:p>
          <a:p>
            <a:pPr marL="812800" marR="0" lvl="1" indent="-342900" algn="l" rtl="0">
              <a:spcBef>
                <a:spcPts val="480"/>
              </a:spcBef>
              <a:spcAft>
                <a:spcPts val="0"/>
              </a:spcAft>
              <a:buClr>
                <a:srgbClr val="04408E"/>
              </a:buClr>
              <a:buSzPts val="2200"/>
              <a:buFont typeface="Arial"/>
              <a:buChar char="•"/>
            </a:pPr>
            <a:r>
              <a:rPr lang="en-US" sz="2200" b="0" i="0" u="none" strike="noStrike" cap="none">
                <a:solidFill>
                  <a:srgbClr val="04408E"/>
                </a:solidFill>
                <a:latin typeface="Times New Roman"/>
                <a:ea typeface="Times New Roman"/>
                <a:cs typeface="Times New Roman"/>
                <a:sym typeface="Times New Roman"/>
              </a:rPr>
              <a:t>Although the keys for an associative array have to be strings, the values</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rgbClr val="04408E"/>
                </a:solidFill>
                <a:latin typeface="Times New Roman"/>
                <a:ea typeface="Times New Roman"/>
                <a:cs typeface="Times New Roman"/>
                <a:sym typeface="Times New Roman"/>
              </a:rPr>
              <a:t>can be of any data type, including other arrays or associative arrays.</a:t>
            </a:r>
            <a:endParaRPr sz="2200" b="0" i="0" u="none" strike="noStrike" cap="none">
              <a:solidFill>
                <a:schemeClr val="dk1"/>
              </a:solidFill>
              <a:latin typeface="Times New Roman"/>
              <a:ea typeface="Times New Roman"/>
              <a:cs typeface="Times New Roman"/>
              <a:sym typeface="Times New Roman"/>
            </a:endParaRPr>
          </a:p>
          <a:p>
            <a:pPr marL="457200" marR="0" lvl="0" indent="-273050" algn="l" rtl="0">
              <a:spcBef>
                <a:spcPts val="25"/>
              </a:spcBef>
              <a:spcAft>
                <a:spcPts val="0"/>
              </a:spcAft>
              <a:buClr>
                <a:schemeClr val="dk1"/>
              </a:buClr>
              <a:buSzPts val="2900"/>
              <a:buFont typeface="Arial"/>
              <a:buNone/>
            </a:pPr>
            <a:endParaRPr sz="2900">
              <a:solidFill>
                <a:schemeClr val="dk1"/>
              </a:solidFill>
              <a:latin typeface="Times New Roman"/>
              <a:ea typeface="Times New Roman"/>
              <a:cs typeface="Times New Roman"/>
              <a:sym typeface="Times New Roman"/>
            </a:endParaRPr>
          </a:p>
          <a:p>
            <a:pPr marL="469900" marR="0" lvl="1" indent="0" algn="l" rtl="0">
              <a:spcBef>
                <a:spcPts val="0"/>
              </a:spcBef>
              <a:spcAft>
                <a:spcPts val="0"/>
              </a:spcAft>
              <a:buNone/>
            </a:pPr>
            <a:r>
              <a:rPr lang="en-US" sz="2000" b="1" i="0" u="none" strike="noStrike" cap="none">
                <a:solidFill>
                  <a:srgbClr val="04408E"/>
                </a:solidFill>
                <a:latin typeface="Times New Roman"/>
                <a:ea typeface="Times New Roman"/>
                <a:cs typeface="Times New Roman"/>
                <a:sym typeface="Times New Roman"/>
              </a:rPr>
              <a:t>Syntax:</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a:solidFill>
                <a:schemeClr val="dk1"/>
              </a:solidFill>
              <a:latin typeface="Times New Roman"/>
              <a:ea typeface="Times New Roman"/>
              <a:cs typeface="Times New Roman"/>
              <a:sym typeface="Times New Roman"/>
            </a:endParaRPr>
          </a:p>
          <a:p>
            <a:pPr marL="894714" marR="0" lvl="0" indent="0" algn="l" rtl="0">
              <a:spcBef>
                <a:spcPts val="1605"/>
              </a:spcBef>
              <a:spcAft>
                <a:spcPts val="0"/>
              </a:spcAft>
              <a:buNone/>
            </a:pPr>
            <a:r>
              <a:rPr lang="en-US" sz="2000">
                <a:solidFill>
                  <a:srgbClr val="0000FF"/>
                </a:solidFill>
                <a:latin typeface="Times New Roman"/>
                <a:ea typeface="Times New Roman"/>
                <a:cs typeface="Times New Roman"/>
                <a:sym typeface="Times New Roman"/>
              </a:rPr>
              <a:t>&lt;</a:t>
            </a:r>
            <a:r>
              <a:rPr lang="en-US" sz="2000">
                <a:solidFill>
                  <a:srgbClr val="A21515"/>
                </a:solidFill>
                <a:latin typeface="Times New Roman"/>
                <a:ea typeface="Times New Roman"/>
                <a:cs typeface="Times New Roman"/>
                <a:sym typeface="Times New Roman"/>
              </a:rPr>
              <a:t>script</a:t>
            </a:r>
            <a:r>
              <a:rPr lang="en-US" sz="2000">
                <a:solidFill>
                  <a:srgbClr val="0000FF"/>
                </a:solidFill>
                <a:latin typeface="Times New Roman"/>
                <a:ea typeface="Times New Roman"/>
                <a:cs typeface="Times New Roman"/>
                <a:sym typeface="Times New Roman"/>
              </a:rPr>
              <a:t>&gt;</a:t>
            </a:r>
            <a:endParaRPr sz="2000">
              <a:solidFill>
                <a:schemeClr val="dk1"/>
              </a:solidFill>
              <a:latin typeface="Times New Roman"/>
              <a:ea typeface="Times New Roman"/>
              <a:cs typeface="Times New Roman"/>
              <a:sym typeface="Times New Roman"/>
            </a:endParaRPr>
          </a:p>
          <a:p>
            <a:pPr marL="1809114" marR="2934335" lvl="0" indent="55879" algn="l" rtl="0">
              <a:spcBef>
                <a:spcPts val="0"/>
              </a:spcBef>
              <a:spcAft>
                <a:spcPts val="0"/>
              </a:spcAft>
              <a:buNone/>
            </a:pPr>
            <a:r>
              <a:rPr lang="en-US" sz="2000">
                <a:solidFill>
                  <a:srgbClr val="04408E"/>
                </a:solidFill>
                <a:latin typeface="Times New Roman"/>
                <a:ea typeface="Times New Roman"/>
                <a:cs typeface="Times New Roman"/>
                <a:sym typeface="Times New Roman"/>
              </a:rPr>
              <a:t>var assocArray = new Array( );</a:t>
            </a:r>
            <a:endParaRPr sz="2000">
              <a:solidFill>
                <a:srgbClr val="04408E"/>
              </a:solidFill>
              <a:latin typeface="Times New Roman"/>
              <a:ea typeface="Times New Roman"/>
              <a:cs typeface="Times New Roman"/>
              <a:sym typeface="Times New Roman"/>
            </a:endParaRPr>
          </a:p>
          <a:p>
            <a:pPr marL="1809114" marR="2934335" lvl="0" indent="55879" algn="l" rtl="0">
              <a:spcBef>
                <a:spcPts val="0"/>
              </a:spcBef>
              <a:spcAft>
                <a:spcPts val="0"/>
              </a:spcAft>
              <a:buNone/>
            </a:pPr>
            <a:r>
              <a:rPr lang="en-US" sz="2000">
                <a:solidFill>
                  <a:srgbClr val="04408E"/>
                </a:solidFill>
                <a:latin typeface="Times New Roman"/>
                <a:ea typeface="Times New Roman"/>
                <a:cs typeface="Times New Roman"/>
                <a:sym typeface="Times New Roman"/>
              </a:rPr>
              <a:t>assocArray[“Ahmed"] = “Excellent";     assocArray[“Tareq"] = “pass";</a:t>
            </a:r>
            <a:endParaRPr sz="2000">
              <a:solidFill>
                <a:schemeClr val="dk1"/>
              </a:solidFill>
              <a:latin typeface="Times New Roman"/>
              <a:ea typeface="Times New Roman"/>
              <a:cs typeface="Times New Roman"/>
              <a:sym typeface="Times New Roman"/>
            </a:endParaRPr>
          </a:p>
          <a:p>
            <a:pPr marL="894714" marR="0" lvl="0" indent="0" algn="l" rtl="0">
              <a:spcBef>
                <a:spcPts val="0"/>
              </a:spcBef>
              <a:spcAft>
                <a:spcPts val="0"/>
              </a:spcAft>
              <a:buNone/>
            </a:pPr>
            <a:r>
              <a:rPr lang="en-US" sz="2000">
                <a:solidFill>
                  <a:srgbClr val="0000FF"/>
                </a:solidFill>
                <a:latin typeface="Times New Roman"/>
                <a:ea typeface="Times New Roman"/>
                <a:cs typeface="Times New Roman"/>
                <a:sym typeface="Times New Roman"/>
              </a:rPr>
              <a:t>&lt;/</a:t>
            </a:r>
            <a:r>
              <a:rPr lang="en-US" sz="2000">
                <a:solidFill>
                  <a:srgbClr val="A21515"/>
                </a:solidFill>
                <a:latin typeface="Times New Roman"/>
                <a:ea typeface="Times New Roman"/>
                <a:cs typeface="Times New Roman"/>
                <a:sym typeface="Times New Roman"/>
              </a:rPr>
              <a:t>script</a:t>
            </a:r>
            <a:r>
              <a:rPr lang="en-US" sz="2000">
                <a:solidFill>
                  <a:srgbClr val="0000FF"/>
                </a:solidFill>
                <a:latin typeface="Times New Roman"/>
                <a:ea typeface="Times New Roman"/>
                <a:cs typeface="Times New Roman"/>
                <a:sym typeface="Times New Roman"/>
              </a:rPr>
              <a:t>&gt;</a:t>
            </a:r>
            <a:endParaRPr sz="2000">
              <a:solidFill>
                <a:schemeClr val="dk1"/>
              </a:solidFill>
              <a:latin typeface="Times New Roman"/>
              <a:ea typeface="Times New Roman"/>
              <a:cs typeface="Times New Roman"/>
              <a:sym typeface="Times New Roman"/>
            </a:endParaRPr>
          </a:p>
        </p:txBody>
      </p:sp>
      <p:sp>
        <p:nvSpPr>
          <p:cNvPr id="460" name="Google Shape;460;p37"/>
          <p:cNvSpPr txBox="1">
            <a:spLocks noGrp="1"/>
          </p:cNvSpPr>
          <p:nvPr>
            <p:ph type="title"/>
          </p:nvPr>
        </p:nvSpPr>
        <p:spPr>
          <a:xfrm>
            <a:off x="890954" y="333645"/>
            <a:ext cx="3979984" cy="757130"/>
          </a:xfrm>
          <a:prstGeom prst="rect">
            <a:avLst/>
          </a:prstGeom>
          <a:solidFill>
            <a:srgbClr val="FF0000"/>
          </a:solidFill>
          <a:ln>
            <a:noFill/>
          </a:ln>
        </p:spPr>
        <p:txBody>
          <a:bodyPr spcFirstLastPara="1" wrap="square" lIns="91425" tIns="45700" rIns="91425" bIns="45700" anchor="ctr" anchorCtr="0">
            <a:spAutoFit/>
          </a:bodyPr>
          <a:lstStyle/>
          <a:p>
            <a:pPr marL="0" lvl="0" indent="0" algn="ctr" rtl="0">
              <a:lnSpc>
                <a:spcPct val="90000"/>
              </a:lnSpc>
              <a:spcBef>
                <a:spcPts val="0"/>
              </a:spcBef>
              <a:spcAft>
                <a:spcPts val="0"/>
              </a:spcAft>
              <a:buClr>
                <a:schemeClr val="lt1"/>
              </a:buClr>
              <a:buSzPts val="4800"/>
              <a:buFont typeface="Calibri"/>
              <a:buNone/>
            </a:pPr>
            <a:r>
              <a:rPr lang="en-US" sz="4800" b="1">
                <a:solidFill>
                  <a:schemeClr val="lt1"/>
                </a:solidFill>
              </a:rPr>
              <a:t>Array Object</a:t>
            </a:r>
            <a:endParaRPr/>
          </a:p>
        </p:txBody>
      </p:sp>
    </p:spTree>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pic>
        <p:nvPicPr>
          <p:cNvPr id="465" name="Google Shape;465;p38"/>
          <p:cNvPicPr preferRelativeResize="0"/>
          <p:nvPr/>
        </p:nvPicPr>
        <p:blipFill rotWithShape="1">
          <a:blip r:embed="rId3">
            <a:alphaModFix/>
          </a:blip>
          <a:srcRect/>
          <a:stretch/>
        </p:blipFill>
        <p:spPr>
          <a:xfrm rot="-5400000">
            <a:off x="1114032" y="2767926"/>
            <a:ext cx="4837063" cy="1663907"/>
          </a:xfrm>
          <a:prstGeom prst="rect">
            <a:avLst/>
          </a:prstGeom>
          <a:noFill/>
          <a:ln>
            <a:noFill/>
          </a:ln>
        </p:spPr>
      </p:pic>
      <p:sp>
        <p:nvSpPr>
          <p:cNvPr id="466" name="Google Shape;466;p38"/>
          <p:cNvSpPr txBox="1"/>
          <p:nvPr/>
        </p:nvSpPr>
        <p:spPr>
          <a:xfrm rot="-5400000">
            <a:off x="-890212" y="2668202"/>
            <a:ext cx="5376982" cy="132343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0">
                <a:solidFill>
                  <a:srgbClr val="13A1C3"/>
                </a:solidFill>
                <a:latin typeface="Baumans"/>
                <a:ea typeface="Baumans"/>
                <a:cs typeface="Baumans"/>
                <a:sym typeface="Baumans"/>
              </a:rPr>
              <a:t>Function</a:t>
            </a:r>
            <a:endParaRPr/>
          </a:p>
        </p:txBody>
      </p:sp>
      <p:sp>
        <p:nvSpPr>
          <p:cNvPr id="467" name="Google Shape;467;p38"/>
          <p:cNvSpPr/>
          <p:nvPr/>
        </p:nvSpPr>
        <p:spPr>
          <a:xfrm>
            <a:off x="4469447" y="1181347"/>
            <a:ext cx="6758185" cy="2123658"/>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Every JavaScript function is actually a Function object.</a:t>
            </a:r>
            <a:endParaRPr/>
          </a:p>
        </p:txBody>
      </p:sp>
    </p:spTree>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9"/>
          <p:cNvSpPr txBox="1">
            <a:spLocks noGrp="1"/>
          </p:cNvSpPr>
          <p:nvPr>
            <p:ph type="body" idx="1"/>
          </p:nvPr>
        </p:nvSpPr>
        <p:spPr>
          <a:xfrm>
            <a:off x="740225" y="1529542"/>
            <a:ext cx="10897593" cy="4921691"/>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F5496"/>
              </a:buClr>
              <a:buSzPts val="2800"/>
              <a:buNone/>
            </a:pPr>
            <a:r>
              <a:rPr lang="en-US">
                <a:solidFill>
                  <a:srgbClr val="2F5496"/>
                </a:solidFill>
              </a:rPr>
              <a:t>Function blocks begin with the keyword function followed by the function name and () then {} its building block declaration.</a:t>
            </a:r>
            <a:endParaRPr/>
          </a:p>
          <a:p>
            <a:pPr marL="0" lvl="0" indent="0" algn="l" rtl="0">
              <a:lnSpc>
                <a:spcPct val="100000"/>
              </a:lnSpc>
              <a:spcBef>
                <a:spcPts val="1000"/>
              </a:spcBef>
              <a:spcAft>
                <a:spcPts val="0"/>
              </a:spcAft>
              <a:buClr>
                <a:srgbClr val="FF0000"/>
              </a:buClr>
              <a:buSzPts val="2800"/>
              <a:buNone/>
            </a:pPr>
            <a:r>
              <a:rPr lang="en-US">
                <a:solidFill>
                  <a:srgbClr val="FF0000"/>
                </a:solidFill>
              </a:rPr>
              <a:t>Syntax:</a:t>
            </a:r>
            <a:endParaRPr/>
          </a:p>
          <a:p>
            <a:pPr marL="457200" lvl="1" indent="0" algn="l" rtl="0">
              <a:lnSpc>
                <a:spcPct val="100000"/>
              </a:lnSpc>
              <a:spcBef>
                <a:spcPts val="500"/>
              </a:spcBef>
              <a:spcAft>
                <a:spcPts val="0"/>
              </a:spcAft>
              <a:buClr>
                <a:srgbClr val="FF0000"/>
              </a:buClr>
              <a:buSzPts val="2400"/>
              <a:buNone/>
            </a:pPr>
            <a:r>
              <a:rPr lang="en-US">
                <a:solidFill>
                  <a:srgbClr val="FF0000"/>
                </a:solidFill>
              </a:rPr>
              <a:t>function functionName (argument1, argument2, ...)</a:t>
            </a:r>
            <a:endParaRPr/>
          </a:p>
          <a:p>
            <a:pPr marL="457200" lvl="1" indent="0" algn="l" rtl="0">
              <a:lnSpc>
                <a:spcPct val="100000"/>
              </a:lnSpc>
              <a:spcBef>
                <a:spcPts val="500"/>
              </a:spcBef>
              <a:spcAft>
                <a:spcPts val="0"/>
              </a:spcAft>
              <a:buClr>
                <a:srgbClr val="FF0000"/>
              </a:buClr>
              <a:buSzPts val="2400"/>
              <a:buNone/>
            </a:pPr>
            <a:r>
              <a:rPr lang="en-US">
                <a:solidFill>
                  <a:srgbClr val="FF0000"/>
                </a:solidFill>
              </a:rPr>
              <a:t>{</a:t>
            </a:r>
            <a:endParaRPr/>
          </a:p>
          <a:p>
            <a:pPr marL="457200" lvl="1" indent="0" algn="l" rtl="0">
              <a:lnSpc>
                <a:spcPct val="100000"/>
              </a:lnSpc>
              <a:spcBef>
                <a:spcPts val="500"/>
              </a:spcBef>
              <a:spcAft>
                <a:spcPts val="0"/>
              </a:spcAft>
              <a:buClr>
                <a:srgbClr val="FF0000"/>
              </a:buClr>
              <a:buSzPts val="2400"/>
              <a:buNone/>
            </a:pPr>
            <a:r>
              <a:rPr lang="en-US">
                <a:solidFill>
                  <a:srgbClr val="FF0000"/>
                </a:solidFill>
              </a:rPr>
              <a:t>	//statement(s) here</a:t>
            </a:r>
            <a:endParaRPr/>
          </a:p>
          <a:p>
            <a:pPr marL="457200" lvl="1" indent="0" algn="l" rtl="0">
              <a:lnSpc>
                <a:spcPct val="100000"/>
              </a:lnSpc>
              <a:spcBef>
                <a:spcPts val="500"/>
              </a:spcBef>
              <a:spcAft>
                <a:spcPts val="0"/>
              </a:spcAft>
              <a:buClr>
                <a:srgbClr val="FF0000"/>
              </a:buClr>
              <a:buSzPts val="2400"/>
              <a:buNone/>
            </a:pPr>
            <a:r>
              <a:rPr lang="en-US">
                <a:solidFill>
                  <a:srgbClr val="FF0000"/>
                </a:solidFill>
              </a:rPr>
              <a:t>	//return statement;</a:t>
            </a:r>
            <a:endParaRPr/>
          </a:p>
          <a:p>
            <a:pPr marL="457200" lvl="1" indent="0" algn="l" rtl="0">
              <a:lnSpc>
                <a:spcPct val="100000"/>
              </a:lnSpc>
              <a:spcBef>
                <a:spcPts val="500"/>
              </a:spcBef>
              <a:spcAft>
                <a:spcPts val="0"/>
              </a:spcAft>
              <a:buClr>
                <a:srgbClr val="FF0000"/>
              </a:buClr>
              <a:buSzPts val="2400"/>
              <a:buNone/>
            </a:pPr>
            <a:r>
              <a:rPr lang="en-US">
                <a:solidFill>
                  <a:srgbClr val="FF0000"/>
                </a:solidFill>
              </a:rPr>
              <a:t>}</a:t>
            </a:r>
            <a:endParaRPr/>
          </a:p>
          <a:p>
            <a:pPr marL="0" lvl="0" indent="0" algn="l" rtl="0">
              <a:lnSpc>
                <a:spcPct val="100000"/>
              </a:lnSpc>
              <a:spcBef>
                <a:spcPts val="1000"/>
              </a:spcBef>
              <a:spcAft>
                <a:spcPts val="0"/>
              </a:spcAft>
              <a:buClr>
                <a:srgbClr val="2F5496"/>
              </a:buClr>
              <a:buSzPts val="2800"/>
              <a:buNone/>
            </a:pPr>
            <a:r>
              <a:rPr lang="en-US">
                <a:solidFill>
                  <a:srgbClr val="2F5496"/>
                </a:solidFill>
              </a:rPr>
              <a:t>return can be used anywhere in the function to stop the function’s work. Its better placed at the end. </a:t>
            </a:r>
            <a:endParaRPr sz="2800">
              <a:solidFill>
                <a:srgbClr val="2F5496"/>
              </a:solidFill>
            </a:endParaRPr>
          </a:p>
        </p:txBody>
      </p:sp>
      <p:sp>
        <p:nvSpPr>
          <p:cNvPr id="474" name="Google Shape;474;p39"/>
          <p:cNvSpPr txBox="1"/>
          <p:nvPr/>
        </p:nvSpPr>
        <p:spPr>
          <a:xfrm>
            <a:off x="1935979" y="406767"/>
            <a:ext cx="7762091"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User-defined functions</a:t>
            </a:r>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4"/>
          <p:cNvSpPr txBox="1"/>
          <p:nvPr/>
        </p:nvSpPr>
        <p:spPr>
          <a:xfrm>
            <a:off x="3201255" y="2003567"/>
            <a:ext cx="2319941" cy="58477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13A1C3"/>
                </a:solidFill>
                <a:latin typeface="Baumans"/>
                <a:ea typeface="Baumans"/>
                <a:cs typeface="Baumans"/>
                <a:sym typeface="Baumans"/>
              </a:rPr>
              <a:t>Constructor</a:t>
            </a:r>
            <a:endParaRPr sz="4800">
              <a:solidFill>
                <a:srgbClr val="13A1C3"/>
              </a:solidFill>
              <a:latin typeface="Baumans"/>
              <a:ea typeface="Baumans"/>
              <a:cs typeface="Baumans"/>
              <a:sym typeface="Baumans"/>
            </a:endParaRPr>
          </a:p>
        </p:txBody>
      </p:sp>
      <p:pic>
        <p:nvPicPr>
          <p:cNvPr id="204" name="Google Shape;204;p4"/>
          <p:cNvPicPr preferRelativeResize="0"/>
          <p:nvPr/>
        </p:nvPicPr>
        <p:blipFill rotWithShape="1">
          <a:blip r:embed="rId3">
            <a:alphaModFix/>
          </a:blip>
          <a:srcRect/>
          <a:stretch/>
        </p:blipFill>
        <p:spPr>
          <a:xfrm>
            <a:off x="782725" y="871849"/>
            <a:ext cx="4837063" cy="1663907"/>
          </a:xfrm>
          <a:prstGeom prst="rect">
            <a:avLst/>
          </a:prstGeom>
          <a:noFill/>
          <a:ln>
            <a:noFill/>
          </a:ln>
        </p:spPr>
      </p:pic>
      <p:sp>
        <p:nvSpPr>
          <p:cNvPr id="205" name="Google Shape;205;p4"/>
          <p:cNvSpPr txBox="1"/>
          <p:nvPr/>
        </p:nvSpPr>
        <p:spPr>
          <a:xfrm>
            <a:off x="6767539" y="1119984"/>
            <a:ext cx="3828792" cy="120032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a:solidFill>
                  <a:srgbClr val="FFC000"/>
                </a:solidFill>
                <a:latin typeface="Baumans"/>
                <a:ea typeface="Baumans"/>
                <a:cs typeface="Baumans"/>
                <a:sym typeface="Baumans"/>
              </a:rPr>
              <a:t>Object</a:t>
            </a:r>
            <a:endParaRPr sz="5400">
              <a:solidFill>
                <a:srgbClr val="FFC000"/>
              </a:solidFill>
              <a:latin typeface="Baumans"/>
              <a:ea typeface="Baumans"/>
              <a:cs typeface="Baumans"/>
              <a:sym typeface="Baumans"/>
            </a:endParaRPr>
          </a:p>
        </p:txBody>
      </p:sp>
      <p:sp>
        <p:nvSpPr>
          <p:cNvPr id="206" name="Google Shape;206;p4"/>
          <p:cNvSpPr txBox="1"/>
          <p:nvPr/>
        </p:nvSpPr>
        <p:spPr>
          <a:xfrm>
            <a:off x="782725" y="2820808"/>
            <a:ext cx="4837063" cy="1107996"/>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600">
                <a:solidFill>
                  <a:srgbClr val="C00000"/>
                </a:solidFill>
                <a:latin typeface="Baumans"/>
                <a:ea typeface="Baumans"/>
                <a:cs typeface="Baumans"/>
                <a:sym typeface="Baumans"/>
              </a:rPr>
              <a:t>Properties</a:t>
            </a:r>
            <a:endParaRPr sz="4800">
              <a:solidFill>
                <a:srgbClr val="C00000"/>
              </a:solidFill>
              <a:latin typeface="Baumans"/>
              <a:ea typeface="Baumans"/>
              <a:cs typeface="Baumans"/>
              <a:sym typeface="Baumans"/>
            </a:endParaRPr>
          </a:p>
        </p:txBody>
      </p:sp>
      <p:sp>
        <p:nvSpPr>
          <p:cNvPr id="207" name="Google Shape;207;p4"/>
          <p:cNvSpPr txBox="1"/>
          <p:nvPr/>
        </p:nvSpPr>
        <p:spPr>
          <a:xfrm>
            <a:off x="782724" y="4429299"/>
            <a:ext cx="4837063" cy="1107996"/>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600">
                <a:solidFill>
                  <a:srgbClr val="00B050"/>
                </a:solidFill>
                <a:latin typeface="Baumans"/>
                <a:ea typeface="Baumans"/>
                <a:cs typeface="Baumans"/>
                <a:sym typeface="Baumans"/>
              </a:rPr>
              <a:t>Functions</a:t>
            </a:r>
            <a:endParaRPr sz="5400">
              <a:solidFill>
                <a:srgbClr val="00B050"/>
              </a:solidFill>
              <a:latin typeface="Baumans"/>
              <a:ea typeface="Baumans"/>
              <a:cs typeface="Baumans"/>
              <a:sym typeface="Baumans"/>
            </a:endParaRPr>
          </a:p>
        </p:txBody>
      </p:sp>
      <p:sp>
        <p:nvSpPr>
          <p:cNvPr id="208" name="Google Shape;208;p4"/>
          <p:cNvSpPr txBox="1"/>
          <p:nvPr/>
        </p:nvSpPr>
        <p:spPr>
          <a:xfrm>
            <a:off x="6628237" y="2820808"/>
            <a:ext cx="3968094" cy="1107996"/>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600">
                <a:solidFill>
                  <a:srgbClr val="FF0000"/>
                </a:solidFill>
                <a:latin typeface="Baumans"/>
                <a:ea typeface="Baumans"/>
                <a:cs typeface="Baumans"/>
                <a:sym typeface="Baumans"/>
              </a:rPr>
              <a:t>Properties</a:t>
            </a:r>
            <a:endParaRPr sz="5400">
              <a:solidFill>
                <a:srgbClr val="FF0000"/>
              </a:solidFill>
              <a:latin typeface="Baumans"/>
              <a:ea typeface="Baumans"/>
              <a:cs typeface="Baumans"/>
              <a:sym typeface="Baumans"/>
            </a:endParaRPr>
          </a:p>
        </p:txBody>
      </p:sp>
      <p:sp>
        <p:nvSpPr>
          <p:cNvPr id="209" name="Google Shape;209;p4"/>
          <p:cNvSpPr txBox="1"/>
          <p:nvPr/>
        </p:nvSpPr>
        <p:spPr>
          <a:xfrm>
            <a:off x="6628237" y="4429299"/>
            <a:ext cx="3890248" cy="1107996"/>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600">
                <a:solidFill>
                  <a:srgbClr val="92D050"/>
                </a:solidFill>
                <a:latin typeface="Baumans"/>
                <a:ea typeface="Baumans"/>
                <a:cs typeface="Baumans"/>
                <a:sym typeface="Baumans"/>
              </a:rPr>
              <a:t>Functions</a:t>
            </a:r>
            <a:endParaRPr sz="5400">
              <a:solidFill>
                <a:srgbClr val="92D050"/>
              </a:solidFill>
              <a:latin typeface="Baumans"/>
              <a:ea typeface="Baumans"/>
              <a:cs typeface="Baumans"/>
              <a:sym typeface="Baumans"/>
            </a:endParaRPr>
          </a:p>
        </p:txBody>
      </p:sp>
      <p:cxnSp>
        <p:nvCxnSpPr>
          <p:cNvPr id="210" name="Google Shape;210;p4"/>
          <p:cNvCxnSpPr/>
          <p:nvPr/>
        </p:nvCxnSpPr>
        <p:spPr>
          <a:xfrm>
            <a:off x="6013342" y="790415"/>
            <a:ext cx="0" cy="5303287"/>
          </a:xfrm>
          <a:prstGeom prst="straightConnector1">
            <a:avLst/>
          </a:prstGeom>
          <a:noFill/>
          <a:ln w="76200" cap="flat" cmpd="sng">
            <a:solidFill>
              <a:srgbClr val="7B7B7B"/>
            </a:solidFill>
            <a:prstDash val="solid"/>
            <a:miter lim="800000"/>
            <a:headEnd type="none" w="sm" len="sm"/>
            <a:tailEnd type="none" w="sm" len="sm"/>
          </a:ln>
        </p:spPr>
      </p:cxnSp>
    </p:spTree>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0"/>
          <p:cNvSpPr txBox="1"/>
          <p:nvPr/>
        </p:nvSpPr>
        <p:spPr>
          <a:xfrm rot="-5400000">
            <a:off x="-356577" y="2863614"/>
            <a:ext cx="5376982" cy="923330"/>
          </a:xfrm>
          <a:prstGeom prst="rect">
            <a:avLst/>
          </a:prstGeom>
          <a:solidFill>
            <a:srgbClr val="1E4E7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a:solidFill>
                  <a:schemeClr val="lt1"/>
                </a:solidFill>
                <a:latin typeface="Calibri"/>
                <a:ea typeface="Calibri"/>
                <a:cs typeface="Calibri"/>
                <a:sym typeface="Calibri"/>
              </a:rPr>
              <a:t>Functions</a:t>
            </a:r>
            <a:endParaRPr/>
          </a:p>
        </p:txBody>
      </p:sp>
      <p:sp>
        <p:nvSpPr>
          <p:cNvPr id="481" name="Google Shape;481;p40"/>
          <p:cNvSpPr txBox="1"/>
          <p:nvPr/>
        </p:nvSpPr>
        <p:spPr>
          <a:xfrm>
            <a:off x="3947817" y="636788"/>
            <a:ext cx="6485335" cy="769441"/>
          </a:xfrm>
          <a:prstGeom prst="rect">
            <a:avLst/>
          </a:prstGeom>
          <a:solidFill>
            <a:srgbClr val="92D05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lt1"/>
                </a:solidFill>
                <a:latin typeface="Calibri"/>
                <a:ea typeface="Calibri"/>
                <a:cs typeface="Calibri"/>
                <a:sym typeface="Calibri"/>
              </a:rPr>
              <a:t>Defining function</a:t>
            </a:r>
            <a:endParaRPr/>
          </a:p>
        </p:txBody>
      </p:sp>
      <p:sp>
        <p:nvSpPr>
          <p:cNvPr id="482" name="Google Shape;482;p40"/>
          <p:cNvSpPr txBox="1"/>
          <p:nvPr/>
        </p:nvSpPr>
        <p:spPr>
          <a:xfrm>
            <a:off x="3947816" y="4540383"/>
            <a:ext cx="6485335" cy="769441"/>
          </a:xfrm>
          <a:prstGeom prst="rect">
            <a:avLst/>
          </a:prstGeom>
          <a:solidFill>
            <a:srgbClr val="C0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lt1"/>
                </a:solidFill>
                <a:latin typeface="Calibri"/>
                <a:ea typeface="Calibri"/>
                <a:cs typeface="Calibri"/>
                <a:sym typeface="Calibri"/>
              </a:rPr>
              <a:t>Calling function</a:t>
            </a:r>
            <a:endParaRPr/>
          </a:p>
        </p:txBody>
      </p:sp>
      <p:sp>
        <p:nvSpPr>
          <p:cNvPr id="483" name="Google Shape;483;p40"/>
          <p:cNvSpPr/>
          <p:nvPr/>
        </p:nvSpPr>
        <p:spPr>
          <a:xfrm>
            <a:off x="3947816" y="1542145"/>
            <a:ext cx="6485337"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0070C0"/>
                </a:solidFill>
                <a:latin typeface="Consolas"/>
                <a:ea typeface="Consolas"/>
                <a:cs typeface="Consolas"/>
                <a:sym typeface="Consolas"/>
              </a:rPr>
              <a:t>function</a:t>
            </a:r>
            <a:r>
              <a:rPr lang="en-US" sz="3600" b="1">
                <a:solidFill>
                  <a:schemeClr val="dk1"/>
                </a:solidFill>
                <a:latin typeface="Consolas"/>
                <a:ea typeface="Consolas"/>
                <a:cs typeface="Consolas"/>
                <a:sym typeface="Consolas"/>
              </a:rPr>
              <a:t> </a:t>
            </a:r>
            <a:r>
              <a:rPr lang="en-US" sz="3600" b="1">
                <a:solidFill>
                  <a:srgbClr val="BF9000"/>
                </a:solidFill>
                <a:latin typeface="Consolas"/>
                <a:ea typeface="Consolas"/>
                <a:cs typeface="Consolas"/>
                <a:sym typeface="Consolas"/>
              </a:rPr>
              <a:t>myFunction</a:t>
            </a:r>
            <a:r>
              <a:rPr lang="en-US" sz="3600" b="1">
                <a:solidFill>
                  <a:srgbClr val="00B050"/>
                </a:solidFill>
                <a:latin typeface="Consolas"/>
                <a:ea typeface="Consolas"/>
                <a:cs typeface="Consolas"/>
                <a:sym typeface="Consolas"/>
              </a:rPr>
              <a:t>(</a:t>
            </a:r>
            <a:r>
              <a:rPr lang="en-US" sz="3600" b="1">
                <a:solidFill>
                  <a:srgbClr val="FF0000"/>
                </a:solidFill>
                <a:latin typeface="Consolas"/>
                <a:ea typeface="Consolas"/>
                <a:cs typeface="Consolas"/>
                <a:sym typeface="Consolas"/>
              </a:rPr>
              <a:t>x,l</a:t>
            </a:r>
            <a:r>
              <a:rPr lang="en-US" sz="3600" b="1">
                <a:solidFill>
                  <a:srgbClr val="00B050"/>
                </a:solidFill>
                <a:latin typeface="Consolas"/>
                <a:ea typeface="Consolas"/>
                <a:cs typeface="Consolas"/>
                <a:sym typeface="Consolas"/>
              </a:rPr>
              <a:t>)</a:t>
            </a:r>
            <a:endParaRPr/>
          </a:p>
          <a:p>
            <a:pPr marL="0" marR="0" lvl="0" indent="0" algn="l" rtl="0">
              <a:spcBef>
                <a:spcPts val="0"/>
              </a:spcBef>
              <a:spcAft>
                <a:spcPts val="0"/>
              </a:spcAft>
              <a:buNone/>
            </a:pPr>
            <a:r>
              <a:rPr lang="en-US" sz="3600" b="1">
                <a:solidFill>
                  <a:srgbClr val="00B050"/>
                </a:solidFill>
                <a:latin typeface="Consolas"/>
                <a:ea typeface="Consolas"/>
                <a:cs typeface="Consolas"/>
                <a:sym typeface="Consolas"/>
              </a:rPr>
              <a:t>{</a:t>
            </a:r>
            <a:endParaRPr/>
          </a:p>
          <a:p>
            <a:pPr marL="0" marR="0" lvl="0" indent="0" algn="l" rtl="0">
              <a:spcBef>
                <a:spcPts val="0"/>
              </a:spcBef>
              <a:spcAft>
                <a:spcPts val="0"/>
              </a:spcAft>
              <a:buNone/>
            </a:pPr>
            <a:r>
              <a:rPr lang="en-US" sz="3600" b="1">
                <a:solidFill>
                  <a:schemeClr val="dk1"/>
                </a:solidFill>
                <a:latin typeface="Consolas"/>
                <a:ea typeface="Consolas"/>
                <a:cs typeface="Consolas"/>
                <a:sym typeface="Consolas"/>
              </a:rPr>
              <a:t>	var y = x+l;</a:t>
            </a:r>
            <a:endParaRPr/>
          </a:p>
          <a:p>
            <a:pPr marL="0" marR="0" lvl="0" indent="0" algn="l" rtl="0">
              <a:spcBef>
                <a:spcPts val="0"/>
              </a:spcBef>
              <a:spcAft>
                <a:spcPts val="0"/>
              </a:spcAft>
              <a:buNone/>
            </a:pPr>
            <a:r>
              <a:rPr lang="en-US" sz="3600" b="1">
                <a:solidFill>
                  <a:schemeClr val="dk1"/>
                </a:solidFill>
                <a:latin typeface="Consolas"/>
                <a:ea typeface="Consolas"/>
                <a:cs typeface="Consolas"/>
                <a:sym typeface="Consolas"/>
              </a:rPr>
              <a:t>	</a:t>
            </a:r>
            <a:r>
              <a:rPr lang="en-US" sz="3600" b="1">
                <a:solidFill>
                  <a:srgbClr val="00B0F0"/>
                </a:solidFill>
                <a:latin typeface="Consolas"/>
                <a:ea typeface="Consolas"/>
                <a:cs typeface="Consolas"/>
                <a:sym typeface="Consolas"/>
              </a:rPr>
              <a:t>return</a:t>
            </a:r>
            <a:r>
              <a:rPr lang="en-US" sz="3600" b="1">
                <a:solidFill>
                  <a:schemeClr val="dk1"/>
                </a:solidFill>
                <a:latin typeface="Consolas"/>
                <a:ea typeface="Consolas"/>
                <a:cs typeface="Consolas"/>
                <a:sym typeface="Consolas"/>
              </a:rPr>
              <a:t> y;</a:t>
            </a:r>
            <a:endParaRPr/>
          </a:p>
          <a:p>
            <a:pPr marL="0" marR="0" lvl="0" indent="0" algn="l" rtl="0">
              <a:spcBef>
                <a:spcPts val="0"/>
              </a:spcBef>
              <a:spcAft>
                <a:spcPts val="0"/>
              </a:spcAft>
              <a:buNone/>
            </a:pPr>
            <a:r>
              <a:rPr lang="en-US" sz="3600" b="1">
                <a:solidFill>
                  <a:srgbClr val="00B050"/>
                </a:solidFill>
                <a:latin typeface="Consolas"/>
                <a:ea typeface="Consolas"/>
                <a:cs typeface="Consolas"/>
                <a:sym typeface="Consolas"/>
              </a:rPr>
              <a:t>}</a:t>
            </a:r>
            <a:endParaRPr/>
          </a:p>
        </p:txBody>
      </p:sp>
      <p:sp>
        <p:nvSpPr>
          <p:cNvPr id="484" name="Google Shape;484;p40"/>
          <p:cNvSpPr/>
          <p:nvPr/>
        </p:nvSpPr>
        <p:spPr>
          <a:xfrm>
            <a:off x="3947817" y="5445740"/>
            <a:ext cx="582555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onsolas"/>
                <a:ea typeface="Consolas"/>
                <a:cs typeface="Consolas"/>
                <a:sym typeface="Consolas"/>
              </a:rPr>
              <a:t>var z = </a:t>
            </a:r>
            <a:r>
              <a:rPr lang="en-US" sz="3600" b="1">
                <a:solidFill>
                  <a:srgbClr val="BF9000"/>
                </a:solidFill>
                <a:latin typeface="Consolas"/>
                <a:ea typeface="Consolas"/>
                <a:cs typeface="Consolas"/>
                <a:sym typeface="Consolas"/>
              </a:rPr>
              <a:t>myFunction</a:t>
            </a:r>
            <a:r>
              <a:rPr lang="en-US" sz="3600" b="1">
                <a:solidFill>
                  <a:srgbClr val="00B050"/>
                </a:solidFill>
                <a:latin typeface="Consolas"/>
                <a:ea typeface="Consolas"/>
                <a:cs typeface="Consolas"/>
                <a:sym typeface="Consolas"/>
              </a:rPr>
              <a:t>(</a:t>
            </a:r>
            <a:r>
              <a:rPr lang="en-US" sz="3600" b="1">
                <a:solidFill>
                  <a:srgbClr val="FF0000"/>
                </a:solidFill>
                <a:latin typeface="Consolas"/>
                <a:ea typeface="Consolas"/>
                <a:cs typeface="Consolas"/>
                <a:sym typeface="Consolas"/>
              </a:rPr>
              <a:t>5,6</a:t>
            </a:r>
            <a:r>
              <a:rPr lang="en-US" sz="3600" b="1">
                <a:solidFill>
                  <a:srgbClr val="00B050"/>
                </a:solidFill>
                <a:latin typeface="Consolas"/>
                <a:ea typeface="Consolas"/>
                <a:cs typeface="Consolas"/>
                <a:sym typeface="Consolas"/>
              </a:rPr>
              <a:t>)</a:t>
            </a:r>
            <a:endParaRPr/>
          </a:p>
        </p:txBody>
      </p:sp>
    </p:spTree>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grpSp>
        <p:nvGrpSpPr>
          <p:cNvPr id="661" name="Google Shape;661;p63"/>
          <p:cNvGrpSpPr/>
          <p:nvPr/>
        </p:nvGrpSpPr>
        <p:grpSpPr>
          <a:xfrm>
            <a:off x="2389504" y="2641807"/>
            <a:ext cx="6092190" cy="2226318"/>
            <a:chOff x="338454" y="870157"/>
            <a:chExt cx="6092190" cy="2226318"/>
          </a:xfrm>
        </p:grpSpPr>
        <p:sp>
          <p:nvSpPr>
            <p:cNvPr id="662" name="Google Shape;662;p63"/>
            <p:cNvSpPr/>
            <p:nvPr/>
          </p:nvSpPr>
          <p:spPr>
            <a:xfrm>
              <a:off x="338454" y="870157"/>
              <a:ext cx="6092190" cy="55383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3"/>
            <p:cNvSpPr txBox="1"/>
            <p:nvPr/>
          </p:nvSpPr>
          <p:spPr>
            <a:xfrm>
              <a:off x="338454" y="870157"/>
              <a:ext cx="6092190" cy="553835"/>
            </a:xfrm>
            <a:prstGeom prst="rect">
              <a:avLst/>
            </a:prstGeom>
            <a:noFill/>
            <a:ln>
              <a:noFill/>
            </a:ln>
          </p:spPr>
          <p:txBody>
            <a:bodyPr spcFirstLastPara="1" wrap="square" lIns="95250" tIns="95250" rIns="95250" bIns="95250" anchor="b" anchorCtr="0">
              <a:noAutofit/>
            </a:bodyPr>
            <a:lstStyle/>
            <a:p>
              <a:pPr marL="0" marR="0" lvl="0" indent="0" algn="l" rtl="0">
                <a:lnSpc>
                  <a:spcPct val="90000"/>
                </a:lnSpc>
                <a:spcBef>
                  <a:spcPts val="0"/>
                </a:spcBef>
                <a:spcAft>
                  <a:spcPts val="0"/>
                </a:spcAft>
                <a:buNone/>
              </a:pPr>
              <a:r>
                <a:rPr lang="en-US" sz="2500">
                  <a:solidFill>
                    <a:schemeClr val="dk1"/>
                  </a:solidFill>
                  <a:latin typeface="Calibri"/>
                  <a:ea typeface="Calibri"/>
                  <a:cs typeface="Calibri"/>
                  <a:sym typeface="Calibri"/>
                </a:rPr>
                <a:t>try</a:t>
              </a:r>
              <a:endParaRPr/>
            </a:p>
          </p:txBody>
        </p:sp>
        <p:sp>
          <p:nvSpPr>
            <p:cNvPr id="664" name="Google Shape;664;p63"/>
            <p:cNvSpPr/>
            <p:nvPr/>
          </p:nvSpPr>
          <p:spPr>
            <a:xfrm>
              <a:off x="338454" y="1423993"/>
              <a:ext cx="812292" cy="135382"/>
            </a:xfrm>
            <a:prstGeom prst="parallelogram">
              <a:avLst>
                <a:gd name="adj" fmla="val 140840"/>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3"/>
            <p:cNvSpPr/>
            <p:nvPr/>
          </p:nvSpPr>
          <p:spPr>
            <a:xfrm>
              <a:off x="1198130" y="1423993"/>
              <a:ext cx="812292" cy="135382"/>
            </a:xfrm>
            <a:prstGeom prst="parallelogram">
              <a:avLst>
                <a:gd name="adj" fmla="val 140840"/>
              </a:avLst>
            </a:prstGeom>
            <a:solidFill>
              <a:srgbClr val="E87B36"/>
            </a:solidFill>
            <a:ln w="12700" cap="flat" cmpd="sng">
              <a:solidFill>
                <a:srgbClr val="E87B3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3"/>
            <p:cNvSpPr/>
            <p:nvPr/>
          </p:nvSpPr>
          <p:spPr>
            <a:xfrm>
              <a:off x="2057806" y="1423993"/>
              <a:ext cx="812292" cy="135382"/>
            </a:xfrm>
            <a:prstGeom prst="parallelogram">
              <a:avLst>
                <a:gd name="adj" fmla="val 140840"/>
              </a:avLst>
            </a:prstGeom>
            <a:solidFill>
              <a:srgbClr val="E3793D"/>
            </a:solidFill>
            <a:ln w="12700" cap="flat" cmpd="sng">
              <a:solidFill>
                <a:srgbClr val="E3793D"/>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3"/>
            <p:cNvSpPr/>
            <p:nvPr/>
          </p:nvSpPr>
          <p:spPr>
            <a:xfrm>
              <a:off x="2917482" y="1423993"/>
              <a:ext cx="812292" cy="135382"/>
            </a:xfrm>
            <a:prstGeom prst="parallelogram">
              <a:avLst>
                <a:gd name="adj" fmla="val 140840"/>
              </a:avLst>
            </a:prstGeom>
            <a:solidFill>
              <a:srgbClr val="DE7944"/>
            </a:solidFill>
            <a:ln w="12700" cap="flat" cmpd="sng">
              <a:solidFill>
                <a:srgbClr val="DE794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63"/>
            <p:cNvSpPr/>
            <p:nvPr/>
          </p:nvSpPr>
          <p:spPr>
            <a:xfrm>
              <a:off x="3777157" y="1423993"/>
              <a:ext cx="812292" cy="135382"/>
            </a:xfrm>
            <a:prstGeom prst="parallelogram">
              <a:avLst>
                <a:gd name="adj" fmla="val 140840"/>
              </a:avLst>
            </a:prstGeom>
            <a:solidFill>
              <a:srgbClr val="DB784A"/>
            </a:solidFill>
            <a:ln w="12700" cap="flat" cmpd="sng">
              <a:solidFill>
                <a:srgbClr val="DB784A"/>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63"/>
            <p:cNvSpPr/>
            <p:nvPr/>
          </p:nvSpPr>
          <p:spPr>
            <a:xfrm>
              <a:off x="4636833" y="1423993"/>
              <a:ext cx="812292" cy="135382"/>
            </a:xfrm>
            <a:prstGeom prst="parallelogram">
              <a:avLst>
                <a:gd name="adj" fmla="val 140840"/>
              </a:avLst>
            </a:prstGeom>
            <a:solidFill>
              <a:srgbClr val="D77850"/>
            </a:solidFill>
            <a:ln w="12700" cap="flat" cmpd="sng">
              <a:solidFill>
                <a:srgbClr val="D77850"/>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63"/>
            <p:cNvSpPr/>
            <p:nvPr/>
          </p:nvSpPr>
          <p:spPr>
            <a:xfrm>
              <a:off x="5496509" y="1423993"/>
              <a:ext cx="812292" cy="135382"/>
            </a:xfrm>
            <a:prstGeom prst="parallelogram">
              <a:avLst>
                <a:gd name="adj" fmla="val 140840"/>
              </a:avLst>
            </a:prstGeom>
            <a:solidFill>
              <a:srgbClr val="D27A57"/>
            </a:solidFill>
            <a:ln w="12700" cap="flat" cmpd="sng">
              <a:solidFill>
                <a:srgbClr val="D27A57"/>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63"/>
            <p:cNvSpPr/>
            <p:nvPr/>
          </p:nvSpPr>
          <p:spPr>
            <a:xfrm>
              <a:off x="338454" y="1638707"/>
              <a:ext cx="6092190" cy="55383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63"/>
            <p:cNvSpPr txBox="1"/>
            <p:nvPr/>
          </p:nvSpPr>
          <p:spPr>
            <a:xfrm>
              <a:off x="338454" y="1638707"/>
              <a:ext cx="6092190" cy="553835"/>
            </a:xfrm>
            <a:prstGeom prst="rect">
              <a:avLst/>
            </a:prstGeom>
            <a:noFill/>
            <a:ln>
              <a:noFill/>
            </a:ln>
          </p:spPr>
          <p:txBody>
            <a:bodyPr spcFirstLastPara="1" wrap="square" lIns="95250" tIns="95250" rIns="95250" bIns="95250" anchor="b" anchorCtr="0">
              <a:noAutofit/>
            </a:bodyPr>
            <a:lstStyle/>
            <a:p>
              <a:pPr marL="0" marR="0" lvl="0" indent="0" algn="l" rtl="0">
                <a:lnSpc>
                  <a:spcPct val="90000"/>
                </a:lnSpc>
                <a:spcBef>
                  <a:spcPts val="0"/>
                </a:spcBef>
                <a:spcAft>
                  <a:spcPts val="0"/>
                </a:spcAft>
                <a:buNone/>
              </a:pPr>
              <a:r>
                <a:rPr lang="en-US" sz="2500">
                  <a:solidFill>
                    <a:schemeClr val="dk1"/>
                  </a:solidFill>
                  <a:latin typeface="Calibri"/>
                  <a:ea typeface="Calibri"/>
                  <a:cs typeface="Calibri"/>
                  <a:sym typeface="Calibri"/>
                </a:rPr>
                <a:t>catch</a:t>
              </a:r>
              <a:endParaRPr/>
            </a:p>
          </p:txBody>
        </p:sp>
        <p:sp>
          <p:nvSpPr>
            <p:cNvPr id="673" name="Google Shape;673;p63"/>
            <p:cNvSpPr/>
            <p:nvPr/>
          </p:nvSpPr>
          <p:spPr>
            <a:xfrm>
              <a:off x="338454" y="2192543"/>
              <a:ext cx="812292" cy="135382"/>
            </a:xfrm>
            <a:prstGeom prst="parallelogram">
              <a:avLst>
                <a:gd name="adj" fmla="val 140840"/>
              </a:avLst>
            </a:prstGeom>
            <a:solidFill>
              <a:srgbClr val="CF7A5C"/>
            </a:solidFill>
            <a:ln w="12700" cap="flat" cmpd="sng">
              <a:solidFill>
                <a:srgbClr val="CF7A5C"/>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63"/>
            <p:cNvSpPr/>
            <p:nvPr/>
          </p:nvSpPr>
          <p:spPr>
            <a:xfrm>
              <a:off x="1198130" y="2192543"/>
              <a:ext cx="812292" cy="135382"/>
            </a:xfrm>
            <a:prstGeom prst="parallelogram">
              <a:avLst>
                <a:gd name="adj" fmla="val 140840"/>
              </a:avLst>
            </a:prstGeom>
            <a:solidFill>
              <a:srgbClr val="CB7C63"/>
            </a:solidFill>
            <a:ln w="12700" cap="flat" cmpd="sng">
              <a:solidFill>
                <a:srgbClr val="CB7C6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3"/>
            <p:cNvSpPr/>
            <p:nvPr/>
          </p:nvSpPr>
          <p:spPr>
            <a:xfrm>
              <a:off x="2057806" y="2192543"/>
              <a:ext cx="812292" cy="135382"/>
            </a:xfrm>
            <a:prstGeom prst="parallelogram">
              <a:avLst>
                <a:gd name="adj" fmla="val 140840"/>
              </a:avLst>
            </a:prstGeom>
            <a:solidFill>
              <a:srgbClr val="C77D69"/>
            </a:solidFill>
            <a:ln w="12700" cap="flat" cmpd="sng">
              <a:solidFill>
                <a:srgbClr val="C77D6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63"/>
            <p:cNvSpPr/>
            <p:nvPr/>
          </p:nvSpPr>
          <p:spPr>
            <a:xfrm>
              <a:off x="2917482" y="2192543"/>
              <a:ext cx="812292" cy="135382"/>
            </a:xfrm>
            <a:prstGeom prst="parallelogram">
              <a:avLst>
                <a:gd name="adj" fmla="val 140840"/>
              </a:avLst>
            </a:prstGeom>
            <a:solidFill>
              <a:srgbClr val="C47F6E"/>
            </a:solidFill>
            <a:ln w="12700" cap="flat" cmpd="sng">
              <a:solidFill>
                <a:srgbClr val="C47F6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63"/>
            <p:cNvSpPr/>
            <p:nvPr/>
          </p:nvSpPr>
          <p:spPr>
            <a:xfrm>
              <a:off x="3777157" y="2192543"/>
              <a:ext cx="812292" cy="135382"/>
            </a:xfrm>
            <a:prstGeom prst="parallelogram">
              <a:avLst>
                <a:gd name="adj" fmla="val 140840"/>
              </a:avLst>
            </a:prstGeom>
            <a:solidFill>
              <a:srgbClr val="C08274"/>
            </a:solidFill>
            <a:ln w="12700" cap="flat" cmpd="sng">
              <a:solidFill>
                <a:srgbClr val="C0827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63"/>
            <p:cNvSpPr/>
            <p:nvPr/>
          </p:nvSpPr>
          <p:spPr>
            <a:xfrm>
              <a:off x="4636833" y="2192543"/>
              <a:ext cx="812292" cy="135382"/>
            </a:xfrm>
            <a:prstGeom prst="parallelogram">
              <a:avLst>
                <a:gd name="adj" fmla="val 140840"/>
              </a:avLst>
            </a:prstGeom>
            <a:solidFill>
              <a:srgbClr val="BC857A"/>
            </a:solidFill>
            <a:ln w="12700" cap="flat" cmpd="sng">
              <a:solidFill>
                <a:srgbClr val="BC857A"/>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3"/>
            <p:cNvSpPr/>
            <p:nvPr/>
          </p:nvSpPr>
          <p:spPr>
            <a:xfrm>
              <a:off x="5496509" y="2192543"/>
              <a:ext cx="812292" cy="135382"/>
            </a:xfrm>
            <a:prstGeom prst="parallelogram">
              <a:avLst>
                <a:gd name="adj" fmla="val 140840"/>
              </a:avLst>
            </a:prstGeom>
            <a:solidFill>
              <a:srgbClr val="B98880"/>
            </a:solidFill>
            <a:ln w="12700" cap="flat" cmpd="sng">
              <a:solidFill>
                <a:srgbClr val="B98880"/>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63"/>
            <p:cNvSpPr/>
            <p:nvPr/>
          </p:nvSpPr>
          <p:spPr>
            <a:xfrm>
              <a:off x="338454" y="2407257"/>
              <a:ext cx="6092190" cy="55383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63"/>
            <p:cNvSpPr txBox="1"/>
            <p:nvPr/>
          </p:nvSpPr>
          <p:spPr>
            <a:xfrm>
              <a:off x="338454" y="2407257"/>
              <a:ext cx="6092190" cy="553835"/>
            </a:xfrm>
            <a:prstGeom prst="rect">
              <a:avLst/>
            </a:prstGeom>
            <a:noFill/>
            <a:ln>
              <a:noFill/>
            </a:ln>
          </p:spPr>
          <p:txBody>
            <a:bodyPr spcFirstLastPara="1" wrap="square" lIns="95250" tIns="95250" rIns="95250" bIns="95250" anchor="b" anchorCtr="0">
              <a:noAutofit/>
            </a:bodyPr>
            <a:lstStyle/>
            <a:p>
              <a:pPr marL="0" marR="0" lvl="0" indent="0" algn="l" rtl="0">
                <a:lnSpc>
                  <a:spcPct val="90000"/>
                </a:lnSpc>
                <a:spcBef>
                  <a:spcPts val="0"/>
                </a:spcBef>
                <a:spcAft>
                  <a:spcPts val="0"/>
                </a:spcAft>
                <a:buNone/>
              </a:pPr>
              <a:r>
                <a:rPr lang="en-US" sz="2500">
                  <a:solidFill>
                    <a:schemeClr val="dk1"/>
                  </a:solidFill>
                  <a:latin typeface="Calibri"/>
                  <a:ea typeface="Calibri"/>
                  <a:cs typeface="Calibri"/>
                  <a:sym typeface="Calibri"/>
                </a:rPr>
                <a:t>throw</a:t>
              </a:r>
              <a:endParaRPr/>
            </a:p>
          </p:txBody>
        </p:sp>
        <p:sp>
          <p:nvSpPr>
            <p:cNvPr id="682" name="Google Shape;682;p63"/>
            <p:cNvSpPr/>
            <p:nvPr/>
          </p:nvSpPr>
          <p:spPr>
            <a:xfrm>
              <a:off x="338454" y="2961093"/>
              <a:ext cx="812292" cy="135382"/>
            </a:xfrm>
            <a:prstGeom prst="parallelogram">
              <a:avLst>
                <a:gd name="adj" fmla="val 140840"/>
              </a:avLst>
            </a:prstGeom>
            <a:solidFill>
              <a:srgbClr val="B68B85"/>
            </a:solidFill>
            <a:ln w="12700" cap="flat" cmpd="sng">
              <a:solidFill>
                <a:srgbClr val="B68B8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63"/>
            <p:cNvSpPr/>
            <p:nvPr/>
          </p:nvSpPr>
          <p:spPr>
            <a:xfrm>
              <a:off x="1198130" y="2961093"/>
              <a:ext cx="812292" cy="135382"/>
            </a:xfrm>
            <a:prstGeom prst="parallelogram">
              <a:avLst>
                <a:gd name="adj" fmla="val 140840"/>
              </a:avLst>
            </a:prstGeom>
            <a:solidFill>
              <a:srgbClr val="B38E8A"/>
            </a:solidFill>
            <a:ln w="12700" cap="flat" cmpd="sng">
              <a:solidFill>
                <a:srgbClr val="B38E8A"/>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63"/>
            <p:cNvSpPr/>
            <p:nvPr/>
          </p:nvSpPr>
          <p:spPr>
            <a:xfrm>
              <a:off x="2057806" y="2961093"/>
              <a:ext cx="812292" cy="135382"/>
            </a:xfrm>
            <a:prstGeom prst="parallelogram">
              <a:avLst>
                <a:gd name="adj" fmla="val 140840"/>
              </a:avLst>
            </a:prstGeom>
            <a:solidFill>
              <a:srgbClr val="AF9390"/>
            </a:solidFill>
            <a:ln w="12700" cap="flat" cmpd="sng">
              <a:solidFill>
                <a:srgbClr val="AF9390"/>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63"/>
            <p:cNvSpPr/>
            <p:nvPr/>
          </p:nvSpPr>
          <p:spPr>
            <a:xfrm>
              <a:off x="2917482" y="2961093"/>
              <a:ext cx="812292" cy="135382"/>
            </a:xfrm>
            <a:prstGeom prst="parallelogram">
              <a:avLst>
                <a:gd name="adj" fmla="val 140840"/>
              </a:avLst>
            </a:prstGeom>
            <a:solidFill>
              <a:srgbClr val="AD9695"/>
            </a:solidFill>
            <a:ln w="12700" cap="flat" cmpd="sng">
              <a:solidFill>
                <a:srgbClr val="AD969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63"/>
            <p:cNvSpPr/>
            <p:nvPr/>
          </p:nvSpPr>
          <p:spPr>
            <a:xfrm>
              <a:off x="3777157" y="2961093"/>
              <a:ext cx="812292" cy="135382"/>
            </a:xfrm>
            <a:prstGeom prst="parallelogram">
              <a:avLst>
                <a:gd name="adj" fmla="val 140840"/>
              </a:avLst>
            </a:prstGeom>
            <a:solidFill>
              <a:srgbClr val="AA9B9A"/>
            </a:solidFill>
            <a:ln w="12700" cap="flat" cmpd="sng">
              <a:solidFill>
                <a:srgbClr val="AA9B9A"/>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63"/>
            <p:cNvSpPr/>
            <p:nvPr/>
          </p:nvSpPr>
          <p:spPr>
            <a:xfrm>
              <a:off x="4636833" y="2961093"/>
              <a:ext cx="812292" cy="135382"/>
            </a:xfrm>
            <a:prstGeom prst="parallelogram">
              <a:avLst>
                <a:gd name="adj" fmla="val 140840"/>
              </a:avLst>
            </a:prstGeom>
            <a:solidFill>
              <a:srgbClr val="A79F9F"/>
            </a:solidFill>
            <a:ln w="12700" cap="flat" cmpd="sng">
              <a:solidFill>
                <a:srgbClr val="A79F9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63"/>
            <p:cNvSpPr/>
            <p:nvPr/>
          </p:nvSpPr>
          <p:spPr>
            <a:xfrm>
              <a:off x="5496509" y="2961093"/>
              <a:ext cx="812292" cy="135382"/>
            </a:xfrm>
            <a:prstGeom prst="parallelogram">
              <a:avLst>
                <a:gd name="adj" fmla="val 140840"/>
              </a:avLst>
            </a:prstGeom>
            <a:solidFill>
              <a:srgbClr val="A4A4A4"/>
            </a:solidFill>
            <a:ln w="12700" cap="flat" cmpd="sng">
              <a:solidFill>
                <a:srgbClr val="A4A4A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9" name="Google Shape;689;p63"/>
          <p:cNvSpPr/>
          <p:nvPr/>
        </p:nvSpPr>
        <p:spPr>
          <a:xfrm>
            <a:off x="1099340" y="826363"/>
            <a:ext cx="4756337" cy="769441"/>
          </a:xfrm>
          <a:prstGeom prst="rect">
            <a:avLst/>
          </a:prstGeom>
          <a:solidFill>
            <a:srgbClr val="8296B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Error Handling</a:t>
            </a:r>
            <a:endParaRPr/>
          </a:p>
        </p:txBody>
      </p:sp>
      <p:sp>
        <p:nvSpPr>
          <p:cNvPr id="690" name="Google Shape;690;p63"/>
          <p:cNvSpPr/>
          <p:nvPr/>
        </p:nvSpPr>
        <p:spPr>
          <a:xfrm rot="-5400000">
            <a:off x="7722659" y="3570270"/>
            <a:ext cx="3566583" cy="769441"/>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a:solidFill>
                  <a:schemeClr val="dk1"/>
                </a:solidFill>
                <a:latin typeface="Calibri"/>
                <a:ea typeface="Calibri"/>
                <a:cs typeface="Calibri"/>
                <a:sym typeface="Calibri"/>
              </a:rPr>
              <a:t>Debugger</a:t>
            </a:r>
            <a:endParaRPr sz="1800" b="1">
              <a:solidFill>
                <a:schemeClr val="dk1"/>
              </a:solidFill>
              <a:latin typeface="Calibri"/>
              <a:ea typeface="Calibri"/>
              <a:cs typeface="Calibri"/>
              <a:sym typeface="Calibri"/>
            </a:endParaRPr>
          </a:p>
        </p:txBody>
      </p:sp>
    </p:spTree>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64"/>
          <p:cNvSpPr txBox="1"/>
          <p:nvPr/>
        </p:nvSpPr>
        <p:spPr>
          <a:xfrm>
            <a:off x="1119133" y="2078482"/>
            <a:ext cx="9888835" cy="3583673"/>
          </a:xfrm>
          <a:prstGeom prst="rect">
            <a:avLst/>
          </a:prstGeom>
          <a:noFill/>
          <a:ln>
            <a:noFill/>
          </a:ln>
        </p:spPr>
        <p:txBody>
          <a:bodyPr spcFirstLastPara="1" wrap="square" lIns="0" tIns="13325" rIns="0" bIns="0" anchor="t" anchorCtr="0">
            <a:spAutoFit/>
          </a:bodyPr>
          <a:lstStyle/>
          <a:p>
            <a:pPr marL="469900" marR="5080" lvl="0" indent="-457200" algn="l" rtl="0">
              <a:spcBef>
                <a:spcPts val="0"/>
              </a:spcBef>
              <a:spcAft>
                <a:spcPts val="0"/>
              </a:spcAft>
              <a:buClr>
                <a:schemeClr val="dk2"/>
              </a:buClr>
              <a:buSzPts val="2600"/>
              <a:buFont typeface="Arial"/>
              <a:buChar char="•"/>
            </a:pPr>
            <a:r>
              <a:rPr lang="en-US" sz="2600" b="1">
                <a:solidFill>
                  <a:schemeClr val="dk2"/>
                </a:solidFill>
                <a:latin typeface="Times New Roman"/>
                <a:ea typeface="Times New Roman"/>
                <a:cs typeface="Times New Roman"/>
                <a:sym typeface="Times New Roman"/>
              </a:rPr>
              <a:t>Whenever an error occurs, an instance of the Error  object is created to describe the error.</a:t>
            </a:r>
            <a:endParaRPr sz="2600">
              <a:solidFill>
                <a:schemeClr val="dk2"/>
              </a:solidFill>
              <a:latin typeface="Times New Roman"/>
              <a:ea typeface="Times New Roman"/>
              <a:cs typeface="Times New Roman"/>
              <a:sym typeface="Times New Roman"/>
            </a:endParaRPr>
          </a:p>
          <a:p>
            <a:pPr marL="469900" marR="0" lvl="0" indent="-457200" algn="l" rtl="0">
              <a:spcBef>
                <a:spcPts val="2065"/>
              </a:spcBef>
              <a:spcAft>
                <a:spcPts val="0"/>
              </a:spcAft>
              <a:buClr>
                <a:schemeClr val="dk2"/>
              </a:buClr>
              <a:buSzPts val="2600"/>
              <a:buFont typeface="Arial"/>
              <a:buChar char="•"/>
            </a:pPr>
            <a:r>
              <a:rPr lang="en-US" sz="2600" b="1">
                <a:solidFill>
                  <a:schemeClr val="dk2"/>
                </a:solidFill>
                <a:latin typeface="Times New Roman"/>
                <a:ea typeface="Times New Roman"/>
                <a:cs typeface="Times New Roman"/>
                <a:sym typeface="Times New Roman"/>
              </a:rPr>
              <a:t>Error objects can be created in 2 ways:</a:t>
            </a:r>
            <a:endParaRPr sz="2600">
              <a:solidFill>
                <a:schemeClr val="dk2"/>
              </a:solidFill>
              <a:latin typeface="Times New Roman"/>
              <a:ea typeface="Times New Roman"/>
              <a:cs typeface="Times New Roman"/>
              <a:sym typeface="Times New Roman"/>
            </a:endParaRPr>
          </a:p>
          <a:p>
            <a:pPr marL="812166" marR="0" lvl="1" indent="-342900" algn="l" rtl="0">
              <a:spcBef>
                <a:spcPts val="585"/>
              </a:spcBef>
              <a:spcAft>
                <a:spcPts val="0"/>
              </a:spcAft>
              <a:buClr>
                <a:schemeClr val="dk2"/>
              </a:buClr>
              <a:buSzPts val="2400"/>
              <a:buFont typeface="Arial"/>
              <a:buChar char="•"/>
            </a:pPr>
            <a:r>
              <a:rPr lang="en-US" sz="2400" b="0" i="0" u="none" strike="noStrike" cap="none">
                <a:solidFill>
                  <a:schemeClr val="dk2"/>
                </a:solidFill>
                <a:latin typeface="Times New Roman"/>
                <a:ea typeface="Times New Roman"/>
                <a:cs typeface="Times New Roman"/>
                <a:sym typeface="Times New Roman"/>
              </a:rPr>
              <a:t>Explicitly:</a:t>
            </a:r>
            <a:endParaRPr sz="2700" b="0" i="0" u="none" strike="noStrike" cap="none">
              <a:solidFill>
                <a:schemeClr val="dk2"/>
              </a:solidFill>
              <a:latin typeface="Times New Roman"/>
              <a:ea typeface="Times New Roman"/>
              <a:cs typeface="Times New Roman"/>
              <a:sym typeface="Times New Roman"/>
            </a:endParaRPr>
          </a:p>
          <a:p>
            <a:pPr marL="469265" marR="0" lvl="1" indent="0" algn="l" rtl="0">
              <a:spcBef>
                <a:spcPts val="585"/>
              </a:spcBef>
              <a:spcAft>
                <a:spcPts val="0"/>
              </a:spcAft>
              <a:buNone/>
            </a:pPr>
            <a:r>
              <a:rPr lang="en-US" sz="2700" b="0" i="0" u="none" strike="noStrike" cap="none">
                <a:solidFill>
                  <a:schemeClr val="dk2"/>
                </a:solidFill>
                <a:latin typeface="Times New Roman"/>
                <a:ea typeface="Times New Roman"/>
                <a:cs typeface="Times New Roman"/>
                <a:sym typeface="Times New Roman"/>
              </a:rPr>
              <a:t>			</a:t>
            </a:r>
            <a:r>
              <a:rPr lang="en-US" sz="2000" b="0" i="0" u="none" strike="noStrike" cap="none">
                <a:solidFill>
                  <a:schemeClr val="dk2"/>
                </a:solidFill>
                <a:latin typeface="Times New Roman"/>
                <a:ea typeface="Times New Roman"/>
                <a:cs typeface="Times New Roman"/>
                <a:sym typeface="Times New Roman"/>
              </a:rPr>
              <a:t>var ErrorObj = new Error();</a:t>
            </a:r>
            <a:endParaRPr/>
          </a:p>
          <a:p>
            <a:pPr marL="457200" marR="0" lvl="0" indent="-282575" algn="l" rtl="0">
              <a:spcBef>
                <a:spcPts val="25"/>
              </a:spcBef>
              <a:spcAft>
                <a:spcPts val="0"/>
              </a:spcAft>
              <a:buClr>
                <a:schemeClr val="dk1"/>
              </a:buClr>
              <a:buSzPts val="2750"/>
              <a:buFont typeface="Arial"/>
              <a:buNone/>
            </a:pPr>
            <a:endParaRPr sz="2750">
              <a:solidFill>
                <a:schemeClr val="dk2"/>
              </a:solidFill>
              <a:latin typeface="Times New Roman"/>
              <a:ea typeface="Times New Roman"/>
              <a:cs typeface="Times New Roman"/>
              <a:sym typeface="Times New Roman"/>
            </a:endParaRPr>
          </a:p>
          <a:p>
            <a:pPr marL="812165" marR="0" lvl="1" indent="-342900" algn="l" rtl="0">
              <a:spcBef>
                <a:spcPts val="0"/>
              </a:spcBef>
              <a:spcAft>
                <a:spcPts val="0"/>
              </a:spcAft>
              <a:buClr>
                <a:schemeClr val="dk2"/>
              </a:buClr>
              <a:buSzPts val="2400"/>
              <a:buFont typeface="Arial"/>
              <a:buChar char="•"/>
            </a:pPr>
            <a:r>
              <a:rPr lang="en-US" sz="2400" b="0" i="0" u="none" strike="noStrike" cap="none">
                <a:solidFill>
                  <a:schemeClr val="dk2"/>
                </a:solidFill>
                <a:latin typeface="Times New Roman"/>
                <a:ea typeface="Times New Roman"/>
                <a:cs typeface="Times New Roman"/>
                <a:sym typeface="Times New Roman"/>
              </a:rPr>
              <a:t>Implicitly:</a:t>
            </a:r>
            <a:endParaRPr sz="2400" b="0" i="0" u="none" strike="noStrike" cap="none">
              <a:solidFill>
                <a:schemeClr val="dk2"/>
              </a:solidFill>
              <a:latin typeface="Times New Roman"/>
              <a:ea typeface="Times New Roman"/>
              <a:cs typeface="Times New Roman"/>
              <a:sym typeface="Times New Roman"/>
            </a:endParaRPr>
          </a:p>
          <a:p>
            <a:pPr marL="1841500" marR="0" lvl="2" indent="0" algn="l" rtl="0">
              <a:spcBef>
                <a:spcPts val="15"/>
              </a:spcBef>
              <a:spcAft>
                <a:spcPts val="0"/>
              </a:spcAft>
              <a:buNone/>
            </a:pPr>
            <a:r>
              <a:rPr lang="en-US" sz="2200" b="0" i="0" u="none" strike="noStrike" cap="none">
                <a:solidFill>
                  <a:schemeClr val="dk2"/>
                </a:solidFill>
                <a:latin typeface="Times New Roman"/>
                <a:ea typeface="Times New Roman"/>
                <a:cs typeface="Times New Roman"/>
                <a:sym typeface="Times New Roman"/>
              </a:rPr>
              <a:t>thrown using the throw statement.</a:t>
            </a:r>
            <a:endParaRPr sz="2200" b="0" i="0" u="none" strike="noStrike" cap="none">
              <a:solidFill>
                <a:schemeClr val="dk2"/>
              </a:solidFill>
              <a:latin typeface="Times New Roman"/>
              <a:ea typeface="Times New Roman"/>
              <a:cs typeface="Times New Roman"/>
              <a:sym typeface="Times New Roman"/>
            </a:endParaRPr>
          </a:p>
        </p:txBody>
      </p:sp>
      <p:sp>
        <p:nvSpPr>
          <p:cNvPr id="697" name="Google Shape;697;p64"/>
          <p:cNvSpPr/>
          <p:nvPr/>
        </p:nvSpPr>
        <p:spPr>
          <a:xfrm>
            <a:off x="1119134" y="736175"/>
            <a:ext cx="4807903" cy="769441"/>
          </a:xfrm>
          <a:prstGeom prst="rect">
            <a:avLst/>
          </a:prstGeom>
          <a:solidFill>
            <a:srgbClr val="8296B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Error Object</a:t>
            </a:r>
            <a:endParaRPr sz="4400">
              <a:solidFill>
                <a:schemeClr val="lt1"/>
              </a:solidFill>
              <a:latin typeface="Arial Black"/>
              <a:ea typeface="Arial Black"/>
              <a:cs typeface="Arial Black"/>
              <a:sym typeface="Arial Black"/>
            </a:endParaRPr>
          </a:p>
        </p:txBody>
      </p:sp>
    </p:spTree>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graphicFrame>
        <p:nvGraphicFramePr>
          <p:cNvPr id="702" name="Google Shape;702;p65"/>
          <p:cNvGraphicFramePr/>
          <p:nvPr/>
        </p:nvGraphicFramePr>
        <p:xfrm>
          <a:off x="1119134" y="1928877"/>
          <a:ext cx="10029525" cy="3856450"/>
        </p:xfrm>
        <a:graphic>
          <a:graphicData uri="http://schemas.openxmlformats.org/drawingml/2006/table">
            <a:tbl>
              <a:tblPr firstRow="1" bandRow="1">
                <a:noFill/>
                <a:tableStyleId>{E1624BEA-35FB-46B2-B3AE-889417D3AF70}</a:tableStyleId>
              </a:tblPr>
              <a:tblGrid>
                <a:gridCol w="3134225"/>
                <a:gridCol w="6895300"/>
              </a:tblGrid>
              <a:tr h="496375">
                <a:tc>
                  <a:txBody>
                    <a:bodyPr/>
                    <a:lstStyle/>
                    <a:p>
                      <a:pPr marL="785495" marR="0" lvl="0" indent="0" algn="l" rtl="0">
                        <a:lnSpc>
                          <a:spcPct val="100000"/>
                        </a:lnSpc>
                        <a:spcBef>
                          <a:spcPts val="0"/>
                        </a:spcBef>
                        <a:spcAft>
                          <a:spcPts val="0"/>
                        </a:spcAft>
                        <a:buNone/>
                      </a:pPr>
                      <a:r>
                        <a:rPr lang="en-US" sz="2000"/>
                        <a:t>Property</a:t>
                      </a:r>
                      <a:endParaRPr sz="2000">
                        <a:latin typeface="Times New Roman"/>
                        <a:ea typeface="Times New Roman"/>
                        <a:cs typeface="Times New Roman"/>
                        <a:sym typeface="Times New Roman"/>
                      </a:endParaRPr>
                    </a:p>
                  </a:txBody>
                  <a:tcPr marL="0" marR="0" marT="37475" marB="0">
                    <a:solidFill>
                      <a:srgbClr val="8296B0"/>
                    </a:solidFill>
                  </a:tcPr>
                </a:tc>
                <a:tc>
                  <a:txBody>
                    <a:bodyPr/>
                    <a:lstStyle/>
                    <a:p>
                      <a:pPr marL="3810" marR="0" lvl="0" indent="0" algn="ctr" rtl="0">
                        <a:lnSpc>
                          <a:spcPct val="100000"/>
                        </a:lnSpc>
                        <a:spcBef>
                          <a:spcPts val="0"/>
                        </a:spcBef>
                        <a:spcAft>
                          <a:spcPts val="0"/>
                        </a:spcAft>
                        <a:buNone/>
                      </a:pPr>
                      <a:r>
                        <a:rPr lang="en-US" sz="2000"/>
                        <a:t>Description</a:t>
                      </a:r>
                      <a:endParaRPr sz="2000">
                        <a:latin typeface="Times New Roman"/>
                        <a:ea typeface="Times New Roman"/>
                        <a:cs typeface="Times New Roman"/>
                        <a:sym typeface="Times New Roman"/>
                      </a:endParaRPr>
                    </a:p>
                  </a:txBody>
                  <a:tcPr marL="0" marR="0" marT="37475" marB="0">
                    <a:solidFill>
                      <a:srgbClr val="8296B0"/>
                    </a:solidFill>
                  </a:tcPr>
                </a:tc>
              </a:tr>
              <a:tr h="496375">
                <a:tc>
                  <a:txBody>
                    <a:bodyPr/>
                    <a:lstStyle/>
                    <a:p>
                      <a:pPr marL="602615" marR="0" lvl="0" indent="0" algn="l" rtl="0">
                        <a:lnSpc>
                          <a:spcPct val="100000"/>
                        </a:lnSpc>
                        <a:spcBef>
                          <a:spcPts val="0"/>
                        </a:spcBef>
                        <a:spcAft>
                          <a:spcPts val="0"/>
                        </a:spcAft>
                        <a:buNone/>
                      </a:pPr>
                      <a:r>
                        <a:rPr lang="en-US" sz="2000"/>
                        <a:t>description</a:t>
                      </a:r>
                      <a:endParaRPr sz="2000">
                        <a:latin typeface="Times New Roman"/>
                        <a:ea typeface="Times New Roman"/>
                        <a:cs typeface="Times New Roman"/>
                        <a:sym typeface="Times New Roman"/>
                      </a:endParaRPr>
                    </a:p>
                  </a:txBody>
                  <a:tcPr marL="0" marR="0" marT="37475" marB="0"/>
                </a:tc>
                <a:tc>
                  <a:txBody>
                    <a:bodyPr/>
                    <a:lstStyle/>
                    <a:p>
                      <a:pPr marL="2540" marR="0" lvl="0" indent="0" algn="ctr" rtl="0">
                        <a:lnSpc>
                          <a:spcPct val="100000"/>
                        </a:lnSpc>
                        <a:spcBef>
                          <a:spcPts val="0"/>
                        </a:spcBef>
                        <a:spcAft>
                          <a:spcPts val="0"/>
                        </a:spcAft>
                        <a:buNone/>
                      </a:pPr>
                      <a:r>
                        <a:rPr lang="en-US" sz="2000"/>
                        <a:t>Plain-language description of error</a:t>
                      </a:r>
                      <a:endParaRPr sz="2000">
                        <a:latin typeface="Times New Roman"/>
                        <a:ea typeface="Times New Roman"/>
                        <a:cs typeface="Times New Roman"/>
                        <a:sym typeface="Times New Roman"/>
                      </a:endParaRPr>
                    </a:p>
                  </a:txBody>
                  <a:tcPr marL="0" marR="0" marT="37475" marB="0"/>
                </a:tc>
              </a:tr>
              <a:tr h="878200">
                <a:tc>
                  <a:txBody>
                    <a:bodyPr/>
                    <a:lstStyle/>
                    <a:p>
                      <a:pPr marL="751840" marR="0" lvl="0" indent="0" algn="l" rtl="0">
                        <a:lnSpc>
                          <a:spcPct val="100000"/>
                        </a:lnSpc>
                        <a:spcBef>
                          <a:spcPts val="0"/>
                        </a:spcBef>
                        <a:spcAft>
                          <a:spcPts val="0"/>
                        </a:spcAft>
                        <a:buNone/>
                      </a:pPr>
                      <a:r>
                        <a:rPr lang="en-US" sz="2000"/>
                        <a:t>fileName</a:t>
                      </a:r>
                      <a:endParaRPr sz="2000">
                        <a:latin typeface="Times New Roman"/>
                        <a:ea typeface="Times New Roman"/>
                        <a:cs typeface="Times New Roman"/>
                        <a:sym typeface="Times New Roman"/>
                      </a:endParaRPr>
                    </a:p>
                  </a:txBody>
                  <a:tcPr marL="0" marR="0" marT="37475" marB="0"/>
                </a:tc>
                <a:tc>
                  <a:txBody>
                    <a:bodyPr/>
                    <a:lstStyle/>
                    <a:p>
                      <a:pPr marL="0" marR="52069" lvl="0" indent="0" algn="ctr" rtl="0">
                        <a:lnSpc>
                          <a:spcPct val="100000"/>
                        </a:lnSpc>
                        <a:spcBef>
                          <a:spcPts val="0"/>
                        </a:spcBef>
                        <a:spcAft>
                          <a:spcPts val="0"/>
                        </a:spcAft>
                        <a:buNone/>
                      </a:pPr>
                      <a:r>
                        <a:rPr lang="en-US" sz="2000"/>
                        <a:t>URI of the file containing the script throwing the</a:t>
                      </a:r>
                      <a:endParaRPr sz="2000"/>
                    </a:p>
                    <a:p>
                      <a:pPr marL="0" marR="51435" lvl="0" indent="0" algn="ctr" rtl="0">
                        <a:lnSpc>
                          <a:spcPct val="100000"/>
                        </a:lnSpc>
                        <a:spcBef>
                          <a:spcPts val="0"/>
                        </a:spcBef>
                        <a:spcAft>
                          <a:spcPts val="0"/>
                        </a:spcAft>
                        <a:buNone/>
                      </a:pPr>
                      <a:r>
                        <a:rPr lang="en-US" sz="2000"/>
                        <a:t>error</a:t>
                      </a:r>
                      <a:endParaRPr sz="2000">
                        <a:latin typeface="Times New Roman"/>
                        <a:ea typeface="Times New Roman"/>
                        <a:cs typeface="Times New Roman"/>
                        <a:sym typeface="Times New Roman"/>
                      </a:endParaRPr>
                    </a:p>
                  </a:txBody>
                  <a:tcPr marL="0" marR="0" marT="37475" marB="0"/>
                </a:tc>
              </a:tr>
              <a:tr h="496375">
                <a:tc>
                  <a:txBody>
                    <a:bodyPr/>
                    <a:lstStyle/>
                    <a:p>
                      <a:pPr marL="590550" marR="0" lvl="0" indent="0" algn="l" rtl="0">
                        <a:lnSpc>
                          <a:spcPct val="100000"/>
                        </a:lnSpc>
                        <a:spcBef>
                          <a:spcPts val="0"/>
                        </a:spcBef>
                        <a:spcAft>
                          <a:spcPts val="0"/>
                        </a:spcAft>
                        <a:buNone/>
                      </a:pPr>
                      <a:r>
                        <a:rPr lang="en-US" sz="2000"/>
                        <a:t>lineNumber</a:t>
                      </a:r>
                      <a:endParaRPr sz="2000">
                        <a:latin typeface="Times New Roman"/>
                        <a:ea typeface="Times New Roman"/>
                        <a:cs typeface="Times New Roman"/>
                        <a:sym typeface="Times New Roman"/>
                      </a:endParaRPr>
                    </a:p>
                  </a:txBody>
                  <a:tcPr marL="0" marR="0" marT="38100" marB="0"/>
                </a:tc>
                <a:tc>
                  <a:txBody>
                    <a:bodyPr/>
                    <a:lstStyle/>
                    <a:p>
                      <a:pPr marL="2540" marR="0" lvl="0" indent="0" algn="ctr" rtl="0">
                        <a:lnSpc>
                          <a:spcPct val="100000"/>
                        </a:lnSpc>
                        <a:spcBef>
                          <a:spcPts val="0"/>
                        </a:spcBef>
                        <a:spcAft>
                          <a:spcPts val="0"/>
                        </a:spcAft>
                        <a:buNone/>
                      </a:pPr>
                      <a:r>
                        <a:rPr lang="en-US" sz="2000"/>
                        <a:t>Source code line number of error</a:t>
                      </a:r>
                      <a:endParaRPr sz="2000">
                        <a:latin typeface="Times New Roman"/>
                        <a:ea typeface="Times New Roman"/>
                        <a:cs typeface="Times New Roman"/>
                        <a:sym typeface="Times New Roman"/>
                      </a:endParaRPr>
                    </a:p>
                  </a:txBody>
                  <a:tcPr marL="0" marR="0" marT="38100" marB="0"/>
                </a:tc>
              </a:tr>
              <a:tr h="496375">
                <a:tc>
                  <a:txBody>
                    <a:bodyPr/>
                    <a:lstStyle/>
                    <a:p>
                      <a:pPr marL="794385" marR="0" lvl="0" indent="0" algn="l" rtl="0">
                        <a:lnSpc>
                          <a:spcPct val="100000"/>
                        </a:lnSpc>
                        <a:spcBef>
                          <a:spcPts val="0"/>
                        </a:spcBef>
                        <a:spcAft>
                          <a:spcPts val="0"/>
                        </a:spcAft>
                        <a:buNone/>
                      </a:pPr>
                      <a:r>
                        <a:rPr lang="en-US" sz="2000"/>
                        <a:t>message</a:t>
                      </a:r>
                      <a:endParaRPr sz="2000">
                        <a:latin typeface="Times New Roman"/>
                        <a:ea typeface="Times New Roman"/>
                        <a:cs typeface="Times New Roman"/>
                        <a:sym typeface="Times New Roman"/>
                      </a:endParaRPr>
                    </a:p>
                  </a:txBody>
                  <a:tcPr marL="0" marR="0" marT="37475" marB="0"/>
                </a:tc>
                <a:tc>
                  <a:txBody>
                    <a:bodyPr/>
                    <a:lstStyle/>
                    <a:p>
                      <a:pPr marL="4445" marR="0" lvl="0" indent="0" algn="ctr" rtl="0">
                        <a:lnSpc>
                          <a:spcPct val="100000"/>
                        </a:lnSpc>
                        <a:spcBef>
                          <a:spcPts val="0"/>
                        </a:spcBef>
                        <a:spcAft>
                          <a:spcPts val="0"/>
                        </a:spcAft>
                        <a:buNone/>
                      </a:pPr>
                      <a:r>
                        <a:rPr lang="en-US" sz="2000"/>
                        <a:t>Plain-language description of error (ECMA)</a:t>
                      </a:r>
                      <a:endParaRPr sz="2000">
                        <a:latin typeface="Times New Roman"/>
                        <a:ea typeface="Times New Roman"/>
                        <a:cs typeface="Times New Roman"/>
                        <a:sym typeface="Times New Roman"/>
                      </a:endParaRPr>
                    </a:p>
                  </a:txBody>
                  <a:tcPr marL="0" marR="0" marT="37475" marB="0"/>
                </a:tc>
              </a:tr>
              <a:tr h="496375">
                <a:tc>
                  <a:txBody>
                    <a:bodyPr/>
                    <a:lstStyle/>
                    <a:p>
                      <a:pPr marL="3175" marR="0" lvl="0" indent="0" algn="ctr" rtl="0">
                        <a:lnSpc>
                          <a:spcPct val="100000"/>
                        </a:lnSpc>
                        <a:spcBef>
                          <a:spcPts val="0"/>
                        </a:spcBef>
                        <a:spcAft>
                          <a:spcPts val="0"/>
                        </a:spcAft>
                        <a:buNone/>
                      </a:pPr>
                      <a:r>
                        <a:rPr lang="en-US" sz="2000"/>
                        <a:t>name</a:t>
                      </a:r>
                      <a:endParaRPr sz="2000">
                        <a:latin typeface="Times New Roman"/>
                        <a:ea typeface="Times New Roman"/>
                        <a:cs typeface="Times New Roman"/>
                        <a:sym typeface="Times New Roman"/>
                      </a:endParaRPr>
                    </a:p>
                  </a:txBody>
                  <a:tcPr marL="0" marR="0" marT="37475" marB="0"/>
                </a:tc>
                <a:tc>
                  <a:txBody>
                    <a:bodyPr/>
                    <a:lstStyle/>
                    <a:p>
                      <a:pPr marL="3810" marR="0" lvl="0" indent="0" algn="ctr" rtl="0">
                        <a:lnSpc>
                          <a:spcPct val="100000"/>
                        </a:lnSpc>
                        <a:spcBef>
                          <a:spcPts val="0"/>
                        </a:spcBef>
                        <a:spcAft>
                          <a:spcPts val="0"/>
                        </a:spcAft>
                        <a:buNone/>
                      </a:pPr>
                      <a:r>
                        <a:rPr lang="en-US" sz="2000"/>
                        <a:t>Error type (ECMA)</a:t>
                      </a:r>
                      <a:endParaRPr sz="2000">
                        <a:latin typeface="Times New Roman"/>
                        <a:ea typeface="Times New Roman"/>
                        <a:cs typeface="Times New Roman"/>
                        <a:sym typeface="Times New Roman"/>
                      </a:endParaRPr>
                    </a:p>
                  </a:txBody>
                  <a:tcPr marL="0" marR="0" marT="37475" marB="0"/>
                </a:tc>
              </a:tr>
              <a:tr h="496375">
                <a:tc>
                  <a:txBody>
                    <a:bodyPr/>
                    <a:lstStyle/>
                    <a:p>
                      <a:pPr marL="808355" marR="0" lvl="0" indent="0" algn="l" rtl="0">
                        <a:lnSpc>
                          <a:spcPct val="100000"/>
                        </a:lnSpc>
                        <a:spcBef>
                          <a:spcPts val="0"/>
                        </a:spcBef>
                        <a:spcAft>
                          <a:spcPts val="0"/>
                        </a:spcAft>
                        <a:buNone/>
                      </a:pPr>
                      <a:r>
                        <a:rPr lang="en-US" sz="2000"/>
                        <a:t>number</a:t>
                      </a:r>
                      <a:endParaRPr sz="2000">
                        <a:latin typeface="Times New Roman"/>
                        <a:ea typeface="Times New Roman"/>
                        <a:cs typeface="Times New Roman"/>
                        <a:sym typeface="Times New Roman"/>
                      </a:endParaRPr>
                    </a:p>
                  </a:txBody>
                  <a:tcPr marL="0" marR="0" marT="38100" marB="0"/>
                </a:tc>
                <a:tc>
                  <a:txBody>
                    <a:bodyPr/>
                    <a:lstStyle/>
                    <a:p>
                      <a:pPr marL="0" marR="0" lvl="0" indent="0" algn="ctr" rtl="0">
                        <a:lnSpc>
                          <a:spcPct val="100000"/>
                        </a:lnSpc>
                        <a:spcBef>
                          <a:spcPts val="0"/>
                        </a:spcBef>
                        <a:spcAft>
                          <a:spcPts val="0"/>
                        </a:spcAft>
                        <a:buNone/>
                      </a:pPr>
                      <a:r>
                        <a:rPr lang="en-US" sz="2000"/>
                        <a:t>Microsoft proprietary error number</a:t>
                      </a:r>
                      <a:endParaRPr sz="2000">
                        <a:latin typeface="Times New Roman"/>
                        <a:ea typeface="Times New Roman"/>
                        <a:cs typeface="Times New Roman"/>
                        <a:sym typeface="Times New Roman"/>
                      </a:endParaRPr>
                    </a:p>
                  </a:txBody>
                  <a:tcPr marL="0" marR="0" marT="38100" marB="0"/>
                </a:tc>
              </a:tr>
            </a:tbl>
          </a:graphicData>
        </a:graphic>
      </p:graphicFrame>
      <p:sp>
        <p:nvSpPr>
          <p:cNvPr id="703" name="Google Shape;703;p65"/>
          <p:cNvSpPr/>
          <p:nvPr/>
        </p:nvSpPr>
        <p:spPr>
          <a:xfrm>
            <a:off x="1119134" y="736175"/>
            <a:ext cx="4807903" cy="769441"/>
          </a:xfrm>
          <a:prstGeom prst="rect">
            <a:avLst/>
          </a:prstGeom>
          <a:solidFill>
            <a:srgbClr val="8296B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Error Object</a:t>
            </a:r>
            <a:endParaRPr sz="4400">
              <a:solidFill>
                <a:schemeClr val="lt1"/>
              </a:solidFill>
              <a:latin typeface="Arial Black"/>
              <a:ea typeface="Arial Black"/>
              <a:cs typeface="Arial Black"/>
              <a:sym typeface="Arial Black"/>
            </a:endParaRPr>
          </a:p>
        </p:txBody>
      </p:sp>
    </p:spTree>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66"/>
          <p:cNvSpPr txBox="1"/>
          <p:nvPr/>
        </p:nvSpPr>
        <p:spPr>
          <a:xfrm>
            <a:off x="1119133" y="1523401"/>
            <a:ext cx="9994343" cy="1115049"/>
          </a:xfrm>
          <a:prstGeom prst="rect">
            <a:avLst/>
          </a:prstGeom>
          <a:noFill/>
          <a:ln>
            <a:noFill/>
          </a:ln>
        </p:spPr>
        <p:txBody>
          <a:bodyPr spcFirstLastPara="1" wrap="square" lIns="0" tIns="128900" rIns="0" bIns="0" anchor="t" anchorCtr="0">
            <a:spAutoFit/>
          </a:bodyPr>
          <a:lstStyle/>
          <a:p>
            <a:pPr marL="12065" marR="0" lvl="0" indent="0" algn="l" rtl="0">
              <a:spcBef>
                <a:spcPts val="0"/>
              </a:spcBef>
              <a:spcAft>
                <a:spcPts val="0"/>
              </a:spcAft>
              <a:buNone/>
            </a:pPr>
            <a:r>
              <a:rPr lang="en-US" sz="3200" b="1">
                <a:solidFill>
                  <a:schemeClr val="dk2"/>
                </a:solidFill>
                <a:latin typeface="Times New Roman"/>
                <a:ea typeface="Times New Roman"/>
                <a:cs typeface="Times New Roman"/>
                <a:sym typeface="Times New Roman"/>
              </a:rPr>
              <a:t>Six additional Error constructor ones exist and they all inherit Error:</a:t>
            </a:r>
            <a:endParaRPr sz="3200">
              <a:solidFill>
                <a:schemeClr val="dk2"/>
              </a:solidFill>
              <a:latin typeface="Times New Roman"/>
              <a:ea typeface="Times New Roman"/>
              <a:cs typeface="Times New Roman"/>
              <a:sym typeface="Times New Roman"/>
            </a:endParaRPr>
          </a:p>
        </p:txBody>
      </p:sp>
      <p:sp>
        <p:nvSpPr>
          <p:cNvPr id="709" name="Google Shape;709;p66"/>
          <p:cNvSpPr/>
          <p:nvPr/>
        </p:nvSpPr>
        <p:spPr>
          <a:xfrm>
            <a:off x="1090246" y="2638450"/>
            <a:ext cx="10023231" cy="364825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0" name="Google Shape;710;p66"/>
          <p:cNvSpPr/>
          <p:nvPr/>
        </p:nvSpPr>
        <p:spPr>
          <a:xfrm>
            <a:off x="1119134" y="736175"/>
            <a:ext cx="4807903" cy="769441"/>
          </a:xfrm>
          <a:prstGeom prst="rect">
            <a:avLst/>
          </a:prstGeom>
          <a:solidFill>
            <a:srgbClr val="8296B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Error Object</a:t>
            </a:r>
            <a:endParaRPr sz="4400">
              <a:solidFill>
                <a:schemeClr val="lt1"/>
              </a:solidFill>
              <a:latin typeface="Arial Black"/>
              <a:ea typeface="Arial Black"/>
              <a:cs typeface="Arial Black"/>
              <a:sym typeface="Arial Black"/>
            </a:endParaRPr>
          </a:p>
        </p:txBody>
      </p:sp>
    </p:spTree>
  </p:cSld>
  <p:clrMapOvr>
    <a:masterClrMapping/>
  </p:clrMapOvr>
  <p:transition spd="slow">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67"/>
          <p:cNvSpPr txBox="1"/>
          <p:nvPr/>
        </p:nvSpPr>
        <p:spPr>
          <a:xfrm>
            <a:off x="1107832" y="1717857"/>
            <a:ext cx="10005646" cy="4213269"/>
          </a:xfrm>
          <a:prstGeom prst="rect">
            <a:avLst/>
          </a:prstGeom>
          <a:noFill/>
          <a:ln>
            <a:noFill/>
          </a:ln>
        </p:spPr>
        <p:txBody>
          <a:bodyPr spcFirstLastPara="1" wrap="square" lIns="0" tIns="92075" rIns="0" bIns="0" anchor="t" anchorCtr="0">
            <a:spAutoFit/>
          </a:bodyPr>
          <a:lstStyle/>
          <a:p>
            <a:pPr marL="12700" marR="0" lvl="0" indent="0" algn="l" rtl="0">
              <a:spcBef>
                <a:spcPts val="0"/>
              </a:spcBef>
              <a:spcAft>
                <a:spcPts val="0"/>
              </a:spcAft>
              <a:buNone/>
            </a:pPr>
            <a:r>
              <a:rPr lang="en-US" sz="2600" b="1">
                <a:solidFill>
                  <a:schemeClr val="dk2"/>
                </a:solidFill>
                <a:latin typeface="Times New Roman"/>
                <a:ea typeface="Times New Roman"/>
                <a:cs typeface="Times New Roman"/>
                <a:sym typeface="Times New Roman"/>
              </a:rPr>
              <a:t>Error Object standard Properties:</a:t>
            </a:r>
            <a:endParaRPr sz="2600">
              <a:solidFill>
                <a:schemeClr val="dk2"/>
              </a:solidFill>
              <a:latin typeface="Times New Roman"/>
              <a:ea typeface="Times New Roman"/>
              <a:cs typeface="Times New Roman"/>
              <a:sym typeface="Times New Roman"/>
            </a:endParaRPr>
          </a:p>
          <a:p>
            <a:pPr marL="927100" marR="177800" lvl="1" indent="-457834" algn="l" rtl="0">
              <a:lnSpc>
                <a:spcPct val="100699"/>
              </a:lnSpc>
              <a:spcBef>
                <a:spcPts val="645"/>
              </a:spcBef>
              <a:spcAft>
                <a:spcPts val="0"/>
              </a:spcAft>
              <a:buClr>
                <a:schemeClr val="dk2"/>
              </a:buClr>
              <a:buSzPts val="2800"/>
              <a:buFont typeface="Arial"/>
              <a:buChar char="•"/>
            </a:pPr>
            <a:r>
              <a:rPr lang="en-US" sz="2800" b="1" i="0" u="none" strike="noStrike" cap="none">
                <a:solidFill>
                  <a:schemeClr val="dk2"/>
                </a:solidFill>
                <a:latin typeface="Times New Roman"/>
                <a:ea typeface="Times New Roman"/>
                <a:cs typeface="Times New Roman"/>
                <a:sym typeface="Times New Roman"/>
              </a:rPr>
              <a:t>Name: </a:t>
            </a:r>
            <a:r>
              <a:rPr lang="en-US" sz="2200" b="0" i="0" u="none" strike="noStrike" cap="none">
                <a:solidFill>
                  <a:schemeClr val="dk2"/>
                </a:solidFill>
                <a:latin typeface="Times New Roman"/>
                <a:ea typeface="Times New Roman"/>
                <a:cs typeface="Times New Roman"/>
                <a:sym typeface="Times New Roman"/>
              </a:rPr>
              <a:t>The name of the error constructor used to create the  object</a:t>
            </a:r>
            <a:endParaRPr sz="2200" b="0" i="0" u="none" strike="noStrike" cap="none">
              <a:solidFill>
                <a:schemeClr val="dk2"/>
              </a:solidFill>
              <a:latin typeface="Times New Roman"/>
              <a:ea typeface="Times New Roman"/>
              <a:cs typeface="Times New Roman"/>
              <a:sym typeface="Times New Roman"/>
            </a:endParaRPr>
          </a:p>
          <a:p>
            <a:pPr marL="927100" marR="0" lvl="1" indent="-457834" algn="l" rtl="0">
              <a:spcBef>
                <a:spcPts val="650"/>
              </a:spcBef>
              <a:spcAft>
                <a:spcPts val="0"/>
              </a:spcAft>
              <a:buClr>
                <a:schemeClr val="dk2"/>
              </a:buClr>
              <a:buSzPts val="2800"/>
              <a:buFont typeface="Arial"/>
              <a:buChar char="•"/>
            </a:pPr>
            <a:r>
              <a:rPr lang="en-US" sz="2800" b="1" i="0" u="none" strike="noStrike" cap="none">
                <a:solidFill>
                  <a:schemeClr val="dk2"/>
                </a:solidFill>
                <a:latin typeface="Times New Roman"/>
                <a:ea typeface="Times New Roman"/>
                <a:cs typeface="Times New Roman"/>
                <a:sym typeface="Times New Roman"/>
              </a:rPr>
              <a:t>Example:</a:t>
            </a:r>
            <a:endParaRPr sz="2800" b="0" i="0" u="none" strike="noStrike" cap="none">
              <a:solidFill>
                <a:schemeClr val="dk2"/>
              </a:solidFill>
              <a:latin typeface="Times New Roman"/>
              <a:ea typeface="Times New Roman"/>
              <a:cs typeface="Times New Roman"/>
              <a:sym typeface="Times New Roman"/>
            </a:endParaRPr>
          </a:p>
          <a:p>
            <a:pPr marL="1841500" marR="0" lvl="0" indent="0" algn="l" rtl="0">
              <a:spcBef>
                <a:spcPts val="1230"/>
              </a:spcBef>
              <a:spcAft>
                <a:spcPts val="0"/>
              </a:spcAft>
              <a:buNone/>
            </a:pPr>
            <a:r>
              <a:rPr lang="en-US" sz="2000">
                <a:solidFill>
                  <a:schemeClr val="dk2"/>
                </a:solidFill>
                <a:latin typeface="Times New Roman"/>
                <a:ea typeface="Times New Roman"/>
                <a:cs typeface="Times New Roman"/>
                <a:sym typeface="Times New Roman"/>
              </a:rPr>
              <a:t>var e = new Error('Oops');</a:t>
            </a:r>
            <a:endParaRPr sz="3150">
              <a:solidFill>
                <a:schemeClr val="dk2"/>
              </a:solidFill>
              <a:latin typeface="Times New Roman"/>
              <a:ea typeface="Times New Roman"/>
              <a:cs typeface="Times New Roman"/>
              <a:sym typeface="Times New Roman"/>
            </a:endParaRPr>
          </a:p>
          <a:p>
            <a:pPr marL="927100" marR="0" lvl="1" indent="-457834" algn="l" rtl="0">
              <a:spcBef>
                <a:spcPts val="0"/>
              </a:spcBef>
              <a:spcAft>
                <a:spcPts val="0"/>
              </a:spcAft>
              <a:buClr>
                <a:schemeClr val="dk2"/>
              </a:buClr>
              <a:buSzPts val="2800"/>
              <a:buFont typeface="Arial"/>
              <a:buChar char="•"/>
            </a:pPr>
            <a:r>
              <a:rPr lang="en-US" sz="2800" b="1" i="0" u="none" strike="noStrike" cap="none">
                <a:solidFill>
                  <a:schemeClr val="dk2"/>
                </a:solidFill>
                <a:latin typeface="Times New Roman"/>
                <a:ea typeface="Times New Roman"/>
                <a:cs typeface="Times New Roman"/>
                <a:sym typeface="Times New Roman"/>
              </a:rPr>
              <a:t>Message: </a:t>
            </a:r>
            <a:r>
              <a:rPr lang="en-US" sz="2200" b="0" i="0" u="none" strike="noStrike" cap="none">
                <a:solidFill>
                  <a:schemeClr val="dk2"/>
                </a:solidFill>
                <a:latin typeface="Times New Roman"/>
                <a:ea typeface="Times New Roman"/>
                <a:cs typeface="Times New Roman"/>
                <a:sym typeface="Times New Roman"/>
              </a:rPr>
              <a:t>Additional error information</a:t>
            </a:r>
            <a:endParaRPr sz="2200" b="0" i="0" u="none" strike="noStrike" cap="none">
              <a:solidFill>
                <a:schemeClr val="dk2"/>
              </a:solidFill>
              <a:latin typeface="Times New Roman"/>
              <a:ea typeface="Times New Roman"/>
              <a:cs typeface="Times New Roman"/>
              <a:sym typeface="Times New Roman"/>
            </a:endParaRPr>
          </a:p>
          <a:p>
            <a:pPr marL="927100" marR="0" lvl="1" indent="-457834" algn="l" rtl="0">
              <a:spcBef>
                <a:spcPts val="675"/>
              </a:spcBef>
              <a:spcAft>
                <a:spcPts val="0"/>
              </a:spcAft>
              <a:buClr>
                <a:schemeClr val="dk2"/>
              </a:buClr>
              <a:buSzPts val="2800"/>
              <a:buFont typeface="Arial"/>
              <a:buChar char="•"/>
            </a:pPr>
            <a:r>
              <a:rPr lang="en-US" sz="2800" b="1" i="0" u="none" strike="noStrike" cap="none">
                <a:solidFill>
                  <a:schemeClr val="dk2"/>
                </a:solidFill>
                <a:latin typeface="Times New Roman"/>
                <a:ea typeface="Times New Roman"/>
                <a:cs typeface="Times New Roman"/>
                <a:sym typeface="Times New Roman"/>
              </a:rPr>
              <a:t>Example:</a:t>
            </a:r>
            <a:endParaRPr sz="2800" b="0" i="0" u="none" strike="noStrike" cap="none">
              <a:solidFill>
                <a:schemeClr val="dk2"/>
              </a:solidFill>
              <a:latin typeface="Times New Roman"/>
              <a:ea typeface="Times New Roman"/>
              <a:cs typeface="Times New Roman"/>
              <a:sym typeface="Times New Roman"/>
            </a:endParaRPr>
          </a:p>
          <a:p>
            <a:pPr marL="1841500" marR="5080" lvl="0" indent="0" algn="l" rtl="0">
              <a:lnSpc>
                <a:spcPct val="112999"/>
              </a:lnSpc>
              <a:spcBef>
                <a:spcPts val="919"/>
              </a:spcBef>
              <a:spcAft>
                <a:spcPts val="0"/>
              </a:spcAft>
              <a:buNone/>
            </a:pPr>
            <a:r>
              <a:rPr lang="en-US" sz="2000">
                <a:solidFill>
                  <a:schemeClr val="dk2"/>
                </a:solidFill>
                <a:latin typeface="Times New Roman"/>
                <a:ea typeface="Times New Roman"/>
                <a:cs typeface="Times New Roman"/>
                <a:sym typeface="Times New Roman"/>
              </a:rPr>
              <a:t>var e = new EvalError('jaavcsritp is _not_ how you spell it');  document.write(e.name); </a:t>
            </a:r>
            <a:r>
              <a:rPr lang="en-US" sz="2000">
                <a:solidFill>
                  <a:srgbClr val="FFC266"/>
                </a:solidFill>
                <a:latin typeface="Times New Roman"/>
                <a:ea typeface="Times New Roman"/>
                <a:cs typeface="Times New Roman"/>
                <a:sym typeface="Times New Roman"/>
              </a:rPr>
              <a:t>//EvalError </a:t>
            </a:r>
            <a:endParaRPr sz="2000">
              <a:solidFill>
                <a:srgbClr val="FFC266"/>
              </a:solidFill>
              <a:latin typeface="Times New Roman"/>
              <a:ea typeface="Times New Roman"/>
              <a:cs typeface="Times New Roman"/>
              <a:sym typeface="Times New Roman"/>
            </a:endParaRPr>
          </a:p>
          <a:p>
            <a:pPr marL="1841500" marR="5080" lvl="0" indent="0" algn="l" rtl="0">
              <a:lnSpc>
                <a:spcPct val="112999"/>
              </a:lnSpc>
              <a:spcBef>
                <a:spcPts val="919"/>
              </a:spcBef>
              <a:spcAft>
                <a:spcPts val="0"/>
              </a:spcAft>
              <a:buNone/>
            </a:pPr>
            <a:r>
              <a:rPr lang="en-US" sz="2000">
                <a:solidFill>
                  <a:schemeClr val="dk2"/>
                </a:solidFill>
                <a:latin typeface="Times New Roman"/>
                <a:ea typeface="Times New Roman"/>
                <a:cs typeface="Times New Roman"/>
                <a:sym typeface="Times New Roman"/>
              </a:rPr>
              <a:t>document.write(e.message);  </a:t>
            </a:r>
            <a:r>
              <a:rPr lang="en-US" sz="2000">
                <a:solidFill>
                  <a:srgbClr val="FFC266"/>
                </a:solidFill>
                <a:latin typeface="Times New Roman"/>
                <a:ea typeface="Times New Roman"/>
                <a:cs typeface="Times New Roman"/>
                <a:sym typeface="Times New Roman"/>
              </a:rPr>
              <a:t>// jaavcsritp is _not_ how you</a:t>
            </a:r>
            <a:r>
              <a:rPr lang="en-US" sz="2000">
                <a:solidFill>
                  <a:schemeClr val="dk1"/>
                </a:solidFill>
                <a:latin typeface="Times New Roman"/>
                <a:ea typeface="Times New Roman"/>
                <a:cs typeface="Times New Roman"/>
                <a:sym typeface="Times New Roman"/>
              </a:rPr>
              <a:t> </a:t>
            </a:r>
            <a:r>
              <a:rPr lang="en-US" sz="2000">
                <a:solidFill>
                  <a:srgbClr val="FFC266"/>
                </a:solidFill>
                <a:latin typeface="Times New Roman"/>
                <a:ea typeface="Times New Roman"/>
                <a:cs typeface="Times New Roman"/>
                <a:sym typeface="Times New Roman"/>
              </a:rPr>
              <a:t>spell it</a:t>
            </a:r>
            <a:endParaRPr sz="2000">
              <a:solidFill>
                <a:schemeClr val="dk1"/>
              </a:solidFill>
              <a:latin typeface="Times New Roman"/>
              <a:ea typeface="Times New Roman"/>
              <a:cs typeface="Times New Roman"/>
              <a:sym typeface="Times New Roman"/>
            </a:endParaRPr>
          </a:p>
        </p:txBody>
      </p:sp>
      <p:sp>
        <p:nvSpPr>
          <p:cNvPr id="716" name="Google Shape;716;p67"/>
          <p:cNvSpPr/>
          <p:nvPr/>
        </p:nvSpPr>
        <p:spPr>
          <a:xfrm>
            <a:off x="1119134" y="736175"/>
            <a:ext cx="4807903" cy="769441"/>
          </a:xfrm>
          <a:prstGeom prst="rect">
            <a:avLst/>
          </a:prstGeom>
          <a:solidFill>
            <a:srgbClr val="8296B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Error Object</a:t>
            </a:r>
            <a:endParaRPr sz="4400">
              <a:solidFill>
                <a:schemeClr val="lt1"/>
              </a:solidFill>
              <a:latin typeface="Arial Black"/>
              <a:ea typeface="Arial Black"/>
              <a:cs typeface="Arial Black"/>
              <a:sym typeface="Arial Black"/>
            </a:endParaRPr>
          </a:p>
        </p:txBody>
      </p:sp>
    </p:spTree>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68"/>
          <p:cNvSpPr txBox="1"/>
          <p:nvPr/>
        </p:nvSpPr>
        <p:spPr>
          <a:xfrm>
            <a:off x="1143001" y="1858191"/>
            <a:ext cx="10075984" cy="2973250"/>
          </a:xfrm>
          <a:prstGeom prst="rect">
            <a:avLst/>
          </a:prstGeom>
          <a:noFill/>
          <a:ln>
            <a:noFill/>
          </a:ln>
        </p:spPr>
        <p:txBody>
          <a:bodyPr spcFirstLastPara="1" wrap="square" lIns="0" tIns="13325" rIns="0" bIns="0" anchor="t" anchorCtr="0">
            <a:spAutoFit/>
          </a:bodyPr>
          <a:lstStyle/>
          <a:p>
            <a:pPr marL="469900" marR="132715" lvl="0" indent="-457200" algn="l" rtl="0">
              <a:spcBef>
                <a:spcPts val="0"/>
              </a:spcBef>
              <a:spcAft>
                <a:spcPts val="0"/>
              </a:spcAft>
              <a:buClr>
                <a:schemeClr val="dk2"/>
              </a:buClr>
              <a:buSzPts val="2600"/>
              <a:buFont typeface="Arial"/>
              <a:buChar char="•"/>
            </a:pPr>
            <a:r>
              <a:rPr lang="en-US" sz="2600">
                <a:solidFill>
                  <a:schemeClr val="dk2"/>
                </a:solidFill>
                <a:latin typeface="Times New Roman"/>
                <a:ea typeface="Times New Roman"/>
                <a:cs typeface="Times New Roman"/>
                <a:sym typeface="Times New Roman"/>
              </a:rPr>
              <a:t>The try...catch statement allows you to test a block of code  for errors.</a:t>
            </a:r>
            <a:endParaRPr sz="2600">
              <a:solidFill>
                <a:schemeClr val="dk2"/>
              </a:solidFill>
              <a:latin typeface="Times New Roman"/>
              <a:ea typeface="Times New Roman"/>
              <a:cs typeface="Times New Roman"/>
              <a:sym typeface="Times New Roman"/>
            </a:endParaRPr>
          </a:p>
          <a:p>
            <a:pPr marL="469900" marR="0" lvl="0" indent="-457200" algn="l" rtl="0">
              <a:spcBef>
                <a:spcPts val="625"/>
              </a:spcBef>
              <a:spcAft>
                <a:spcPts val="0"/>
              </a:spcAft>
              <a:buClr>
                <a:schemeClr val="dk2"/>
              </a:buClr>
              <a:buSzPts val="2600"/>
              <a:buFont typeface="Arial"/>
              <a:buChar char="•"/>
            </a:pPr>
            <a:r>
              <a:rPr lang="en-US" sz="2600">
                <a:solidFill>
                  <a:schemeClr val="dk2"/>
                </a:solidFill>
                <a:latin typeface="Times New Roman"/>
                <a:ea typeface="Times New Roman"/>
                <a:cs typeface="Times New Roman"/>
                <a:sym typeface="Times New Roman"/>
              </a:rPr>
              <a:t>The try block contains the code to be run.</a:t>
            </a:r>
            <a:endParaRPr/>
          </a:p>
          <a:p>
            <a:pPr marL="469900" marR="5080" lvl="0" indent="-457200" algn="l" rtl="0">
              <a:spcBef>
                <a:spcPts val="625"/>
              </a:spcBef>
              <a:spcAft>
                <a:spcPts val="0"/>
              </a:spcAft>
              <a:buClr>
                <a:schemeClr val="dk2"/>
              </a:buClr>
              <a:buSzPts val="2600"/>
              <a:buFont typeface="Arial"/>
              <a:buChar char="•"/>
            </a:pPr>
            <a:r>
              <a:rPr lang="en-US" sz="2600">
                <a:solidFill>
                  <a:schemeClr val="dk2"/>
                </a:solidFill>
                <a:latin typeface="Times New Roman"/>
                <a:ea typeface="Times New Roman"/>
                <a:cs typeface="Times New Roman"/>
                <a:sym typeface="Times New Roman"/>
              </a:rPr>
              <a:t>The catch block contains the code to be executed if an error  occurs.</a:t>
            </a:r>
            <a:endParaRPr/>
          </a:p>
          <a:p>
            <a:pPr marL="12065" marR="0" lvl="0" indent="0" algn="l" rtl="0">
              <a:spcBef>
                <a:spcPts val="1010"/>
              </a:spcBef>
              <a:spcAft>
                <a:spcPts val="0"/>
              </a:spcAft>
              <a:buNone/>
            </a:pPr>
            <a:r>
              <a:rPr lang="en-US" sz="2600" b="1">
                <a:solidFill>
                  <a:schemeClr val="dk2"/>
                </a:solidFill>
                <a:latin typeface="Times New Roman"/>
                <a:ea typeface="Times New Roman"/>
                <a:cs typeface="Times New Roman"/>
                <a:sym typeface="Times New Roman"/>
              </a:rPr>
              <a:t>	Syntax</a:t>
            </a:r>
            <a:r>
              <a:rPr lang="en-US" sz="2400" b="1">
                <a:solidFill>
                  <a:schemeClr val="dk2"/>
                </a:solidFill>
                <a:latin typeface="Times New Roman"/>
                <a:ea typeface="Times New Roman"/>
                <a:cs typeface="Times New Roman"/>
                <a:sym typeface="Times New Roman"/>
              </a:rPr>
              <a:t>:</a:t>
            </a:r>
            <a:endParaRPr sz="2400">
              <a:solidFill>
                <a:schemeClr val="dk2"/>
              </a:solidFill>
              <a:latin typeface="Times New Roman"/>
              <a:ea typeface="Times New Roman"/>
              <a:cs typeface="Times New Roman"/>
              <a:sym typeface="Times New Roman"/>
            </a:endParaRPr>
          </a:p>
          <a:p>
            <a:pPr marL="1725929" marR="0" lvl="0" indent="0" algn="l" rtl="0">
              <a:spcBef>
                <a:spcPts val="1150"/>
              </a:spcBef>
              <a:spcAft>
                <a:spcPts val="0"/>
              </a:spcAft>
              <a:buNone/>
            </a:pPr>
            <a:r>
              <a:rPr lang="en-US" sz="2000">
                <a:solidFill>
                  <a:srgbClr val="1A1A6F"/>
                </a:solidFill>
                <a:latin typeface="Times New Roman"/>
                <a:ea typeface="Times New Roman"/>
                <a:cs typeface="Times New Roman"/>
                <a:sym typeface="Times New Roman"/>
              </a:rPr>
              <a:t>try</a:t>
            </a:r>
            <a:endParaRPr sz="2000">
              <a:solidFill>
                <a:schemeClr val="dk1"/>
              </a:solidFill>
              <a:latin typeface="Times New Roman"/>
              <a:ea typeface="Times New Roman"/>
              <a:cs typeface="Times New Roman"/>
              <a:sym typeface="Times New Roman"/>
            </a:endParaRPr>
          </a:p>
          <a:p>
            <a:pPr marL="1725929" marR="0" lvl="0" indent="0" algn="l" rtl="0">
              <a:spcBef>
                <a:spcPts val="0"/>
              </a:spcBef>
              <a:spcAft>
                <a:spcPts val="0"/>
              </a:spcAft>
              <a:buNone/>
            </a:pPr>
            <a:r>
              <a:rPr lang="en-US" sz="2000">
                <a:solidFill>
                  <a:srgbClr val="1A1A6F"/>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marL="2640965" marR="0" lvl="0" indent="0" algn="l" rtl="0">
              <a:spcBef>
                <a:spcPts val="5"/>
              </a:spcBef>
              <a:spcAft>
                <a:spcPts val="0"/>
              </a:spcAft>
              <a:buNone/>
            </a:pPr>
            <a:r>
              <a:rPr lang="en-US" sz="2000">
                <a:solidFill>
                  <a:srgbClr val="1A1A6F"/>
                </a:solidFill>
                <a:latin typeface="Times New Roman"/>
                <a:ea typeface="Times New Roman"/>
                <a:cs typeface="Times New Roman"/>
                <a:sym typeface="Times New Roman"/>
              </a:rPr>
              <a:t>//Run some code here</a:t>
            </a:r>
            <a:endParaRPr sz="2000">
              <a:solidFill>
                <a:schemeClr val="dk1"/>
              </a:solidFill>
              <a:latin typeface="Times New Roman"/>
              <a:ea typeface="Times New Roman"/>
              <a:cs typeface="Times New Roman"/>
              <a:sym typeface="Times New Roman"/>
            </a:endParaRPr>
          </a:p>
        </p:txBody>
      </p:sp>
      <p:sp>
        <p:nvSpPr>
          <p:cNvPr id="722" name="Google Shape;722;p68"/>
          <p:cNvSpPr txBox="1"/>
          <p:nvPr/>
        </p:nvSpPr>
        <p:spPr>
          <a:xfrm>
            <a:off x="2883623" y="4872749"/>
            <a:ext cx="1015365" cy="940435"/>
          </a:xfrm>
          <a:prstGeom prst="rect">
            <a:avLst/>
          </a:prstGeom>
          <a:noFill/>
          <a:ln>
            <a:noFill/>
          </a:ln>
        </p:spPr>
        <p:txBody>
          <a:bodyPr spcFirstLastPara="1" wrap="square" lIns="0" tIns="12700" rIns="0" bIns="0" anchor="t" anchorCtr="0">
            <a:spAutoFit/>
          </a:bodyPr>
          <a:lstStyle/>
          <a:p>
            <a:pPr marL="76200" marR="0" lvl="0" indent="0" algn="l" rtl="0">
              <a:spcBef>
                <a:spcPts val="0"/>
              </a:spcBef>
              <a:spcAft>
                <a:spcPts val="0"/>
              </a:spcAft>
              <a:buNone/>
            </a:pPr>
            <a:r>
              <a:rPr lang="en-US" sz="2000">
                <a:solidFill>
                  <a:srgbClr val="1A1A6F"/>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marL="12700" marR="0" lvl="0" indent="0" algn="l" rtl="0">
              <a:spcBef>
                <a:spcPts val="0"/>
              </a:spcBef>
              <a:spcAft>
                <a:spcPts val="0"/>
              </a:spcAft>
              <a:buNone/>
            </a:pPr>
            <a:r>
              <a:rPr lang="en-US" sz="2000">
                <a:solidFill>
                  <a:srgbClr val="1A1A6F"/>
                </a:solidFill>
                <a:latin typeface="Times New Roman"/>
                <a:ea typeface="Times New Roman"/>
                <a:cs typeface="Times New Roman"/>
                <a:sym typeface="Times New Roman"/>
              </a:rPr>
              <a:t>catch(err)</a:t>
            </a:r>
            <a:endParaRPr sz="2000">
              <a:solidFill>
                <a:schemeClr val="dk1"/>
              </a:solidFill>
              <a:latin typeface="Times New Roman"/>
              <a:ea typeface="Times New Roman"/>
              <a:cs typeface="Times New Roman"/>
              <a:sym typeface="Times New Roman"/>
            </a:endParaRPr>
          </a:p>
          <a:p>
            <a:pPr marL="12700" marR="0" lvl="0" indent="0" algn="l" rtl="0">
              <a:spcBef>
                <a:spcPts val="5"/>
              </a:spcBef>
              <a:spcAft>
                <a:spcPts val="0"/>
              </a:spcAft>
              <a:buNone/>
            </a:pPr>
            <a:r>
              <a:rPr lang="en-US" sz="2000">
                <a:solidFill>
                  <a:srgbClr val="1A1A6F"/>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sp>
        <p:nvSpPr>
          <p:cNvPr id="723" name="Google Shape;723;p68"/>
          <p:cNvSpPr txBox="1"/>
          <p:nvPr/>
        </p:nvSpPr>
        <p:spPr>
          <a:xfrm>
            <a:off x="2913996" y="5829584"/>
            <a:ext cx="2969260" cy="636270"/>
          </a:xfrm>
          <a:prstGeom prst="rect">
            <a:avLst/>
          </a:prstGeom>
          <a:noFill/>
          <a:ln>
            <a:noFill/>
          </a:ln>
        </p:spPr>
        <p:txBody>
          <a:bodyPr spcFirstLastPara="1" wrap="square" lIns="0" tIns="13325" rIns="0" bIns="0" anchor="t" anchorCtr="0">
            <a:spAutoFit/>
          </a:bodyPr>
          <a:lstStyle/>
          <a:p>
            <a:pPr marL="927100" marR="0" lvl="0" indent="0" algn="l" rtl="0">
              <a:spcBef>
                <a:spcPts val="0"/>
              </a:spcBef>
              <a:spcAft>
                <a:spcPts val="0"/>
              </a:spcAft>
              <a:buNone/>
            </a:pPr>
            <a:r>
              <a:rPr lang="en-US" sz="2000">
                <a:solidFill>
                  <a:srgbClr val="1A1A6F"/>
                </a:solidFill>
                <a:latin typeface="Times New Roman"/>
                <a:ea typeface="Times New Roman"/>
                <a:cs typeface="Times New Roman"/>
                <a:sym typeface="Times New Roman"/>
              </a:rPr>
              <a:t>//Handle errors here</a:t>
            </a:r>
            <a:endParaRPr sz="2000">
              <a:solidFill>
                <a:schemeClr val="dk1"/>
              </a:solidFill>
              <a:latin typeface="Times New Roman"/>
              <a:ea typeface="Times New Roman"/>
              <a:cs typeface="Times New Roman"/>
              <a:sym typeface="Times New Roman"/>
            </a:endParaRPr>
          </a:p>
          <a:p>
            <a:pPr marL="12700" marR="0" lvl="0" indent="0" algn="l" rtl="0">
              <a:spcBef>
                <a:spcPts val="0"/>
              </a:spcBef>
              <a:spcAft>
                <a:spcPts val="0"/>
              </a:spcAft>
              <a:buNone/>
            </a:pPr>
            <a:r>
              <a:rPr lang="en-US" sz="2000">
                <a:solidFill>
                  <a:srgbClr val="1A1A6F"/>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sp>
        <p:nvSpPr>
          <p:cNvPr id="724" name="Google Shape;724;p68"/>
          <p:cNvSpPr/>
          <p:nvPr/>
        </p:nvSpPr>
        <p:spPr>
          <a:xfrm>
            <a:off x="4013200" y="5364257"/>
            <a:ext cx="991235" cy="185420"/>
          </a:xfrm>
          <a:custGeom>
            <a:avLst/>
            <a:gdLst/>
            <a:ahLst/>
            <a:cxnLst/>
            <a:rect l="l" t="t" r="r" b="b"/>
            <a:pathLst>
              <a:path w="991235" h="185420" extrusionOk="0">
                <a:moveTo>
                  <a:pt x="873390" y="113383"/>
                </a:moveTo>
                <a:lnTo>
                  <a:pt x="815466" y="147034"/>
                </a:lnTo>
                <a:lnTo>
                  <a:pt x="809313" y="152530"/>
                </a:lnTo>
                <a:lnTo>
                  <a:pt x="805862" y="159670"/>
                </a:lnTo>
                <a:lnTo>
                  <a:pt x="805340" y="167572"/>
                </a:lnTo>
                <a:lnTo>
                  <a:pt x="807974" y="175355"/>
                </a:lnTo>
                <a:lnTo>
                  <a:pt x="813415" y="181453"/>
                </a:lnTo>
                <a:lnTo>
                  <a:pt x="820547" y="184896"/>
                </a:lnTo>
                <a:lnTo>
                  <a:pt x="828440" y="185410"/>
                </a:lnTo>
                <a:lnTo>
                  <a:pt x="836167" y="182721"/>
                </a:lnTo>
                <a:lnTo>
                  <a:pt x="955311" y="113506"/>
                </a:lnTo>
                <a:lnTo>
                  <a:pt x="873390" y="113383"/>
                </a:lnTo>
                <a:close/>
              </a:path>
              <a:path w="991235" h="185420" extrusionOk="0">
                <a:moveTo>
                  <a:pt x="908753" y="92840"/>
                </a:moveTo>
                <a:lnTo>
                  <a:pt x="873390" y="113383"/>
                </a:lnTo>
                <a:lnTo>
                  <a:pt x="949705" y="113506"/>
                </a:lnTo>
                <a:lnTo>
                  <a:pt x="949714" y="110712"/>
                </a:lnTo>
                <a:lnTo>
                  <a:pt x="939291" y="110712"/>
                </a:lnTo>
                <a:lnTo>
                  <a:pt x="908753" y="92840"/>
                </a:lnTo>
                <a:close/>
              </a:path>
              <a:path w="991235" h="185420" extrusionOk="0">
                <a:moveTo>
                  <a:pt x="828766" y="0"/>
                </a:moveTo>
                <a:lnTo>
                  <a:pt x="820864" y="508"/>
                </a:lnTo>
                <a:lnTo>
                  <a:pt x="813724" y="3921"/>
                </a:lnTo>
                <a:lnTo>
                  <a:pt x="808227" y="10001"/>
                </a:lnTo>
                <a:lnTo>
                  <a:pt x="805592" y="17783"/>
                </a:lnTo>
                <a:lnTo>
                  <a:pt x="806100" y="25685"/>
                </a:lnTo>
                <a:lnTo>
                  <a:pt x="809513" y="32825"/>
                </a:lnTo>
                <a:lnTo>
                  <a:pt x="815594" y="38322"/>
                </a:lnTo>
                <a:lnTo>
                  <a:pt x="873326" y="72108"/>
                </a:lnTo>
                <a:lnTo>
                  <a:pt x="949833" y="72231"/>
                </a:lnTo>
                <a:lnTo>
                  <a:pt x="949705" y="113506"/>
                </a:lnTo>
                <a:lnTo>
                  <a:pt x="955311" y="113506"/>
                </a:lnTo>
                <a:lnTo>
                  <a:pt x="990726" y="92932"/>
                </a:lnTo>
                <a:lnTo>
                  <a:pt x="836549" y="2635"/>
                </a:lnTo>
                <a:lnTo>
                  <a:pt x="828766" y="0"/>
                </a:lnTo>
                <a:close/>
              </a:path>
              <a:path w="991235" h="185420" extrusionOk="0">
                <a:moveTo>
                  <a:pt x="126" y="70707"/>
                </a:moveTo>
                <a:lnTo>
                  <a:pt x="0" y="111982"/>
                </a:lnTo>
                <a:lnTo>
                  <a:pt x="873390" y="113383"/>
                </a:lnTo>
                <a:lnTo>
                  <a:pt x="908753" y="92840"/>
                </a:lnTo>
                <a:lnTo>
                  <a:pt x="873326" y="72108"/>
                </a:lnTo>
                <a:lnTo>
                  <a:pt x="126" y="70707"/>
                </a:lnTo>
                <a:close/>
              </a:path>
              <a:path w="991235" h="185420" extrusionOk="0">
                <a:moveTo>
                  <a:pt x="939419" y="75025"/>
                </a:moveTo>
                <a:lnTo>
                  <a:pt x="908753" y="92840"/>
                </a:lnTo>
                <a:lnTo>
                  <a:pt x="939291" y="110712"/>
                </a:lnTo>
                <a:lnTo>
                  <a:pt x="939419" y="75025"/>
                </a:lnTo>
                <a:close/>
              </a:path>
              <a:path w="991235" h="185420" extrusionOk="0">
                <a:moveTo>
                  <a:pt x="949824" y="75025"/>
                </a:moveTo>
                <a:lnTo>
                  <a:pt x="939419" y="75025"/>
                </a:lnTo>
                <a:lnTo>
                  <a:pt x="939291" y="110712"/>
                </a:lnTo>
                <a:lnTo>
                  <a:pt x="949714" y="110712"/>
                </a:lnTo>
                <a:lnTo>
                  <a:pt x="949824" y="75025"/>
                </a:lnTo>
                <a:close/>
              </a:path>
              <a:path w="991235" h="185420" extrusionOk="0">
                <a:moveTo>
                  <a:pt x="873326" y="72108"/>
                </a:moveTo>
                <a:lnTo>
                  <a:pt x="908753" y="92840"/>
                </a:lnTo>
                <a:lnTo>
                  <a:pt x="939419" y="75025"/>
                </a:lnTo>
                <a:lnTo>
                  <a:pt x="949824" y="75025"/>
                </a:lnTo>
                <a:lnTo>
                  <a:pt x="949833" y="72231"/>
                </a:lnTo>
                <a:lnTo>
                  <a:pt x="873326" y="72108"/>
                </a:lnTo>
                <a:close/>
              </a:path>
            </a:pathLst>
          </a:custGeom>
          <a:solidFill>
            <a:srgbClr val="C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5" name="Google Shape;725;p68"/>
          <p:cNvSpPr txBox="1"/>
          <p:nvPr/>
        </p:nvSpPr>
        <p:spPr>
          <a:xfrm>
            <a:off x="5050153" y="5157190"/>
            <a:ext cx="2438400" cy="593752"/>
          </a:xfrm>
          <a:prstGeom prst="rect">
            <a:avLst/>
          </a:prstGeom>
          <a:solidFill>
            <a:srgbClr val="EBEBEB"/>
          </a:solidFill>
          <a:ln w="9525" cap="flat" cmpd="sng">
            <a:solidFill>
              <a:srgbClr val="CC0000"/>
            </a:solidFill>
            <a:prstDash val="solid"/>
            <a:round/>
            <a:headEnd type="none" w="sm" len="sm"/>
            <a:tailEnd type="none" w="sm" len="sm"/>
          </a:ln>
        </p:spPr>
        <p:txBody>
          <a:bodyPr spcFirstLastPara="1" wrap="square" lIns="0" tIns="39350" rIns="0" bIns="0" anchor="t" anchorCtr="0">
            <a:spAutoFit/>
          </a:bodyPr>
          <a:lstStyle/>
          <a:p>
            <a:pPr marL="92075" marR="530225" lvl="0" indent="0" algn="l" rtl="0">
              <a:spcBef>
                <a:spcPts val="0"/>
              </a:spcBef>
              <a:spcAft>
                <a:spcPts val="0"/>
              </a:spcAft>
              <a:buNone/>
            </a:pPr>
            <a:r>
              <a:rPr lang="en-US" sz="1800" b="1">
                <a:solidFill>
                  <a:srgbClr val="1D528D"/>
                </a:solidFill>
                <a:latin typeface="Times New Roman"/>
                <a:ea typeface="Times New Roman"/>
                <a:cs typeface="Times New Roman"/>
                <a:sym typeface="Times New Roman"/>
              </a:rPr>
              <a:t>Implicitly Created  Error object “err”</a:t>
            </a:r>
            <a:endParaRPr sz="1800">
              <a:solidFill>
                <a:schemeClr val="dk1"/>
              </a:solidFill>
              <a:latin typeface="Times New Roman"/>
              <a:ea typeface="Times New Roman"/>
              <a:cs typeface="Times New Roman"/>
              <a:sym typeface="Times New Roman"/>
            </a:endParaRPr>
          </a:p>
        </p:txBody>
      </p:sp>
      <p:sp>
        <p:nvSpPr>
          <p:cNvPr id="726" name="Google Shape;726;p68"/>
          <p:cNvSpPr/>
          <p:nvPr/>
        </p:nvSpPr>
        <p:spPr>
          <a:xfrm>
            <a:off x="1119134" y="736175"/>
            <a:ext cx="4807903" cy="769441"/>
          </a:xfrm>
          <a:prstGeom prst="rect">
            <a:avLst/>
          </a:prstGeom>
          <a:solidFill>
            <a:srgbClr val="8296B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Try … Catch</a:t>
            </a:r>
            <a:endParaRPr sz="4400">
              <a:solidFill>
                <a:schemeClr val="lt1"/>
              </a:solidFill>
              <a:latin typeface="Arial Black"/>
              <a:ea typeface="Arial Black"/>
              <a:cs typeface="Arial Black"/>
              <a:sym typeface="Arial Black"/>
            </a:endParaRPr>
          </a:p>
        </p:txBody>
      </p:sp>
    </p:spTree>
  </p:cSld>
  <p:clrMapOvr>
    <a:masterClrMapping/>
  </p:clrMapOvr>
  <p:transition spd="slow">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69"/>
          <p:cNvSpPr txBox="1">
            <a:spLocks noGrp="1"/>
          </p:cNvSpPr>
          <p:nvPr>
            <p:ph type="body" idx="1"/>
          </p:nvPr>
        </p:nvSpPr>
        <p:spPr>
          <a:xfrm>
            <a:off x="1119134" y="1776488"/>
            <a:ext cx="10103056" cy="1737014"/>
          </a:xfrm>
          <a:prstGeom prst="rect">
            <a:avLst/>
          </a:prstGeom>
          <a:noFill/>
          <a:ln>
            <a:noFill/>
          </a:ln>
        </p:spPr>
        <p:txBody>
          <a:bodyPr spcFirstLastPara="1" wrap="square" lIns="0" tIns="13325" rIns="0" bIns="0" anchor="t" anchorCtr="0">
            <a:spAutoFit/>
          </a:bodyPr>
          <a:lstStyle/>
          <a:p>
            <a:pPr marL="12700" marR="5080" lvl="0" indent="0" algn="l" rtl="0">
              <a:lnSpc>
                <a:spcPct val="100000"/>
              </a:lnSpc>
              <a:spcBef>
                <a:spcPts val="0"/>
              </a:spcBef>
              <a:spcAft>
                <a:spcPts val="0"/>
              </a:spcAft>
              <a:buClr>
                <a:schemeClr val="dk2"/>
              </a:buClr>
              <a:buSzPts val="2800"/>
              <a:buNone/>
            </a:pPr>
            <a:r>
              <a:rPr lang="en-US">
                <a:solidFill>
                  <a:schemeClr val="dk2"/>
                </a:solidFill>
              </a:rPr>
              <a:t>If you have any functionality that needs to be processed  regardless of success or failure, you can include this in the  finally block (will executed even if there break, throw, or  return statements in catch block.</a:t>
            </a:r>
            <a:endParaRPr>
              <a:solidFill>
                <a:schemeClr val="dk2"/>
              </a:solidFill>
            </a:endParaRPr>
          </a:p>
        </p:txBody>
      </p:sp>
      <p:sp>
        <p:nvSpPr>
          <p:cNvPr id="732" name="Google Shape;732;p69"/>
          <p:cNvSpPr txBox="1"/>
          <p:nvPr/>
        </p:nvSpPr>
        <p:spPr>
          <a:xfrm>
            <a:off x="4325816" y="3270323"/>
            <a:ext cx="7104184" cy="3411831"/>
          </a:xfrm>
          <a:prstGeom prst="rect">
            <a:avLst/>
          </a:prstGeom>
          <a:noFill/>
          <a:ln>
            <a:noFill/>
          </a:ln>
        </p:spPr>
        <p:txBody>
          <a:bodyPr spcFirstLastPara="1" wrap="square" lIns="0" tIns="13325" rIns="0" bIns="0" anchor="t" anchorCtr="0">
            <a:spAutoFit/>
          </a:bodyPr>
          <a:lstStyle/>
          <a:p>
            <a:pPr marL="927100" marR="0" lvl="0" indent="0" algn="l" rtl="0">
              <a:spcBef>
                <a:spcPts val="0"/>
              </a:spcBef>
              <a:spcAft>
                <a:spcPts val="0"/>
              </a:spcAft>
              <a:buNone/>
            </a:pPr>
            <a:r>
              <a:rPr lang="en-US" sz="2000">
                <a:solidFill>
                  <a:schemeClr val="dk2"/>
                </a:solidFill>
                <a:latin typeface="Times New Roman"/>
                <a:ea typeface="Times New Roman"/>
                <a:cs typeface="Times New Roman"/>
                <a:sym typeface="Times New Roman"/>
              </a:rPr>
              <a:t>try{</a:t>
            </a:r>
            <a:endParaRPr sz="2000">
              <a:solidFill>
                <a:schemeClr val="dk2"/>
              </a:solidFill>
              <a:latin typeface="Times New Roman"/>
              <a:ea typeface="Times New Roman"/>
              <a:cs typeface="Times New Roman"/>
              <a:sym typeface="Times New Roman"/>
            </a:endParaRPr>
          </a:p>
          <a:p>
            <a:pPr marL="927100" marR="0" lvl="0" indent="0" algn="l" rtl="0">
              <a:spcBef>
                <a:spcPts val="105"/>
              </a:spcBef>
              <a:spcAft>
                <a:spcPts val="0"/>
              </a:spcAft>
              <a:buNone/>
            </a:pPr>
            <a:r>
              <a:rPr lang="en-US" sz="2000">
                <a:solidFill>
                  <a:schemeClr val="dk2"/>
                </a:solidFill>
                <a:latin typeface="Times New Roman"/>
                <a:ea typeface="Times New Roman"/>
                <a:cs typeface="Times New Roman"/>
                <a:sym typeface="Times New Roman"/>
              </a:rPr>
              <a:t>	//Run some code here</a:t>
            </a:r>
            <a:endParaRPr/>
          </a:p>
          <a:p>
            <a:pPr marL="990600" marR="0" lvl="2" indent="0" algn="l" rtl="0">
              <a:spcBef>
                <a:spcPts val="0"/>
              </a:spcBef>
              <a:spcAft>
                <a:spcPts val="0"/>
              </a:spcAft>
              <a:buNone/>
            </a:pPr>
            <a:r>
              <a:rPr lang="en-US" sz="2000" b="0" i="0" u="none" strike="noStrike" cap="none">
                <a:solidFill>
                  <a:schemeClr val="dk2"/>
                </a:solidFill>
                <a:latin typeface="Times New Roman"/>
                <a:ea typeface="Times New Roman"/>
                <a:cs typeface="Times New Roman"/>
                <a:sym typeface="Times New Roman"/>
              </a:rPr>
              <a:t>}</a:t>
            </a:r>
            <a:endParaRPr/>
          </a:p>
          <a:p>
            <a:pPr marL="927100" marR="0" lvl="2" indent="0" algn="l" rtl="0">
              <a:spcBef>
                <a:spcPts val="0"/>
              </a:spcBef>
              <a:spcAft>
                <a:spcPts val="0"/>
              </a:spcAft>
              <a:buNone/>
            </a:pPr>
            <a:r>
              <a:rPr lang="en-US" sz="2000" b="0" i="0" u="none" strike="noStrike" cap="none">
                <a:solidFill>
                  <a:schemeClr val="dk2"/>
                </a:solidFill>
                <a:latin typeface="Times New Roman"/>
                <a:ea typeface="Times New Roman"/>
                <a:cs typeface="Times New Roman"/>
                <a:sym typeface="Times New Roman"/>
              </a:rPr>
              <a:t>catch(err)</a:t>
            </a:r>
            <a:endParaRPr/>
          </a:p>
          <a:p>
            <a:pPr marL="927100" marR="0" lvl="2" indent="0" algn="l" rtl="0">
              <a:spcBef>
                <a:spcPts val="0"/>
              </a:spcBef>
              <a:spcAft>
                <a:spcPts val="0"/>
              </a:spcAft>
              <a:buNone/>
            </a:pPr>
            <a:r>
              <a:rPr lang="en-US" sz="2000" b="0" i="0" u="none" strike="noStrike" cap="none">
                <a:solidFill>
                  <a:schemeClr val="dk2"/>
                </a:solidFill>
                <a:latin typeface="Times New Roman"/>
                <a:ea typeface="Times New Roman"/>
                <a:cs typeface="Times New Roman"/>
                <a:sym typeface="Times New Roman"/>
              </a:rPr>
              <a:t>{</a:t>
            </a:r>
            <a:endParaRPr/>
          </a:p>
          <a:p>
            <a:pPr marL="1841500" marR="0" lvl="2" indent="0" algn="l" rtl="0">
              <a:spcBef>
                <a:spcPts val="0"/>
              </a:spcBef>
              <a:spcAft>
                <a:spcPts val="0"/>
              </a:spcAft>
              <a:buNone/>
            </a:pPr>
            <a:r>
              <a:rPr lang="en-US" sz="2000" b="0" i="0" u="none" strike="noStrike" cap="none">
                <a:solidFill>
                  <a:schemeClr val="dk2"/>
                </a:solidFill>
                <a:latin typeface="Times New Roman"/>
                <a:ea typeface="Times New Roman"/>
                <a:cs typeface="Times New Roman"/>
                <a:sym typeface="Times New Roman"/>
              </a:rPr>
              <a:t>//Handle errors here</a:t>
            </a:r>
            <a:endParaRPr/>
          </a:p>
          <a:p>
            <a:pPr marL="927100" marR="0" lvl="2" indent="0" algn="l" rtl="0">
              <a:spcBef>
                <a:spcPts val="0"/>
              </a:spcBef>
              <a:spcAft>
                <a:spcPts val="0"/>
              </a:spcAft>
              <a:buNone/>
            </a:pPr>
            <a:r>
              <a:rPr lang="en-US" sz="2000" b="0" i="0" u="none" strike="noStrike" cap="none">
                <a:solidFill>
                  <a:schemeClr val="dk2"/>
                </a:solidFill>
                <a:latin typeface="Times New Roman"/>
                <a:ea typeface="Times New Roman"/>
                <a:cs typeface="Times New Roman"/>
                <a:sym typeface="Times New Roman"/>
              </a:rPr>
              <a:t>}</a:t>
            </a:r>
            <a:endParaRPr/>
          </a:p>
          <a:p>
            <a:pPr marL="927100" marR="0" lvl="2" indent="0" algn="l" rtl="0">
              <a:spcBef>
                <a:spcPts val="0"/>
              </a:spcBef>
              <a:spcAft>
                <a:spcPts val="0"/>
              </a:spcAft>
              <a:buNone/>
            </a:pPr>
            <a:r>
              <a:rPr lang="en-US" sz="2000" b="0" i="0" u="none" strike="noStrike" cap="none">
                <a:solidFill>
                  <a:schemeClr val="dk2"/>
                </a:solidFill>
                <a:latin typeface="Times New Roman"/>
                <a:ea typeface="Times New Roman"/>
                <a:cs typeface="Times New Roman"/>
                <a:sym typeface="Times New Roman"/>
              </a:rPr>
              <a:t>finally</a:t>
            </a:r>
            <a:endParaRPr sz="2000" b="0" i="0" u="none" strike="noStrike" cap="none">
              <a:solidFill>
                <a:schemeClr val="dk2"/>
              </a:solidFill>
              <a:latin typeface="Times New Roman"/>
              <a:ea typeface="Times New Roman"/>
              <a:cs typeface="Times New Roman"/>
              <a:sym typeface="Times New Roman"/>
            </a:endParaRPr>
          </a:p>
          <a:p>
            <a:pPr marL="927100" marR="0" lvl="2" indent="0" algn="l" rtl="0">
              <a:spcBef>
                <a:spcPts val="0"/>
              </a:spcBef>
              <a:spcAft>
                <a:spcPts val="0"/>
              </a:spcAft>
              <a:buNone/>
            </a:pPr>
            <a:r>
              <a:rPr lang="en-US" sz="2000" b="0" i="0" u="none" strike="noStrike" cap="none">
                <a:solidFill>
                  <a:schemeClr val="dk2"/>
                </a:solidFill>
                <a:latin typeface="Times New Roman"/>
                <a:ea typeface="Times New Roman"/>
                <a:cs typeface="Times New Roman"/>
                <a:sym typeface="Times New Roman"/>
              </a:rPr>
              <a:t>{</a:t>
            </a:r>
            <a:endParaRPr/>
          </a:p>
          <a:p>
            <a:pPr marL="1841500" marR="0" lvl="2" indent="0" algn="l" rtl="0">
              <a:spcBef>
                <a:spcPts val="0"/>
              </a:spcBef>
              <a:spcAft>
                <a:spcPts val="0"/>
              </a:spcAft>
              <a:buNone/>
            </a:pPr>
            <a:r>
              <a:rPr lang="en-US" sz="2000" b="0" i="0" u="none" strike="noStrike" cap="none">
                <a:solidFill>
                  <a:schemeClr val="dk2"/>
                </a:solidFill>
                <a:latin typeface="Times New Roman"/>
                <a:ea typeface="Times New Roman"/>
                <a:cs typeface="Times New Roman"/>
                <a:sym typeface="Times New Roman"/>
              </a:rPr>
              <a:t>//Here code that will be executed on both cases</a:t>
            </a:r>
            <a:endParaRPr/>
          </a:p>
          <a:p>
            <a:pPr marL="927100" marR="0" lvl="2" indent="0" algn="l" rtl="0">
              <a:spcBef>
                <a:spcPts val="0"/>
              </a:spcBef>
              <a:spcAft>
                <a:spcPts val="0"/>
              </a:spcAft>
              <a:buNone/>
            </a:pPr>
            <a:r>
              <a:rPr lang="en-US" sz="2000" b="0" i="0" u="none" strike="noStrike" cap="none">
                <a:solidFill>
                  <a:schemeClr val="dk2"/>
                </a:solidFill>
                <a:latin typeface="Times New Roman"/>
                <a:ea typeface="Times New Roman"/>
                <a:cs typeface="Times New Roman"/>
                <a:sym typeface="Times New Roman"/>
              </a:rPr>
              <a:t>}</a:t>
            </a:r>
            <a:endParaRPr/>
          </a:p>
        </p:txBody>
      </p:sp>
      <p:sp>
        <p:nvSpPr>
          <p:cNvPr id="733" name="Google Shape;733;p69"/>
          <p:cNvSpPr/>
          <p:nvPr/>
        </p:nvSpPr>
        <p:spPr>
          <a:xfrm>
            <a:off x="1119134" y="736175"/>
            <a:ext cx="4807903" cy="769441"/>
          </a:xfrm>
          <a:prstGeom prst="rect">
            <a:avLst/>
          </a:prstGeom>
          <a:solidFill>
            <a:srgbClr val="8296B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Try … Catch</a:t>
            </a:r>
            <a:endParaRPr sz="4400">
              <a:solidFill>
                <a:schemeClr val="lt1"/>
              </a:solidFill>
              <a:latin typeface="Arial Black"/>
              <a:ea typeface="Arial Black"/>
              <a:cs typeface="Arial Black"/>
              <a:sym typeface="Arial Black"/>
            </a:endParaRPr>
          </a:p>
        </p:txBody>
      </p:sp>
    </p:spTree>
  </p:cSld>
  <p:clrMapOvr>
    <a:masterClrMapping/>
  </p:clrMapOvr>
  <p:transition spd="slow">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70"/>
          <p:cNvSpPr txBox="1"/>
          <p:nvPr/>
        </p:nvSpPr>
        <p:spPr>
          <a:xfrm>
            <a:off x="1119134" y="2096136"/>
            <a:ext cx="10058400" cy="3821559"/>
          </a:xfrm>
          <a:prstGeom prst="rect">
            <a:avLst/>
          </a:prstGeom>
          <a:noFill/>
          <a:ln>
            <a:noFill/>
          </a:ln>
        </p:spPr>
        <p:txBody>
          <a:bodyPr spcFirstLastPara="1" wrap="square" lIns="0" tIns="91425" rIns="0" bIns="0" anchor="t" anchorCtr="0">
            <a:spAutoFit/>
          </a:bodyPr>
          <a:lstStyle/>
          <a:p>
            <a:pPr marL="355600" marR="0" lvl="0" indent="-342900" algn="l" rtl="0">
              <a:spcBef>
                <a:spcPts val="0"/>
              </a:spcBef>
              <a:spcAft>
                <a:spcPts val="0"/>
              </a:spcAft>
              <a:buClr>
                <a:schemeClr val="dk2"/>
              </a:buClr>
              <a:buSzPts val="2600"/>
              <a:buFont typeface="Noto Sans Symbols"/>
              <a:buChar char="❑"/>
            </a:pPr>
            <a:r>
              <a:rPr lang="en-US" sz="2600">
                <a:solidFill>
                  <a:schemeClr val="dk2"/>
                </a:solidFill>
                <a:latin typeface="Times New Roman"/>
                <a:ea typeface="Times New Roman"/>
                <a:cs typeface="Times New Roman"/>
                <a:sym typeface="Times New Roman"/>
              </a:rPr>
              <a:t>The throw statement allows you to create an exception.</a:t>
            </a:r>
            <a:endParaRPr/>
          </a:p>
          <a:p>
            <a:pPr marL="355600" marR="5080" lvl="0" indent="-342900" algn="l" rtl="0">
              <a:spcBef>
                <a:spcPts val="630"/>
              </a:spcBef>
              <a:spcAft>
                <a:spcPts val="0"/>
              </a:spcAft>
              <a:buClr>
                <a:schemeClr val="dk2"/>
              </a:buClr>
              <a:buSzPts val="2600"/>
              <a:buFont typeface="Noto Sans Symbols"/>
              <a:buChar char="❑"/>
            </a:pPr>
            <a:r>
              <a:rPr lang="en-US" sz="2600">
                <a:solidFill>
                  <a:schemeClr val="dk2"/>
                </a:solidFill>
                <a:latin typeface="Times New Roman"/>
                <a:ea typeface="Times New Roman"/>
                <a:cs typeface="Times New Roman"/>
                <a:sym typeface="Times New Roman"/>
              </a:rPr>
              <a:t>Using throw statement with the try...catch, you can control  program flow and generate accurate error messages.</a:t>
            </a:r>
            <a:endParaRPr sz="2600">
              <a:solidFill>
                <a:schemeClr val="dk2"/>
              </a:solidFill>
              <a:latin typeface="Times New Roman"/>
              <a:ea typeface="Times New Roman"/>
              <a:cs typeface="Times New Roman"/>
              <a:sym typeface="Times New Roman"/>
            </a:endParaRPr>
          </a:p>
          <a:p>
            <a:pPr marL="414655" marR="0" lvl="0" indent="-402590" algn="l" rtl="0">
              <a:spcBef>
                <a:spcPts val="1005"/>
              </a:spcBef>
              <a:spcAft>
                <a:spcPts val="0"/>
              </a:spcAft>
              <a:buClr>
                <a:schemeClr val="dk2"/>
              </a:buClr>
              <a:buSzPts val="2600"/>
              <a:buFont typeface="Noto Sans Symbols"/>
              <a:buChar char="❑"/>
            </a:pPr>
            <a:r>
              <a:rPr lang="en-US" sz="2600" b="1">
                <a:solidFill>
                  <a:schemeClr val="dk2"/>
                </a:solidFill>
                <a:latin typeface="Times New Roman"/>
                <a:ea typeface="Times New Roman"/>
                <a:cs typeface="Times New Roman"/>
                <a:sym typeface="Times New Roman"/>
              </a:rPr>
              <a:t>Syntax</a:t>
            </a:r>
            <a:r>
              <a:rPr lang="en-US" sz="2400" b="1">
                <a:solidFill>
                  <a:schemeClr val="dk2"/>
                </a:solidFill>
                <a:latin typeface="Times New Roman"/>
                <a:ea typeface="Times New Roman"/>
                <a:cs typeface="Times New Roman"/>
                <a:sym typeface="Times New Roman"/>
              </a:rPr>
              <a:t>:</a:t>
            </a:r>
            <a:endParaRPr sz="2400">
              <a:solidFill>
                <a:schemeClr val="dk2"/>
              </a:solidFill>
              <a:latin typeface="Times New Roman"/>
              <a:ea typeface="Times New Roman"/>
              <a:cs typeface="Times New Roman"/>
              <a:sym typeface="Times New Roman"/>
            </a:endParaRPr>
          </a:p>
          <a:p>
            <a:pPr marL="0" marR="0" lvl="0" indent="0" algn="l" rtl="0">
              <a:spcBef>
                <a:spcPts val="10"/>
              </a:spcBef>
              <a:spcAft>
                <a:spcPts val="0"/>
              </a:spcAft>
              <a:buClr>
                <a:srgbClr val="1D528D"/>
              </a:buClr>
              <a:buSzPts val="2500"/>
              <a:buFont typeface="Noto Sans Symbols"/>
              <a:buNone/>
            </a:pPr>
            <a:endParaRPr sz="2500">
              <a:solidFill>
                <a:schemeClr val="dk2"/>
              </a:solidFill>
              <a:latin typeface="Times New Roman"/>
              <a:ea typeface="Times New Roman"/>
              <a:cs typeface="Times New Roman"/>
              <a:sym typeface="Times New Roman"/>
            </a:endParaRPr>
          </a:p>
          <a:p>
            <a:pPr marL="2653665" marR="0" lvl="0" indent="0" algn="l" rtl="0">
              <a:spcBef>
                <a:spcPts val="5"/>
              </a:spcBef>
              <a:spcAft>
                <a:spcPts val="0"/>
              </a:spcAft>
              <a:buNone/>
            </a:pPr>
            <a:r>
              <a:rPr lang="en-US" sz="2200">
                <a:solidFill>
                  <a:schemeClr val="dk2"/>
                </a:solidFill>
                <a:latin typeface="Times New Roman"/>
                <a:ea typeface="Times New Roman"/>
                <a:cs typeface="Times New Roman"/>
                <a:sym typeface="Times New Roman"/>
              </a:rPr>
              <a:t>throw(exception)</a:t>
            </a:r>
            <a:endParaRPr sz="2200">
              <a:solidFill>
                <a:schemeClr val="dk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a:solidFill>
                <a:schemeClr val="dk2"/>
              </a:solidFill>
              <a:latin typeface="Times New Roman"/>
              <a:ea typeface="Times New Roman"/>
              <a:cs typeface="Times New Roman"/>
              <a:sym typeface="Times New Roman"/>
            </a:endParaRPr>
          </a:p>
          <a:p>
            <a:pPr marL="0" marR="0" lvl="0" indent="0" algn="l" rtl="0">
              <a:spcBef>
                <a:spcPts val="40"/>
              </a:spcBef>
              <a:spcAft>
                <a:spcPts val="0"/>
              </a:spcAft>
              <a:buNone/>
            </a:pPr>
            <a:endParaRPr sz="2800">
              <a:solidFill>
                <a:schemeClr val="dk2"/>
              </a:solidFill>
              <a:latin typeface="Times New Roman"/>
              <a:ea typeface="Times New Roman"/>
              <a:cs typeface="Times New Roman"/>
              <a:sym typeface="Times New Roman"/>
            </a:endParaRPr>
          </a:p>
          <a:p>
            <a:pPr marL="355600" marR="782320" lvl="0" indent="-342900" algn="l" rtl="0">
              <a:spcBef>
                <a:spcPts val="0"/>
              </a:spcBef>
              <a:spcAft>
                <a:spcPts val="0"/>
              </a:spcAft>
              <a:buClr>
                <a:schemeClr val="dk2"/>
              </a:buClr>
              <a:buSzPts val="2600"/>
              <a:buFont typeface="Noto Sans Symbols"/>
              <a:buChar char="❑"/>
            </a:pPr>
            <a:r>
              <a:rPr lang="en-US" sz="2600">
                <a:solidFill>
                  <a:schemeClr val="dk2"/>
                </a:solidFill>
                <a:latin typeface="Times New Roman"/>
                <a:ea typeface="Times New Roman"/>
                <a:cs typeface="Times New Roman"/>
                <a:sym typeface="Times New Roman"/>
              </a:rPr>
              <a:t>The exception can be a string, integer, Boolean or an  object.</a:t>
            </a:r>
            <a:endParaRPr/>
          </a:p>
        </p:txBody>
      </p:sp>
      <p:sp>
        <p:nvSpPr>
          <p:cNvPr id="739" name="Google Shape;739;p70"/>
          <p:cNvSpPr/>
          <p:nvPr/>
        </p:nvSpPr>
        <p:spPr>
          <a:xfrm>
            <a:off x="1119134" y="736175"/>
            <a:ext cx="6706020" cy="769441"/>
          </a:xfrm>
          <a:prstGeom prst="rect">
            <a:avLst/>
          </a:prstGeom>
          <a:solidFill>
            <a:srgbClr val="8296B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Try … Catch (throw)</a:t>
            </a:r>
            <a:endParaRPr sz="4400">
              <a:solidFill>
                <a:schemeClr val="lt1"/>
              </a:solidFill>
              <a:latin typeface="Arial Black"/>
              <a:ea typeface="Arial Black"/>
              <a:cs typeface="Arial Black"/>
              <a:sym typeface="Arial Black"/>
            </a:endParaRPr>
          </a:p>
        </p:txBody>
      </p:sp>
    </p:spTree>
  </p:cSld>
  <p:clrMapOvr>
    <a:masterClrMapping/>
  </p:clrMapOvr>
  <p:transition spd="slow">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71"/>
          <p:cNvSpPr/>
          <p:nvPr/>
        </p:nvSpPr>
        <p:spPr>
          <a:xfrm>
            <a:off x="1119134" y="1827133"/>
            <a:ext cx="10064681" cy="484287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5" name="Google Shape;745;p71"/>
          <p:cNvSpPr/>
          <p:nvPr/>
        </p:nvSpPr>
        <p:spPr>
          <a:xfrm>
            <a:off x="1119134" y="736175"/>
            <a:ext cx="4807903" cy="769441"/>
          </a:xfrm>
          <a:prstGeom prst="rect">
            <a:avLst/>
          </a:prstGeom>
          <a:solidFill>
            <a:srgbClr val="8296B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Try … Catch</a:t>
            </a:r>
            <a:endParaRPr sz="4400">
              <a:solidFill>
                <a:schemeClr val="lt1"/>
              </a:solidFill>
              <a:latin typeface="Arial Black"/>
              <a:ea typeface="Arial Black"/>
              <a:cs typeface="Arial Black"/>
              <a:sym typeface="Arial Black"/>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5"/>
          <p:cNvPicPr preferRelativeResize="0"/>
          <p:nvPr/>
        </p:nvPicPr>
        <p:blipFill rotWithShape="1">
          <a:blip r:embed="rId3">
            <a:alphaModFix/>
          </a:blip>
          <a:srcRect/>
          <a:stretch/>
        </p:blipFill>
        <p:spPr>
          <a:xfrm rot="-5400000">
            <a:off x="1114032" y="2767926"/>
            <a:ext cx="4837063" cy="1663907"/>
          </a:xfrm>
          <a:prstGeom prst="rect">
            <a:avLst/>
          </a:prstGeom>
          <a:noFill/>
          <a:ln>
            <a:noFill/>
          </a:ln>
        </p:spPr>
      </p:pic>
      <p:sp>
        <p:nvSpPr>
          <p:cNvPr id="217" name="Google Shape;217;p5"/>
          <p:cNvSpPr txBox="1"/>
          <p:nvPr/>
        </p:nvSpPr>
        <p:spPr>
          <a:xfrm rot="-5400000">
            <a:off x="-890212" y="2668202"/>
            <a:ext cx="5376982" cy="132343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0">
                <a:solidFill>
                  <a:srgbClr val="FFC000"/>
                </a:solidFill>
                <a:latin typeface="Baumans"/>
                <a:ea typeface="Baumans"/>
                <a:cs typeface="Baumans"/>
                <a:sym typeface="Baumans"/>
              </a:rPr>
              <a:t>String</a:t>
            </a:r>
            <a:endParaRPr sz="5400">
              <a:solidFill>
                <a:srgbClr val="FFC000"/>
              </a:solidFill>
              <a:latin typeface="Baumans"/>
              <a:ea typeface="Baumans"/>
              <a:cs typeface="Baumans"/>
              <a:sym typeface="Baumans"/>
            </a:endParaRPr>
          </a:p>
        </p:txBody>
      </p:sp>
      <p:sp>
        <p:nvSpPr>
          <p:cNvPr id="218" name="Google Shape;218;p5"/>
          <p:cNvSpPr/>
          <p:nvPr/>
        </p:nvSpPr>
        <p:spPr>
          <a:xfrm>
            <a:off x="4803554" y="2199495"/>
            <a:ext cx="6758185" cy="2800767"/>
          </a:xfrm>
          <a:prstGeom prst="rect">
            <a:avLst/>
          </a:prstGeom>
          <a:solidFill>
            <a:srgbClr val="C0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Strings are useful for holding data that can be represented in text form.</a:t>
            </a:r>
            <a:endParaRPr/>
          </a:p>
        </p:txBody>
      </p:sp>
      <p:sp>
        <p:nvSpPr>
          <p:cNvPr id="219" name="Google Shape;219;p5"/>
          <p:cNvSpPr/>
          <p:nvPr/>
        </p:nvSpPr>
        <p:spPr>
          <a:xfrm rot="-5400000">
            <a:off x="1056776" y="1713706"/>
            <a:ext cx="1988045"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a:solidFill>
                  <a:srgbClr val="0D7DB9"/>
                </a:solidFill>
                <a:latin typeface="Pinyon Script"/>
                <a:ea typeface="Pinyon Script"/>
                <a:cs typeface="Pinyon Script"/>
                <a:sym typeface="Pinyon Script"/>
              </a:rPr>
              <a:t>Wrapper</a:t>
            </a:r>
            <a:endParaRPr sz="5400">
              <a:solidFill>
                <a:schemeClr val="dk1"/>
              </a:solidFill>
              <a:latin typeface="Calibri"/>
              <a:ea typeface="Calibri"/>
              <a:cs typeface="Calibri"/>
              <a:sym typeface="Calibri"/>
            </a:endParaRPr>
          </a:p>
        </p:txBody>
      </p:sp>
    </p:spTree>
  </p:cSld>
  <p:clrMapOvr>
    <a:masterClrMapping/>
  </p:clrMapOvr>
  <p:transition spd="slow">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g10f7991b0f7_0_0"/>
          <p:cNvSpPr txBox="1"/>
          <p:nvPr/>
        </p:nvSpPr>
        <p:spPr>
          <a:xfrm>
            <a:off x="1093780" y="296409"/>
            <a:ext cx="3179400" cy="831000"/>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0" i="0">
                <a:solidFill>
                  <a:srgbClr val="FFFFFF"/>
                </a:solidFill>
                <a:latin typeface="Arial"/>
                <a:ea typeface="Arial"/>
                <a:cs typeface="Arial"/>
                <a:sym typeface="Arial"/>
              </a:rPr>
              <a:t>Events</a:t>
            </a:r>
            <a:endParaRPr sz="4800" b="1">
              <a:solidFill>
                <a:schemeClr val="lt1"/>
              </a:solidFill>
              <a:latin typeface="Calibri"/>
              <a:ea typeface="Calibri"/>
              <a:cs typeface="Calibri"/>
              <a:sym typeface="Calibri"/>
            </a:endParaRPr>
          </a:p>
        </p:txBody>
      </p:sp>
      <p:sp>
        <p:nvSpPr>
          <p:cNvPr id="759" name="Google Shape;759;g10f7991b0f7_0_0"/>
          <p:cNvSpPr txBox="1"/>
          <p:nvPr/>
        </p:nvSpPr>
        <p:spPr>
          <a:xfrm>
            <a:off x="999187" y="1598254"/>
            <a:ext cx="10746300" cy="479820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00000"/>
              </a:lnSpc>
              <a:spcBef>
                <a:spcPts val="0"/>
              </a:spcBef>
              <a:spcAft>
                <a:spcPts val="0"/>
              </a:spcAft>
              <a:buClr>
                <a:schemeClr val="dk2"/>
              </a:buClr>
              <a:buSzPts val="2800"/>
              <a:buFont typeface="Arial"/>
              <a:buChar char="•"/>
            </a:pPr>
            <a:r>
              <a:rPr lang="en-US" sz="2800">
                <a:solidFill>
                  <a:schemeClr val="dk2"/>
                </a:solidFill>
                <a:latin typeface="Calibri"/>
                <a:ea typeface="Calibri"/>
                <a:cs typeface="Calibri"/>
                <a:sym typeface="Calibri"/>
              </a:rPr>
              <a:t>Events are actions that respond to user’s specific actions.</a:t>
            </a:r>
            <a:endParaRPr/>
          </a:p>
          <a:p>
            <a:pPr marL="228600" marR="0" lvl="0" indent="-228600" algn="l" rtl="0">
              <a:lnSpc>
                <a:spcPct val="100000"/>
              </a:lnSpc>
              <a:spcBef>
                <a:spcPts val="1000"/>
              </a:spcBef>
              <a:spcAft>
                <a:spcPts val="0"/>
              </a:spcAft>
              <a:buClr>
                <a:schemeClr val="dk2"/>
              </a:buClr>
              <a:buSzPts val="2800"/>
              <a:buFont typeface="Arial"/>
              <a:buChar char="•"/>
            </a:pPr>
            <a:r>
              <a:rPr lang="en-US" sz="2800">
                <a:solidFill>
                  <a:schemeClr val="dk2"/>
                </a:solidFill>
                <a:latin typeface="Calibri"/>
                <a:ea typeface="Calibri"/>
                <a:cs typeface="Calibri"/>
                <a:sym typeface="Calibri"/>
              </a:rPr>
              <a:t>HTML creates the visual image of controls, but they are mute.</a:t>
            </a:r>
            <a:endParaRPr/>
          </a:p>
          <a:p>
            <a:pPr marL="228600" marR="0" lvl="0" indent="-228600" algn="l" rtl="0">
              <a:lnSpc>
                <a:spcPct val="100000"/>
              </a:lnSpc>
              <a:spcBef>
                <a:spcPts val="1000"/>
              </a:spcBef>
              <a:spcAft>
                <a:spcPts val="0"/>
              </a:spcAft>
              <a:buClr>
                <a:schemeClr val="dk2"/>
              </a:buClr>
              <a:buSzPts val="2800"/>
              <a:buFont typeface="Arial"/>
              <a:buChar char="•"/>
            </a:pPr>
            <a:r>
              <a:rPr lang="en-US" sz="2800">
                <a:solidFill>
                  <a:schemeClr val="dk2"/>
                </a:solidFill>
                <a:latin typeface="Calibri"/>
                <a:ea typeface="Calibri"/>
                <a:cs typeface="Calibri"/>
                <a:sym typeface="Calibri"/>
              </a:rPr>
              <a:t>JavaScript animates it all and makes the page interactive through events, like a button press, a mouse hover, a text changed, a link pressed……etc.</a:t>
            </a:r>
            <a:endParaRPr/>
          </a:p>
          <a:p>
            <a:pPr marL="228600" marR="0" lvl="0" indent="-228600" algn="l" rtl="0">
              <a:lnSpc>
                <a:spcPct val="100000"/>
              </a:lnSpc>
              <a:spcBef>
                <a:spcPts val="1000"/>
              </a:spcBef>
              <a:spcAft>
                <a:spcPts val="0"/>
              </a:spcAft>
              <a:buClr>
                <a:schemeClr val="dk2"/>
              </a:buClr>
              <a:buSzPts val="2800"/>
              <a:buFont typeface="Arial"/>
              <a:buChar char="•"/>
            </a:pPr>
            <a:r>
              <a:rPr lang="en-US" sz="2800">
                <a:solidFill>
                  <a:schemeClr val="dk2"/>
                </a:solidFill>
                <a:latin typeface="Calibri"/>
                <a:ea typeface="Calibri"/>
                <a:cs typeface="Calibri"/>
                <a:sym typeface="Calibri"/>
              </a:rPr>
              <a:t>Every HTML element has several events attached to it. These events need event handlers.</a:t>
            </a:r>
            <a:endParaRPr/>
          </a:p>
          <a:p>
            <a:pPr marL="228600" marR="0" lvl="0" indent="-228600" algn="l" rtl="0">
              <a:lnSpc>
                <a:spcPct val="100000"/>
              </a:lnSpc>
              <a:spcBef>
                <a:spcPts val="1000"/>
              </a:spcBef>
              <a:spcAft>
                <a:spcPts val="0"/>
              </a:spcAft>
              <a:buClr>
                <a:schemeClr val="dk2"/>
              </a:buClr>
              <a:buSzPts val="2800"/>
              <a:buFont typeface="Arial"/>
              <a:buChar char="•"/>
            </a:pPr>
            <a:r>
              <a:rPr lang="en-US" sz="2800">
                <a:solidFill>
                  <a:schemeClr val="dk2"/>
                </a:solidFill>
                <a:latin typeface="Calibri"/>
                <a:ea typeface="Calibri"/>
                <a:cs typeface="Calibri"/>
                <a:sym typeface="Calibri"/>
              </a:rPr>
              <a:t>Event handler is JavaScript code that is executed when an event is triggered</a:t>
            </a:r>
            <a:endParaRPr/>
          </a:p>
        </p:txBody>
      </p:sp>
    </p:spTree>
  </p:cSld>
  <p:clrMapOvr>
    <a:masterClrMapping/>
  </p:clrMapOvr>
  <p:transition spd="slow">
    <p:pu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g10f7991b0f7_0_6"/>
          <p:cNvSpPr txBox="1"/>
          <p:nvPr/>
        </p:nvSpPr>
        <p:spPr>
          <a:xfrm>
            <a:off x="999187" y="249112"/>
            <a:ext cx="3273900" cy="831000"/>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0" i="0">
                <a:solidFill>
                  <a:srgbClr val="FFFFFF"/>
                </a:solidFill>
                <a:latin typeface="Arial"/>
                <a:ea typeface="Arial"/>
                <a:cs typeface="Arial"/>
                <a:sym typeface="Arial"/>
              </a:rPr>
              <a:t>Events</a:t>
            </a:r>
            <a:endParaRPr sz="4800" b="1">
              <a:solidFill>
                <a:schemeClr val="lt1"/>
              </a:solidFill>
              <a:latin typeface="Calibri"/>
              <a:ea typeface="Calibri"/>
              <a:cs typeface="Calibri"/>
              <a:sym typeface="Calibri"/>
            </a:endParaRPr>
          </a:p>
        </p:txBody>
      </p:sp>
      <p:sp>
        <p:nvSpPr>
          <p:cNvPr id="765" name="Google Shape;765;g10f7991b0f7_0_6"/>
          <p:cNvSpPr txBox="1"/>
          <p:nvPr/>
        </p:nvSpPr>
        <p:spPr>
          <a:xfrm>
            <a:off x="999187" y="1598255"/>
            <a:ext cx="10131900" cy="3536400"/>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chemeClr val="dk2"/>
              </a:buClr>
              <a:buSzPct val="100000"/>
              <a:buFont typeface="Arial"/>
              <a:buNone/>
            </a:pPr>
            <a:r>
              <a:rPr lang="en-US" sz="2800">
                <a:solidFill>
                  <a:schemeClr val="dk2"/>
                </a:solidFill>
                <a:latin typeface="Calibri"/>
                <a:ea typeface="Calibri"/>
                <a:cs typeface="Calibri"/>
                <a:sym typeface="Calibri"/>
              </a:rPr>
              <a:t>Events can be attached to  JavaScript code through one of the following ways (Binding Event Handlers to Elements can be):</a:t>
            </a:r>
            <a:endParaRPr/>
          </a:p>
          <a:p>
            <a:pPr marL="971550" marR="0" lvl="1" indent="-501015" algn="l" rtl="0">
              <a:lnSpc>
                <a:spcPct val="150000"/>
              </a:lnSpc>
              <a:spcBef>
                <a:spcPts val="500"/>
              </a:spcBef>
              <a:spcAft>
                <a:spcPts val="0"/>
              </a:spcAft>
              <a:buClr>
                <a:schemeClr val="dk2"/>
              </a:buClr>
              <a:buSzPct val="100000"/>
              <a:buFont typeface="Calibri"/>
              <a:buAutoNum type="arabicPeriod"/>
            </a:pPr>
            <a:r>
              <a:rPr lang="en-US" sz="2800" b="0" i="0" u="none" strike="noStrike" cap="none">
                <a:solidFill>
                  <a:schemeClr val="dk2"/>
                </a:solidFill>
                <a:latin typeface="Calibri"/>
                <a:ea typeface="Calibri"/>
                <a:cs typeface="Calibri"/>
                <a:sym typeface="Calibri"/>
              </a:rPr>
              <a:t>Inline HTML Attributes</a:t>
            </a:r>
            <a:endParaRPr/>
          </a:p>
          <a:p>
            <a:pPr marL="971550" marR="0" lvl="1" indent="-501015" algn="l" rtl="0">
              <a:lnSpc>
                <a:spcPct val="150000"/>
              </a:lnSpc>
              <a:spcBef>
                <a:spcPts val="500"/>
              </a:spcBef>
              <a:spcAft>
                <a:spcPts val="0"/>
              </a:spcAft>
              <a:buClr>
                <a:schemeClr val="dk2"/>
              </a:buClr>
              <a:buSzPct val="100000"/>
              <a:buFont typeface="Calibri"/>
              <a:buAutoNum type="arabicPeriod"/>
            </a:pPr>
            <a:r>
              <a:rPr lang="en-US" sz="2800" b="0" i="0" u="none" strike="noStrike" cap="none">
                <a:solidFill>
                  <a:schemeClr val="dk2"/>
                </a:solidFill>
                <a:latin typeface="Calibri"/>
                <a:ea typeface="Calibri"/>
                <a:cs typeface="Calibri"/>
                <a:sym typeface="Calibri"/>
              </a:rPr>
              <a:t>Element Properties </a:t>
            </a:r>
            <a:endParaRPr/>
          </a:p>
          <a:p>
            <a:pPr marL="971550" marR="0" lvl="1" indent="-501015" algn="l" rtl="0">
              <a:lnSpc>
                <a:spcPct val="150000"/>
              </a:lnSpc>
              <a:spcBef>
                <a:spcPts val="500"/>
              </a:spcBef>
              <a:spcAft>
                <a:spcPts val="0"/>
              </a:spcAft>
              <a:buClr>
                <a:schemeClr val="dk2"/>
              </a:buClr>
              <a:buSzPct val="100000"/>
              <a:buFont typeface="Calibri"/>
              <a:buAutoNum type="arabicPeriod"/>
            </a:pPr>
            <a:r>
              <a:rPr lang="en-US" sz="2800" b="0" i="0" u="none" strike="noStrike" cap="none">
                <a:solidFill>
                  <a:schemeClr val="dk2"/>
                </a:solidFill>
                <a:latin typeface="Calibri"/>
                <a:ea typeface="Calibri"/>
                <a:cs typeface="Calibri"/>
                <a:sym typeface="Calibri"/>
              </a:rPr>
              <a:t>DOM Event Listeners (will be discussed later)</a:t>
            </a:r>
            <a:endParaRPr/>
          </a:p>
          <a:p>
            <a:pPr marL="228600" marR="0" lvl="0" indent="-50800" algn="l" rtl="0">
              <a:lnSpc>
                <a:spcPct val="150000"/>
              </a:lnSpc>
              <a:spcBef>
                <a:spcPts val="1000"/>
              </a:spcBef>
              <a:spcAft>
                <a:spcPts val="0"/>
              </a:spcAft>
              <a:buClr>
                <a:schemeClr val="dk1"/>
              </a:buClr>
              <a:buSzPct val="100000"/>
              <a:buFont typeface="Noto Sans Symbols"/>
              <a:buNone/>
            </a:pPr>
            <a:endParaRPr sz="2800">
              <a:solidFill>
                <a:schemeClr val="dk2"/>
              </a:solidFill>
              <a:latin typeface="Calibri"/>
              <a:ea typeface="Calibri"/>
              <a:cs typeface="Calibri"/>
              <a:sym typeface="Calibri"/>
            </a:endParaRPr>
          </a:p>
        </p:txBody>
      </p:sp>
      <p:sp>
        <p:nvSpPr>
          <p:cNvPr id="766" name="Google Shape;766;g10f7991b0f7_0_6"/>
          <p:cNvSpPr/>
          <p:nvPr/>
        </p:nvSpPr>
        <p:spPr>
          <a:xfrm>
            <a:off x="999187" y="5584178"/>
            <a:ext cx="10131900" cy="658800"/>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2800">
                <a:solidFill>
                  <a:srgbClr val="FF0000"/>
                </a:solidFill>
                <a:latin typeface="Arial"/>
                <a:ea typeface="Arial"/>
                <a:cs typeface="Arial"/>
                <a:sym typeface="Arial"/>
              </a:rPr>
              <a:t>You can attach only one function to the event.</a:t>
            </a:r>
            <a:endParaRPr/>
          </a:p>
        </p:txBody>
      </p:sp>
    </p:spTree>
  </p:cSld>
  <p:clrMapOvr>
    <a:masterClrMapping/>
  </p:clrMapOvr>
  <p:transition spd="slow">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g10f7991b0f7_0_12"/>
          <p:cNvSpPr txBox="1"/>
          <p:nvPr/>
        </p:nvSpPr>
        <p:spPr>
          <a:xfrm>
            <a:off x="1072662" y="1316483"/>
            <a:ext cx="10058400" cy="5695500"/>
          </a:xfrm>
          <a:prstGeom prst="rect">
            <a:avLst/>
          </a:prstGeom>
          <a:noFill/>
          <a:ln>
            <a:noFill/>
          </a:ln>
        </p:spPr>
        <p:txBody>
          <a:bodyPr spcFirstLastPara="1" wrap="square" lIns="0" tIns="13325" rIns="0" bIns="0" anchor="t" anchorCtr="0">
            <a:spAutoFit/>
          </a:bodyPr>
          <a:lstStyle/>
          <a:p>
            <a:pPr marL="25400" marR="0" lvl="0" indent="0" algn="l" rtl="0">
              <a:spcBef>
                <a:spcPts val="0"/>
              </a:spcBef>
              <a:spcAft>
                <a:spcPts val="0"/>
              </a:spcAft>
              <a:buNone/>
            </a:pPr>
            <a:r>
              <a:rPr lang="en-US" sz="2800" b="1">
                <a:solidFill>
                  <a:schemeClr val="dk2"/>
                </a:solidFill>
                <a:latin typeface="Arial"/>
                <a:ea typeface="Arial"/>
                <a:cs typeface="Arial"/>
                <a:sym typeface="Arial"/>
              </a:rPr>
              <a:t>1. Event handlers as tag attribute:</a:t>
            </a:r>
            <a:endParaRPr sz="2800">
              <a:solidFill>
                <a:schemeClr val="dk2"/>
              </a:solidFill>
              <a:latin typeface="Arial"/>
              <a:ea typeface="Arial"/>
              <a:cs typeface="Arial"/>
              <a:sym typeface="Arial"/>
            </a:endParaRPr>
          </a:p>
          <a:p>
            <a:pPr marL="621665" marR="5080" lvl="0" indent="-609600" algn="l" rtl="0">
              <a:lnSpc>
                <a:spcPct val="85000"/>
              </a:lnSpc>
              <a:spcBef>
                <a:spcPts val="2170"/>
              </a:spcBef>
              <a:spcAft>
                <a:spcPts val="0"/>
              </a:spcAft>
              <a:buNone/>
            </a:pPr>
            <a:r>
              <a:rPr lang="en-US" sz="2800">
                <a:solidFill>
                  <a:schemeClr val="dk2"/>
                </a:solidFill>
                <a:latin typeface="Arial"/>
                <a:ea typeface="Arial"/>
                <a:cs typeface="Arial"/>
                <a:sym typeface="Arial"/>
              </a:rPr>
              <a:t>&lt;input type=button value=“click me” name='b1‘ onclick=“alert(‘you  have made a click’)”&gt;</a:t>
            </a:r>
            <a:endParaRPr sz="2800">
              <a:solidFill>
                <a:schemeClr val="dk2"/>
              </a:solidFill>
              <a:latin typeface="Arial"/>
              <a:ea typeface="Arial"/>
              <a:cs typeface="Arial"/>
              <a:sym typeface="Arial"/>
            </a:endParaRPr>
          </a:p>
          <a:p>
            <a:pPr marL="621665" marR="5080" lvl="0" indent="-609600" algn="l" rtl="0">
              <a:lnSpc>
                <a:spcPct val="85000"/>
              </a:lnSpc>
              <a:spcBef>
                <a:spcPts val="2170"/>
              </a:spcBef>
              <a:spcAft>
                <a:spcPts val="0"/>
              </a:spcAft>
              <a:buNone/>
            </a:pPr>
            <a:endParaRPr sz="2800">
              <a:solidFill>
                <a:schemeClr val="dk2"/>
              </a:solidFill>
              <a:latin typeface="Arial"/>
              <a:ea typeface="Arial"/>
              <a:cs typeface="Arial"/>
              <a:sym typeface="Arial"/>
            </a:endParaRPr>
          </a:p>
          <a:p>
            <a:pPr marL="12700" marR="0" lvl="0" indent="0" algn="l" rtl="0">
              <a:lnSpc>
                <a:spcPct val="78750"/>
              </a:lnSpc>
              <a:spcBef>
                <a:spcPts val="0"/>
              </a:spcBef>
              <a:spcAft>
                <a:spcPts val="0"/>
              </a:spcAft>
              <a:buNone/>
            </a:pPr>
            <a:r>
              <a:rPr lang="en-US" sz="2800">
                <a:solidFill>
                  <a:schemeClr val="dk2"/>
                </a:solidFill>
                <a:latin typeface="Arial"/>
                <a:ea typeface="Arial"/>
                <a:cs typeface="Arial"/>
                <a:sym typeface="Arial"/>
              </a:rPr>
              <a:t>OR</a:t>
            </a:r>
            <a:endParaRPr sz="2800">
              <a:solidFill>
                <a:schemeClr val="dk2"/>
              </a:solidFill>
              <a:latin typeface="Arial"/>
              <a:ea typeface="Arial"/>
              <a:cs typeface="Arial"/>
              <a:sym typeface="Arial"/>
            </a:endParaRPr>
          </a:p>
          <a:p>
            <a:pPr marL="12700" marR="0" lvl="0" indent="0" algn="l" rtl="0">
              <a:lnSpc>
                <a:spcPct val="78750"/>
              </a:lnSpc>
              <a:spcBef>
                <a:spcPts val="0"/>
              </a:spcBef>
              <a:spcAft>
                <a:spcPts val="0"/>
              </a:spcAft>
              <a:buNone/>
            </a:pPr>
            <a:endParaRPr sz="2800">
              <a:solidFill>
                <a:schemeClr val="dk2"/>
              </a:solidFill>
              <a:latin typeface="Arial"/>
              <a:ea typeface="Arial"/>
              <a:cs typeface="Arial"/>
              <a:sym typeface="Arial"/>
            </a:endParaRPr>
          </a:p>
          <a:p>
            <a:pPr marL="621665" marR="0" lvl="0" indent="0" algn="l" rtl="0">
              <a:lnSpc>
                <a:spcPct val="84821"/>
              </a:lnSpc>
              <a:spcBef>
                <a:spcPts val="0"/>
              </a:spcBef>
              <a:spcAft>
                <a:spcPts val="0"/>
              </a:spcAft>
              <a:buNone/>
            </a:pPr>
            <a:r>
              <a:rPr lang="en-US" sz="2800">
                <a:solidFill>
                  <a:schemeClr val="dk2"/>
                </a:solidFill>
                <a:latin typeface="Arial"/>
                <a:ea typeface="Arial"/>
                <a:cs typeface="Arial"/>
                <a:sym typeface="Arial"/>
              </a:rPr>
              <a:t>&lt;script&gt;</a:t>
            </a:r>
            <a:endParaRPr sz="2800">
              <a:solidFill>
                <a:schemeClr val="dk2"/>
              </a:solidFill>
              <a:latin typeface="Arial"/>
              <a:ea typeface="Arial"/>
              <a:cs typeface="Arial"/>
              <a:sym typeface="Arial"/>
            </a:endParaRPr>
          </a:p>
          <a:p>
            <a:pPr marL="621665" marR="0" lvl="0" indent="0" algn="l" rtl="0">
              <a:lnSpc>
                <a:spcPct val="84821"/>
              </a:lnSpc>
              <a:spcBef>
                <a:spcPts val="0"/>
              </a:spcBef>
              <a:spcAft>
                <a:spcPts val="0"/>
              </a:spcAft>
              <a:buNone/>
            </a:pPr>
            <a:r>
              <a:rPr lang="en-US" sz="2800">
                <a:solidFill>
                  <a:schemeClr val="dk2"/>
                </a:solidFill>
                <a:latin typeface="Arial"/>
                <a:ea typeface="Arial"/>
                <a:cs typeface="Arial"/>
                <a:sym typeface="Arial"/>
              </a:rPr>
              <a:t>function showmsg()</a:t>
            </a:r>
            <a:endParaRPr sz="2800">
              <a:solidFill>
                <a:schemeClr val="dk2"/>
              </a:solidFill>
              <a:latin typeface="Arial"/>
              <a:ea typeface="Arial"/>
              <a:cs typeface="Arial"/>
              <a:sym typeface="Arial"/>
            </a:endParaRPr>
          </a:p>
          <a:p>
            <a:pPr marL="621665" marR="0" lvl="0" indent="0" algn="l" rtl="0">
              <a:lnSpc>
                <a:spcPct val="84821"/>
              </a:lnSpc>
              <a:spcBef>
                <a:spcPts val="0"/>
              </a:spcBef>
              <a:spcAft>
                <a:spcPts val="0"/>
              </a:spcAft>
              <a:buNone/>
            </a:pPr>
            <a:r>
              <a:rPr lang="en-US" sz="2800">
                <a:solidFill>
                  <a:schemeClr val="dk2"/>
                </a:solidFill>
                <a:latin typeface="Arial"/>
                <a:ea typeface="Arial"/>
                <a:cs typeface="Arial"/>
                <a:sym typeface="Arial"/>
              </a:rPr>
              <a:t>{</a:t>
            </a:r>
            <a:endParaRPr sz="2800">
              <a:solidFill>
                <a:schemeClr val="dk2"/>
              </a:solidFill>
              <a:latin typeface="Arial"/>
              <a:ea typeface="Arial"/>
              <a:cs typeface="Arial"/>
              <a:sym typeface="Arial"/>
            </a:endParaRPr>
          </a:p>
          <a:p>
            <a:pPr marL="927100" marR="0" lvl="0" indent="0" algn="l" rtl="0">
              <a:lnSpc>
                <a:spcPct val="84821"/>
              </a:lnSpc>
              <a:spcBef>
                <a:spcPts val="0"/>
              </a:spcBef>
              <a:spcAft>
                <a:spcPts val="0"/>
              </a:spcAft>
              <a:buNone/>
            </a:pPr>
            <a:r>
              <a:rPr lang="en-US" sz="2800">
                <a:solidFill>
                  <a:schemeClr val="dk2"/>
                </a:solidFill>
                <a:latin typeface="Arial"/>
                <a:ea typeface="Arial"/>
                <a:cs typeface="Arial"/>
                <a:sym typeface="Arial"/>
              </a:rPr>
              <a:t>alert(“you have made a click”)</a:t>
            </a:r>
            <a:endParaRPr sz="2800">
              <a:solidFill>
                <a:schemeClr val="dk2"/>
              </a:solidFill>
              <a:latin typeface="Arial"/>
              <a:ea typeface="Arial"/>
              <a:cs typeface="Arial"/>
              <a:sym typeface="Arial"/>
            </a:endParaRPr>
          </a:p>
          <a:p>
            <a:pPr marL="621665" marR="0" lvl="0" indent="0" algn="l" rtl="0">
              <a:lnSpc>
                <a:spcPct val="85000"/>
              </a:lnSpc>
              <a:spcBef>
                <a:spcPts val="0"/>
              </a:spcBef>
              <a:spcAft>
                <a:spcPts val="0"/>
              </a:spcAft>
              <a:buNone/>
            </a:pPr>
            <a:r>
              <a:rPr lang="en-US" sz="2800">
                <a:solidFill>
                  <a:schemeClr val="dk2"/>
                </a:solidFill>
                <a:latin typeface="Arial"/>
                <a:ea typeface="Arial"/>
                <a:cs typeface="Arial"/>
                <a:sym typeface="Arial"/>
              </a:rPr>
              <a:t>}</a:t>
            </a:r>
            <a:endParaRPr sz="2800">
              <a:solidFill>
                <a:schemeClr val="dk2"/>
              </a:solidFill>
              <a:latin typeface="Arial"/>
              <a:ea typeface="Arial"/>
              <a:cs typeface="Arial"/>
              <a:sym typeface="Arial"/>
            </a:endParaRPr>
          </a:p>
          <a:p>
            <a:pPr marL="621665" marR="0" lvl="0" indent="0" algn="l" rtl="0">
              <a:lnSpc>
                <a:spcPct val="89642"/>
              </a:lnSpc>
              <a:spcBef>
                <a:spcPts val="0"/>
              </a:spcBef>
              <a:spcAft>
                <a:spcPts val="0"/>
              </a:spcAft>
              <a:buNone/>
            </a:pPr>
            <a:r>
              <a:rPr lang="en-US" sz="2800">
                <a:solidFill>
                  <a:schemeClr val="dk2"/>
                </a:solidFill>
                <a:latin typeface="Arial"/>
                <a:ea typeface="Arial"/>
                <a:cs typeface="Arial"/>
                <a:sym typeface="Arial"/>
              </a:rPr>
              <a:t>&lt;/script&gt;</a:t>
            </a:r>
            <a:endParaRPr sz="2800">
              <a:solidFill>
                <a:schemeClr val="dk2"/>
              </a:solidFill>
              <a:latin typeface="Arial"/>
              <a:ea typeface="Arial"/>
              <a:cs typeface="Arial"/>
              <a:sym typeface="Arial"/>
            </a:endParaRPr>
          </a:p>
          <a:p>
            <a:pPr marL="12700" marR="0" lvl="0" indent="0" algn="l" rtl="0">
              <a:spcBef>
                <a:spcPts val="2110"/>
              </a:spcBef>
              <a:spcAft>
                <a:spcPts val="0"/>
              </a:spcAft>
              <a:buNone/>
            </a:pPr>
            <a:r>
              <a:rPr lang="en-US" sz="2800">
                <a:solidFill>
                  <a:schemeClr val="dk2"/>
                </a:solidFill>
                <a:latin typeface="Arial"/>
                <a:ea typeface="Arial"/>
                <a:cs typeface="Arial"/>
                <a:sym typeface="Arial"/>
              </a:rPr>
              <a:t>&lt;input type=button value=“click me” onclick=“showmsg()” /&gt;</a:t>
            </a:r>
            <a:endParaRPr sz="2800">
              <a:solidFill>
                <a:schemeClr val="dk2"/>
              </a:solidFill>
              <a:latin typeface="Arial"/>
              <a:ea typeface="Arial"/>
              <a:cs typeface="Arial"/>
              <a:sym typeface="Arial"/>
            </a:endParaRPr>
          </a:p>
        </p:txBody>
      </p:sp>
      <p:sp>
        <p:nvSpPr>
          <p:cNvPr id="772" name="Google Shape;772;g10f7991b0f7_0_12"/>
          <p:cNvSpPr txBox="1"/>
          <p:nvPr/>
        </p:nvSpPr>
        <p:spPr>
          <a:xfrm>
            <a:off x="849300" y="249112"/>
            <a:ext cx="10053300" cy="831000"/>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a:solidFill>
                  <a:srgbClr val="FFFFFF"/>
                </a:solidFill>
                <a:latin typeface="Arial"/>
                <a:ea typeface="Arial"/>
                <a:cs typeface="Arial"/>
                <a:sym typeface="Arial"/>
              </a:rPr>
              <a:t>Binding Event Handlers to Elements</a:t>
            </a:r>
            <a:endParaRPr sz="4800" b="1">
              <a:solidFill>
                <a:schemeClr val="lt1"/>
              </a:solidFill>
              <a:latin typeface="Calibri"/>
              <a:ea typeface="Calibri"/>
              <a:cs typeface="Calibri"/>
              <a:sym typeface="Calibri"/>
            </a:endParaRPr>
          </a:p>
        </p:txBody>
      </p:sp>
    </p:spTree>
  </p:cSld>
  <p:clrMapOvr>
    <a:masterClrMapping/>
  </p:clrMapOvr>
  <p:transition spd="slow">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g10f7991b0f7_0_92"/>
          <p:cNvSpPr txBox="1"/>
          <p:nvPr/>
        </p:nvSpPr>
        <p:spPr>
          <a:xfrm>
            <a:off x="999187" y="249112"/>
            <a:ext cx="5472000" cy="831000"/>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0" i="0">
                <a:solidFill>
                  <a:srgbClr val="FFFFFF"/>
                </a:solidFill>
                <a:latin typeface="Arial"/>
                <a:ea typeface="Arial"/>
                <a:cs typeface="Arial"/>
                <a:sym typeface="Arial"/>
              </a:rPr>
              <a:t>Types of Events</a:t>
            </a:r>
            <a:endParaRPr sz="4800" b="1">
              <a:solidFill>
                <a:schemeClr val="lt1"/>
              </a:solidFill>
              <a:latin typeface="Calibri"/>
              <a:ea typeface="Calibri"/>
              <a:cs typeface="Calibri"/>
              <a:sym typeface="Calibri"/>
            </a:endParaRPr>
          </a:p>
        </p:txBody>
      </p:sp>
      <p:sp>
        <p:nvSpPr>
          <p:cNvPr id="779" name="Google Shape;779;g10f7991b0f7_0_92"/>
          <p:cNvSpPr txBox="1"/>
          <p:nvPr/>
        </p:nvSpPr>
        <p:spPr>
          <a:xfrm>
            <a:off x="999187" y="1248508"/>
            <a:ext cx="10746300" cy="5609400"/>
          </a:xfrm>
          <a:prstGeom prst="rect">
            <a:avLst/>
          </a:prstGeom>
          <a:noFill/>
          <a:ln>
            <a:noFill/>
          </a:ln>
        </p:spPr>
        <p:txBody>
          <a:bodyPr spcFirstLastPara="1" wrap="square" lIns="91425" tIns="45700" rIns="91425" bIns="45700" anchor="t" anchorCtr="0">
            <a:normAutofit fontScale="92500" lnSpcReduction="10000"/>
          </a:bodyPr>
          <a:lstStyle/>
          <a:p>
            <a:pPr marL="228600" marR="0" lvl="0" indent="-228600" algn="l" rtl="0">
              <a:lnSpc>
                <a:spcPct val="150000"/>
              </a:lnSpc>
              <a:spcBef>
                <a:spcPts val="0"/>
              </a:spcBef>
              <a:spcAft>
                <a:spcPts val="0"/>
              </a:spcAft>
              <a:buClr>
                <a:schemeClr val="dk2"/>
              </a:buClr>
              <a:buSzPct val="100000"/>
              <a:buFont typeface="Noto Sans Symbols"/>
              <a:buChar char="▪"/>
            </a:pPr>
            <a:r>
              <a:rPr lang="en-US" sz="2800" b="1">
                <a:solidFill>
                  <a:schemeClr val="dk2"/>
                </a:solidFill>
                <a:latin typeface="Calibri"/>
                <a:ea typeface="Calibri"/>
                <a:cs typeface="Calibri"/>
                <a:sym typeface="Calibri"/>
              </a:rPr>
              <a:t>Mouse events</a:t>
            </a:r>
            <a:endParaRPr sz="2800">
              <a:solidFill>
                <a:schemeClr val="dk2"/>
              </a:solidFill>
              <a:latin typeface="Calibri"/>
              <a:ea typeface="Calibri"/>
              <a:cs typeface="Calibri"/>
              <a:sym typeface="Calibri"/>
            </a:endParaRPr>
          </a:p>
          <a:p>
            <a:pPr marL="685800" marR="0" lvl="1" indent="-228600" algn="l" rtl="0">
              <a:lnSpc>
                <a:spcPct val="150000"/>
              </a:lnSpc>
              <a:spcBef>
                <a:spcPts val="500"/>
              </a:spcBef>
              <a:spcAft>
                <a:spcPts val="0"/>
              </a:spcAft>
              <a:buClr>
                <a:schemeClr val="dk2"/>
              </a:buClr>
              <a:buSzPct val="100000"/>
              <a:buFont typeface="Noto Sans Symbols"/>
              <a:buChar char="▪"/>
            </a:pPr>
            <a:r>
              <a:rPr lang="en-US" sz="2400" b="0" i="0" u="none" strike="noStrike" cap="none">
                <a:solidFill>
                  <a:schemeClr val="dk2"/>
                </a:solidFill>
                <a:latin typeface="Calibri"/>
                <a:ea typeface="Calibri"/>
                <a:cs typeface="Calibri"/>
                <a:sym typeface="Calibri"/>
              </a:rPr>
              <a:t>mouseup, mousedown, click, dblclick, mouseover, mouseout, mousemove, dragstart</a:t>
            </a:r>
            <a:r>
              <a:rPr lang="en-US" sz="2400" b="1" i="0" u="none" strike="noStrike" cap="none">
                <a:solidFill>
                  <a:schemeClr val="dk2"/>
                </a:solidFill>
                <a:latin typeface="Calibri"/>
                <a:ea typeface="Calibri"/>
                <a:cs typeface="Calibri"/>
                <a:sym typeface="Calibri"/>
              </a:rPr>
              <a:t> </a:t>
            </a:r>
            <a:endParaRPr sz="2400" b="0" i="0" u="none" strike="noStrike" cap="none">
              <a:solidFill>
                <a:schemeClr val="dk2"/>
              </a:solidFill>
              <a:latin typeface="Calibri"/>
              <a:ea typeface="Calibri"/>
              <a:cs typeface="Calibri"/>
              <a:sym typeface="Calibri"/>
            </a:endParaRPr>
          </a:p>
          <a:p>
            <a:pPr marL="228600" marR="0" lvl="0" indent="-228600" algn="l" rtl="0">
              <a:lnSpc>
                <a:spcPct val="150000"/>
              </a:lnSpc>
              <a:spcBef>
                <a:spcPts val="1000"/>
              </a:spcBef>
              <a:spcAft>
                <a:spcPts val="0"/>
              </a:spcAft>
              <a:buClr>
                <a:schemeClr val="dk2"/>
              </a:buClr>
              <a:buSzPct val="100000"/>
              <a:buFont typeface="Noto Sans Symbols"/>
              <a:buChar char="▪"/>
            </a:pPr>
            <a:r>
              <a:rPr lang="en-US" sz="2800" b="1">
                <a:solidFill>
                  <a:schemeClr val="dk2"/>
                </a:solidFill>
                <a:latin typeface="Calibri"/>
                <a:ea typeface="Calibri"/>
                <a:cs typeface="Calibri"/>
                <a:sym typeface="Calibri"/>
              </a:rPr>
              <a:t>Keyboard events</a:t>
            </a:r>
            <a:endParaRPr sz="2800">
              <a:solidFill>
                <a:schemeClr val="dk2"/>
              </a:solidFill>
              <a:latin typeface="Calibri"/>
              <a:ea typeface="Calibri"/>
              <a:cs typeface="Calibri"/>
              <a:sym typeface="Calibri"/>
            </a:endParaRPr>
          </a:p>
          <a:p>
            <a:pPr marL="685800" marR="0" lvl="1" indent="-228600" algn="l" rtl="0">
              <a:lnSpc>
                <a:spcPct val="150000"/>
              </a:lnSpc>
              <a:spcBef>
                <a:spcPts val="500"/>
              </a:spcBef>
              <a:spcAft>
                <a:spcPts val="0"/>
              </a:spcAft>
              <a:buClr>
                <a:schemeClr val="dk2"/>
              </a:buClr>
              <a:buSzPct val="100000"/>
              <a:buFont typeface="Noto Sans Symbols"/>
              <a:buChar char="▪"/>
            </a:pPr>
            <a:r>
              <a:rPr lang="en-US" sz="2400" b="0" i="0" u="none" strike="noStrike" cap="none">
                <a:solidFill>
                  <a:schemeClr val="dk2"/>
                </a:solidFill>
                <a:latin typeface="Calibri"/>
                <a:ea typeface="Calibri"/>
                <a:cs typeface="Calibri"/>
                <a:sym typeface="Calibri"/>
              </a:rPr>
              <a:t>keydown, keypress, keyup.</a:t>
            </a:r>
            <a:endParaRPr/>
          </a:p>
          <a:p>
            <a:pPr marL="228600" marR="0" lvl="0" indent="-228600" algn="l" rtl="0">
              <a:lnSpc>
                <a:spcPct val="150000"/>
              </a:lnSpc>
              <a:spcBef>
                <a:spcPts val="1000"/>
              </a:spcBef>
              <a:spcAft>
                <a:spcPts val="0"/>
              </a:spcAft>
              <a:buClr>
                <a:schemeClr val="dk2"/>
              </a:buClr>
              <a:buSzPct val="100000"/>
              <a:buFont typeface="Noto Sans Symbols"/>
              <a:buChar char="▪"/>
            </a:pPr>
            <a:r>
              <a:rPr lang="en-US" sz="2800" b="1">
                <a:solidFill>
                  <a:schemeClr val="dk2"/>
                </a:solidFill>
                <a:latin typeface="Calibri"/>
                <a:ea typeface="Calibri"/>
                <a:cs typeface="Calibri"/>
                <a:sym typeface="Calibri"/>
              </a:rPr>
              <a:t>Loading/window events</a:t>
            </a:r>
            <a:endParaRPr sz="2800">
              <a:solidFill>
                <a:schemeClr val="dk2"/>
              </a:solidFill>
              <a:latin typeface="Calibri"/>
              <a:ea typeface="Calibri"/>
              <a:cs typeface="Calibri"/>
              <a:sym typeface="Calibri"/>
            </a:endParaRPr>
          </a:p>
          <a:p>
            <a:pPr marL="685800" marR="0" lvl="1" indent="-228600" algn="l" rtl="0">
              <a:lnSpc>
                <a:spcPct val="150000"/>
              </a:lnSpc>
              <a:spcBef>
                <a:spcPts val="500"/>
              </a:spcBef>
              <a:spcAft>
                <a:spcPts val="0"/>
              </a:spcAft>
              <a:buClr>
                <a:schemeClr val="dk2"/>
              </a:buClr>
              <a:buSzPct val="100000"/>
              <a:buFont typeface="Noto Sans Symbols"/>
              <a:buChar char="▪"/>
            </a:pPr>
            <a:r>
              <a:rPr lang="en-US" sz="2400" b="0" i="0" u="none" strike="noStrike" cap="none">
                <a:solidFill>
                  <a:schemeClr val="dk2"/>
                </a:solidFill>
                <a:latin typeface="Calibri"/>
                <a:ea typeface="Calibri"/>
                <a:cs typeface="Calibri"/>
                <a:sym typeface="Calibri"/>
              </a:rPr>
              <a:t>load, unload, beforeunload, abort, error, resize, scroll, contextmenu, blur, focus, change.</a:t>
            </a:r>
            <a:endParaRPr sz="2400" b="0" i="0" u="none" strike="noStrike" cap="none">
              <a:solidFill>
                <a:schemeClr val="dk2"/>
              </a:solidFill>
              <a:latin typeface="Calibri"/>
              <a:ea typeface="Calibri"/>
              <a:cs typeface="Calibri"/>
              <a:sym typeface="Calibri"/>
            </a:endParaRPr>
          </a:p>
          <a:p>
            <a:pPr marL="228600" marR="0" lvl="0" indent="-228600" algn="l" rtl="0">
              <a:lnSpc>
                <a:spcPct val="150000"/>
              </a:lnSpc>
              <a:spcBef>
                <a:spcPts val="1000"/>
              </a:spcBef>
              <a:spcAft>
                <a:spcPts val="0"/>
              </a:spcAft>
              <a:buClr>
                <a:schemeClr val="dk2"/>
              </a:buClr>
              <a:buSzPct val="100000"/>
              <a:buFont typeface="Noto Sans Symbols"/>
              <a:buChar char="▪"/>
            </a:pPr>
            <a:r>
              <a:rPr lang="en-US" sz="2800" b="1">
                <a:solidFill>
                  <a:schemeClr val="dk2"/>
                </a:solidFill>
                <a:latin typeface="Calibri"/>
                <a:ea typeface="Calibri"/>
                <a:cs typeface="Calibri"/>
                <a:sym typeface="Calibri"/>
              </a:rPr>
              <a:t>Form events</a:t>
            </a:r>
            <a:endParaRPr sz="2800">
              <a:solidFill>
                <a:schemeClr val="dk2"/>
              </a:solidFill>
              <a:latin typeface="Calibri"/>
              <a:ea typeface="Calibri"/>
              <a:cs typeface="Calibri"/>
              <a:sym typeface="Calibri"/>
            </a:endParaRPr>
          </a:p>
          <a:p>
            <a:pPr marL="685800" marR="0" lvl="1" indent="-228600" algn="l" rtl="0">
              <a:lnSpc>
                <a:spcPct val="150000"/>
              </a:lnSpc>
              <a:spcBef>
                <a:spcPts val="500"/>
              </a:spcBef>
              <a:spcAft>
                <a:spcPts val="0"/>
              </a:spcAft>
              <a:buClr>
                <a:schemeClr val="dk2"/>
              </a:buClr>
              <a:buSzPct val="100000"/>
              <a:buFont typeface="Noto Sans Symbols"/>
              <a:buChar char="▪"/>
            </a:pPr>
            <a:r>
              <a:rPr lang="en-US" sz="2400" b="0" i="0" u="none" strike="noStrike" cap="none">
                <a:solidFill>
                  <a:schemeClr val="dk2"/>
                </a:solidFill>
                <a:latin typeface="Calibri"/>
                <a:ea typeface="Calibri"/>
                <a:cs typeface="Calibri"/>
                <a:sym typeface="Calibri"/>
              </a:rPr>
              <a:t>change, select, reset, submit.</a:t>
            </a:r>
            <a:endParaRPr/>
          </a:p>
        </p:txBody>
      </p:sp>
    </p:spTree>
  </p:cSld>
  <p:clrMapOvr>
    <a:masterClrMapping/>
  </p:clrMapOvr>
  <p:transition spd="slow">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g10f7991b0f7_0_98"/>
          <p:cNvSpPr txBox="1"/>
          <p:nvPr/>
        </p:nvSpPr>
        <p:spPr>
          <a:xfrm>
            <a:off x="989933" y="2819872"/>
            <a:ext cx="10158600" cy="2432100"/>
          </a:xfrm>
          <a:prstGeom prst="rect">
            <a:avLst/>
          </a:prstGeom>
          <a:solidFill>
            <a:schemeClr val="lt1"/>
          </a:solidFill>
          <a:ln w="57150"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Always keep in mind that HTML is for content, JavaScript for behavior and CSS for formatting, and you should keep these three </a:t>
            </a:r>
            <a:r>
              <a:rPr lang="en-US" sz="4400" b="1" i="1">
                <a:solidFill>
                  <a:srgbClr val="FFFF00"/>
                </a:solidFill>
                <a:latin typeface="Calibri"/>
                <a:ea typeface="Calibri"/>
                <a:cs typeface="Calibri"/>
                <a:sym typeface="Calibri"/>
              </a:rPr>
              <a:t>SEPARATE</a:t>
            </a:r>
            <a:r>
              <a:rPr lang="en-US" sz="3600" b="1">
                <a:solidFill>
                  <a:schemeClr val="dk1"/>
                </a:solidFill>
                <a:latin typeface="Calibri"/>
                <a:ea typeface="Calibri"/>
                <a:cs typeface="Calibri"/>
                <a:sym typeface="Calibri"/>
              </a:rPr>
              <a:t> as much as possible.</a:t>
            </a:r>
            <a:endParaRPr sz="3600">
              <a:solidFill>
                <a:schemeClr val="dk1"/>
              </a:solidFill>
              <a:latin typeface="Calibri"/>
              <a:ea typeface="Calibri"/>
              <a:cs typeface="Calibri"/>
              <a:sym typeface="Calibri"/>
            </a:endParaRPr>
          </a:p>
        </p:txBody>
      </p:sp>
      <p:sp>
        <p:nvSpPr>
          <p:cNvPr id="785" name="Google Shape;785;g10f7991b0f7_0_98"/>
          <p:cNvSpPr txBox="1"/>
          <p:nvPr/>
        </p:nvSpPr>
        <p:spPr>
          <a:xfrm>
            <a:off x="989933" y="568565"/>
            <a:ext cx="4777800" cy="831000"/>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0" i="0">
                <a:solidFill>
                  <a:srgbClr val="FFFFFF"/>
                </a:solidFill>
                <a:latin typeface="Arial"/>
                <a:ea typeface="Arial"/>
                <a:cs typeface="Arial"/>
                <a:sym typeface="Arial"/>
              </a:rPr>
              <a:t>Event Object</a:t>
            </a:r>
            <a:endParaRPr sz="4800" b="1">
              <a:solidFill>
                <a:schemeClr val="lt1"/>
              </a:solidFill>
              <a:latin typeface="Calibri"/>
              <a:ea typeface="Calibri"/>
              <a:cs typeface="Calibri"/>
              <a:sym typeface="Calibri"/>
            </a:endParaRPr>
          </a:p>
        </p:txBody>
      </p:sp>
      <p:sp>
        <p:nvSpPr>
          <p:cNvPr id="786" name="Google Shape;786;g10f7991b0f7_0_98"/>
          <p:cNvSpPr txBox="1"/>
          <p:nvPr/>
        </p:nvSpPr>
        <p:spPr>
          <a:xfrm>
            <a:off x="989934" y="1718374"/>
            <a:ext cx="10158600" cy="97830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chemeClr val="dk2"/>
              </a:buClr>
              <a:buSzPts val="2800"/>
              <a:buFont typeface="Arial"/>
              <a:buNone/>
            </a:pPr>
            <a:r>
              <a:rPr lang="en-US" sz="2800">
                <a:solidFill>
                  <a:schemeClr val="dk2"/>
                </a:solidFill>
                <a:latin typeface="Arial"/>
                <a:ea typeface="Arial"/>
                <a:cs typeface="Arial"/>
                <a:sym typeface="Arial"/>
              </a:rPr>
              <a:t>The event object is passed implicit to the event handling function as an argument</a:t>
            </a:r>
            <a:endParaRPr/>
          </a:p>
        </p:txBody>
      </p:sp>
      <p:sp>
        <p:nvSpPr>
          <p:cNvPr id="787" name="Google Shape;787;g10f7991b0f7_0_98"/>
          <p:cNvSpPr txBox="1"/>
          <p:nvPr/>
        </p:nvSpPr>
        <p:spPr>
          <a:xfrm>
            <a:off x="2149218" y="5662718"/>
            <a:ext cx="7840200" cy="646500"/>
          </a:xfrm>
          <a:prstGeom prst="rect">
            <a:avLst/>
          </a:prstGeom>
          <a:solidFill>
            <a:srgbClr val="A5A5A5"/>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2"/>
                </a:solidFill>
                <a:latin typeface="Calibri"/>
                <a:ea typeface="Calibri"/>
                <a:cs typeface="Calibri"/>
                <a:sym typeface="Calibri"/>
              </a:rPr>
              <a:t>Let’s explore Event Object Properties !!! </a:t>
            </a:r>
            <a:endParaRPr sz="3600" b="1">
              <a:solidFill>
                <a:schemeClr val="dk2"/>
              </a:solidFill>
              <a:latin typeface="Calibri"/>
              <a:ea typeface="Calibri"/>
              <a:cs typeface="Calibri"/>
              <a:sym typeface="Calibri"/>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g10f7991b0f7_0_105"/>
          <p:cNvSpPr txBox="1"/>
          <p:nvPr/>
        </p:nvSpPr>
        <p:spPr>
          <a:xfrm>
            <a:off x="989933" y="1527500"/>
            <a:ext cx="8768700" cy="1806000"/>
          </a:xfrm>
          <a:prstGeom prst="rect">
            <a:avLst/>
          </a:prstGeom>
          <a:noFill/>
          <a:ln>
            <a:noFill/>
          </a:ln>
        </p:spPr>
        <p:txBody>
          <a:bodyPr spcFirstLastPara="1" wrap="square" lIns="0" tIns="13325" rIns="0" bIns="0" anchor="t" anchorCtr="0">
            <a:spAutoFit/>
          </a:bodyPr>
          <a:lstStyle/>
          <a:p>
            <a:pPr marL="12065" marR="0" lvl="0" indent="0" algn="l" rtl="0">
              <a:spcBef>
                <a:spcPts val="0"/>
              </a:spcBef>
              <a:spcAft>
                <a:spcPts val="0"/>
              </a:spcAft>
              <a:buNone/>
            </a:pPr>
            <a:r>
              <a:rPr lang="en-US" sz="3200" b="1">
                <a:solidFill>
                  <a:schemeClr val="dk2"/>
                </a:solidFill>
                <a:latin typeface="Times New Roman"/>
                <a:ea typeface="Times New Roman"/>
                <a:cs typeface="Times New Roman"/>
                <a:sym typeface="Times New Roman"/>
              </a:rPr>
              <a:t>Event handlers return value:</a:t>
            </a:r>
            <a:endParaRPr sz="3200">
              <a:solidFill>
                <a:schemeClr val="dk2"/>
              </a:solidFill>
              <a:latin typeface="Times New Roman"/>
              <a:ea typeface="Times New Roman"/>
              <a:cs typeface="Times New Roman"/>
              <a:sym typeface="Times New Roman"/>
            </a:endParaRPr>
          </a:p>
          <a:p>
            <a:pPr marL="0" marR="0" lvl="0" indent="0" algn="l" rtl="0">
              <a:spcBef>
                <a:spcPts val="50"/>
              </a:spcBef>
              <a:spcAft>
                <a:spcPts val="0"/>
              </a:spcAft>
              <a:buNone/>
            </a:pPr>
            <a:endParaRPr sz="2800">
              <a:solidFill>
                <a:schemeClr val="dk2"/>
              </a:solidFill>
              <a:latin typeface="Times New Roman"/>
              <a:ea typeface="Times New Roman"/>
              <a:cs typeface="Times New Roman"/>
              <a:sym typeface="Times New Roman"/>
            </a:endParaRPr>
          </a:p>
          <a:p>
            <a:pPr marL="44450" marR="0" lvl="0" indent="0" algn="l" rtl="0">
              <a:spcBef>
                <a:spcPts val="5"/>
              </a:spcBef>
              <a:spcAft>
                <a:spcPts val="0"/>
              </a:spcAft>
              <a:buNone/>
            </a:pPr>
            <a:r>
              <a:rPr lang="en-US" sz="2800">
                <a:solidFill>
                  <a:schemeClr val="dk2"/>
                </a:solidFill>
                <a:latin typeface="Times New Roman"/>
                <a:ea typeface="Times New Roman"/>
                <a:cs typeface="Times New Roman"/>
                <a:sym typeface="Times New Roman"/>
              </a:rPr>
              <a:t>&lt;a href=“#” onclick=“myFunc();return false”&gt; click me &lt;/a&gt;</a:t>
            </a:r>
            <a:endParaRPr sz="2800">
              <a:solidFill>
                <a:schemeClr val="dk2"/>
              </a:solidFill>
              <a:latin typeface="Times New Roman"/>
              <a:ea typeface="Times New Roman"/>
              <a:cs typeface="Times New Roman"/>
              <a:sym typeface="Times New Roman"/>
            </a:endParaRPr>
          </a:p>
        </p:txBody>
      </p:sp>
      <p:sp>
        <p:nvSpPr>
          <p:cNvPr id="793" name="Google Shape;793;g10f7991b0f7_0_105"/>
          <p:cNvSpPr/>
          <p:nvPr/>
        </p:nvSpPr>
        <p:spPr>
          <a:xfrm>
            <a:off x="6673418" y="2908006"/>
            <a:ext cx="1000443" cy="608662"/>
          </a:xfrm>
          <a:custGeom>
            <a:avLst/>
            <a:gdLst/>
            <a:ahLst/>
            <a:cxnLst/>
            <a:rect l="l" t="t" r="r" b="b"/>
            <a:pathLst>
              <a:path w="789304" h="718185" extrusionOk="0">
                <a:moveTo>
                  <a:pt x="59579" y="47801"/>
                </a:moveTo>
                <a:lnTo>
                  <a:pt x="53162" y="54852"/>
                </a:lnTo>
                <a:lnTo>
                  <a:pt x="782574" y="717930"/>
                </a:lnTo>
                <a:lnTo>
                  <a:pt x="789051" y="710946"/>
                </a:lnTo>
                <a:lnTo>
                  <a:pt x="59579" y="47801"/>
                </a:lnTo>
                <a:close/>
              </a:path>
              <a:path w="789304" h="718185" extrusionOk="0">
                <a:moveTo>
                  <a:pt x="0" y="0"/>
                </a:moveTo>
                <a:lnTo>
                  <a:pt x="30734" y="79501"/>
                </a:lnTo>
                <a:lnTo>
                  <a:pt x="53162" y="54852"/>
                </a:lnTo>
                <a:lnTo>
                  <a:pt x="43814" y="46354"/>
                </a:lnTo>
                <a:lnTo>
                  <a:pt x="50164" y="39242"/>
                </a:lnTo>
                <a:lnTo>
                  <a:pt x="67366" y="39242"/>
                </a:lnTo>
                <a:lnTo>
                  <a:pt x="82041" y="23113"/>
                </a:lnTo>
                <a:lnTo>
                  <a:pt x="0" y="0"/>
                </a:lnTo>
                <a:close/>
              </a:path>
              <a:path w="789304" h="718185" extrusionOk="0">
                <a:moveTo>
                  <a:pt x="50164" y="39242"/>
                </a:moveTo>
                <a:lnTo>
                  <a:pt x="43814" y="46354"/>
                </a:lnTo>
                <a:lnTo>
                  <a:pt x="53162" y="54852"/>
                </a:lnTo>
                <a:lnTo>
                  <a:pt x="59579" y="47801"/>
                </a:lnTo>
                <a:lnTo>
                  <a:pt x="50164" y="39242"/>
                </a:lnTo>
                <a:close/>
              </a:path>
              <a:path w="789304" h="718185" extrusionOk="0">
                <a:moveTo>
                  <a:pt x="67366" y="39242"/>
                </a:moveTo>
                <a:lnTo>
                  <a:pt x="50164" y="39242"/>
                </a:lnTo>
                <a:lnTo>
                  <a:pt x="59579" y="47801"/>
                </a:lnTo>
                <a:lnTo>
                  <a:pt x="67366" y="39242"/>
                </a:lnTo>
                <a:close/>
              </a:path>
            </a:pathLst>
          </a:custGeom>
          <a:solidFill>
            <a:srgbClr val="1D528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4" name="Google Shape;794;g10f7991b0f7_0_105"/>
          <p:cNvSpPr txBox="1"/>
          <p:nvPr/>
        </p:nvSpPr>
        <p:spPr>
          <a:xfrm>
            <a:off x="5184847" y="3513578"/>
            <a:ext cx="5823000" cy="346200"/>
          </a:xfrm>
          <a:prstGeom prst="rect">
            <a:avLst/>
          </a:prstGeom>
          <a:noFill/>
          <a:ln w="9525" cap="flat" cmpd="sng">
            <a:solidFill>
              <a:srgbClr val="1D528D"/>
            </a:solidFill>
            <a:prstDash val="solid"/>
            <a:round/>
            <a:headEnd type="none" w="sm" len="sm"/>
            <a:tailEnd type="none" w="sm" len="sm"/>
          </a:ln>
        </p:spPr>
        <p:txBody>
          <a:bodyPr spcFirstLastPara="1" wrap="square" lIns="0" tIns="38100" rIns="0" bIns="0" anchor="t" anchorCtr="0">
            <a:spAutoFit/>
          </a:bodyPr>
          <a:lstStyle/>
          <a:p>
            <a:pPr marL="92075" marR="0" lvl="0" indent="0" algn="l" rtl="0">
              <a:spcBef>
                <a:spcPts val="0"/>
              </a:spcBef>
              <a:spcAft>
                <a:spcPts val="0"/>
              </a:spcAft>
              <a:buNone/>
            </a:pPr>
            <a:r>
              <a:rPr lang="en-US" sz="2000" b="1">
                <a:solidFill>
                  <a:srgbClr val="CC0000"/>
                </a:solidFill>
                <a:latin typeface="Times New Roman"/>
                <a:ea typeface="Times New Roman"/>
                <a:cs typeface="Times New Roman"/>
                <a:sym typeface="Times New Roman"/>
              </a:rPr>
              <a:t>This will make the browser</a:t>
            </a:r>
            <a:r>
              <a:rPr lang="en-US" sz="2000">
                <a:solidFill>
                  <a:schemeClr val="dk1"/>
                </a:solidFill>
                <a:latin typeface="Times New Roman"/>
                <a:ea typeface="Times New Roman"/>
                <a:cs typeface="Times New Roman"/>
                <a:sym typeface="Times New Roman"/>
              </a:rPr>
              <a:t> </a:t>
            </a:r>
            <a:r>
              <a:rPr lang="en-US" sz="2000" b="1">
                <a:solidFill>
                  <a:srgbClr val="CC0000"/>
                </a:solidFill>
                <a:latin typeface="Times New Roman"/>
                <a:ea typeface="Times New Roman"/>
                <a:cs typeface="Times New Roman"/>
                <a:sym typeface="Times New Roman"/>
              </a:rPr>
              <a:t>ignore the action of href</a:t>
            </a:r>
            <a:endParaRPr sz="2000">
              <a:solidFill>
                <a:schemeClr val="dk1"/>
              </a:solidFill>
              <a:latin typeface="Times New Roman"/>
              <a:ea typeface="Times New Roman"/>
              <a:cs typeface="Times New Roman"/>
              <a:sym typeface="Times New Roman"/>
            </a:endParaRPr>
          </a:p>
        </p:txBody>
      </p:sp>
      <p:sp>
        <p:nvSpPr>
          <p:cNvPr id="795" name="Google Shape;795;g10f7991b0f7_0_105"/>
          <p:cNvSpPr txBox="1"/>
          <p:nvPr/>
        </p:nvSpPr>
        <p:spPr>
          <a:xfrm>
            <a:off x="785882" y="4170045"/>
            <a:ext cx="10362900" cy="1866300"/>
          </a:xfrm>
          <a:prstGeom prst="rect">
            <a:avLst/>
          </a:prstGeom>
          <a:noFill/>
          <a:ln>
            <a:noFill/>
          </a:ln>
        </p:spPr>
        <p:txBody>
          <a:bodyPr spcFirstLastPara="1" wrap="square" lIns="0" tIns="12700" rIns="0" bIns="0" anchor="t" anchorCtr="0">
            <a:spAutoFit/>
          </a:bodyPr>
          <a:lstStyle/>
          <a:p>
            <a:pPr marL="12700" marR="5080" lvl="0" indent="0" algn="l" rtl="0">
              <a:spcBef>
                <a:spcPts val="0"/>
              </a:spcBef>
              <a:spcAft>
                <a:spcPts val="0"/>
              </a:spcAft>
              <a:buNone/>
            </a:pPr>
            <a:r>
              <a:rPr lang="en-US" sz="3200" b="1">
                <a:solidFill>
                  <a:schemeClr val="dk2"/>
                </a:solidFill>
                <a:latin typeface="Times New Roman"/>
                <a:ea typeface="Times New Roman"/>
                <a:cs typeface="Times New Roman"/>
                <a:sym typeface="Times New Roman"/>
              </a:rPr>
              <a:t>Another way that can also make the browser ignore the  action of href is:</a:t>
            </a:r>
            <a:endParaRPr sz="3200">
              <a:solidFill>
                <a:schemeClr val="dk2"/>
              </a:solidFill>
              <a:latin typeface="Times New Roman"/>
              <a:ea typeface="Times New Roman"/>
              <a:cs typeface="Times New Roman"/>
              <a:sym typeface="Times New Roman"/>
            </a:endParaRPr>
          </a:p>
          <a:p>
            <a:pPr marL="0" marR="0" lvl="0" indent="0" algn="l" rtl="0">
              <a:spcBef>
                <a:spcPts val="50"/>
              </a:spcBef>
              <a:spcAft>
                <a:spcPts val="0"/>
              </a:spcAft>
              <a:buNone/>
            </a:pPr>
            <a:endParaRPr sz="2800">
              <a:solidFill>
                <a:schemeClr val="dk2"/>
              </a:solidFill>
              <a:latin typeface="Times New Roman"/>
              <a:ea typeface="Times New Roman"/>
              <a:cs typeface="Times New Roman"/>
              <a:sym typeface="Times New Roman"/>
            </a:endParaRPr>
          </a:p>
          <a:p>
            <a:pPr marL="196850" marR="0" lvl="0" indent="0" algn="l" rtl="0">
              <a:spcBef>
                <a:spcPts val="0"/>
              </a:spcBef>
              <a:spcAft>
                <a:spcPts val="0"/>
              </a:spcAft>
              <a:buNone/>
            </a:pPr>
            <a:r>
              <a:rPr lang="en-US" sz="2800">
                <a:solidFill>
                  <a:schemeClr val="dk2"/>
                </a:solidFill>
                <a:latin typeface="Times New Roman"/>
                <a:ea typeface="Times New Roman"/>
                <a:cs typeface="Times New Roman"/>
                <a:sym typeface="Times New Roman"/>
              </a:rPr>
              <a:t>&lt;a href="javascript: void(0)" onclick="alert('hi')" &gt;click me&lt;/a&gt;</a:t>
            </a:r>
            <a:endParaRPr sz="2800">
              <a:solidFill>
                <a:schemeClr val="dk2"/>
              </a:solidFill>
              <a:latin typeface="Times New Roman"/>
              <a:ea typeface="Times New Roman"/>
              <a:cs typeface="Times New Roman"/>
              <a:sym typeface="Times New Roman"/>
            </a:endParaRPr>
          </a:p>
        </p:txBody>
      </p:sp>
      <p:sp>
        <p:nvSpPr>
          <p:cNvPr id="796" name="Google Shape;796;g10f7991b0f7_0_105"/>
          <p:cNvSpPr txBox="1"/>
          <p:nvPr/>
        </p:nvSpPr>
        <p:spPr>
          <a:xfrm>
            <a:off x="989933" y="568565"/>
            <a:ext cx="4777800" cy="831000"/>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0" i="0">
                <a:solidFill>
                  <a:srgbClr val="FFFFFF"/>
                </a:solidFill>
                <a:latin typeface="Arial"/>
                <a:ea typeface="Arial"/>
                <a:cs typeface="Arial"/>
                <a:sym typeface="Arial"/>
              </a:rPr>
              <a:t>Event Object</a:t>
            </a:r>
            <a:endParaRPr sz="4800" b="1">
              <a:solidFill>
                <a:schemeClr val="lt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g10f7991b0f7_0_113"/>
          <p:cNvSpPr txBox="1"/>
          <p:nvPr/>
        </p:nvSpPr>
        <p:spPr>
          <a:xfrm>
            <a:off x="989933" y="1527500"/>
            <a:ext cx="10176300" cy="875400"/>
          </a:xfrm>
          <a:prstGeom prst="rect">
            <a:avLst/>
          </a:prstGeom>
          <a:noFill/>
          <a:ln>
            <a:noFill/>
          </a:ln>
        </p:spPr>
        <p:txBody>
          <a:bodyPr spcFirstLastPara="1" wrap="square" lIns="0" tIns="13325" rIns="0" bIns="0" anchor="t" anchorCtr="0">
            <a:spAutoFit/>
          </a:bodyPr>
          <a:lstStyle/>
          <a:p>
            <a:pPr marL="12065" marR="0" lvl="0" indent="0" algn="l" rtl="0">
              <a:spcBef>
                <a:spcPts val="0"/>
              </a:spcBef>
              <a:spcAft>
                <a:spcPts val="0"/>
              </a:spcAft>
              <a:buNone/>
            </a:pPr>
            <a:r>
              <a:rPr lang="en-US" sz="2800" b="1">
                <a:solidFill>
                  <a:schemeClr val="dk2"/>
                </a:solidFill>
                <a:latin typeface="Times New Roman"/>
                <a:ea typeface="Times New Roman"/>
                <a:cs typeface="Times New Roman"/>
                <a:sym typeface="Times New Roman"/>
              </a:rPr>
              <a:t>When an event happens on an element, it first runs the handlers on it, then on its parent, then all the way up on other ancestors.</a:t>
            </a:r>
            <a:endParaRPr sz="2800">
              <a:solidFill>
                <a:schemeClr val="dk2"/>
              </a:solidFill>
              <a:latin typeface="Times New Roman"/>
              <a:ea typeface="Times New Roman"/>
              <a:cs typeface="Times New Roman"/>
              <a:sym typeface="Times New Roman"/>
            </a:endParaRPr>
          </a:p>
        </p:txBody>
      </p:sp>
      <p:sp>
        <p:nvSpPr>
          <p:cNvPr id="802" name="Google Shape;802;g10f7991b0f7_0_113"/>
          <p:cNvSpPr txBox="1"/>
          <p:nvPr/>
        </p:nvSpPr>
        <p:spPr>
          <a:xfrm>
            <a:off x="989934" y="568565"/>
            <a:ext cx="3142500" cy="831000"/>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a:solidFill>
                  <a:srgbClr val="FFFFFF"/>
                </a:solidFill>
                <a:latin typeface="Arial"/>
                <a:ea typeface="Arial"/>
                <a:cs typeface="Arial"/>
                <a:sym typeface="Arial"/>
              </a:rPr>
              <a:t>Bubbling</a:t>
            </a:r>
            <a:endParaRPr sz="4800" b="1">
              <a:solidFill>
                <a:schemeClr val="lt1"/>
              </a:solidFill>
              <a:latin typeface="Calibri"/>
              <a:ea typeface="Calibri"/>
              <a:cs typeface="Calibri"/>
              <a:sym typeface="Calibri"/>
            </a:endParaRPr>
          </a:p>
        </p:txBody>
      </p:sp>
      <p:sp>
        <p:nvSpPr>
          <p:cNvPr id="803" name="Google Shape;803;g10f7991b0f7_0_113"/>
          <p:cNvSpPr/>
          <p:nvPr/>
        </p:nvSpPr>
        <p:spPr>
          <a:xfrm>
            <a:off x="796502" y="5598656"/>
            <a:ext cx="10176300" cy="12003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13130"/>
              </a:buClr>
              <a:buSzPts val="2400"/>
              <a:buFont typeface="Arial"/>
              <a:buNone/>
            </a:pPr>
            <a:r>
              <a:rPr lang="en-US" sz="2400" b="0" i="0" u="none" strike="noStrike" cap="none">
                <a:solidFill>
                  <a:srgbClr val="313130"/>
                </a:solidFill>
                <a:latin typeface="Arial"/>
                <a:ea typeface="Arial"/>
                <a:cs typeface="Arial"/>
                <a:sym typeface="Arial"/>
              </a:rPr>
              <a:t>any handler may decide that the event has been fully processed and stop the bubbling.</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313130"/>
              </a:buClr>
              <a:buSzPts val="2400"/>
              <a:buFont typeface="Arial"/>
              <a:buNone/>
            </a:pPr>
            <a:r>
              <a:rPr lang="en-US" sz="2400" b="0" i="0" u="none" strike="noStrike" cap="none">
                <a:solidFill>
                  <a:srgbClr val="313130"/>
                </a:solidFill>
                <a:latin typeface="Arial"/>
                <a:ea typeface="Arial"/>
                <a:cs typeface="Arial"/>
                <a:sym typeface="Arial"/>
              </a:rPr>
              <a:t>The method for it is </a:t>
            </a:r>
            <a:r>
              <a:rPr lang="en-US" sz="2400" b="0" i="0" u="none" strike="noStrike" cap="none">
                <a:solidFill>
                  <a:schemeClr val="dk2"/>
                </a:solidFill>
                <a:latin typeface="Consolas"/>
                <a:ea typeface="Consolas"/>
                <a:cs typeface="Consolas"/>
                <a:sym typeface="Consolas"/>
              </a:rPr>
              <a:t>event.stopPropagation()</a:t>
            </a:r>
            <a:r>
              <a:rPr lang="en-US" sz="2400" b="0" i="0" u="none" strike="noStrike" cap="none">
                <a:solidFill>
                  <a:schemeClr val="dk2"/>
                </a:solidFill>
                <a:latin typeface="Arial"/>
                <a:ea typeface="Arial"/>
                <a:cs typeface="Arial"/>
                <a:sym typeface="Arial"/>
              </a:rPr>
              <a:t>.</a:t>
            </a:r>
            <a:endParaRPr sz="2400" b="0" i="0" u="none" strike="noStrike" cap="none">
              <a:solidFill>
                <a:schemeClr val="dk2"/>
              </a:solidFill>
              <a:latin typeface="Arial"/>
              <a:ea typeface="Arial"/>
              <a:cs typeface="Arial"/>
              <a:sym typeface="Arial"/>
            </a:endParaRPr>
          </a:p>
        </p:txBody>
      </p:sp>
      <p:pic>
        <p:nvPicPr>
          <p:cNvPr id="804" name="Google Shape;804;g10f7991b0f7_0_113"/>
          <p:cNvPicPr preferRelativeResize="0"/>
          <p:nvPr/>
        </p:nvPicPr>
        <p:blipFill rotWithShape="1">
          <a:blip r:embed="rId3">
            <a:alphaModFix/>
          </a:blip>
          <a:srcRect/>
          <a:stretch/>
        </p:blipFill>
        <p:spPr>
          <a:xfrm>
            <a:off x="2638531" y="2568557"/>
            <a:ext cx="6492239" cy="286428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g10f7991b0f7_0_120"/>
          <p:cNvSpPr txBox="1">
            <a:spLocks noGrp="1"/>
          </p:cNvSpPr>
          <p:nvPr>
            <p:ph type="title"/>
          </p:nvPr>
        </p:nvSpPr>
        <p:spPr>
          <a:xfrm>
            <a:off x="4784598" y="43671"/>
            <a:ext cx="2605500" cy="689400"/>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0"/>
              </a:spcBef>
              <a:spcAft>
                <a:spcPts val="0"/>
              </a:spcAft>
              <a:buClr>
                <a:schemeClr val="dk1"/>
              </a:buClr>
              <a:buSzPts val="4400"/>
              <a:buFont typeface="Calibri"/>
              <a:buNone/>
            </a:pPr>
            <a:r>
              <a:rPr lang="en-US"/>
              <a:t>This object</a:t>
            </a:r>
            <a:endParaRPr/>
          </a:p>
        </p:txBody>
      </p:sp>
      <p:sp>
        <p:nvSpPr>
          <p:cNvPr id="810" name="Google Shape;810;g10f7991b0f7_0_120"/>
          <p:cNvSpPr txBox="1"/>
          <p:nvPr/>
        </p:nvSpPr>
        <p:spPr>
          <a:xfrm>
            <a:off x="1959965" y="1228445"/>
            <a:ext cx="7000200" cy="1751400"/>
          </a:xfrm>
          <a:prstGeom prst="rect">
            <a:avLst/>
          </a:prstGeom>
          <a:noFill/>
          <a:ln>
            <a:noFill/>
          </a:ln>
        </p:spPr>
        <p:txBody>
          <a:bodyPr spcFirstLastPara="1" wrap="square" lIns="0" tIns="91425" rIns="0" bIns="0" anchor="t" anchorCtr="0">
            <a:spAutoFit/>
          </a:bodyPr>
          <a:lstStyle/>
          <a:p>
            <a:pPr marL="355600" marR="0" lvl="0" indent="-342900" algn="l" rtl="0">
              <a:spcBef>
                <a:spcPts val="0"/>
              </a:spcBef>
              <a:spcAft>
                <a:spcPts val="0"/>
              </a:spcAft>
              <a:buClr>
                <a:srgbClr val="1D528D"/>
              </a:buClr>
              <a:buSzPts val="2600"/>
              <a:buFont typeface="Noto Sans Symbols"/>
              <a:buChar char="❑"/>
            </a:pPr>
            <a:r>
              <a:rPr lang="en-US" sz="2600">
                <a:solidFill>
                  <a:srgbClr val="1D528D"/>
                </a:solidFill>
                <a:latin typeface="Times New Roman"/>
                <a:ea typeface="Times New Roman"/>
                <a:cs typeface="Times New Roman"/>
                <a:sym typeface="Times New Roman"/>
              </a:rPr>
              <a:t>Use </a:t>
            </a:r>
            <a:r>
              <a:rPr lang="en-US" sz="2600">
                <a:solidFill>
                  <a:srgbClr val="FF0000"/>
                </a:solidFill>
                <a:latin typeface="Times New Roman"/>
                <a:ea typeface="Times New Roman"/>
                <a:cs typeface="Times New Roman"/>
                <a:sym typeface="Times New Roman"/>
              </a:rPr>
              <a:t>this </a:t>
            </a:r>
            <a:r>
              <a:rPr lang="en-US" sz="2600">
                <a:solidFill>
                  <a:srgbClr val="1D528D"/>
                </a:solidFill>
                <a:latin typeface="Times New Roman"/>
                <a:ea typeface="Times New Roman"/>
                <a:cs typeface="Times New Roman"/>
                <a:sym typeface="Times New Roman"/>
              </a:rPr>
              <a:t>keyword to refer to the current object.</a:t>
            </a:r>
            <a:endParaRPr sz="2600">
              <a:solidFill>
                <a:schemeClr val="dk1"/>
              </a:solidFill>
              <a:latin typeface="Times New Roman"/>
              <a:ea typeface="Times New Roman"/>
              <a:cs typeface="Times New Roman"/>
              <a:sym typeface="Times New Roman"/>
            </a:endParaRPr>
          </a:p>
          <a:p>
            <a:pPr marL="355600" marR="0" lvl="0" indent="-342900" algn="l" rtl="0">
              <a:spcBef>
                <a:spcPts val="625"/>
              </a:spcBef>
              <a:spcAft>
                <a:spcPts val="0"/>
              </a:spcAft>
              <a:buClr>
                <a:srgbClr val="1D528D"/>
              </a:buClr>
              <a:buSzPts val="2600"/>
              <a:buFont typeface="Noto Sans Symbols"/>
              <a:buChar char="❑"/>
            </a:pPr>
            <a:r>
              <a:rPr lang="en-US" sz="2600">
                <a:solidFill>
                  <a:srgbClr val="1D528D"/>
                </a:solidFill>
                <a:latin typeface="Times New Roman"/>
                <a:ea typeface="Times New Roman"/>
                <a:cs typeface="Times New Roman"/>
                <a:sym typeface="Times New Roman"/>
              </a:rPr>
              <a:t>Self reference to the object is used :</a:t>
            </a:r>
            <a:endParaRPr sz="2600">
              <a:solidFill>
                <a:schemeClr val="dk1"/>
              </a:solidFill>
              <a:latin typeface="Times New Roman"/>
              <a:ea typeface="Times New Roman"/>
              <a:cs typeface="Times New Roman"/>
              <a:sym typeface="Times New Roman"/>
            </a:endParaRPr>
          </a:p>
          <a:p>
            <a:pPr marL="0" marR="0" lvl="0" indent="0" algn="l" rtl="0">
              <a:spcBef>
                <a:spcPts val="10"/>
              </a:spcBef>
              <a:spcAft>
                <a:spcPts val="0"/>
              </a:spcAft>
              <a:buNone/>
            </a:pPr>
            <a:endParaRPr sz="2850">
              <a:solidFill>
                <a:schemeClr val="dk1"/>
              </a:solidFill>
              <a:latin typeface="Times New Roman"/>
              <a:ea typeface="Times New Roman"/>
              <a:cs typeface="Times New Roman"/>
              <a:sym typeface="Times New Roman"/>
            </a:endParaRPr>
          </a:p>
          <a:p>
            <a:pPr marL="397510" marR="0" lvl="0" indent="0" algn="l" rtl="0">
              <a:spcBef>
                <a:spcPts val="0"/>
              </a:spcBef>
              <a:spcAft>
                <a:spcPts val="0"/>
              </a:spcAft>
              <a:buNone/>
            </a:pPr>
            <a:r>
              <a:rPr lang="en-US" sz="2200">
                <a:solidFill>
                  <a:srgbClr val="1A1A6F"/>
                </a:solidFill>
                <a:latin typeface="Times New Roman"/>
                <a:ea typeface="Times New Roman"/>
                <a:cs typeface="Times New Roman"/>
                <a:sym typeface="Times New Roman"/>
              </a:rPr>
              <a:t>&lt;input type=“text” onFocus = "this.value=‘You are in!’“/&gt;</a:t>
            </a:r>
            <a:endParaRPr sz="2200">
              <a:solidFill>
                <a:schemeClr val="dk1"/>
              </a:solidFill>
              <a:latin typeface="Times New Roman"/>
              <a:ea typeface="Times New Roman"/>
              <a:cs typeface="Times New Roman"/>
              <a:sym typeface="Times New Roman"/>
            </a:endParaRPr>
          </a:p>
        </p:txBody>
      </p:sp>
      <p:sp>
        <p:nvSpPr>
          <p:cNvPr id="811" name="Google Shape;811;g10f7991b0f7_0_120"/>
          <p:cNvSpPr txBox="1"/>
          <p:nvPr/>
        </p:nvSpPr>
        <p:spPr>
          <a:xfrm>
            <a:off x="1959965" y="3352801"/>
            <a:ext cx="7055400" cy="2768700"/>
          </a:xfrm>
          <a:prstGeom prst="rect">
            <a:avLst/>
          </a:prstGeom>
          <a:noFill/>
          <a:ln>
            <a:noFill/>
          </a:ln>
        </p:spPr>
        <p:txBody>
          <a:bodyPr spcFirstLastPara="1" wrap="square" lIns="0" tIns="13325" rIns="0" bIns="0" anchor="t" anchorCtr="0">
            <a:spAutoFit/>
          </a:bodyPr>
          <a:lstStyle/>
          <a:p>
            <a:pPr marL="355600" marR="0" lvl="0" indent="-342900" algn="l" rtl="0">
              <a:spcBef>
                <a:spcPts val="0"/>
              </a:spcBef>
              <a:spcAft>
                <a:spcPts val="0"/>
              </a:spcAft>
              <a:buClr>
                <a:srgbClr val="1D528D"/>
              </a:buClr>
              <a:buSzPts val="2600"/>
              <a:buFont typeface="Noto Sans Symbols"/>
              <a:buChar char="❑"/>
            </a:pPr>
            <a:r>
              <a:rPr lang="en-US" sz="2600">
                <a:solidFill>
                  <a:srgbClr val="1D528D"/>
                </a:solidFill>
                <a:latin typeface="Times New Roman"/>
                <a:ea typeface="Times New Roman"/>
                <a:cs typeface="Times New Roman"/>
                <a:sym typeface="Times New Roman"/>
              </a:rPr>
              <a:t>Passing current Object as a function parameter:</a:t>
            </a:r>
            <a:endParaRPr sz="26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900">
              <a:solidFill>
                <a:schemeClr val="dk1"/>
              </a:solidFill>
              <a:latin typeface="Times New Roman"/>
              <a:ea typeface="Times New Roman"/>
              <a:cs typeface="Times New Roman"/>
              <a:sym typeface="Times New Roman"/>
            </a:endParaRPr>
          </a:p>
          <a:p>
            <a:pPr marL="485140" marR="0" lvl="0" indent="0" algn="l" rtl="0">
              <a:spcBef>
                <a:spcPts val="1680"/>
              </a:spcBef>
              <a:spcAft>
                <a:spcPts val="0"/>
              </a:spcAft>
              <a:buNone/>
            </a:pPr>
            <a:r>
              <a:rPr lang="en-US" sz="2200">
                <a:solidFill>
                  <a:srgbClr val="1A1A6F"/>
                </a:solidFill>
                <a:latin typeface="Times New Roman"/>
                <a:ea typeface="Times New Roman"/>
                <a:cs typeface="Times New Roman"/>
                <a:sym typeface="Times New Roman"/>
              </a:rPr>
              <a:t>function myFunction(myObject)</a:t>
            </a:r>
            <a:endParaRPr sz="2200">
              <a:solidFill>
                <a:schemeClr val="dk1"/>
              </a:solidFill>
              <a:latin typeface="Times New Roman"/>
              <a:ea typeface="Times New Roman"/>
              <a:cs typeface="Times New Roman"/>
              <a:sym typeface="Times New Roman"/>
            </a:endParaRPr>
          </a:p>
          <a:p>
            <a:pPr marL="485140" marR="0" lvl="0" indent="0" algn="l" rtl="0">
              <a:spcBef>
                <a:spcPts val="0"/>
              </a:spcBef>
              <a:spcAft>
                <a:spcPts val="0"/>
              </a:spcAft>
              <a:buNone/>
            </a:pPr>
            <a:r>
              <a:rPr lang="en-US" sz="2200">
                <a:solidFill>
                  <a:srgbClr val="1A1A6F"/>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a:p>
            <a:pPr marL="485140" marR="0" lvl="0" indent="0" algn="l" rtl="0">
              <a:spcBef>
                <a:spcPts val="0"/>
              </a:spcBef>
              <a:spcAft>
                <a:spcPts val="0"/>
              </a:spcAft>
              <a:buNone/>
            </a:pPr>
            <a:r>
              <a:rPr lang="en-US" sz="2200">
                <a:solidFill>
                  <a:srgbClr val="1A1A6F"/>
                </a:solidFill>
                <a:latin typeface="Times New Roman"/>
                <a:ea typeface="Times New Roman"/>
                <a:cs typeface="Times New Roman"/>
                <a:sym typeface="Times New Roman"/>
              </a:rPr>
              <a:t>	myObject.value = ”In the function!!“</a:t>
            </a:r>
            <a:endParaRPr sz="2200">
              <a:solidFill>
                <a:schemeClr val="dk1"/>
              </a:solidFill>
              <a:latin typeface="Times New Roman"/>
              <a:ea typeface="Times New Roman"/>
              <a:cs typeface="Times New Roman"/>
              <a:sym typeface="Times New Roman"/>
            </a:endParaRPr>
          </a:p>
          <a:p>
            <a:pPr marL="485140" marR="0" lvl="0" indent="0" algn="l" rtl="0">
              <a:spcBef>
                <a:spcPts val="0"/>
              </a:spcBef>
              <a:spcAft>
                <a:spcPts val="0"/>
              </a:spcAft>
              <a:buNone/>
            </a:pPr>
            <a:r>
              <a:rPr lang="en-US" sz="2200">
                <a:solidFill>
                  <a:srgbClr val="1A1A6F"/>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a:p>
            <a:pPr marL="1399540" marR="0" lvl="0" indent="0" algn="l" rtl="0">
              <a:spcBef>
                <a:spcPts val="0"/>
              </a:spcBef>
              <a:spcAft>
                <a:spcPts val="0"/>
              </a:spcAft>
              <a:buNone/>
            </a:pPr>
            <a:r>
              <a:rPr lang="en-US" sz="2200">
                <a:solidFill>
                  <a:srgbClr val="1A1A6F"/>
                </a:solidFill>
                <a:latin typeface="Times New Roman"/>
                <a:ea typeface="Times New Roman"/>
                <a:cs typeface="Times New Roman"/>
                <a:sym typeface="Times New Roman"/>
              </a:rPr>
              <a:t>&lt;input type=“text” onClick=“myFunction(this)”/&gt;</a:t>
            </a:r>
            <a:endParaRPr sz="2200">
              <a:solidFill>
                <a:schemeClr val="dk1"/>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6"/>
          <p:cNvSpPr txBox="1">
            <a:spLocks noGrp="1"/>
          </p:cNvSpPr>
          <p:nvPr>
            <p:ph type="body" idx="1"/>
          </p:nvPr>
        </p:nvSpPr>
        <p:spPr>
          <a:xfrm>
            <a:off x="740225" y="1529542"/>
            <a:ext cx="10897593" cy="492169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50000"/>
              </a:lnSpc>
              <a:spcBef>
                <a:spcPts val="0"/>
              </a:spcBef>
              <a:spcAft>
                <a:spcPts val="0"/>
              </a:spcAft>
              <a:buClr>
                <a:srgbClr val="2F5496"/>
              </a:buClr>
              <a:buSzPct val="100000"/>
              <a:buFont typeface="Noto Sans Symbols"/>
              <a:buChar char="▪"/>
            </a:pPr>
            <a:r>
              <a:rPr lang="en-US" sz="2400">
                <a:solidFill>
                  <a:srgbClr val="2F5496"/>
                </a:solidFill>
              </a:rPr>
              <a:t>Enables us to work with and manipulate strings of text.</a:t>
            </a:r>
            <a:endParaRPr/>
          </a:p>
          <a:p>
            <a:pPr marL="228600" lvl="0" indent="-228600" algn="l" rtl="0">
              <a:lnSpc>
                <a:spcPct val="150000"/>
              </a:lnSpc>
              <a:spcBef>
                <a:spcPts val="1000"/>
              </a:spcBef>
              <a:spcAft>
                <a:spcPts val="0"/>
              </a:spcAft>
              <a:buClr>
                <a:srgbClr val="2F5496"/>
              </a:buClr>
              <a:buSzPct val="100000"/>
              <a:buFont typeface="Noto Sans Symbols"/>
              <a:buChar char="▪"/>
            </a:pPr>
            <a:r>
              <a:rPr lang="en-US" sz="2400">
                <a:solidFill>
                  <a:srgbClr val="2F5496"/>
                </a:solidFill>
              </a:rPr>
              <a:t> String Objects have:</a:t>
            </a:r>
            <a:endParaRPr/>
          </a:p>
          <a:p>
            <a:pPr marL="685800" lvl="1" indent="-228600" algn="l" rtl="0">
              <a:lnSpc>
                <a:spcPct val="150000"/>
              </a:lnSpc>
              <a:spcBef>
                <a:spcPts val="500"/>
              </a:spcBef>
              <a:spcAft>
                <a:spcPts val="0"/>
              </a:spcAft>
              <a:buClr>
                <a:srgbClr val="FF0000"/>
              </a:buClr>
              <a:buSzPct val="100000"/>
              <a:buFont typeface="Noto Sans Symbols"/>
              <a:buChar char="▪"/>
            </a:pPr>
            <a:r>
              <a:rPr lang="en-US">
                <a:solidFill>
                  <a:srgbClr val="FF0000"/>
                </a:solidFill>
              </a:rPr>
              <a:t>Property</a:t>
            </a:r>
            <a:endParaRPr/>
          </a:p>
          <a:p>
            <a:pPr marL="1143000" lvl="2" indent="-228600" algn="l" rtl="0">
              <a:lnSpc>
                <a:spcPct val="150000"/>
              </a:lnSpc>
              <a:spcBef>
                <a:spcPts val="500"/>
              </a:spcBef>
              <a:spcAft>
                <a:spcPts val="0"/>
              </a:spcAft>
              <a:buClr>
                <a:srgbClr val="2F5496"/>
              </a:buClr>
              <a:buSzPct val="100000"/>
              <a:buFont typeface="Noto Sans Symbols"/>
              <a:buChar char="▪"/>
            </a:pPr>
            <a:r>
              <a:rPr lang="en-US">
                <a:solidFill>
                  <a:srgbClr val="2F5496"/>
                </a:solidFill>
              </a:rPr>
              <a:t>length : gives the length of the String.</a:t>
            </a:r>
            <a:endParaRPr/>
          </a:p>
          <a:p>
            <a:pPr marL="685800" lvl="1" indent="-228600" algn="l" rtl="0">
              <a:lnSpc>
                <a:spcPct val="150000"/>
              </a:lnSpc>
              <a:spcBef>
                <a:spcPts val="500"/>
              </a:spcBef>
              <a:spcAft>
                <a:spcPts val="0"/>
              </a:spcAft>
              <a:buClr>
                <a:srgbClr val="FF0000"/>
              </a:buClr>
              <a:buSzPct val="100000"/>
              <a:buFont typeface="Noto Sans Symbols"/>
              <a:buChar char="▪"/>
            </a:pPr>
            <a:r>
              <a:rPr lang="en-US">
                <a:solidFill>
                  <a:srgbClr val="FF0000"/>
                </a:solidFill>
              </a:rPr>
              <a:t>Methods that fall into three categories:</a:t>
            </a:r>
            <a:endParaRPr/>
          </a:p>
          <a:p>
            <a:pPr marL="1143000" lvl="2" indent="-228600" algn="l" rtl="0">
              <a:lnSpc>
                <a:spcPct val="150000"/>
              </a:lnSpc>
              <a:spcBef>
                <a:spcPts val="500"/>
              </a:spcBef>
              <a:spcAft>
                <a:spcPts val="0"/>
              </a:spcAft>
              <a:buClr>
                <a:srgbClr val="2F5496"/>
              </a:buClr>
              <a:buSzPct val="100000"/>
              <a:buFont typeface="Noto Sans Symbols"/>
              <a:buChar char="▪"/>
            </a:pPr>
            <a:r>
              <a:rPr lang="en-US">
                <a:solidFill>
                  <a:srgbClr val="2F5496"/>
                </a:solidFill>
              </a:rPr>
              <a:t>Manipulate the contents of the String</a:t>
            </a:r>
            <a:endParaRPr/>
          </a:p>
          <a:p>
            <a:pPr marL="1143000" lvl="2" indent="-228600" algn="l" rtl="0">
              <a:lnSpc>
                <a:spcPct val="150000"/>
              </a:lnSpc>
              <a:spcBef>
                <a:spcPts val="500"/>
              </a:spcBef>
              <a:spcAft>
                <a:spcPts val="0"/>
              </a:spcAft>
              <a:buClr>
                <a:srgbClr val="2F5496"/>
              </a:buClr>
              <a:buSzPct val="100000"/>
              <a:buFont typeface="Noto Sans Symbols"/>
              <a:buChar char="▪"/>
            </a:pPr>
            <a:r>
              <a:rPr lang="en-US">
                <a:solidFill>
                  <a:srgbClr val="2F5496"/>
                </a:solidFill>
              </a:rPr>
              <a:t>Manipulate the appearance of the String</a:t>
            </a:r>
            <a:endParaRPr/>
          </a:p>
          <a:p>
            <a:pPr marL="228600" lvl="0" indent="-228600" algn="l" rtl="0">
              <a:lnSpc>
                <a:spcPct val="150000"/>
              </a:lnSpc>
              <a:spcBef>
                <a:spcPts val="1000"/>
              </a:spcBef>
              <a:spcAft>
                <a:spcPts val="0"/>
              </a:spcAft>
              <a:buClr>
                <a:srgbClr val="2F5496"/>
              </a:buClr>
              <a:buSzPct val="100000"/>
              <a:buFont typeface="Noto Sans Symbols"/>
              <a:buChar char="▪"/>
            </a:pPr>
            <a:r>
              <a:rPr lang="en-US" sz="2400">
                <a:solidFill>
                  <a:srgbClr val="2F5496"/>
                </a:solidFill>
              </a:rPr>
              <a:t>To create a String Object</a:t>
            </a:r>
            <a:endParaRPr/>
          </a:p>
          <a:p>
            <a:pPr marL="685800" lvl="1" indent="-228600" algn="l" rtl="0">
              <a:lnSpc>
                <a:spcPct val="150000"/>
              </a:lnSpc>
              <a:spcBef>
                <a:spcPts val="500"/>
              </a:spcBef>
              <a:spcAft>
                <a:spcPts val="0"/>
              </a:spcAft>
              <a:buClr>
                <a:srgbClr val="2F5496"/>
              </a:buClr>
              <a:buSzPct val="218181"/>
              <a:buFont typeface="Noto Sans Symbols"/>
              <a:buChar char="▪"/>
            </a:pPr>
            <a:r>
              <a:rPr lang="en-US">
                <a:solidFill>
                  <a:srgbClr val="2F5496"/>
                </a:solidFill>
              </a:rPr>
              <a:t>var str = new String(‘hello’);</a:t>
            </a:r>
            <a:endParaRPr sz="1100">
              <a:solidFill>
                <a:srgbClr val="FF0000"/>
              </a:solidFill>
            </a:endParaRPr>
          </a:p>
        </p:txBody>
      </p:sp>
      <p:sp>
        <p:nvSpPr>
          <p:cNvPr id="226" name="Google Shape;226;p6"/>
          <p:cNvSpPr txBox="1"/>
          <p:nvPr/>
        </p:nvSpPr>
        <p:spPr>
          <a:xfrm>
            <a:off x="849300" y="406767"/>
            <a:ext cx="3778971"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lt1"/>
                </a:solidFill>
                <a:latin typeface="Calibri"/>
                <a:ea typeface="Calibri"/>
                <a:cs typeface="Calibri"/>
                <a:sym typeface="Calibri"/>
              </a:rPr>
              <a:t>String Object</a:t>
            </a:r>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7"/>
          <p:cNvSpPr txBox="1"/>
          <p:nvPr/>
        </p:nvSpPr>
        <p:spPr>
          <a:xfrm>
            <a:off x="2477240" y="403143"/>
            <a:ext cx="6343203"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String Object Methods</a:t>
            </a:r>
            <a:endParaRPr/>
          </a:p>
        </p:txBody>
      </p:sp>
      <p:graphicFrame>
        <p:nvGraphicFramePr>
          <p:cNvPr id="233" name="Google Shape;233;p7"/>
          <p:cNvGraphicFramePr/>
          <p:nvPr/>
        </p:nvGraphicFramePr>
        <p:xfrm>
          <a:off x="597877" y="1469983"/>
          <a:ext cx="3000000" cy="3000000"/>
        </p:xfrm>
        <a:graphic>
          <a:graphicData uri="http://schemas.openxmlformats.org/drawingml/2006/table">
            <a:tbl>
              <a:tblPr firstRow="1" bandRow="1">
                <a:noFill/>
                <a:tableStyleId>{6EA474EC-8F82-4FFA-8F0C-49F7698F92DE}</a:tableStyleId>
              </a:tblPr>
              <a:tblGrid>
                <a:gridCol w="3114025"/>
                <a:gridCol w="3920600"/>
                <a:gridCol w="3920600"/>
              </a:tblGrid>
              <a:tr h="354400">
                <a:tc>
                  <a:txBody>
                    <a:bodyPr/>
                    <a:lstStyle/>
                    <a:p>
                      <a:pPr marL="0" marR="0" lvl="0" indent="0" algn="ctr" rtl="0">
                        <a:spcBef>
                          <a:spcPts val="0"/>
                        </a:spcBef>
                        <a:spcAft>
                          <a:spcPts val="0"/>
                        </a:spcAft>
                        <a:buNone/>
                      </a:pPr>
                      <a:r>
                        <a:rPr lang="en-US" sz="2000" u="none" strike="noStrike" cap="none"/>
                        <a:t>Method Name</a:t>
                      </a:r>
                      <a:endParaRPr sz="20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2000" u="none" strike="noStrike" cap="none"/>
                        <a:t>Description</a:t>
                      </a:r>
                      <a:endParaRPr sz="20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2000" u="none" strike="noStrike" cap="none"/>
                        <a:t>Example</a:t>
                      </a:r>
                      <a:endParaRPr sz="2000" b="0" i="0" u="none" strike="noStrike" cap="none">
                        <a:solidFill>
                          <a:schemeClr val="dk1"/>
                        </a:solidFill>
                        <a:latin typeface="Calibri"/>
                        <a:ea typeface="Calibri"/>
                        <a:cs typeface="Calibri"/>
                        <a:sym typeface="Calibri"/>
                      </a:endParaRPr>
                    </a:p>
                  </a:txBody>
                  <a:tcPr marL="9525" marR="9525" marT="37475" marB="0"/>
                </a:tc>
              </a:tr>
              <a:tr h="627000">
                <a:tc>
                  <a:txBody>
                    <a:bodyPr/>
                    <a:lstStyle/>
                    <a:p>
                      <a:pPr marL="0" marR="0" lvl="0" indent="0" algn="ctr" rtl="0">
                        <a:spcBef>
                          <a:spcPts val="0"/>
                        </a:spcBef>
                        <a:spcAft>
                          <a:spcPts val="0"/>
                        </a:spcAft>
                        <a:buNone/>
                      </a:pPr>
                      <a:r>
                        <a:rPr lang="en-US" sz="2000" u="none" strike="noStrike" cap="none"/>
                        <a:t>charAt(n )</a:t>
                      </a:r>
                      <a:endParaRPr sz="2000" b="1"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2000" u="none" strike="noStrike" cap="none"/>
                        <a:t>Return the character at a given position</a:t>
                      </a:r>
                      <a:endParaRPr sz="200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2000" u="none" strike="noStrike" cap="none"/>
                        <a:t>myStr.charAt(0)</a:t>
                      </a:r>
                      <a:endParaRPr/>
                    </a:p>
                    <a:p>
                      <a:pPr marL="0" marR="0" lvl="0" indent="0" algn="ctr" rtl="0">
                        <a:spcBef>
                          <a:spcPts val="305"/>
                        </a:spcBef>
                        <a:spcAft>
                          <a:spcPts val="0"/>
                        </a:spcAft>
                        <a:buNone/>
                      </a:pPr>
                      <a:r>
                        <a:rPr lang="en-US" sz="2000" u="none" strike="noStrike" cap="none"/>
                        <a:t> //L</a:t>
                      </a:r>
                      <a:endParaRPr sz="2000" b="0" i="0" u="none" strike="noStrike" cap="none">
                        <a:solidFill>
                          <a:schemeClr val="dk1"/>
                        </a:solidFill>
                        <a:latin typeface="Calibri"/>
                        <a:ea typeface="Calibri"/>
                        <a:cs typeface="Calibri"/>
                        <a:sym typeface="Calibri"/>
                      </a:endParaRPr>
                    </a:p>
                  </a:txBody>
                  <a:tcPr marL="9525" marR="9525" marT="38725" marB="0"/>
                </a:tc>
              </a:tr>
              <a:tr h="627000">
                <a:tc>
                  <a:txBody>
                    <a:bodyPr/>
                    <a:lstStyle/>
                    <a:p>
                      <a:pPr marL="0" marR="0" lvl="0" indent="0" algn="ctr" rtl="0">
                        <a:spcBef>
                          <a:spcPts val="0"/>
                        </a:spcBef>
                        <a:spcAft>
                          <a:spcPts val="0"/>
                        </a:spcAft>
                        <a:buNone/>
                      </a:pPr>
                      <a:r>
                        <a:rPr lang="en-US" sz="2000" u="none" strike="noStrike" cap="none"/>
                        <a:t>indexOf( substr,[start]) </a:t>
                      </a:r>
                      <a:endParaRPr sz="2000" b="1"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2000" u="none" strike="noStrike" cap="none"/>
                        <a:t>Searches for first occurrence for a substring.</a:t>
                      </a:r>
                      <a:endParaRPr sz="200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2000" u="none" strike="noStrike" cap="none"/>
                        <a:t>myStr.indexOf("at") //12</a:t>
                      </a:r>
                      <a:endParaRPr sz="2000" b="0" i="0" u="none" strike="noStrike" cap="none">
                        <a:solidFill>
                          <a:schemeClr val="dk1"/>
                        </a:solidFill>
                        <a:latin typeface="Calibri"/>
                        <a:ea typeface="Calibri"/>
                        <a:cs typeface="Calibri"/>
                        <a:sym typeface="Calibri"/>
                      </a:endParaRPr>
                    </a:p>
                  </a:txBody>
                  <a:tcPr marL="9525" marR="9525" marT="175900" marB="0"/>
                </a:tc>
              </a:tr>
              <a:tr h="702550">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cap="none"/>
                        <a:t>lastIndexOf( substr,[start])</a:t>
                      </a:r>
                      <a:endParaRPr sz="2000" b="1"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2000" u="none" strike="noStrike" cap="none"/>
                        <a:t>Searches for last occurrence for a substring.</a:t>
                      </a:r>
                      <a:endParaRPr sz="200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2000" u="none" strike="noStrike" cap="none"/>
                        <a:t>myStr.lastIndexOf("a")</a:t>
                      </a:r>
                      <a:endParaRPr sz="2000" u="none" strike="noStrike" cap="none"/>
                    </a:p>
                    <a:p>
                      <a:pPr marL="54864" marR="0" lvl="0" indent="0" algn="ctr" rtl="0">
                        <a:spcBef>
                          <a:spcPts val="5"/>
                        </a:spcBef>
                        <a:spcAft>
                          <a:spcPts val="0"/>
                        </a:spcAft>
                        <a:buNone/>
                      </a:pPr>
                      <a:r>
                        <a:rPr lang="en-US" sz="2000" u="none" strike="noStrike" cap="none"/>
                        <a:t>//16</a:t>
                      </a:r>
                      <a:endParaRPr sz="2000" b="0" i="0" u="none" strike="noStrike" cap="none">
                        <a:solidFill>
                          <a:schemeClr val="dk1"/>
                        </a:solidFill>
                        <a:latin typeface="Calibri"/>
                        <a:ea typeface="Calibri"/>
                        <a:cs typeface="Calibri"/>
                        <a:sym typeface="Calibri"/>
                      </a:endParaRPr>
                    </a:p>
                  </a:txBody>
                  <a:tcPr marL="9525" marR="9525" marT="175900" marB="0"/>
                </a:tc>
              </a:tr>
              <a:tr h="627025">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cap="none"/>
                        <a:t>toUpperCase( )</a:t>
                      </a:r>
                      <a:endParaRPr sz="2000" b="1" i="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cap="none"/>
                        <a:t>Returns with all characters converted to uppercase. </a:t>
                      </a:r>
                      <a:endParaRPr sz="2000" b="0" i="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endParaRPr sz="2000" b="0" i="0" u="none" strike="noStrike" cap="none">
                        <a:solidFill>
                          <a:schemeClr val="dk1"/>
                        </a:solidFill>
                        <a:latin typeface="Calibri"/>
                        <a:ea typeface="Calibri"/>
                        <a:cs typeface="Calibri"/>
                        <a:sym typeface="Calibri"/>
                      </a:endParaRPr>
                    </a:p>
                  </a:txBody>
                  <a:tcPr marL="9525" marR="9525" marT="39375" marB="0"/>
                </a:tc>
              </a:tr>
              <a:tr h="1172250">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cap="none"/>
                        <a:t>substring(from, to)</a:t>
                      </a:r>
                      <a:endParaRPr sz="2000" b="1" i="0" u="none" strike="noStrike" cap="none">
                        <a:solidFill>
                          <a:srgbClr val="000000"/>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cap="none"/>
                        <a:t>method returns the part of the string between the start and end indexes, or to the end of the string.</a:t>
                      </a:r>
                      <a:endParaRPr sz="2000" b="0" i="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2000" u="none" strike="noStrike" cap="none"/>
                        <a:t>myStr.substring(1, 7)</a:t>
                      </a:r>
                      <a:endParaRPr/>
                    </a:p>
                    <a:p>
                      <a:pPr marL="320040" marR="310896" lvl="0" indent="54863" algn="ctr" rtl="0">
                        <a:spcBef>
                          <a:spcPts val="0"/>
                        </a:spcBef>
                        <a:spcAft>
                          <a:spcPts val="0"/>
                        </a:spcAft>
                        <a:buNone/>
                      </a:pPr>
                      <a:r>
                        <a:rPr lang="en-US" sz="2000" u="none" strike="noStrike" cap="none"/>
                        <a:t>//et's s         </a:t>
                      </a:r>
                      <a:endParaRPr/>
                    </a:p>
                    <a:p>
                      <a:pPr marL="320040" marR="310896" lvl="0" indent="54863" algn="ctr" rtl="0">
                        <a:spcBef>
                          <a:spcPts val="0"/>
                        </a:spcBef>
                        <a:spcAft>
                          <a:spcPts val="0"/>
                        </a:spcAft>
                        <a:buNone/>
                      </a:pPr>
                      <a:r>
                        <a:rPr lang="en-US" sz="2000" u="none" strike="noStrike" cap="none"/>
                        <a:t>myStr.substring(2)</a:t>
                      </a:r>
                      <a:endParaRPr sz="2000" u="none" strike="noStrike" cap="none"/>
                    </a:p>
                    <a:p>
                      <a:pPr marL="0" marR="0" lvl="0" indent="0" algn="ctr" rtl="0">
                        <a:spcBef>
                          <a:spcPts val="0"/>
                        </a:spcBef>
                        <a:spcAft>
                          <a:spcPts val="0"/>
                        </a:spcAft>
                        <a:buNone/>
                      </a:pPr>
                      <a:r>
                        <a:rPr lang="en-US" sz="2000" u="none" strike="noStrike" cap="none"/>
                        <a:t>//t's see what happens!</a:t>
                      </a:r>
                      <a:endParaRPr sz="2000" b="0" i="0" u="none" strike="noStrike" cap="none">
                        <a:solidFill>
                          <a:schemeClr val="dk1"/>
                        </a:solidFill>
                        <a:latin typeface="Calibri"/>
                        <a:ea typeface="Calibri"/>
                        <a:cs typeface="Calibri"/>
                        <a:sym typeface="Calibri"/>
                      </a:endParaRPr>
                    </a:p>
                  </a:txBody>
                  <a:tcPr marL="91450" marR="91450" marT="45725" marB="45725"/>
                </a:tc>
              </a:tr>
              <a:tr h="715050">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cap="none"/>
                        <a:t>Trim( )</a:t>
                      </a:r>
                      <a:endParaRPr sz="2000" b="1" i="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cap="none"/>
                        <a:t>removes whitespace from both ends of a string</a:t>
                      </a:r>
                      <a:endParaRPr sz="2000" b="0" i="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Calibri"/>
                        <a:ea typeface="Calibri"/>
                        <a:cs typeface="Calibri"/>
                        <a:sym typeface="Calibri"/>
                      </a:endParaRPr>
                    </a:p>
                  </a:txBody>
                  <a:tcPr marL="91450" marR="91450" marT="45725" marB="45725"/>
                </a:tc>
              </a:tr>
            </a:tbl>
          </a:graphicData>
        </a:graphic>
      </p:graphicFrame>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8"/>
          <p:cNvSpPr txBox="1"/>
          <p:nvPr/>
        </p:nvSpPr>
        <p:spPr>
          <a:xfrm>
            <a:off x="2477240" y="403143"/>
            <a:ext cx="6343203" cy="830997"/>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lt1"/>
                </a:solidFill>
                <a:latin typeface="Calibri"/>
                <a:ea typeface="Calibri"/>
                <a:cs typeface="Calibri"/>
                <a:sym typeface="Calibri"/>
              </a:rPr>
              <a:t>String Object Methods</a:t>
            </a:r>
            <a:endParaRPr/>
          </a:p>
        </p:txBody>
      </p:sp>
      <p:graphicFrame>
        <p:nvGraphicFramePr>
          <p:cNvPr id="240" name="Google Shape;240;p8"/>
          <p:cNvGraphicFramePr/>
          <p:nvPr/>
        </p:nvGraphicFramePr>
        <p:xfrm>
          <a:off x="633045" y="1371601"/>
          <a:ext cx="3000000" cy="3000000"/>
        </p:xfrm>
        <a:graphic>
          <a:graphicData uri="http://schemas.openxmlformats.org/drawingml/2006/table">
            <a:tbl>
              <a:tblPr firstRow="1" bandRow="1">
                <a:noFill/>
                <a:tableStyleId>{6EA474EC-8F82-4FFA-8F0C-49F7698F92DE}</a:tableStyleId>
              </a:tblPr>
              <a:tblGrid>
                <a:gridCol w="2409100"/>
                <a:gridCol w="4290650"/>
                <a:gridCol w="4185125"/>
              </a:tblGrid>
              <a:tr h="550825">
                <a:tc>
                  <a:txBody>
                    <a:bodyPr/>
                    <a:lstStyle/>
                    <a:p>
                      <a:pPr marL="224154" marR="0" lvl="0" indent="0" algn="ctr" rtl="0">
                        <a:lnSpc>
                          <a:spcPct val="100000"/>
                        </a:lnSpc>
                        <a:spcBef>
                          <a:spcPts val="0"/>
                        </a:spcBef>
                        <a:spcAft>
                          <a:spcPts val="0"/>
                        </a:spcAft>
                        <a:buNone/>
                      </a:pPr>
                      <a:r>
                        <a:rPr lang="en-US" sz="2000" u="none" strike="noStrike" cap="none"/>
                        <a:t>Method</a:t>
                      </a:r>
                      <a:endParaRPr sz="2000" b="0" u="none" strike="noStrike" cap="none">
                        <a:solidFill>
                          <a:schemeClr val="dk1"/>
                        </a:solidFill>
                        <a:latin typeface="Calibri"/>
                        <a:ea typeface="Calibri"/>
                        <a:cs typeface="Calibri"/>
                        <a:sym typeface="Calibri"/>
                      </a:endParaRPr>
                    </a:p>
                  </a:txBody>
                  <a:tcPr marL="0" marR="0" marT="37475" marB="0"/>
                </a:tc>
                <a:tc>
                  <a:txBody>
                    <a:bodyPr/>
                    <a:lstStyle/>
                    <a:p>
                      <a:pPr marL="0" marR="0" lvl="0" indent="0" algn="ctr" rtl="0">
                        <a:lnSpc>
                          <a:spcPct val="100000"/>
                        </a:lnSpc>
                        <a:spcBef>
                          <a:spcPts val="0"/>
                        </a:spcBef>
                        <a:spcAft>
                          <a:spcPts val="0"/>
                        </a:spcAft>
                        <a:buNone/>
                      </a:pPr>
                      <a:r>
                        <a:rPr lang="en-US" sz="2000" u="none" strike="noStrike" cap="none"/>
                        <a:t>Example</a:t>
                      </a:r>
                      <a:endParaRPr sz="2000" b="0" u="none" strike="noStrike" cap="none">
                        <a:solidFill>
                          <a:schemeClr val="dk1"/>
                        </a:solidFill>
                        <a:latin typeface="Calibri"/>
                        <a:ea typeface="Calibri"/>
                        <a:cs typeface="Calibri"/>
                        <a:sym typeface="Calibri"/>
                      </a:endParaRPr>
                    </a:p>
                  </a:txBody>
                  <a:tcPr marL="0" marR="0" marT="37475" marB="0"/>
                </a:tc>
                <a:tc>
                  <a:txBody>
                    <a:bodyPr/>
                    <a:lstStyle/>
                    <a:p>
                      <a:pPr marL="1151890" marR="0" lvl="0" indent="0" algn="l" rtl="0">
                        <a:lnSpc>
                          <a:spcPct val="100000"/>
                        </a:lnSpc>
                        <a:spcBef>
                          <a:spcPts val="0"/>
                        </a:spcBef>
                        <a:spcAft>
                          <a:spcPts val="0"/>
                        </a:spcAft>
                        <a:buNone/>
                      </a:pPr>
                      <a:r>
                        <a:rPr lang="en-US" sz="2000" u="none" strike="noStrike" cap="none"/>
                        <a:t>Returned value</a:t>
                      </a:r>
                      <a:endParaRPr sz="2000" b="0" u="none" strike="noStrike" cap="none">
                        <a:solidFill>
                          <a:schemeClr val="dk1"/>
                        </a:solidFill>
                        <a:latin typeface="Calibri"/>
                        <a:ea typeface="Calibri"/>
                        <a:cs typeface="Calibri"/>
                        <a:sym typeface="Calibri"/>
                      </a:endParaRPr>
                    </a:p>
                  </a:txBody>
                  <a:tcPr marL="0" marR="0" marT="37475" marB="0"/>
                </a:tc>
              </a:tr>
              <a:tr h="1705125">
                <a:tc>
                  <a:txBody>
                    <a:bodyPr/>
                    <a:lstStyle/>
                    <a:p>
                      <a:pPr marL="490855" marR="123189" lvl="0" indent="-363220" algn="ctr" rtl="0">
                        <a:lnSpc>
                          <a:spcPct val="100000"/>
                        </a:lnSpc>
                        <a:spcBef>
                          <a:spcPts val="0"/>
                        </a:spcBef>
                        <a:spcAft>
                          <a:spcPts val="0"/>
                        </a:spcAft>
                        <a:buClr>
                          <a:schemeClr val="dk1"/>
                        </a:buClr>
                        <a:buSzPts val="2000"/>
                        <a:buFont typeface="Calibri"/>
                        <a:buNone/>
                      </a:pPr>
                      <a:r>
                        <a:rPr lang="en-US" sz="2000" u="none" strike="noStrike" cap="none"/>
                        <a:t>replace(string)</a:t>
                      </a:r>
                      <a:endParaRPr sz="2000" u="none" strike="noStrike" cap="none"/>
                    </a:p>
                    <a:p>
                      <a:pPr marL="490855" marR="123189" lvl="0" indent="-363220" algn="ctr" rtl="0">
                        <a:lnSpc>
                          <a:spcPct val="100000"/>
                        </a:lnSpc>
                        <a:spcBef>
                          <a:spcPts val="309"/>
                        </a:spcBef>
                        <a:spcAft>
                          <a:spcPts val="0"/>
                        </a:spcAft>
                        <a:buNone/>
                      </a:pPr>
                      <a:endParaRPr sz="2000" b="0" u="none" strike="noStrike" cap="none">
                        <a:solidFill>
                          <a:schemeClr val="dk1"/>
                        </a:solidFill>
                        <a:latin typeface="Calibri"/>
                        <a:ea typeface="Calibri"/>
                        <a:cs typeface="Calibri"/>
                        <a:sym typeface="Calibri"/>
                      </a:endParaRPr>
                    </a:p>
                  </a:txBody>
                  <a:tcPr marL="0" marR="0" marT="39375" marB="0"/>
                </a:tc>
                <a:tc>
                  <a:txBody>
                    <a:bodyPr/>
                    <a:lstStyle/>
                    <a:p>
                      <a:pPr marL="183515" marR="177800" lvl="0" indent="208279" algn="l" rtl="0">
                        <a:lnSpc>
                          <a:spcPct val="100000"/>
                        </a:lnSpc>
                        <a:spcBef>
                          <a:spcPts val="0"/>
                        </a:spcBef>
                        <a:spcAft>
                          <a:spcPts val="0"/>
                        </a:spcAft>
                        <a:buClr>
                          <a:schemeClr val="dk1"/>
                        </a:buClr>
                        <a:buSzPts val="2000"/>
                        <a:buFont typeface="Calibri"/>
                        <a:buNone/>
                      </a:pPr>
                      <a:r>
                        <a:rPr lang="en-US" sz="2000" u="none" strike="noStrike" cap="none"/>
                        <a:t>Searches for a match between a  substring (or regular  expression) and a string, and  replaces the matched substring  with a new substring</a:t>
                      </a:r>
                      <a:endParaRPr sz="2000" u="none" strike="noStrike" cap="none">
                        <a:latin typeface="Calibri"/>
                        <a:ea typeface="Calibri"/>
                        <a:cs typeface="Calibri"/>
                        <a:sym typeface="Calibri"/>
                      </a:endParaRPr>
                    </a:p>
                  </a:txBody>
                  <a:tcPr marL="0" marR="0" marT="39375" marB="0"/>
                </a:tc>
                <a:tc>
                  <a:txBody>
                    <a:bodyPr/>
                    <a:lstStyle/>
                    <a:p>
                      <a:pPr marL="0" marR="0" lvl="0" indent="0" algn="ctr" rtl="0">
                        <a:spcBef>
                          <a:spcPts val="0"/>
                        </a:spcBef>
                        <a:spcAft>
                          <a:spcPts val="0"/>
                        </a:spcAft>
                        <a:buNone/>
                      </a:pPr>
                      <a:r>
                        <a:rPr lang="en-US" sz="2000" u="none" strike="noStrike" cap="none"/>
                        <a:t>myStr.replace(/e/,”?”)</a:t>
                      </a:r>
                      <a:endParaRPr sz="2000" u="none" strike="noStrike" cap="none"/>
                    </a:p>
                    <a:p>
                      <a:pPr marL="0" marR="0" lvl="0" indent="0" algn="ctr" rtl="0">
                        <a:spcBef>
                          <a:spcPts val="0"/>
                        </a:spcBef>
                        <a:spcAft>
                          <a:spcPts val="0"/>
                        </a:spcAft>
                        <a:buNone/>
                      </a:pPr>
                      <a:r>
                        <a:rPr lang="en-US" sz="2000" u="none" strike="noStrike" cap="none"/>
                        <a:t>//L?t's see what happens!</a:t>
                      </a:r>
                      <a:endParaRPr sz="2000" u="none" strike="noStrike" cap="none"/>
                    </a:p>
                    <a:p>
                      <a:pPr marL="0" marR="0" lvl="0" indent="0" algn="ctr" rtl="0">
                        <a:spcBef>
                          <a:spcPts val="0"/>
                        </a:spcBef>
                        <a:spcAft>
                          <a:spcPts val="0"/>
                        </a:spcAft>
                        <a:buNone/>
                      </a:pPr>
                      <a:endParaRPr sz="2000" u="none" strike="noStrike" cap="none"/>
                    </a:p>
                    <a:p>
                      <a:pPr marL="0" marR="0" lvl="0" indent="0" algn="ctr" rtl="0">
                        <a:spcBef>
                          <a:spcPts val="0"/>
                        </a:spcBef>
                        <a:spcAft>
                          <a:spcPts val="0"/>
                        </a:spcAft>
                        <a:buNone/>
                      </a:pPr>
                      <a:r>
                        <a:rPr lang="en-US" sz="2000" u="none" strike="noStrike" cap="none"/>
                        <a:t>myStr.replace(/e/g,”?”)</a:t>
                      </a:r>
                      <a:endParaRPr sz="2000" u="none" strike="noStrike" cap="none"/>
                    </a:p>
                    <a:p>
                      <a:pPr marL="0" marR="0" lvl="0" indent="0" algn="ctr" rtl="0">
                        <a:spcBef>
                          <a:spcPts val="0"/>
                        </a:spcBef>
                        <a:spcAft>
                          <a:spcPts val="0"/>
                        </a:spcAft>
                        <a:buNone/>
                      </a:pPr>
                      <a:r>
                        <a:rPr lang="en-US" sz="2000" u="none" strike="noStrike" cap="none"/>
                        <a:t>//L?t's s?? what happ?ns!</a:t>
                      </a:r>
                      <a:endParaRPr sz="2000" u="none" strike="noStrike" cap="none"/>
                    </a:p>
                    <a:p>
                      <a:pPr marL="1270" marR="0" lvl="0" indent="0" algn="ctr" rtl="0">
                        <a:lnSpc>
                          <a:spcPct val="100000"/>
                        </a:lnSpc>
                        <a:spcBef>
                          <a:spcPts val="0"/>
                        </a:spcBef>
                        <a:spcAft>
                          <a:spcPts val="0"/>
                        </a:spcAft>
                        <a:buNone/>
                      </a:pPr>
                      <a:endParaRPr sz="2000" b="0" u="none" strike="noStrike" cap="none">
                        <a:solidFill>
                          <a:schemeClr val="dk1"/>
                        </a:solidFill>
                        <a:latin typeface="Calibri"/>
                        <a:ea typeface="Calibri"/>
                        <a:cs typeface="Calibri"/>
                        <a:sym typeface="Calibri"/>
                      </a:endParaRPr>
                    </a:p>
                  </a:txBody>
                  <a:tcPr marL="0" marR="0" marT="39375" marB="0"/>
                </a:tc>
              </a:tr>
              <a:tr h="708300">
                <a:tc>
                  <a:txBody>
                    <a:bodyPr/>
                    <a:lstStyle/>
                    <a:p>
                      <a:pPr marL="490855" marR="123189" lvl="0" indent="-363220" algn="ctr" rtl="0">
                        <a:lnSpc>
                          <a:spcPct val="100000"/>
                        </a:lnSpc>
                        <a:spcBef>
                          <a:spcPts val="0"/>
                        </a:spcBef>
                        <a:spcAft>
                          <a:spcPts val="0"/>
                        </a:spcAft>
                        <a:buNone/>
                      </a:pPr>
                      <a:r>
                        <a:rPr lang="en-US" sz="2000" u="none" strike="noStrike" cap="none"/>
                        <a:t>concat(string)</a:t>
                      </a:r>
                      <a:endParaRPr sz="2000" b="0" u="none" strike="noStrike" cap="none">
                        <a:solidFill>
                          <a:schemeClr val="dk1"/>
                        </a:solidFill>
                        <a:latin typeface="Calibri"/>
                        <a:ea typeface="Calibri"/>
                        <a:cs typeface="Calibri"/>
                        <a:sym typeface="Calibri"/>
                      </a:endParaRPr>
                    </a:p>
                  </a:txBody>
                  <a:tcPr marL="0" marR="0" marT="39375" marB="0"/>
                </a:tc>
                <a:tc>
                  <a:txBody>
                    <a:bodyPr/>
                    <a:lstStyle/>
                    <a:p>
                      <a:pPr marL="183515" marR="177800" lvl="0" indent="208279" algn="l" rtl="0">
                        <a:lnSpc>
                          <a:spcPct val="100000"/>
                        </a:lnSpc>
                        <a:spcBef>
                          <a:spcPts val="0"/>
                        </a:spcBef>
                        <a:spcAft>
                          <a:spcPts val="0"/>
                        </a:spcAft>
                        <a:buNone/>
                      </a:pPr>
                      <a:r>
                        <a:rPr lang="en-US" sz="2000" u="none" strike="noStrike" cap="none"/>
                        <a:t>Joins two or more strings, and  returns a copy of the joined strings</a:t>
                      </a:r>
                      <a:endParaRPr sz="2000" b="0" u="none" strike="noStrike" cap="none">
                        <a:solidFill>
                          <a:schemeClr val="dk1"/>
                        </a:solidFill>
                        <a:latin typeface="Calibri"/>
                        <a:ea typeface="Calibri"/>
                        <a:cs typeface="Calibri"/>
                        <a:sym typeface="Calibri"/>
                      </a:endParaRPr>
                    </a:p>
                  </a:txBody>
                  <a:tcPr marL="0" marR="0" marT="39375" marB="0"/>
                </a:tc>
                <a:tc>
                  <a:txBody>
                    <a:bodyPr/>
                    <a:lstStyle/>
                    <a:p>
                      <a:pPr marL="1905" marR="0" lvl="0" indent="0" algn="ctr" rtl="0">
                        <a:lnSpc>
                          <a:spcPct val="100000"/>
                        </a:lnSpc>
                        <a:spcBef>
                          <a:spcPts val="0"/>
                        </a:spcBef>
                        <a:spcAft>
                          <a:spcPts val="0"/>
                        </a:spcAft>
                        <a:buNone/>
                      </a:pPr>
                      <a:r>
                        <a:rPr lang="en-US" sz="2000" u="none" strike="noStrike" cap="none"/>
                        <a:t>myStr.concat(“ now”)</a:t>
                      </a:r>
                      <a:endParaRPr sz="2000" u="none" strike="noStrike" cap="none"/>
                    </a:p>
                    <a:p>
                      <a:pPr marL="1270" marR="0" lvl="0" indent="0" algn="ctr" rtl="0">
                        <a:lnSpc>
                          <a:spcPct val="100000"/>
                        </a:lnSpc>
                        <a:spcBef>
                          <a:spcPts val="0"/>
                        </a:spcBef>
                        <a:spcAft>
                          <a:spcPts val="0"/>
                        </a:spcAft>
                        <a:buNone/>
                      </a:pPr>
                      <a:r>
                        <a:rPr lang="en-US" sz="2000" u="none" strike="noStrike" cap="none"/>
                        <a:t>//Let's see what happens! now</a:t>
                      </a:r>
                      <a:endParaRPr sz="2000" b="0" u="none" strike="noStrike" cap="none">
                        <a:solidFill>
                          <a:schemeClr val="dk1"/>
                        </a:solidFill>
                        <a:latin typeface="Calibri"/>
                        <a:ea typeface="Calibri"/>
                        <a:cs typeface="Calibri"/>
                        <a:sym typeface="Calibri"/>
                      </a:endParaRPr>
                    </a:p>
                  </a:txBody>
                  <a:tcPr marL="0" marR="0" marT="39375" marB="0"/>
                </a:tc>
              </a:tr>
              <a:tr h="708325">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cap="none"/>
                        <a:t>slice(start , end)</a:t>
                      </a:r>
                      <a:endParaRPr sz="2000" b="1" i="0" u="none" strike="noStrike" cap="none">
                        <a:solidFill>
                          <a:srgbClr val="000000"/>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cap="none"/>
                        <a:t>Extracts a substring of a string.</a:t>
                      </a:r>
                      <a:endParaRPr/>
                    </a:p>
                    <a:p>
                      <a:pPr marL="0" marR="0" lvl="0" indent="0" algn="ctr" rtl="0">
                        <a:lnSpc>
                          <a:spcPct val="100000"/>
                        </a:lnSpc>
                        <a:spcBef>
                          <a:spcPts val="0"/>
                        </a:spcBef>
                        <a:spcAft>
                          <a:spcPts val="0"/>
                        </a:spcAft>
                        <a:buClr>
                          <a:schemeClr val="dk1"/>
                        </a:buClr>
                        <a:buSzPts val="2000"/>
                        <a:buFont typeface="Calibri"/>
                        <a:buNone/>
                      </a:pPr>
                      <a:r>
                        <a:rPr lang="en-US" sz="2000" u="none" strike="noStrike" cap="none"/>
                        <a:t> What’s the difference then ?</a:t>
                      </a:r>
                      <a:endParaRPr sz="2000" b="1" i="0" u="none" strike="noStrike" cap="none">
                        <a:solidFill>
                          <a:srgbClr val="FF0000"/>
                        </a:solidFill>
                        <a:latin typeface="Calibri"/>
                        <a:ea typeface="Calibri"/>
                        <a:cs typeface="Calibri"/>
                        <a:sym typeface="Calibri"/>
                      </a:endParaRPr>
                    </a:p>
                  </a:txBody>
                  <a:tcPr marL="91450" marR="91450" marT="45725" marB="45725"/>
                </a:tc>
                <a:tc>
                  <a:txBody>
                    <a:bodyPr/>
                    <a:lstStyle/>
                    <a:p>
                      <a:pPr marL="1270" marR="0" lvl="0" indent="0" algn="ctr" rtl="0">
                        <a:lnSpc>
                          <a:spcPct val="100000"/>
                        </a:lnSpc>
                        <a:spcBef>
                          <a:spcPts val="0"/>
                        </a:spcBef>
                        <a:spcAft>
                          <a:spcPts val="0"/>
                        </a:spcAft>
                        <a:buNone/>
                      </a:pPr>
                      <a:r>
                        <a:rPr lang="en-US" sz="2000" u="none" strike="noStrike" cap="none"/>
                        <a:t>myStr.slice(0, 5)</a:t>
                      </a:r>
                      <a:endParaRPr/>
                    </a:p>
                    <a:p>
                      <a:pPr marL="1270" marR="0" lvl="0" indent="0" algn="ctr" rtl="0">
                        <a:lnSpc>
                          <a:spcPct val="100000"/>
                        </a:lnSpc>
                        <a:spcBef>
                          <a:spcPts val="0"/>
                        </a:spcBef>
                        <a:spcAft>
                          <a:spcPts val="0"/>
                        </a:spcAft>
                        <a:buNone/>
                      </a:pPr>
                      <a:r>
                        <a:rPr lang="en-US" sz="2000" u="none" strike="noStrike" cap="none"/>
                        <a:t>//Let’s</a:t>
                      </a:r>
                      <a:endParaRPr sz="2000" b="0" u="none" strike="noStrike" cap="none">
                        <a:solidFill>
                          <a:schemeClr val="dk1"/>
                        </a:solidFill>
                        <a:latin typeface="Calibri"/>
                        <a:ea typeface="Calibri"/>
                        <a:cs typeface="Calibri"/>
                        <a:sym typeface="Calibri"/>
                      </a:endParaRPr>
                    </a:p>
                  </a:txBody>
                  <a:tcPr marL="0" marR="0" marT="39375" marB="0"/>
                </a:tc>
              </a:tr>
              <a:tr h="1426925">
                <a:tc>
                  <a:txBody>
                    <a:bodyPr/>
                    <a:lstStyle/>
                    <a:p>
                      <a:pPr marL="0" marR="0" lvl="0" indent="0" algn="ctr" rtl="0">
                        <a:spcBef>
                          <a:spcPts val="0"/>
                        </a:spcBef>
                        <a:spcAft>
                          <a:spcPts val="0"/>
                        </a:spcAft>
                        <a:buNone/>
                      </a:pPr>
                      <a:r>
                        <a:rPr lang="en-US" sz="2000" u="none" strike="noStrike" cap="none"/>
                        <a:t>split(delimiter, limit)</a:t>
                      </a:r>
                      <a:endParaRPr sz="2000" b="0" i="0" u="none" strike="noStrike" cap="none">
                        <a:solidFill>
                          <a:schemeClr val="dk1"/>
                        </a:solidFill>
                        <a:latin typeface="Calibri"/>
                        <a:ea typeface="Calibri"/>
                        <a:cs typeface="Calibri"/>
                        <a:sym typeface="Calibri"/>
                      </a:endParaRPr>
                    </a:p>
                  </a:txBody>
                  <a:tcPr marL="87925" marR="87925" marT="43975" marB="43975"/>
                </a:tc>
                <a:tc>
                  <a:txBody>
                    <a:bodyPr/>
                    <a:lstStyle/>
                    <a:p>
                      <a:pPr marL="0" marR="0" lvl="0" indent="0" algn="ctr" rtl="0">
                        <a:spcBef>
                          <a:spcPts val="0"/>
                        </a:spcBef>
                        <a:spcAft>
                          <a:spcPts val="0"/>
                        </a:spcAft>
                        <a:buNone/>
                      </a:pPr>
                      <a:r>
                        <a:rPr lang="en-US" sz="2000" u="none" strike="noStrike" cap="none"/>
                        <a:t>Return array of strings, from splitting string into substrings at the boundaries specified by delimiter, constrained by  limit number of elements.</a:t>
                      </a:r>
                      <a:endParaRPr sz="2000" b="0" i="0" u="none" strike="noStrike" cap="none">
                        <a:solidFill>
                          <a:schemeClr val="dk1"/>
                        </a:solidFill>
                        <a:latin typeface="Calibri"/>
                        <a:ea typeface="Calibri"/>
                        <a:cs typeface="Calibri"/>
                        <a:sym typeface="Calibri"/>
                      </a:endParaRPr>
                    </a:p>
                  </a:txBody>
                  <a:tcPr marL="87925" marR="87925" marT="43975" marB="43975"/>
                </a:tc>
                <a:tc>
                  <a:txBody>
                    <a:bodyPr/>
                    <a:lstStyle/>
                    <a:p>
                      <a:pPr marL="1270" marR="0" lvl="0" indent="0" algn="ctr" rtl="0">
                        <a:lnSpc>
                          <a:spcPct val="100000"/>
                        </a:lnSpc>
                        <a:spcBef>
                          <a:spcPts val="0"/>
                        </a:spcBef>
                        <a:spcAft>
                          <a:spcPts val="0"/>
                        </a:spcAft>
                        <a:buNone/>
                      </a:pPr>
                      <a:r>
                        <a:rPr lang="en-US" sz="2000" u="none" strike="noStrike" cap="none"/>
                        <a:t>myStr.split(“ ”)</a:t>
                      </a:r>
                      <a:endParaRPr/>
                    </a:p>
                    <a:p>
                      <a:pPr marL="1270" marR="0" lvl="0" indent="0" algn="ctr" rtl="0">
                        <a:lnSpc>
                          <a:spcPct val="100000"/>
                        </a:lnSpc>
                        <a:spcBef>
                          <a:spcPts val="0"/>
                        </a:spcBef>
                        <a:spcAft>
                          <a:spcPts val="0"/>
                        </a:spcAft>
                        <a:buNone/>
                      </a:pPr>
                      <a:r>
                        <a:rPr lang="en-US" sz="2000" u="none" strike="noStrike" cap="none"/>
                        <a:t>//Let's,see,what,happens!;</a:t>
                      </a:r>
                      <a:endParaRPr/>
                    </a:p>
                    <a:p>
                      <a:pPr marL="1270" marR="0" lvl="0" indent="0" algn="ctr" rtl="0">
                        <a:lnSpc>
                          <a:spcPct val="100000"/>
                        </a:lnSpc>
                        <a:spcBef>
                          <a:spcPts val="0"/>
                        </a:spcBef>
                        <a:spcAft>
                          <a:spcPts val="0"/>
                        </a:spcAft>
                        <a:buNone/>
                      </a:pPr>
                      <a:r>
                        <a:rPr lang="en-US" sz="2000" u="none" strike="noStrike" cap="none"/>
                        <a:t>myStr.split(“ ”,2)</a:t>
                      </a:r>
                      <a:endParaRPr/>
                    </a:p>
                    <a:p>
                      <a:pPr marL="1270" marR="0" lvl="0" indent="0" algn="ctr" rtl="0">
                        <a:lnSpc>
                          <a:spcPct val="100000"/>
                        </a:lnSpc>
                        <a:spcBef>
                          <a:spcPts val="0"/>
                        </a:spcBef>
                        <a:spcAft>
                          <a:spcPts val="0"/>
                        </a:spcAft>
                        <a:buNone/>
                      </a:pPr>
                      <a:r>
                        <a:rPr lang="en-US" sz="2000" u="none" strike="noStrike" cap="none"/>
                        <a:t>//Let's,see;</a:t>
                      </a:r>
                      <a:endParaRPr/>
                    </a:p>
                    <a:p>
                      <a:pPr marL="1270" marR="0" lvl="0" indent="0" algn="ctr" rtl="0">
                        <a:lnSpc>
                          <a:spcPct val="100000"/>
                        </a:lnSpc>
                        <a:spcBef>
                          <a:spcPts val="0"/>
                        </a:spcBef>
                        <a:spcAft>
                          <a:spcPts val="0"/>
                        </a:spcAft>
                        <a:buNone/>
                      </a:pPr>
                      <a:endParaRPr sz="2000" b="0" u="none" strike="noStrike" cap="none">
                        <a:solidFill>
                          <a:schemeClr val="dk1"/>
                        </a:solidFill>
                        <a:latin typeface="Calibri"/>
                        <a:ea typeface="Calibri"/>
                        <a:cs typeface="Calibri"/>
                        <a:sym typeface="Calibri"/>
                      </a:endParaRPr>
                    </a:p>
                  </a:txBody>
                  <a:tcPr marL="0" marR="0" marT="39375" marB="0"/>
                </a:tc>
              </a:tr>
            </a:tbl>
          </a:graphicData>
        </a:graphic>
      </p:graphicFrame>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9"/>
          <p:cNvPicPr preferRelativeResize="0"/>
          <p:nvPr/>
        </p:nvPicPr>
        <p:blipFill rotWithShape="1">
          <a:blip r:embed="rId3">
            <a:alphaModFix/>
          </a:blip>
          <a:srcRect/>
          <a:stretch/>
        </p:blipFill>
        <p:spPr>
          <a:xfrm rot="-5400000">
            <a:off x="1114032" y="2767926"/>
            <a:ext cx="4837063" cy="1663907"/>
          </a:xfrm>
          <a:prstGeom prst="rect">
            <a:avLst/>
          </a:prstGeom>
          <a:noFill/>
          <a:ln>
            <a:noFill/>
          </a:ln>
        </p:spPr>
      </p:pic>
      <p:sp>
        <p:nvSpPr>
          <p:cNvPr id="247" name="Google Shape;247;p9"/>
          <p:cNvSpPr txBox="1"/>
          <p:nvPr/>
        </p:nvSpPr>
        <p:spPr>
          <a:xfrm rot="-5400000">
            <a:off x="-890212" y="2668202"/>
            <a:ext cx="5376982" cy="132343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0">
                <a:solidFill>
                  <a:srgbClr val="DAEF11"/>
                </a:solidFill>
                <a:latin typeface="Baumans"/>
                <a:ea typeface="Baumans"/>
                <a:cs typeface="Baumans"/>
                <a:sym typeface="Baumans"/>
              </a:rPr>
              <a:t>Number</a:t>
            </a:r>
            <a:endParaRPr sz="5400">
              <a:solidFill>
                <a:srgbClr val="DAEF11"/>
              </a:solidFill>
              <a:latin typeface="Baumans"/>
              <a:ea typeface="Baumans"/>
              <a:cs typeface="Baumans"/>
              <a:sym typeface="Baumans"/>
            </a:endParaRPr>
          </a:p>
        </p:txBody>
      </p:sp>
      <p:sp>
        <p:nvSpPr>
          <p:cNvPr id="248" name="Google Shape;248;p9"/>
          <p:cNvSpPr/>
          <p:nvPr/>
        </p:nvSpPr>
        <p:spPr>
          <a:xfrm>
            <a:off x="4469447" y="1181347"/>
            <a:ext cx="6758185" cy="3477875"/>
          </a:xfrm>
          <a:prstGeom prst="rect">
            <a:avLst/>
          </a:prstGeom>
          <a:solidFill>
            <a:srgbClr val="2E75B5"/>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Black"/>
                <a:ea typeface="Arial Black"/>
                <a:cs typeface="Arial Black"/>
                <a:sym typeface="Arial Black"/>
              </a:rPr>
              <a:t>Number object is a wrapper object allowing you to work with numerical values.</a:t>
            </a:r>
            <a:endParaRPr/>
          </a:p>
        </p:txBody>
      </p:sp>
      <p:sp>
        <p:nvSpPr>
          <p:cNvPr id="249" name="Google Shape;249;p9"/>
          <p:cNvSpPr/>
          <p:nvPr/>
        </p:nvSpPr>
        <p:spPr>
          <a:xfrm rot="-5400000">
            <a:off x="1004312" y="1155922"/>
            <a:ext cx="1988045"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a:solidFill>
                  <a:srgbClr val="0D7DB9"/>
                </a:solidFill>
                <a:latin typeface="Pinyon Script"/>
                <a:ea typeface="Pinyon Script"/>
                <a:cs typeface="Pinyon Script"/>
                <a:sym typeface="Pinyon Script"/>
              </a:rPr>
              <a:t>Wrapper</a:t>
            </a:r>
            <a:endParaRPr sz="5400">
              <a:solidFill>
                <a:schemeClr val="dk1"/>
              </a:solidFill>
              <a:latin typeface="Calibri"/>
              <a:ea typeface="Calibri"/>
              <a:cs typeface="Calibri"/>
              <a:sym typeface="Calibri"/>
            </a:endParaRPr>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1915C041D234DB7038381C78C7B29" ma:contentTypeVersion="4" ma:contentTypeDescription="Create a new document." ma:contentTypeScope="" ma:versionID="8147e85aa3e275beb18208eaadae5d00">
  <xsd:schema xmlns:xsd="http://www.w3.org/2001/XMLSchema" xmlns:xs="http://www.w3.org/2001/XMLSchema" xmlns:p="http://schemas.microsoft.com/office/2006/metadata/properties" xmlns:ns2="7da998e5-79da-4052-852c-6a57b6178f71" targetNamespace="http://schemas.microsoft.com/office/2006/metadata/properties" ma:root="true" ma:fieldsID="bec7fc8bca40d036923617e56286b176" ns2:_="">
    <xsd:import namespace="7da998e5-79da-4052-852c-6a57b6178f7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a998e5-79da-4052-852c-6a57b6178f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BF1646-E686-4043-B723-58B69EA0B265}"/>
</file>

<file path=customXml/itemProps2.xml><?xml version="1.0" encoding="utf-8"?>
<ds:datastoreItem xmlns:ds="http://schemas.openxmlformats.org/officeDocument/2006/customXml" ds:itemID="{1C7BE1C5-3DC4-4927-9226-521FBA63B2D3}"/>
</file>

<file path=customXml/itemProps3.xml><?xml version="1.0" encoding="utf-8"?>
<ds:datastoreItem xmlns:ds="http://schemas.openxmlformats.org/officeDocument/2006/customXml" ds:itemID="{C5CBC917-DE60-4CCE-8254-FD3860CF1787}"/>
</file>

<file path=docProps/app.xml><?xml version="1.0" encoding="utf-8"?>
<Properties xmlns="http://schemas.openxmlformats.org/officeDocument/2006/extended-properties" xmlns:vt="http://schemas.openxmlformats.org/officeDocument/2006/docPropsVTypes">
  <TotalTime>0</TotalTime>
  <Words>3468</Words>
  <Application>Microsoft Office PowerPoint</Application>
  <PresentationFormat>Widescreen</PresentationFormat>
  <Paragraphs>685</Paragraphs>
  <Slides>57</Slides>
  <Notes>57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Calibri</vt:lpstr>
      <vt:lpstr>Pinyon Script</vt:lpstr>
      <vt:lpstr>Times New Roman</vt:lpstr>
      <vt:lpstr>Arial</vt:lpstr>
      <vt:lpstr>Consolas</vt:lpstr>
      <vt:lpstr>Baumans</vt:lpstr>
      <vt:lpstr>Courier New</vt:lpstr>
      <vt:lpstr>Arial Black</vt:lpstr>
      <vt:lpstr>Noto Sans Symbols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Date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This object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adel</dc:creator>
  <cp:lastModifiedBy>Negm</cp:lastModifiedBy>
  <cp:revision>1</cp:revision>
  <dcterms:created xsi:type="dcterms:W3CDTF">2017-08-06T17:15:04Z</dcterms:created>
  <dcterms:modified xsi:type="dcterms:W3CDTF">2022-02-23T15:21:45Z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0x010100DEE1915C041D234DB7038381C78C7B29</vt:lpwstr>
  </property>
</Properties>
</file>