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721C3D-2C30-400E-A745-D414B0FA2D4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5"/>
            <p14:sldId id="268"/>
            <p14:sldId id="269"/>
          </p14:sldIdLst>
        </p14:section>
        <p14:section name="مقطع بدون عنوان" id="{D8D975F2-EFE6-414A-9247-D662708D934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E009A-9610-60CB-BC01-F9CCE3EAA950}" v="2712" dt="2023-11-22T08:55:46.969"/>
    <p1510:client id="{8DB4D5C0-F6D0-425B-BD5E-3B84CEDCFFE2}" v="992" dt="2023-11-21T09:30:17.180"/>
    <p1510:client id="{A772B518-3CC2-3E3C-9D97-949342DDA9D6}" v="38" dt="2023-11-23T07:52:25.114"/>
    <p1510:client id="{DA74FBAC-54D1-F305-35B8-90E618341BD2}" v="195" dt="2023-11-23T07:59:49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015802-4CE3-4F7D-AAAA-CD12ADB98E8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CC47D3-BB7F-4AFF-AFF4-5080D564D77E}">
      <dgm:prSet/>
      <dgm:spPr/>
      <dgm:t>
        <a:bodyPr/>
        <a:lstStyle/>
        <a:p>
          <a:r>
            <a:rPr lang="en-US"/>
            <a:t>الفائده المدفوعه للمشروع</a:t>
          </a:r>
        </a:p>
      </dgm:t>
    </dgm:pt>
    <dgm:pt modelId="{A9C0EF85-4702-4EB8-9B02-3F6F06243D7F}" type="parTrans" cxnId="{6EC3E877-96EF-47F9-8472-8EDFDC532269}">
      <dgm:prSet/>
      <dgm:spPr/>
      <dgm:t>
        <a:bodyPr/>
        <a:lstStyle/>
        <a:p>
          <a:endParaRPr lang="en-US"/>
        </a:p>
      </dgm:t>
    </dgm:pt>
    <dgm:pt modelId="{8B6FB17B-70AA-459B-8B6A-4248624D0D44}" type="sibTrans" cxnId="{6EC3E877-96EF-47F9-8472-8EDFDC532269}">
      <dgm:prSet/>
      <dgm:spPr/>
      <dgm:t>
        <a:bodyPr/>
        <a:lstStyle/>
        <a:p>
          <a:endParaRPr lang="en-US"/>
        </a:p>
      </dgm:t>
    </dgm:pt>
    <dgm:pt modelId="{36CB0832-8845-4A62-B48D-675933F329F8}">
      <dgm:prSet/>
      <dgm:spPr/>
      <dgm:t>
        <a:bodyPr/>
        <a:lstStyle/>
        <a:p>
          <a:r>
            <a:rPr lang="en-US"/>
            <a:t>الدخل من الايجار</a:t>
          </a:r>
        </a:p>
      </dgm:t>
    </dgm:pt>
    <dgm:pt modelId="{00755CBF-59B4-4F75-8363-669674826BCB}" type="parTrans" cxnId="{45F95D7F-54C8-4E7C-9066-033B9450B9B4}">
      <dgm:prSet/>
      <dgm:spPr/>
      <dgm:t>
        <a:bodyPr/>
        <a:lstStyle/>
        <a:p>
          <a:endParaRPr lang="en-US"/>
        </a:p>
      </dgm:t>
    </dgm:pt>
    <dgm:pt modelId="{089B4293-3220-49A9-B3C2-A5C6F9BE1047}" type="sibTrans" cxnId="{45F95D7F-54C8-4E7C-9066-033B9450B9B4}">
      <dgm:prSet/>
      <dgm:spPr/>
      <dgm:t>
        <a:bodyPr/>
        <a:lstStyle/>
        <a:p>
          <a:endParaRPr lang="en-US"/>
        </a:p>
      </dgm:t>
    </dgm:pt>
    <dgm:pt modelId="{2EBEDAF7-1AF1-4A20-9CE4-66E81E11A217}">
      <dgm:prSet/>
      <dgm:spPr/>
      <dgm:t>
        <a:bodyPr/>
        <a:lstStyle/>
        <a:p>
          <a:r>
            <a:rPr lang="en-US"/>
            <a:t>الدخل من التأجير</a:t>
          </a:r>
        </a:p>
      </dgm:t>
    </dgm:pt>
    <dgm:pt modelId="{9336AEF0-7F55-4630-A865-1E103E914119}" type="parTrans" cxnId="{BD85AA74-937E-471F-809E-9AF3D7E0E568}">
      <dgm:prSet/>
      <dgm:spPr/>
      <dgm:t>
        <a:bodyPr/>
        <a:lstStyle/>
        <a:p>
          <a:endParaRPr lang="en-US"/>
        </a:p>
      </dgm:t>
    </dgm:pt>
    <dgm:pt modelId="{036A26A8-F824-470C-90D6-721E4306143A}" type="sibTrans" cxnId="{BD85AA74-937E-471F-809E-9AF3D7E0E568}">
      <dgm:prSet/>
      <dgm:spPr/>
      <dgm:t>
        <a:bodyPr/>
        <a:lstStyle/>
        <a:p>
          <a:endParaRPr lang="en-US"/>
        </a:p>
      </dgm:t>
    </dgm:pt>
    <dgm:pt modelId="{E39CAD55-5E96-4541-93D8-1DBAB804F08A}">
      <dgm:prSet/>
      <dgm:spPr/>
      <dgm:t>
        <a:bodyPr/>
        <a:lstStyle/>
        <a:p>
          <a:r>
            <a:rPr lang="en-US"/>
            <a:t>فتح حساب بنكي</a:t>
          </a:r>
        </a:p>
      </dgm:t>
    </dgm:pt>
    <dgm:pt modelId="{FA677D07-E744-43BC-B1D5-490EF9BC3C01}" type="parTrans" cxnId="{AA7851FA-40AC-449B-89D9-D7524FC242CB}">
      <dgm:prSet/>
      <dgm:spPr/>
      <dgm:t>
        <a:bodyPr/>
        <a:lstStyle/>
        <a:p>
          <a:endParaRPr lang="en-US"/>
        </a:p>
      </dgm:t>
    </dgm:pt>
    <dgm:pt modelId="{1BD1C95B-4551-49AD-AAD7-E698CFEF211F}" type="sibTrans" cxnId="{AA7851FA-40AC-449B-89D9-D7524FC242CB}">
      <dgm:prSet/>
      <dgm:spPr/>
      <dgm:t>
        <a:bodyPr/>
        <a:lstStyle/>
        <a:p>
          <a:endParaRPr lang="en-US"/>
        </a:p>
      </dgm:t>
    </dgm:pt>
    <dgm:pt modelId="{BE071C6D-B22E-4E34-B177-273B2C7DFF7A}" type="pres">
      <dgm:prSet presAssocID="{BA015802-4CE3-4F7D-AAAA-CD12ADB98E8A}" presName="linear" presStyleCnt="0">
        <dgm:presLayoutVars>
          <dgm:animLvl val="lvl"/>
          <dgm:resizeHandles val="exact"/>
        </dgm:presLayoutVars>
      </dgm:prSet>
      <dgm:spPr/>
    </dgm:pt>
    <dgm:pt modelId="{6BE80839-AF44-4AAD-B1EC-BFF46E6E81F0}" type="pres">
      <dgm:prSet presAssocID="{77CC47D3-BB7F-4AFF-AFF4-5080D564D7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B1C199-C9C7-4733-959D-181A86FA5388}" type="pres">
      <dgm:prSet presAssocID="{8B6FB17B-70AA-459B-8B6A-4248624D0D44}" presName="spacer" presStyleCnt="0"/>
      <dgm:spPr/>
    </dgm:pt>
    <dgm:pt modelId="{586C77A9-160B-4D84-A1A0-AF4FB00164B2}" type="pres">
      <dgm:prSet presAssocID="{36CB0832-8845-4A62-B48D-675933F329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5CAA08-A0F9-4F26-8FC6-8854E38FE851}" type="pres">
      <dgm:prSet presAssocID="{089B4293-3220-49A9-B3C2-A5C6F9BE1047}" presName="spacer" presStyleCnt="0"/>
      <dgm:spPr/>
    </dgm:pt>
    <dgm:pt modelId="{A35AFCC5-935E-4780-971E-29E8F2CD04B9}" type="pres">
      <dgm:prSet presAssocID="{2EBEDAF7-1AF1-4A20-9CE4-66E81E11A2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D5074C-A87D-422B-B5DF-31B2289E8185}" type="pres">
      <dgm:prSet presAssocID="{036A26A8-F824-470C-90D6-721E4306143A}" presName="spacer" presStyleCnt="0"/>
      <dgm:spPr/>
    </dgm:pt>
    <dgm:pt modelId="{FBF59C9D-C06A-4B2C-A673-0EB7A1C0A3AF}" type="pres">
      <dgm:prSet presAssocID="{E39CAD55-5E96-4541-93D8-1DBAB804F0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4B463F-D70D-4166-B2B3-804525E51928}" type="presOf" srcId="{36CB0832-8845-4A62-B48D-675933F329F8}" destId="{586C77A9-160B-4D84-A1A0-AF4FB00164B2}" srcOrd="0" destOrd="0" presId="urn:microsoft.com/office/officeart/2005/8/layout/vList2"/>
    <dgm:cxn modelId="{BD85AA74-937E-471F-809E-9AF3D7E0E568}" srcId="{BA015802-4CE3-4F7D-AAAA-CD12ADB98E8A}" destId="{2EBEDAF7-1AF1-4A20-9CE4-66E81E11A217}" srcOrd="2" destOrd="0" parTransId="{9336AEF0-7F55-4630-A865-1E103E914119}" sibTransId="{036A26A8-F824-470C-90D6-721E4306143A}"/>
    <dgm:cxn modelId="{6EC3E877-96EF-47F9-8472-8EDFDC532269}" srcId="{BA015802-4CE3-4F7D-AAAA-CD12ADB98E8A}" destId="{77CC47D3-BB7F-4AFF-AFF4-5080D564D77E}" srcOrd="0" destOrd="0" parTransId="{A9C0EF85-4702-4EB8-9B02-3F6F06243D7F}" sibTransId="{8B6FB17B-70AA-459B-8B6A-4248624D0D44}"/>
    <dgm:cxn modelId="{45F95D7F-54C8-4E7C-9066-033B9450B9B4}" srcId="{BA015802-4CE3-4F7D-AAAA-CD12ADB98E8A}" destId="{36CB0832-8845-4A62-B48D-675933F329F8}" srcOrd="1" destOrd="0" parTransId="{00755CBF-59B4-4F75-8363-669674826BCB}" sibTransId="{089B4293-3220-49A9-B3C2-A5C6F9BE1047}"/>
    <dgm:cxn modelId="{3E9AD6A0-5B05-478E-8FCE-093272FC4152}" type="presOf" srcId="{E39CAD55-5E96-4541-93D8-1DBAB804F08A}" destId="{FBF59C9D-C06A-4B2C-A673-0EB7A1C0A3AF}" srcOrd="0" destOrd="0" presId="urn:microsoft.com/office/officeart/2005/8/layout/vList2"/>
    <dgm:cxn modelId="{7FC014B3-D0C1-41AC-9166-C87E67980C20}" type="presOf" srcId="{BA015802-4CE3-4F7D-AAAA-CD12ADB98E8A}" destId="{BE071C6D-B22E-4E34-B177-273B2C7DFF7A}" srcOrd="0" destOrd="0" presId="urn:microsoft.com/office/officeart/2005/8/layout/vList2"/>
    <dgm:cxn modelId="{6A9FAAC3-C981-48D5-B64B-32E2AB16C4C5}" type="presOf" srcId="{2EBEDAF7-1AF1-4A20-9CE4-66E81E11A217}" destId="{A35AFCC5-935E-4780-971E-29E8F2CD04B9}" srcOrd="0" destOrd="0" presId="urn:microsoft.com/office/officeart/2005/8/layout/vList2"/>
    <dgm:cxn modelId="{84A131D6-4324-43F7-9183-47F216DBFFB7}" type="presOf" srcId="{77CC47D3-BB7F-4AFF-AFF4-5080D564D77E}" destId="{6BE80839-AF44-4AAD-B1EC-BFF46E6E81F0}" srcOrd="0" destOrd="0" presId="urn:microsoft.com/office/officeart/2005/8/layout/vList2"/>
    <dgm:cxn modelId="{AA7851FA-40AC-449B-89D9-D7524FC242CB}" srcId="{BA015802-4CE3-4F7D-AAAA-CD12ADB98E8A}" destId="{E39CAD55-5E96-4541-93D8-1DBAB804F08A}" srcOrd="3" destOrd="0" parTransId="{FA677D07-E744-43BC-B1D5-490EF9BC3C01}" sibTransId="{1BD1C95B-4551-49AD-AAD7-E698CFEF211F}"/>
    <dgm:cxn modelId="{A76873D5-4F70-4B3B-8A8F-BBF0796E9F58}" type="presParOf" srcId="{BE071C6D-B22E-4E34-B177-273B2C7DFF7A}" destId="{6BE80839-AF44-4AAD-B1EC-BFF46E6E81F0}" srcOrd="0" destOrd="0" presId="urn:microsoft.com/office/officeart/2005/8/layout/vList2"/>
    <dgm:cxn modelId="{15CF885F-5523-4F40-90D5-C97604CC9629}" type="presParOf" srcId="{BE071C6D-B22E-4E34-B177-273B2C7DFF7A}" destId="{19B1C199-C9C7-4733-959D-181A86FA5388}" srcOrd="1" destOrd="0" presId="urn:microsoft.com/office/officeart/2005/8/layout/vList2"/>
    <dgm:cxn modelId="{5EE2E6E7-DAE5-430A-BF08-498D2C63D2DE}" type="presParOf" srcId="{BE071C6D-B22E-4E34-B177-273B2C7DFF7A}" destId="{586C77A9-160B-4D84-A1A0-AF4FB00164B2}" srcOrd="2" destOrd="0" presId="urn:microsoft.com/office/officeart/2005/8/layout/vList2"/>
    <dgm:cxn modelId="{A1374B81-BCED-4D68-B670-F4C0A4A4D0B3}" type="presParOf" srcId="{BE071C6D-B22E-4E34-B177-273B2C7DFF7A}" destId="{D55CAA08-A0F9-4F26-8FC6-8854E38FE851}" srcOrd="3" destOrd="0" presId="urn:microsoft.com/office/officeart/2005/8/layout/vList2"/>
    <dgm:cxn modelId="{1E34017C-0DC1-4BF1-975A-4F9842F182C2}" type="presParOf" srcId="{BE071C6D-B22E-4E34-B177-273B2C7DFF7A}" destId="{A35AFCC5-935E-4780-971E-29E8F2CD04B9}" srcOrd="4" destOrd="0" presId="urn:microsoft.com/office/officeart/2005/8/layout/vList2"/>
    <dgm:cxn modelId="{341C4B0F-4455-4F84-A1F8-EC50B50B673E}" type="presParOf" srcId="{BE071C6D-B22E-4E34-B177-273B2C7DFF7A}" destId="{0CD5074C-A87D-422B-B5DF-31B2289E8185}" srcOrd="5" destOrd="0" presId="urn:microsoft.com/office/officeart/2005/8/layout/vList2"/>
    <dgm:cxn modelId="{9394F0F7-1220-4097-BC93-0965D61FE018}" type="presParOf" srcId="{BE071C6D-B22E-4E34-B177-273B2C7DFF7A}" destId="{FBF59C9D-C06A-4B2C-A673-0EB7A1C0A3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4C9AB-6364-4514-BFCC-5714111161D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D4A9D63-9EC2-42AB-AB87-6638ACC9B1E9}">
      <dgm:prSet/>
      <dgm:spPr/>
      <dgm:t>
        <a:bodyPr/>
        <a:lstStyle/>
        <a:p>
          <a:pPr rtl="0"/>
          <a:r>
            <a:rPr lang="en-US"/>
            <a:t>1_ </a:t>
          </a:r>
          <a:r>
            <a:rPr lang="en-US" err="1"/>
            <a:t>اجمالي</a:t>
          </a:r>
          <a:r>
            <a:rPr lang="en-US"/>
            <a:t> </a:t>
          </a:r>
          <a:r>
            <a:rPr lang="en-US" err="1"/>
            <a:t>الربح</a:t>
          </a:r>
          <a:r>
            <a:rPr lang="en-US"/>
            <a:t>=</a:t>
          </a:r>
          <a:r>
            <a:rPr lang="en-US" err="1"/>
            <a:t>اجمالي</a:t>
          </a:r>
          <a:r>
            <a:rPr lang="en-US"/>
            <a:t> </a:t>
          </a:r>
          <a:r>
            <a:rPr lang="en-US" err="1"/>
            <a:t>الايرادات</a:t>
          </a:r>
          <a:r>
            <a:rPr lang="en-US"/>
            <a:t> - </a:t>
          </a:r>
          <a:r>
            <a:rPr lang="en-US" err="1"/>
            <a:t>تكلفة</a:t>
          </a:r>
          <a:r>
            <a:rPr lang="en-US"/>
            <a:t> </a:t>
          </a:r>
          <a:r>
            <a:rPr lang="en-US" err="1"/>
            <a:t>المبيعات</a:t>
          </a:r>
          <a:r>
            <a:rPr lang="en-US"/>
            <a:t>| 8000 –</a:t>
          </a:r>
          <a:r>
            <a:rPr lang="en-US">
              <a:latin typeface="Century Gothic" panose="020B0502020202020204"/>
            </a:rPr>
            <a:t> 15 000</a:t>
          </a:r>
          <a:r>
            <a:rPr lang="en-US"/>
            <a:t> =</a:t>
          </a:r>
          <a:r>
            <a:rPr lang="en-US">
              <a:latin typeface="Century Gothic" panose="020B0502020202020204"/>
            </a:rPr>
            <a:t> 7000 دولار</a:t>
          </a:r>
          <a:endParaRPr lang="en-US"/>
        </a:p>
      </dgm:t>
    </dgm:pt>
    <dgm:pt modelId="{914EF7A1-E1C3-4794-8D4C-F3C777C7A9D6}" type="parTrans" cxnId="{7D812601-45C0-479F-806E-2DC23689BB5E}">
      <dgm:prSet/>
      <dgm:spPr/>
      <dgm:t>
        <a:bodyPr/>
        <a:lstStyle/>
        <a:p>
          <a:endParaRPr lang="en-US"/>
        </a:p>
      </dgm:t>
    </dgm:pt>
    <dgm:pt modelId="{9DB3DE95-749D-402A-9C80-105377E8B1AF}" type="sibTrans" cxnId="{7D812601-45C0-479F-806E-2DC23689BB5E}">
      <dgm:prSet/>
      <dgm:spPr/>
      <dgm:t>
        <a:bodyPr/>
        <a:lstStyle/>
        <a:p>
          <a:endParaRPr lang="en-US"/>
        </a:p>
      </dgm:t>
    </dgm:pt>
    <dgm:pt modelId="{1AAF6BCA-4D95-44F3-8755-3B3C294F5975}">
      <dgm:prSet/>
      <dgm:spPr/>
      <dgm:t>
        <a:bodyPr/>
        <a:lstStyle/>
        <a:p>
          <a:r>
            <a:rPr lang="en-US" err="1"/>
            <a:t>صافي</a:t>
          </a:r>
          <a:r>
            <a:rPr lang="en-US"/>
            <a:t> </a:t>
          </a:r>
          <a:r>
            <a:rPr lang="en-US" err="1"/>
            <a:t>الربح</a:t>
          </a:r>
          <a:r>
            <a:rPr lang="en-US"/>
            <a:t> = </a:t>
          </a:r>
          <a:r>
            <a:rPr lang="en-US" err="1"/>
            <a:t>اجمالي</a:t>
          </a:r>
          <a:r>
            <a:rPr lang="en-US"/>
            <a:t> </a:t>
          </a:r>
          <a:r>
            <a:rPr lang="en-US" err="1"/>
            <a:t>الربح</a:t>
          </a:r>
          <a:r>
            <a:rPr lang="en-US"/>
            <a:t> - النفقات|7000 – 5700 = 1300 </a:t>
          </a:r>
          <a:r>
            <a:rPr lang="en-US" err="1"/>
            <a:t>دولار</a:t>
          </a:r>
          <a:endParaRPr lang="en-US"/>
        </a:p>
      </dgm:t>
    </dgm:pt>
    <dgm:pt modelId="{44708CB7-188D-4253-BD57-50F8F0309744}" type="parTrans" cxnId="{2CBED926-5746-4A13-8526-7CAA68E71527}">
      <dgm:prSet/>
      <dgm:spPr/>
      <dgm:t>
        <a:bodyPr/>
        <a:lstStyle/>
        <a:p>
          <a:endParaRPr lang="en-US"/>
        </a:p>
      </dgm:t>
    </dgm:pt>
    <dgm:pt modelId="{59D1CF74-E0CD-4132-BA6C-9822EE8B55EC}" type="sibTrans" cxnId="{2CBED926-5746-4A13-8526-7CAA68E71527}">
      <dgm:prSet/>
      <dgm:spPr/>
      <dgm:t>
        <a:bodyPr/>
        <a:lstStyle/>
        <a:p>
          <a:endParaRPr lang="en-US"/>
        </a:p>
      </dgm:t>
    </dgm:pt>
    <dgm:pt modelId="{90D4D7A4-3029-41D6-9F63-B2A31D645339}">
      <dgm:prSet/>
      <dgm:spPr/>
      <dgm:t>
        <a:bodyPr/>
        <a:lstStyle/>
        <a:p>
          <a:r>
            <a:rPr lang="en-US"/>
            <a:t>2_ </a:t>
          </a:r>
          <a:r>
            <a:rPr lang="en-US" err="1"/>
            <a:t>قد</a:t>
          </a:r>
          <a:r>
            <a:rPr lang="en-US"/>
            <a:t> </a:t>
          </a:r>
          <a:r>
            <a:rPr lang="en-US" err="1"/>
            <a:t>تحاول</a:t>
          </a:r>
          <a:r>
            <a:rPr lang="en-US"/>
            <a:t> </a:t>
          </a:r>
          <a:r>
            <a:rPr lang="en-US" err="1"/>
            <a:t>الشركه</a:t>
          </a:r>
          <a:r>
            <a:rPr lang="en-US"/>
            <a:t> </a:t>
          </a:r>
          <a:r>
            <a:rPr lang="en-US" err="1"/>
            <a:t>زيادة</a:t>
          </a:r>
          <a:r>
            <a:rPr lang="en-US"/>
            <a:t> </a:t>
          </a:r>
          <a:r>
            <a:rPr lang="en-US" err="1"/>
            <a:t>ايراداتها</a:t>
          </a:r>
          <a:r>
            <a:rPr lang="en-US"/>
            <a:t> </a:t>
          </a:r>
          <a:r>
            <a:rPr lang="en-US" err="1"/>
            <a:t>الى</a:t>
          </a:r>
          <a:r>
            <a:rPr lang="en-US"/>
            <a:t> </a:t>
          </a:r>
          <a:r>
            <a:rPr lang="en-US" err="1"/>
            <a:t>اقصى</a:t>
          </a:r>
          <a:r>
            <a:rPr lang="en-US"/>
            <a:t> </a:t>
          </a:r>
          <a:r>
            <a:rPr lang="en-US" err="1"/>
            <a:t>حد</a:t>
          </a:r>
          <a:r>
            <a:rPr lang="en-US"/>
            <a:t> </a:t>
          </a:r>
          <a:r>
            <a:rPr lang="en-US" err="1"/>
            <a:t>عن</a:t>
          </a:r>
          <a:r>
            <a:rPr lang="en-US"/>
            <a:t> </a:t>
          </a:r>
          <a:r>
            <a:rPr lang="en-US" err="1"/>
            <a:t>طريق</a:t>
          </a:r>
          <a:r>
            <a:rPr lang="en-US"/>
            <a:t> </a:t>
          </a:r>
          <a:r>
            <a:rPr lang="en-US" err="1"/>
            <a:t>زيادة</a:t>
          </a:r>
          <a:r>
            <a:rPr lang="en-US"/>
            <a:t> </a:t>
          </a:r>
          <a:r>
            <a:rPr lang="en-US" err="1"/>
            <a:t>اسعار</a:t>
          </a:r>
          <a:r>
            <a:rPr lang="en-US"/>
            <a:t> </a:t>
          </a:r>
          <a:r>
            <a:rPr lang="en-US" err="1"/>
            <a:t>بيع</a:t>
          </a:r>
          <a:r>
            <a:rPr lang="en-US"/>
            <a:t> </a:t>
          </a:r>
          <a:r>
            <a:rPr lang="en-US" err="1"/>
            <a:t>منتجاتها</a:t>
          </a:r>
          <a:r>
            <a:rPr lang="en-US"/>
            <a:t> { </a:t>
          </a:r>
          <a:r>
            <a:rPr lang="en-US" err="1"/>
            <a:t>على</a:t>
          </a:r>
          <a:r>
            <a:rPr lang="en-US"/>
            <a:t> </a:t>
          </a:r>
          <a:r>
            <a:rPr lang="en-US" err="1"/>
            <a:t>الرغم</a:t>
          </a:r>
          <a:r>
            <a:rPr lang="en-US"/>
            <a:t> </a:t>
          </a:r>
          <a:r>
            <a:rPr lang="en-US" err="1"/>
            <a:t>من</a:t>
          </a:r>
          <a:r>
            <a:rPr lang="en-US"/>
            <a:t> </a:t>
          </a:r>
          <a:r>
            <a:rPr lang="en-US" err="1"/>
            <a:t>احتمال</a:t>
          </a:r>
          <a:r>
            <a:rPr lang="en-US"/>
            <a:t> </a:t>
          </a:r>
          <a:r>
            <a:rPr lang="en-US" err="1"/>
            <a:t>ان</a:t>
          </a:r>
          <a:r>
            <a:rPr lang="en-US"/>
            <a:t> </a:t>
          </a:r>
          <a:r>
            <a:rPr lang="en-US" err="1"/>
            <a:t>يؤدي</a:t>
          </a:r>
          <a:r>
            <a:rPr lang="en-US"/>
            <a:t> </a:t>
          </a:r>
          <a:r>
            <a:rPr lang="en-US" err="1"/>
            <a:t>الى</a:t>
          </a:r>
          <a:r>
            <a:rPr lang="en-US"/>
            <a:t> </a:t>
          </a:r>
          <a:r>
            <a:rPr lang="en-US" err="1"/>
            <a:t>ذلك</a:t>
          </a:r>
          <a:r>
            <a:rPr lang="en-US"/>
            <a:t>  </a:t>
          </a:r>
          <a:r>
            <a:rPr lang="en-US" err="1"/>
            <a:t>فقدان</a:t>
          </a:r>
          <a:r>
            <a:rPr lang="en-US"/>
            <a:t> </a:t>
          </a:r>
          <a:r>
            <a:rPr lang="en-US" err="1"/>
            <a:t>بعض</a:t>
          </a:r>
          <a:r>
            <a:rPr lang="en-US"/>
            <a:t> </a:t>
          </a:r>
          <a:r>
            <a:rPr lang="en-US" err="1"/>
            <a:t>العملاء</a:t>
          </a:r>
          <a:r>
            <a:rPr lang="en-US"/>
            <a:t>}. </a:t>
          </a:r>
        </a:p>
      </dgm:t>
    </dgm:pt>
    <dgm:pt modelId="{5697676C-6B1C-4D48-A89D-FC0CB4FFCF1D}" type="parTrans" cxnId="{9E6C3268-6476-4A4E-952E-2235D189B689}">
      <dgm:prSet/>
      <dgm:spPr/>
      <dgm:t>
        <a:bodyPr/>
        <a:lstStyle/>
        <a:p>
          <a:endParaRPr lang="en-US"/>
        </a:p>
      </dgm:t>
    </dgm:pt>
    <dgm:pt modelId="{64EE97FB-A0D7-49A6-ABC9-FEEC0B365608}" type="sibTrans" cxnId="{9E6C3268-6476-4A4E-952E-2235D189B689}">
      <dgm:prSet/>
      <dgm:spPr/>
      <dgm:t>
        <a:bodyPr/>
        <a:lstStyle/>
        <a:p>
          <a:endParaRPr lang="en-US"/>
        </a:p>
      </dgm:t>
    </dgm:pt>
    <dgm:pt modelId="{E84F633B-E8BC-40A0-B54D-B9FC77EA94A7}">
      <dgm:prSet/>
      <dgm:spPr/>
      <dgm:t>
        <a:bodyPr/>
        <a:lstStyle/>
        <a:p>
          <a:r>
            <a:rPr lang="en-US"/>
            <a:t>3_ </a:t>
          </a:r>
          <a:r>
            <a:rPr lang="en-US" err="1"/>
            <a:t>اذا</a:t>
          </a:r>
          <a:r>
            <a:rPr lang="en-US"/>
            <a:t> </a:t>
          </a:r>
          <a:r>
            <a:rPr lang="en-US" err="1"/>
            <a:t>كانت</a:t>
          </a:r>
          <a:r>
            <a:rPr lang="en-US"/>
            <a:t> </a:t>
          </a:r>
          <a:r>
            <a:rPr lang="en-US" err="1"/>
            <a:t>ايرادات</a:t>
          </a:r>
          <a:r>
            <a:rPr lang="en-US"/>
            <a:t> </a:t>
          </a:r>
          <a:r>
            <a:rPr lang="en-US" err="1"/>
            <a:t>الشركه</a:t>
          </a:r>
          <a:r>
            <a:rPr lang="en-US"/>
            <a:t> </a:t>
          </a:r>
          <a:r>
            <a:rPr lang="en-US" err="1"/>
            <a:t>اكبر</a:t>
          </a:r>
          <a:r>
            <a:rPr lang="en-US"/>
            <a:t> </a:t>
          </a:r>
          <a:r>
            <a:rPr lang="en-US" err="1"/>
            <a:t>من</a:t>
          </a:r>
          <a:r>
            <a:rPr lang="en-US"/>
            <a:t> </a:t>
          </a:r>
          <a:r>
            <a:rPr lang="en-US" err="1"/>
            <a:t>تكلفة</a:t>
          </a:r>
          <a:r>
            <a:rPr lang="en-US"/>
            <a:t> </a:t>
          </a:r>
          <a:r>
            <a:rPr lang="en-US" err="1"/>
            <a:t>صنع</a:t>
          </a:r>
          <a:r>
            <a:rPr lang="en-US"/>
            <a:t> </a:t>
          </a:r>
          <a:r>
            <a:rPr lang="en-US" err="1"/>
            <a:t>او</a:t>
          </a:r>
          <a:r>
            <a:rPr lang="en-US"/>
            <a:t> </a:t>
          </a:r>
          <a:r>
            <a:rPr lang="en-US" err="1"/>
            <a:t>الحصول</a:t>
          </a:r>
          <a:r>
            <a:rPr lang="en-US"/>
            <a:t> </a:t>
          </a:r>
          <a:r>
            <a:rPr lang="en-US" err="1"/>
            <a:t>على</a:t>
          </a:r>
          <a:r>
            <a:rPr lang="en-US"/>
            <a:t> </a:t>
          </a:r>
          <a:r>
            <a:rPr lang="en-US" err="1"/>
            <a:t>جميع</a:t>
          </a:r>
          <a:r>
            <a:rPr lang="en-US"/>
            <a:t> </a:t>
          </a:r>
          <a:r>
            <a:rPr lang="en-US" err="1"/>
            <a:t>العناصر</a:t>
          </a:r>
          <a:r>
            <a:rPr lang="en-US"/>
            <a:t> </a:t>
          </a:r>
          <a:r>
            <a:rPr lang="en-US" err="1"/>
            <a:t>الضروريه</a:t>
          </a:r>
          <a:r>
            <a:rPr lang="en-US"/>
            <a:t> و </a:t>
          </a:r>
          <a:r>
            <a:rPr lang="en-US" err="1"/>
            <a:t>ادارة</a:t>
          </a:r>
          <a:r>
            <a:rPr lang="en-US"/>
            <a:t> </a:t>
          </a:r>
          <a:r>
            <a:rPr lang="en-US" err="1"/>
            <a:t>الشركه</a:t>
          </a:r>
          <a:r>
            <a:rPr lang="en-US"/>
            <a:t> . </a:t>
          </a:r>
          <a:r>
            <a:rPr lang="en-US" err="1"/>
            <a:t>فيسحق</a:t>
          </a:r>
          <a:r>
            <a:rPr lang="en-US"/>
            <a:t> </a:t>
          </a:r>
          <a:r>
            <a:rPr lang="en-US" err="1"/>
            <a:t>المالك</a:t>
          </a:r>
          <a:r>
            <a:rPr lang="en-US"/>
            <a:t>{</a:t>
          </a:r>
          <a:r>
            <a:rPr lang="en-US" err="1"/>
            <a:t>الملاك</a:t>
          </a:r>
          <a:r>
            <a:rPr lang="en-US"/>
            <a:t>} </a:t>
          </a:r>
          <a:r>
            <a:rPr lang="en-US" err="1"/>
            <a:t>ربحا</a:t>
          </a:r>
          <a:r>
            <a:rPr lang="en-US"/>
            <a:t> </a:t>
          </a:r>
          <a:r>
            <a:rPr lang="en-US" err="1"/>
            <a:t>في</a:t>
          </a:r>
          <a:r>
            <a:rPr lang="en-US"/>
            <a:t> </a:t>
          </a:r>
          <a:r>
            <a:rPr lang="en-US" err="1"/>
            <a:t>هذا</a:t>
          </a:r>
          <a:r>
            <a:rPr lang="en-US"/>
            <a:t> </a:t>
          </a:r>
          <a:r>
            <a:rPr lang="en-US" err="1"/>
            <a:t>الموضوع</a:t>
          </a:r>
          <a:r>
            <a:rPr lang="en-US"/>
            <a:t> . </a:t>
          </a:r>
          <a:r>
            <a:rPr lang="en-US" err="1"/>
            <a:t>يجب</a:t>
          </a:r>
          <a:r>
            <a:rPr lang="en-US"/>
            <a:t> </a:t>
          </a:r>
          <a:r>
            <a:rPr lang="en-US" err="1"/>
            <a:t>ان</a:t>
          </a:r>
          <a:r>
            <a:rPr lang="en-US"/>
            <a:t> </a:t>
          </a:r>
          <a:r>
            <a:rPr lang="en-US" err="1"/>
            <a:t>يكون</a:t>
          </a:r>
          <a:r>
            <a:rPr lang="en-US"/>
            <a:t> </a:t>
          </a:r>
          <a:r>
            <a:rPr lang="en-US" err="1"/>
            <a:t>جميع</a:t>
          </a:r>
          <a:r>
            <a:rPr lang="en-US"/>
            <a:t> </a:t>
          </a:r>
          <a:r>
            <a:rPr lang="en-US" err="1"/>
            <a:t>اصحاب</a:t>
          </a:r>
          <a:r>
            <a:rPr lang="en-US"/>
            <a:t> </a:t>
          </a:r>
          <a:r>
            <a:rPr lang="en-US" err="1"/>
            <a:t>الاعمال</a:t>
          </a:r>
          <a:r>
            <a:rPr lang="en-US"/>
            <a:t> </a:t>
          </a:r>
          <a:r>
            <a:rPr lang="en-US" err="1"/>
            <a:t>على</a:t>
          </a:r>
          <a:r>
            <a:rPr lang="en-US"/>
            <a:t> </a:t>
          </a:r>
          <a:r>
            <a:rPr lang="en-US" err="1"/>
            <a:t>درايه</a:t>
          </a:r>
          <a:r>
            <a:rPr lang="en-US"/>
            <a:t> </a:t>
          </a:r>
          <a:r>
            <a:rPr lang="en-US" err="1"/>
            <a:t>دائمه</a:t>
          </a:r>
          <a:r>
            <a:rPr lang="en-US"/>
            <a:t> </a:t>
          </a:r>
          <a:r>
            <a:rPr lang="en-US" err="1"/>
            <a:t>بمقدار</a:t>
          </a:r>
          <a:r>
            <a:rPr lang="en-US"/>
            <a:t> </a:t>
          </a:r>
          <a:r>
            <a:rPr lang="en-US" err="1"/>
            <a:t>الايرادات</a:t>
          </a:r>
          <a:r>
            <a:rPr lang="en-US"/>
            <a:t>.</a:t>
          </a:r>
        </a:p>
      </dgm:t>
    </dgm:pt>
    <dgm:pt modelId="{AFEFB91B-1F27-467C-BEC6-F2EDB21C6C42}" type="parTrans" cxnId="{1F31C895-875F-41AE-87B6-56D0277CF8A2}">
      <dgm:prSet/>
      <dgm:spPr/>
      <dgm:t>
        <a:bodyPr/>
        <a:lstStyle/>
        <a:p>
          <a:endParaRPr lang="en-US"/>
        </a:p>
      </dgm:t>
    </dgm:pt>
    <dgm:pt modelId="{40B53973-DAC7-4727-B9A3-C100A51E64FC}" type="sibTrans" cxnId="{1F31C895-875F-41AE-87B6-56D0277CF8A2}">
      <dgm:prSet/>
      <dgm:spPr/>
      <dgm:t>
        <a:bodyPr/>
        <a:lstStyle/>
        <a:p>
          <a:endParaRPr lang="en-US"/>
        </a:p>
      </dgm:t>
    </dgm:pt>
    <dgm:pt modelId="{43204156-0227-40CD-983A-934547C58B10}" type="pres">
      <dgm:prSet presAssocID="{6DE4C9AB-6364-4514-BFCC-5714111161DB}" presName="vert0" presStyleCnt="0">
        <dgm:presLayoutVars>
          <dgm:dir/>
          <dgm:animOne val="branch"/>
          <dgm:animLvl val="lvl"/>
        </dgm:presLayoutVars>
      </dgm:prSet>
      <dgm:spPr/>
    </dgm:pt>
    <dgm:pt modelId="{2DA9DBFA-EE5D-4405-A817-A39E9AF2A67C}" type="pres">
      <dgm:prSet presAssocID="{ED4A9D63-9EC2-42AB-AB87-6638ACC9B1E9}" presName="thickLine" presStyleLbl="alignNode1" presStyleIdx="0" presStyleCnt="4"/>
      <dgm:spPr/>
    </dgm:pt>
    <dgm:pt modelId="{2A6F201A-BC5A-4F28-862B-9752E43D0F0D}" type="pres">
      <dgm:prSet presAssocID="{ED4A9D63-9EC2-42AB-AB87-6638ACC9B1E9}" presName="horz1" presStyleCnt="0"/>
      <dgm:spPr/>
    </dgm:pt>
    <dgm:pt modelId="{731141C6-0301-4BA9-9511-C38357BDF562}" type="pres">
      <dgm:prSet presAssocID="{ED4A9D63-9EC2-42AB-AB87-6638ACC9B1E9}" presName="tx1" presStyleLbl="revTx" presStyleIdx="0" presStyleCnt="4"/>
      <dgm:spPr/>
    </dgm:pt>
    <dgm:pt modelId="{DAE07839-579B-45DE-9ACC-939FC710D3CD}" type="pres">
      <dgm:prSet presAssocID="{ED4A9D63-9EC2-42AB-AB87-6638ACC9B1E9}" presName="vert1" presStyleCnt="0"/>
      <dgm:spPr/>
    </dgm:pt>
    <dgm:pt modelId="{2447F9B2-12F8-402D-B79E-6A74D82BAD53}" type="pres">
      <dgm:prSet presAssocID="{1AAF6BCA-4D95-44F3-8755-3B3C294F5975}" presName="thickLine" presStyleLbl="alignNode1" presStyleIdx="1" presStyleCnt="4"/>
      <dgm:spPr/>
    </dgm:pt>
    <dgm:pt modelId="{9269F296-76DC-4BC7-B6BA-58F814F6FE6F}" type="pres">
      <dgm:prSet presAssocID="{1AAF6BCA-4D95-44F3-8755-3B3C294F5975}" presName="horz1" presStyleCnt="0"/>
      <dgm:spPr/>
    </dgm:pt>
    <dgm:pt modelId="{3D95EE7A-C29D-4BF2-A436-BBADFC2A671F}" type="pres">
      <dgm:prSet presAssocID="{1AAF6BCA-4D95-44F3-8755-3B3C294F5975}" presName="tx1" presStyleLbl="revTx" presStyleIdx="1" presStyleCnt="4"/>
      <dgm:spPr/>
    </dgm:pt>
    <dgm:pt modelId="{9DDD75CD-3CD5-4574-B4D2-25CDB90A3BC9}" type="pres">
      <dgm:prSet presAssocID="{1AAF6BCA-4D95-44F3-8755-3B3C294F5975}" presName="vert1" presStyleCnt="0"/>
      <dgm:spPr/>
    </dgm:pt>
    <dgm:pt modelId="{08431226-0B4C-4AE3-B7B9-92B52B533EDE}" type="pres">
      <dgm:prSet presAssocID="{90D4D7A4-3029-41D6-9F63-B2A31D645339}" presName="thickLine" presStyleLbl="alignNode1" presStyleIdx="2" presStyleCnt="4"/>
      <dgm:spPr/>
    </dgm:pt>
    <dgm:pt modelId="{44CC82BF-56AA-488B-B8B2-F25C1D35B436}" type="pres">
      <dgm:prSet presAssocID="{90D4D7A4-3029-41D6-9F63-B2A31D645339}" presName="horz1" presStyleCnt="0"/>
      <dgm:spPr/>
    </dgm:pt>
    <dgm:pt modelId="{EDF43F9B-01A8-4C9B-840A-69BD578C9686}" type="pres">
      <dgm:prSet presAssocID="{90D4D7A4-3029-41D6-9F63-B2A31D645339}" presName="tx1" presStyleLbl="revTx" presStyleIdx="2" presStyleCnt="4"/>
      <dgm:spPr/>
    </dgm:pt>
    <dgm:pt modelId="{737ADCC2-86C8-430D-A4AD-27F4706FD07B}" type="pres">
      <dgm:prSet presAssocID="{90D4D7A4-3029-41D6-9F63-B2A31D645339}" presName="vert1" presStyleCnt="0"/>
      <dgm:spPr/>
    </dgm:pt>
    <dgm:pt modelId="{5A99C1D6-5C6A-471B-93BB-A0CF1DE40638}" type="pres">
      <dgm:prSet presAssocID="{E84F633B-E8BC-40A0-B54D-B9FC77EA94A7}" presName="thickLine" presStyleLbl="alignNode1" presStyleIdx="3" presStyleCnt="4"/>
      <dgm:spPr/>
    </dgm:pt>
    <dgm:pt modelId="{174E99B8-59F8-42F2-A705-AB6816A924B4}" type="pres">
      <dgm:prSet presAssocID="{E84F633B-E8BC-40A0-B54D-B9FC77EA94A7}" presName="horz1" presStyleCnt="0"/>
      <dgm:spPr/>
    </dgm:pt>
    <dgm:pt modelId="{5328A0B0-7EAA-4EC1-90B9-D88588C75AA4}" type="pres">
      <dgm:prSet presAssocID="{E84F633B-E8BC-40A0-B54D-B9FC77EA94A7}" presName="tx1" presStyleLbl="revTx" presStyleIdx="3" presStyleCnt="4"/>
      <dgm:spPr/>
    </dgm:pt>
    <dgm:pt modelId="{87A770CE-D95D-4F61-84E4-701188460F4A}" type="pres">
      <dgm:prSet presAssocID="{E84F633B-E8BC-40A0-B54D-B9FC77EA94A7}" presName="vert1" presStyleCnt="0"/>
      <dgm:spPr/>
    </dgm:pt>
  </dgm:ptLst>
  <dgm:cxnLst>
    <dgm:cxn modelId="{7D812601-45C0-479F-806E-2DC23689BB5E}" srcId="{6DE4C9AB-6364-4514-BFCC-5714111161DB}" destId="{ED4A9D63-9EC2-42AB-AB87-6638ACC9B1E9}" srcOrd="0" destOrd="0" parTransId="{914EF7A1-E1C3-4794-8D4C-F3C777C7A9D6}" sibTransId="{9DB3DE95-749D-402A-9C80-105377E8B1AF}"/>
    <dgm:cxn modelId="{FEA88D04-2D03-4666-8030-81ECF013F146}" type="presOf" srcId="{6DE4C9AB-6364-4514-BFCC-5714111161DB}" destId="{43204156-0227-40CD-983A-934547C58B10}" srcOrd="0" destOrd="0" presId="urn:microsoft.com/office/officeart/2008/layout/LinedList"/>
    <dgm:cxn modelId="{1B09B705-5EA2-4F7F-93D9-8CD0497819B3}" type="presOf" srcId="{90D4D7A4-3029-41D6-9F63-B2A31D645339}" destId="{EDF43F9B-01A8-4C9B-840A-69BD578C9686}" srcOrd="0" destOrd="0" presId="urn:microsoft.com/office/officeart/2008/layout/LinedList"/>
    <dgm:cxn modelId="{2CBED926-5746-4A13-8526-7CAA68E71527}" srcId="{6DE4C9AB-6364-4514-BFCC-5714111161DB}" destId="{1AAF6BCA-4D95-44F3-8755-3B3C294F5975}" srcOrd="1" destOrd="0" parTransId="{44708CB7-188D-4253-BD57-50F8F0309744}" sibTransId="{59D1CF74-E0CD-4132-BA6C-9822EE8B55EC}"/>
    <dgm:cxn modelId="{5D474D2F-EB02-4BA3-B4BD-D8967DB07049}" type="presOf" srcId="{ED4A9D63-9EC2-42AB-AB87-6638ACC9B1E9}" destId="{731141C6-0301-4BA9-9511-C38357BDF562}" srcOrd="0" destOrd="0" presId="urn:microsoft.com/office/officeart/2008/layout/LinedList"/>
    <dgm:cxn modelId="{1176BA34-3EDB-4F17-BC3D-606F564C6A2D}" type="presOf" srcId="{1AAF6BCA-4D95-44F3-8755-3B3C294F5975}" destId="{3D95EE7A-C29D-4BF2-A436-BBADFC2A671F}" srcOrd="0" destOrd="0" presId="urn:microsoft.com/office/officeart/2008/layout/LinedList"/>
    <dgm:cxn modelId="{9E6C3268-6476-4A4E-952E-2235D189B689}" srcId="{6DE4C9AB-6364-4514-BFCC-5714111161DB}" destId="{90D4D7A4-3029-41D6-9F63-B2A31D645339}" srcOrd="2" destOrd="0" parTransId="{5697676C-6B1C-4D48-A89D-FC0CB4FFCF1D}" sibTransId="{64EE97FB-A0D7-49A6-ABC9-FEEC0B365608}"/>
    <dgm:cxn modelId="{91666C49-4B96-41EC-AE2F-87621394F302}" type="presOf" srcId="{E84F633B-E8BC-40A0-B54D-B9FC77EA94A7}" destId="{5328A0B0-7EAA-4EC1-90B9-D88588C75AA4}" srcOrd="0" destOrd="0" presId="urn:microsoft.com/office/officeart/2008/layout/LinedList"/>
    <dgm:cxn modelId="{1F31C895-875F-41AE-87B6-56D0277CF8A2}" srcId="{6DE4C9AB-6364-4514-BFCC-5714111161DB}" destId="{E84F633B-E8BC-40A0-B54D-B9FC77EA94A7}" srcOrd="3" destOrd="0" parTransId="{AFEFB91B-1F27-467C-BEC6-F2EDB21C6C42}" sibTransId="{40B53973-DAC7-4727-B9A3-C100A51E64FC}"/>
    <dgm:cxn modelId="{BF2F7632-567E-4235-A39A-491467027ACF}" type="presParOf" srcId="{43204156-0227-40CD-983A-934547C58B10}" destId="{2DA9DBFA-EE5D-4405-A817-A39E9AF2A67C}" srcOrd="0" destOrd="0" presId="urn:microsoft.com/office/officeart/2008/layout/LinedList"/>
    <dgm:cxn modelId="{D8A631F5-BDEE-4DF2-BBAA-1B44D2E1BAA9}" type="presParOf" srcId="{43204156-0227-40CD-983A-934547C58B10}" destId="{2A6F201A-BC5A-4F28-862B-9752E43D0F0D}" srcOrd="1" destOrd="0" presId="urn:microsoft.com/office/officeart/2008/layout/LinedList"/>
    <dgm:cxn modelId="{9E3B62C4-C9C0-4301-A4AF-8D7D2AA793BE}" type="presParOf" srcId="{2A6F201A-BC5A-4F28-862B-9752E43D0F0D}" destId="{731141C6-0301-4BA9-9511-C38357BDF562}" srcOrd="0" destOrd="0" presId="urn:microsoft.com/office/officeart/2008/layout/LinedList"/>
    <dgm:cxn modelId="{D339C98E-B01C-4173-A4B3-52349550963F}" type="presParOf" srcId="{2A6F201A-BC5A-4F28-862B-9752E43D0F0D}" destId="{DAE07839-579B-45DE-9ACC-939FC710D3CD}" srcOrd="1" destOrd="0" presId="urn:microsoft.com/office/officeart/2008/layout/LinedList"/>
    <dgm:cxn modelId="{4515CF3E-99AC-4A0C-AE3B-1EB4A0A05531}" type="presParOf" srcId="{43204156-0227-40CD-983A-934547C58B10}" destId="{2447F9B2-12F8-402D-B79E-6A74D82BAD53}" srcOrd="2" destOrd="0" presId="urn:microsoft.com/office/officeart/2008/layout/LinedList"/>
    <dgm:cxn modelId="{25D54420-9319-4741-B3E4-ED8F8AB927BE}" type="presParOf" srcId="{43204156-0227-40CD-983A-934547C58B10}" destId="{9269F296-76DC-4BC7-B6BA-58F814F6FE6F}" srcOrd="3" destOrd="0" presId="urn:microsoft.com/office/officeart/2008/layout/LinedList"/>
    <dgm:cxn modelId="{4FF9A9BA-394C-40C5-AF15-F5317D29B3A9}" type="presParOf" srcId="{9269F296-76DC-4BC7-B6BA-58F814F6FE6F}" destId="{3D95EE7A-C29D-4BF2-A436-BBADFC2A671F}" srcOrd="0" destOrd="0" presId="urn:microsoft.com/office/officeart/2008/layout/LinedList"/>
    <dgm:cxn modelId="{1E81B571-ACC1-4BAA-9604-5AFFC8EB61FD}" type="presParOf" srcId="{9269F296-76DC-4BC7-B6BA-58F814F6FE6F}" destId="{9DDD75CD-3CD5-4574-B4D2-25CDB90A3BC9}" srcOrd="1" destOrd="0" presId="urn:microsoft.com/office/officeart/2008/layout/LinedList"/>
    <dgm:cxn modelId="{0093BA9E-FC24-42C4-AD4F-35641A64A094}" type="presParOf" srcId="{43204156-0227-40CD-983A-934547C58B10}" destId="{08431226-0B4C-4AE3-B7B9-92B52B533EDE}" srcOrd="4" destOrd="0" presId="urn:microsoft.com/office/officeart/2008/layout/LinedList"/>
    <dgm:cxn modelId="{C49696C1-34E8-4DC3-A3DC-BF65C4334717}" type="presParOf" srcId="{43204156-0227-40CD-983A-934547C58B10}" destId="{44CC82BF-56AA-488B-B8B2-F25C1D35B436}" srcOrd="5" destOrd="0" presId="urn:microsoft.com/office/officeart/2008/layout/LinedList"/>
    <dgm:cxn modelId="{27E1B63C-F58A-40FB-89A9-20A136D17777}" type="presParOf" srcId="{44CC82BF-56AA-488B-B8B2-F25C1D35B436}" destId="{EDF43F9B-01A8-4C9B-840A-69BD578C9686}" srcOrd="0" destOrd="0" presId="urn:microsoft.com/office/officeart/2008/layout/LinedList"/>
    <dgm:cxn modelId="{0F41FB8D-E129-4341-8708-78DBA2754EEF}" type="presParOf" srcId="{44CC82BF-56AA-488B-B8B2-F25C1D35B436}" destId="{737ADCC2-86C8-430D-A4AD-27F4706FD07B}" srcOrd="1" destOrd="0" presId="urn:microsoft.com/office/officeart/2008/layout/LinedList"/>
    <dgm:cxn modelId="{939F241D-D850-40B0-918F-590A0B99C5F0}" type="presParOf" srcId="{43204156-0227-40CD-983A-934547C58B10}" destId="{5A99C1D6-5C6A-471B-93BB-A0CF1DE40638}" srcOrd="6" destOrd="0" presId="urn:microsoft.com/office/officeart/2008/layout/LinedList"/>
    <dgm:cxn modelId="{C788B37B-FE93-44AF-8D52-FF8B0A9C9A10}" type="presParOf" srcId="{43204156-0227-40CD-983A-934547C58B10}" destId="{174E99B8-59F8-42F2-A705-AB6816A924B4}" srcOrd="7" destOrd="0" presId="urn:microsoft.com/office/officeart/2008/layout/LinedList"/>
    <dgm:cxn modelId="{DAD44DD4-AA5B-4505-BD80-305B191FFA64}" type="presParOf" srcId="{174E99B8-59F8-42F2-A705-AB6816A924B4}" destId="{5328A0B0-7EAA-4EC1-90B9-D88588C75AA4}" srcOrd="0" destOrd="0" presId="urn:microsoft.com/office/officeart/2008/layout/LinedList"/>
    <dgm:cxn modelId="{B4AB8B79-4DB3-4206-AAD2-F31751BABCD4}" type="presParOf" srcId="{174E99B8-59F8-42F2-A705-AB6816A924B4}" destId="{87A770CE-D95D-4F61-84E4-701188460F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80839-AF44-4AAD-B1EC-BFF46E6E81F0}">
      <dsp:nvSpPr>
        <dsp:cNvPr id="0" name=""/>
        <dsp:cNvSpPr/>
      </dsp:nvSpPr>
      <dsp:spPr>
        <a:xfrm>
          <a:off x="0" y="2172"/>
          <a:ext cx="6046132" cy="10553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الفائده المدفوعه للمشروع</a:t>
          </a:r>
        </a:p>
      </dsp:txBody>
      <dsp:txXfrm>
        <a:off x="51517" y="53689"/>
        <a:ext cx="5943098" cy="952306"/>
      </dsp:txXfrm>
    </dsp:sp>
    <dsp:sp modelId="{586C77A9-160B-4D84-A1A0-AF4FB00164B2}">
      <dsp:nvSpPr>
        <dsp:cNvPr id="0" name=""/>
        <dsp:cNvSpPr/>
      </dsp:nvSpPr>
      <dsp:spPr>
        <a:xfrm>
          <a:off x="0" y="1184232"/>
          <a:ext cx="6046132" cy="1055340"/>
        </a:xfrm>
        <a:prstGeom prst="roundRect">
          <a:avLst/>
        </a:prstGeom>
        <a:gradFill rotWithShape="0">
          <a:gsLst>
            <a:gs pos="0">
              <a:schemeClr val="accent2">
                <a:hueOff val="1602702"/>
                <a:satOff val="-1069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1602702"/>
                <a:satOff val="-1069"/>
                <a:lumOff val="-588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الدخل من الايجار</a:t>
          </a:r>
        </a:p>
      </dsp:txBody>
      <dsp:txXfrm>
        <a:off x="51517" y="1235749"/>
        <a:ext cx="5943098" cy="952306"/>
      </dsp:txXfrm>
    </dsp:sp>
    <dsp:sp modelId="{A35AFCC5-935E-4780-971E-29E8F2CD04B9}">
      <dsp:nvSpPr>
        <dsp:cNvPr id="0" name=""/>
        <dsp:cNvSpPr/>
      </dsp:nvSpPr>
      <dsp:spPr>
        <a:xfrm>
          <a:off x="0" y="2366293"/>
          <a:ext cx="6046132" cy="1055340"/>
        </a:xfrm>
        <a:prstGeom prst="roundRect">
          <a:avLst/>
        </a:prstGeom>
        <a:gradFill rotWithShape="0">
          <a:gsLst>
            <a:gs pos="0">
              <a:schemeClr val="accent2">
                <a:hueOff val="3205405"/>
                <a:satOff val="-2139"/>
                <a:lumOff val="-1177"/>
                <a:alphaOff val="0"/>
                <a:tint val="96000"/>
                <a:lumMod val="104000"/>
              </a:schemeClr>
            </a:gs>
            <a:gs pos="100000">
              <a:schemeClr val="accent2">
                <a:hueOff val="3205405"/>
                <a:satOff val="-2139"/>
                <a:lumOff val="-11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الدخل من التأجير</a:t>
          </a:r>
        </a:p>
      </dsp:txBody>
      <dsp:txXfrm>
        <a:off x="51517" y="2417810"/>
        <a:ext cx="5943098" cy="952306"/>
      </dsp:txXfrm>
    </dsp:sp>
    <dsp:sp modelId="{FBF59C9D-C06A-4B2C-A673-0EB7A1C0A3AF}">
      <dsp:nvSpPr>
        <dsp:cNvPr id="0" name=""/>
        <dsp:cNvSpPr/>
      </dsp:nvSpPr>
      <dsp:spPr>
        <a:xfrm>
          <a:off x="0" y="3548353"/>
          <a:ext cx="6046132" cy="1055340"/>
        </a:xfrm>
        <a:prstGeom prst="roundRect">
          <a:avLst/>
        </a:prstGeom>
        <a:gradFill rotWithShape="0">
          <a:gsLst>
            <a:gs pos="0">
              <a:schemeClr val="accent2">
                <a:hueOff val="4808107"/>
                <a:satOff val="-3208"/>
                <a:lumOff val="-1765"/>
                <a:alphaOff val="0"/>
                <a:tint val="96000"/>
                <a:lumMod val="104000"/>
              </a:schemeClr>
            </a:gs>
            <a:gs pos="100000">
              <a:schemeClr val="accent2">
                <a:hueOff val="4808107"/>
                <a:satOff val="-3208"/>
                <a:lumOff val="-1765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فتح حساب بنكي</a:t>
          </a:r>
        </a:p>
      </dsp:txBody>
      <dsp:txXfrm>
        <a:off x="51517" y="3599870"/>
        <a:ext cx="5943098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9DBFA-EE5D-4405-A817-A39E9AF2A67C}">
      <dsp:nvSpPr>
        <dsp:cNvPr id="0" name=""/>
        <dsp:cNvSpPr/>
      </dsp:nvSpPr>
      <dsp:spPr>
        <a:xfrm>
          <a:off x="0" y="0"/>
          <a:ext cx="604613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141C6-0301-4BA9-9511-C38357BDF562}">
      <dsp:nvSpPr>
        <dsp:cNvPr id="0" name=""/>
        <dsp:cNvSpPr/>
      </dsp:nvSpPr>
      <dsp:spPr>
        <a:xfrm>
          <a:off x="0" y="0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1_ </a:t>
          </a:r>
          <a:r>
            <a:rPr lang="en-US" sz="1800" kern="1200" err="1"/>
            <a:t>اجمالي</a:t>
          </a:r>
          <a:r>
            <a:rPr lang="en-US" sz="1800" kern="1200"/>
            <a:t> </a:t>
          </a:r>
          <a:r>
            <a:rPr lang="en-US" sz="1800" kern="1200" err="1"/>
            <a:t>الربح</a:t>
          </a:r>
          <a:r>
            <a:rPr lang="en-US" sz="1800" kern="1200"/>
            <a:t>=</a:t>
          </a:r>
          <a:r>
            <a:rPr lang="en-US" sz="1800" kern="1200" err="1"/>
            <a:t>اجمالي</a:t>
          </a:r>
          <a:r>
            <a:rPr lang="en-US" sz="1800" kern="1200"/>
            <a:t> </a:t>
          </a:r>
          <a:r>
            <a:rPr lang="en-US" sz="1800" kern="1200" err="1"/>
            <a:t>الايرادات</a:t>
          </a:r>
          <a:r>
            <a:rPr lang="en-US" sz="1800" kern="1200"/>
            <a:t> - </a:t>
          </a:r>
          <a:r>
            <a:rPr lang="en-US" sz="1800" kern="1200" err="1"/>
            <a:t>تكلفة</a:t>
          </a:r>
          <a:r>
            <a:rPr lang="en-US" sz="1800" kern="1200"/>
            <a:t> </a:t>
          </a:r>
          <a:r>
            <a:rPr lang="en-US" sz="1800" kern="1200" err="1"/>
            <a:t>المبيعات</a:t>
          </a:r>
          <a:r>
            <a:rPr lang="en-US" sz="1800" kern="1200"/>
            <a:t>| 8000 –</a:t>
          </a:r>
          <a:r>
            <a:rPr lang="en-US" sz="1800" kern="1200">
              <a:latin typeface="Century Gothic" panose="020B0502020202020204"/>
            </a:rPr>
            <a:t> 15 000</a:t>
          </a:r>
          <a:r>
            <a:rPr lang="en-US" sz="1800" kern="1200"/>
            <a:t> =</a:t>
          </a:r>
          <a:r>
            <a:rPr lang="en-US" sz="1800" kern="1200">
              <a:latin typeface="Century Gothic" panose="020B0502020202020204"/>
            </a:rPr>
            <a:t> 7000 دولار</a:t>
          </a:r>
          <a:endParaRPr lang="en-US" sz="1800" kern="1200"/>
        </a:p>
      </dsp:txBody>
      <dsp:txXfrm>
        <a:off x="0" y="0"/>
        <a:ext cx="6046132" cy="1151466"/>
      </dsp:txXfrm>
    </dsp:sp>
    <dsp:sp modelId="{2447F9B2-12F8-402D-B79E-6A74D82BAD53}">
      <dsp:nvSpPr>
        <dsp:cNvPr id="0" name=""/>
        <dsp:cNvSpPr/>
      </dsp:nvSpPr>
      <dsp:spPr>
        <a:xfrm>
          <a:off x="0" y="1151466"/>
          <a:ext cx="604613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5EE7A-C29D-4BF2-A436-BBADFC2A671F}">
      <dsp:nvSpPr>
        <dsp:cNvPr id="0" name=""/>
        <dsp:cNvSpPr/>
      </dsp:nvSpPr>
      <dsp:spPr>
        <a:xfrm>
          <a:off x="0" y="1151466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صافي</a:t>
          </a:r>
          <a:r>
            <a:rPr lang="en-US" sz="1800" kern="1200"/>
            <a:t> </a:t>
          </a:r>
          <a:r>
            <a:rPr lang="en-US" sz="1800" kern="1200" err="1"/>
            <a:t>الربح</a:t>
          </a:r>
          <a:r>
            <a:rPr lang="en-US" sz="1800" kern="1200"/>
            <a:t> = </a:t>
          </a:r>
          <a:r>
            <a:rPr lang="en-US" sz="1800" kern="1200" err="1"/>
            <a:t>اجمالي</a:t>
          </a:r>
          <a:r>
            <a:rPr lang="en-US" sz="1800" kern="1200"/>
            <a:t> </a:t>
          </a:r>
          <a:r>
            <a:rPr lang="en-US" sz="1800" kern="1200" err="1"/>
            <a:t>الربح</a:t>
          </a:r>
          <a:r>
            <a:rPr lang="en-US" sz="1800" kern="1200"/>
            <a:t> - النفقات|7000 – 5700 = 1300 </a:t>
          </a:r>
          <a:r>
            <a:rPr lang="en-US" sz="1800" kern="1200" err="1"/>
            <a:t>دولار</a:t>
          </a:r>
          <a:endParaRPr lang="en-US" sz="1800" kern="1200"/>
        </a:p>
      </dsp:txBody>
      <dsp:txXfrm>
        <a:off x="0" y="1151466"/>
        <a:ext cx="6046132" cy="1151466"/>
      </dsp:txXfrm>
    </dsp:sp>
    <dsp:sp modelId="{08431226-0B4C-4AE3-B7B9-92B52B533EDE}">
      <dsp:nvSpPr>
        <dsp:cNvPr id="0" name=""/>
        <dsp:cNvSpPr/>
      </dsp:nvSpPr>
      <dsp:spPr>
        <a:xfrm>
          <a:off x="0" y="2302933"/>
          <a:ext cx="604613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F43F9B-01A8-4C9B-840A-69BD578C9686}">
      <dsp:nvSpPr>
        <dsp:cNvPr id="0" name=""/>
        <dsp:cNvSpPr/>
      </dsp:nvSpPr>
      <dsp:spPr>
        <a:xfrm>
          <a:off x="0" y="2302933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2_ </a:t>
          </a:r>
          <a:r>
            <a:rPr lang="en-US" sz="1800" kern="1200" err="1"/>
            <a:t>قد</a:t>
          </a:r>
          <a:r>
            <a:rPr lang="en-US" sz="1800" kern="1200"/>
            <a:t> </a:t>
          </a:r>
          <a:r>
            <a:rPr lang="en-US" sz="1800" kern="1200" err="1"/>
            <a:t>تحاول</a:t>
          </a:r>
          <a:r>
            <a:rPr lang="en-US" sz="1800" kern="1200"/>
            <a:t> </a:t>
          </a:r>
          <a:r>
            <a:rPr lang="en-US" sz="1800" kern="1200" err="1"/>
            <a:t>الشركه</a:t>
          </a:r>
          <a:r>
            <a:rPr lang="en-US" sz="1800" kern="1200"/>
            <a:t> </a:t>
          </a:r>
          <a:r>
            <a:rPr lang="en-US" sz="1800" kern="1200" err="1"/>
            <a:t>زيادة</a:t>
          </a:r>
          <a:r>
            <a:rPr lang="en-US" sz="1800" kern="1200"/>
            <a:t> </a:t>
          </a:r>
          <a:r>
            <a:rPr lang="en-US" sz="1800" kern="1200" err="1"/>
            <a:t>ايراداتها</a:t>
          </a:r>
          <a:r>
            <a:rPr lang="en-US" sz="1800" kern="1200"/>
            <a:t> </a:t>
          </a:r>
          <a:r>
            <a:rPr lang="en-US" sz="1800" kern="1200" err="1"/>
            <a:t>الى</a:t>
          </a:r>
          <a:r>
            <a:rPr lang="en-US" sz="1800" kern="1200"/>
            <a:t> </a:t>
          </a:r>
          <a:r>
            <a:rPr lang="en-US" sz="1800" kern="1200" err="1"/>
            <a:t>اقصى</a:t>
          </a:r>
          <a:r>
            <a:rPr lang="en-US" sz="1800" kern="1200"/>
            <a:t> </a:t>
          </a:r>
          <a:r>
            <a:rPr lang="en-US" sz="1800" kern="1200" err="1"/>
            <a:t>حد</a:t>
          </a:r>
          <a:r>
            <a:rPr lang="en-US" sz="1800" kern="1200"/>
            <a:t> </a:t>
          </a:r>
          <a:r>
            <a:rPr lang="en-US" sz="1800" kern="1200" err="1"/>
            <a:t>عن</a:t>
          </a:r>
          <a:r>
            <a:rPr lang="en-US" sz="1800" kern="1200"/>
            <a:t> </a:t>
          </a:r>
          <a:r>
            <a:rPr lang="en-US" sz="1800" kern="1200" err="1"/>
            <a:t>طريق</a:t>
          </a:r>
          <a:r>
            <a:rPr lang="en-US" sz="1800" kern="1200"/>
            <a:t> </a:t>
          </a:r>
          <a:r>
            <a:rPr lang="en-US" sz="1800" kern="1200" err="1"/>
            <a:t>زيادة</a:t>
          </a:r>
          <a:r>
            <a:rPr lang="en-US" sz="1800" kern="1200"/>
            <a:t> </a:t>
          </a:r>
          <a:r>
            <a:rPr lang="en-US" sz="1800" kern="1200" err="1"/>
            <a:t>اسعار</a:t>
          </a:r>
          <a:r>
            <a:rPr lang="en-US" sz="1800" kern="1200"/>
            <a:t> </a:t>
          </a:r>
          <a:r>
            <a:rPr lang="en-US" sz="1800" kern="1200" err="1"/>
            <a:t>بيع</a:t>
          </a:r>
          <a:r>
            <a:rPr lang="en-US" sz="1800" kern="1200"/>
            <a:t> </a:t>
          </a:r>
          <a:r>
            <a:rPr lang="en-US" sz="1800" kern="1200" err="1"/>
            <a:t>منتجاتها</a:t>
          </a:r>
          <a:r>
            <a:rPr lang="en-US" sz="1800" kern="1200"/>
            <a:t> { </a:t>
          </a:r>
          <a:r>
            <a:rPr lang="en-US" sz="1800" kern="1200" err="1"/>
            <a:t>على</a:t>
          </a:r>
          <a:r>
            <a:rPr lang="en-US" sz="1800" kern="1200"/>
            <a:t> </a:t>
          </a:r>
          <a:r>
            <a:rPr lang="en-US" sz="1800" kern="1200" err="1"/>
            <a:t>الرغم</a:t>
          </a:r>
          <a:r>
            <a:rPr lang="en-US" sz="1800" kern="1200"/>
            <a:t> </a:t>
          </a:r>
          <a:r>
            <a:rPr lang="en-US" sz="1800" kern="1200" err="1"/>
            <a:t>من</a:t>
          </a:r>
          <a:r>
            <a:rPr lang="en-US" sz="1800" kern="1200"/>
            <a:t> </a:t>
          </a:r>
          <a:r>
            <a:rPr lang="en-US" sz="1800" kern="1200" err="1"/>
            <a:t>احتمال</a:t>
          </a:r>
          <a:r>
            <a:rPr lang="en-US" sz="1800" kern="1200"/>
            <a:t> </a:t>
          </a:r>
          <a:r>
            <a:rPr lang="en-US" sz="1800" kern="1200" err="1"/>
            <a:t>ان</a:t>
          </a:r>
          <a:r>
            <a:rPr lang="en-US" sz="1800" kern="1200"/>
            <a:t> </a:t>
          </a:r>
          <a:r>
            <a:rPr lang="en-US" sz="1800" kern="1200" err="1"/>
            <a:t>يؤدي</a:t>
          </a:r>
          <a:r>
            <a:rPr lang="en-US" sz="1800" kern="1200"/>
            <a:t> </a:t>
          </a:r>
          <a:r>
            <a:rPr lang="en-US" sz="1800" kern="1200" err="1"/>
            <a:t>الى</a:t>
          </a:r>
          <a:r>
            <a:rPr lang="en-US" sz="1800" kern="1200"/>
            <a:t> </a:t>
          </a:r>
          <a:r>
            <a:rPr lang="en-US" sz="1800" kern="1200" err="1"/>
            <a:t>ذلك</a:t>
          </a:r>
          <a:r>
            <a:rPr lang="en-US" sz="1800" kern="1200"/>
            <a:t>  </a:t>
          </a:r>
          <a:r>
            <a:rPr lang="en-US" sz="1800" kern="1200" err="1"/>
            <a:t>فقدان</a:t>
          </a:r>
          <a:r>
            <a:rPr lang="en-US" sz="1800" kern="1200"/>
            <a:t> </a:t>
          </a:r>
          <a:r>
            <a:rPr lang="en-US" sz="1800" kern="1200" err="1"/>
            <a:t>بعض</a:t>
          </a:r>
          <a:r>
            <a:rPr lang="en-US" sz="1800" kern="1200"/>
            <a:t> </a:t>
          </a:r>
          <a:r>
            <a:rPr lang="en-US" sz="1800" kern="1200" err="1"/>
            <a:t>العملاء</a:t>
          </a:r>
          <a:r>
            <a:rPr lang="en-US" sz="1800" kern="1200"/>
            <a:t>}. </a:t>
          </a:r>
        </a:p>
      </dsp:txBody>
      <dsp:txXfrm>
        <a:off x="0" y="2302933"/>
        <a:ext cx="6046132" cy="1151466"/>
      </dsp:txXfrm>
    </dsp:sp>
    <dsp:sp modelId="{5A99C1D6-5C6A-471B-93BB-A0CF1DE40638}">
      <dsp:nvSpPr>
        <dsp:cNvPr id="0" name=""/>
        <dsp:cNvSpPr/>
      </dsp:nvSpPr>
      <dsp:spPr>
        <a:xfrm>
          <a:off x="0" y="3454399"/>
          <a:ext cx="604613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28A0B0-7EAA-4EC1-90B9-D88588C75AA4}">
      <dsp:nvSpPr>
        <dsp:cNvPr id="0" name=""/>
        <dsp:cNvSpPr/>
      </dsp:nvSpPr>
      <dsp:spPr>
        <a:xfrm>
          <a:off x="0" y="3454399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3_ </a:t>
          </a:r>
          <a:r>
            <a:rPr lang="en-US" sz="1800" kern="1200" err="1"/>
            <a:t>اذا</a:t>
          </a:r>
          <a:r>
            <a:rPr lang="en-US" sz="1800" kern="1200"/>
            <a:t> </a:t>
          </a:r>
          <a:r>
            <a:rPr lang="en-US" sz="1800" kern="1200" err="1"/>
            <a:t>كانت</a:t>
          </a:r>
          <a:r>
            <a:rPr lang="en-US" sz="1800" kern="1200"/>
            <a:t> </a:t>
          </a:r>
          <a:r>
            <a:rPr lang="en-US" sz="1800" kern="1200" err="1"/>
            <a:t>ايرادات</a:t>
          </a:r>
          <a:r>
            <a:rPr lang="en-US" sz="1800" kern="1200"/>
            <a:t> </a:t>
          </a:r>
          <a:r>
            <a:rPr lang="en-US" sz="1800" kern="1200" err="1"/>
            <a:t>الشركه</a:t>
          </a:r>
          <a:r>
            <a:rPr lang="en-US" sz="1800" kern="1200"/>
            <a:t> </a:t>
          </a:r>
          <a:r>
            <a:rPr lang="en-US" sz="1800" kern="1200" err="1"/>
            <a:t>اكبر</a:t>
          </a:r>
          <a:r>
            <a:rPr lang="en-US" sz="1800" kern="1200"/>
            <a:t> </a:t>
          </a:r>
          <a:r>
            <a:rPr lang="en-US" sz="1800" kern="1200" err="1"/>
            <a:t>من</a:t>
          </a:r>
          <a:r>
            <a:rPr lang="en-US" sz="1800" kern="1200"/>
            <a:t> </a:t>
          </a:r>
          <a:r>
            <a:rPr lang="en-US" sz="1800" kern="1200" err="1"/>
            <a:t>تكلفة</a:t>
          </a:r>
          <a:r>
            <a:rPr lang="en-US" sz="1800" kern="1200"/>
            <a:t> </a:t>
          </a:r>
          <a:r>
            <a:rPr lang="en-US" sz="1800" kern="1200" err="1"/>
            <a:t>صنع</a:t>
          </a:r>
          <a:r>
            <a:rPr lang="en-US" sz="1800" kern="1200"/>
            <a:t> </a:t>
          </a:r>
          <a:r>
            <a:rPr lang="en-US" sz="1800" kern="1200" err="1"/>
            <a:t>او</a:t>
          </a:r>
          <a:r>
            <a:rPr lang="en-US" sz="1800" kern="1200"/>
            <a:t> </a:t>
          </a:r>
          <a:r>
            <a:rPr lang="en-US" sz="1800" kern="1200" err="1"/>
            <a:t>الحصول</a:t>
          </a:r>
          <a:r>
            <a:rPr lang="en-US" sz="1800" kern="1200"/>
            <a:t> </a:t>
          </a:r>
          <a:r>
            <a:rPr lang="en-US" sz="1800" kern="1200" err="1"/>
            <a:t>على</a:t>
          </a:r>
          <a:r>
            <a:rPr lang="en-US" sz="1800" kern="1200"/>
            <a:t> </a:t>
          </a:r>
          <a:r>
            <a:rPr lang="en-US" sz="1800" kern="1200" err="1"/>
            <a:t>جميع</a:t>
          </a:r>
          <a:r>
            <a:rPr lang="en-US" sz="1800" kern="1200"/>
            <a:t> </a:t>
          </a:r>
          <a:r>
            <a:rPr lang="en-US" sz="1800" kern="1200" err="1"/>
            <a:t>العناصر</a:t>
          </a:r>
          <a:r>
            <a:rPr lang="en-US" sz="1800" kern="1200"/>
            <a:t> </a:t>
          </a:r>
          <a:r>
            <a:rPr lang="en-US" sz="1800" kern="1200" err="1"/>
            <a:t>الضروريه</a:t>
          </a:r>
          <a:r>
            <a:rPr lang="en-US" sz="1800" kern="1200"/>
            <a:t> و </a:t>
          </a:r>
          <a:r>
            <a:rPr lang="en-US" sz="1800" kern="1200" err="1"/>
            <a:t>ادارة</a:t>
          </a:r>
          <a:r>
            <a:rPr lang="en-US" sz="1800" kern="1200"/>
            <a:t> </a:t>
          </a:r>
          <a:r>
            <a:rPr lang="en-US" sz="1800" kern="1200" err="1"/>
            <a:t>الشركه</a:t>
          </a:r>
          <a:r>
            <a:rPr lang="en-US" sz="1800" kern="1200"/>
            <a:t> . </a:t>
          </a:r>
          <a:r>
            <a:rPr lang="en-US" sz="1800" kern="1200" err="1"/>
            <a:t>فيسحق</a:t>
          </a:r>
          <a:r>
            <a:rPr lang="en-US" sz="1800" kern="1200"/>
            <a:t> </a:t>
          </a:r>
          <a:r>
            <a:rPr lang="en-US" sz="1800" kern="1200" err="1"/>
            <a:t>المالك</a:t>
          </a:r>
          <a:r>
            <a:rPr lang="en-US" sz="1800" kern="1200"/>
            <a:t>{</a:t>
          </a:r>
          <a:r>
            <a:rPr lang="en-US" sz="1800" kern="1200" err="1"/>
            <a:t>الملاك</a:t>
          </a:r>
          <a:r>
            <a:rPr lang="en-US" sz="1800" kern="1200"/>
            <a:t>} </a:t>
          </a:r>
          <a:r>
            <a:rPr lang="en-US" sz="1800" kern="1200" err="1"/>
            <a:t>ربحا</a:t>
          </a:r>
          <a:r>
            <a:rPr lang="en-US" sz="1800" kern="1200"/>
            <a:t> </a:t>
          </a:r>
          <a:r>
            <a:rPr lang="en-US" sz="1800" kern="1200" err="1"/>
            <a:t>في</a:t>
          </a:r>
          <a:r>
            <a:rPr lang="en-US" sz="1800" kern="1200"/>
            <a:t> </a:t>
          </a:r>
          <a:r>
            <a:rPr lang="en-US" sz="1800" kern="1200" err="1"/>
            <a:t>هذا</a:t>
          </a:r>
          <a:r>
            <a:rPr lang="en-US" sz="1800" kern="1200"/>
            <a:t> </a:t>
          </a:r>
          <a:r>
            <a:rPr lang="en-US" sz="1800" kern="1200" err="1"/>
            <a:t>الموضوع</a:t>
          </a:r>
          <a:r>
            <a:rPr lang="en-US" sz="1800" kern="1200"/>
            <a:t> . </a:t>
          </a:r>
          <a:r>
            <a:rPr lang="en-US" sz="1800" kern="1200" err="1"/>
            <a:t>يجب</a:t>
          </a:r>
          <a:r>
            <a:rPr lang="en-US" sz="1800" kern="1200"/>
            <a:t> </a:t>
          </a:r>
          <a:r>
            <a:rPr lang="en-US" sz="1800" kern="1200" err="1"/>
            <a:t>ان</a:t>
          </a:r>
          <a:r>
            <a:rPr lang="en-US" sz="1800" kern="1200"/>
            <a:t> </a:t>
          </a:r>
          <a:r>
            <a:rPr lang="en-US" sz="1800" kern="1200" err="1"/>
            <a:t>يكون</a:t>
          </a:r>
          <a:r>
            <a:rPr lang="en-US" sz="1800" kern="1200"/>
            <a:t> </a:t>
          </a:r>
          <a:r>
            <a:rPr lang="en-US" sz="1800" kern="1200" err="1"/>
            <a:t>جميع</a:t>
          </a:r>
          <a:r>
            <a:rPr lang="en-US" sz="1800" kern="1200"/>
            <a:t> </a:t>
          </a:r>
          <a:r>
            <a:rPr lang="en-US" sz="1800" kern="1200" err="1"/>
            <a:t>اصحاب</a:t>
          </a:r>
          <a:r>
            <a:rPr lang="en-US" sz="1800" kern="1200"/>
            <a:t> </a:t>
          </a:r>
          <a:r>
            <a:rPr lang="en-US" sz="1800" kern="1200" err="1"/>
            <a:t>الاعمال</a:t>
          </a:r>
          <a:r>
            <a:rPr lang="en-US" sz="1800" kern="1200"/>
            <a:t> </a:t>
          </a:r>
          <a:r>
            <a:rPr lang="en-US" sz="1800" kern="1200" err="1"/>
            <a:t>على</a:t>
          </a:r>
          <a:r>
            <a:rPr lang="en-US" sz="1800" kern="1200"/>
            <a:t> </a:t>
          </a:r>
          <a:r>
            <a:rPr lang="en-US" sz="1800" kern="1200" err="1"/>
            <a:t>درايه</a:t>
          </a:r>
          <a:r>
            <a:rPr lang="en-US" sz="1800" kern="1200"/>
            <a:t> </a:t>
          </a:r>
          <a:r>
            <a:rPr lang="en-US" sz="1800" kern="1200" err="1"/>
            <a:t>دائمه</a:t>
          </a:r>
          <a:r>
            <a:rPr lang="en-US" sz="1800" kern="1200"/>
            <a:t> </a:t>
          </a:r>
          <a:r>
            <a:rPr lang="en-US" sz="1800" kern="1200" err="1"/>
            <a:t>بمقدار</a:t>
          </a:r>
          <a:r>
            <a:rPr lang="en-US" sz="1800" kern="1200"/>
            <a:t> </a:t>
          </a:r>
          <a:r>
            <a:rPr lang="en-US" sz="1800" kern="1200" err="1"/>
            <a:t>الايرادات</a:t>
          </a:r>
          <a:r>
            <a:rPr lang="en-US" sz="1800" kern="1200"/>
            <a:t>.</a:t>
          </a:r>
        </a:p>
      </dsp:txBody>
      <dsp:txXfrm>
        <a:off x="0" y="3454399"/>
        <a:ext cx="6046132" cy="1151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2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1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2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5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195251" y="847726"/>
            <a:ext cx="7252845" cy="402941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ar-SA" sz="4600">
                <a:cs typeface="Times New Roman"/>
              </a:rPr>
              <a:t>التنبؤ المالي ,نشاط, 1</a:t>
            </a:r>
            <a:br>
              <a:rPr lang="ar-SA" sz="4600">
                <a:cs typeface="Times New Roman"/>
              </a:rPr>
            </a:br>
            <a:br>
              <a:rPr lang="ar-SA" sz="4600">
                <a:cs typeface="Times New Roman"/>
              </a:rPr>
            </a:br>
            <a:r>
              <a:rPr lang="ar-SA" sz="4600">
                <a:cs typeface="Times New Roman"/>
              </a:rPr>
              <a:t>                                                                                                                  سليم الدغيمات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817FB-C4AC-0D83-BCD6-8B771FE6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القسم الاخير:شرح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2136-7E6A-C56E-8866-EA5A453B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3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1_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ترتيب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اجراء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السحب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على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المكشوف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2_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خفض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التكاليف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4_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زيادة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التدفقات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النقديه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3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شرح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كيفية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البدأ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دأ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بادخال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الرصيد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الافتتاحي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للشهر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الاول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هذه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هو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المبلغ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الذي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تتوقع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الشركه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وجوده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في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البنك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في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بداية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الشهر_1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2_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ادخل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التدفقات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الوارده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والصادره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المتوقعه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لكل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شهر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3_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اطرح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اجمالي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التدفقات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الصادره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اجمالي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التدفقات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الوارده</a:t>
            </a:r>
            <a:endParaRPr lang="en-US" sz="13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4_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انسخ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الرصيد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الختامي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للشهر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الاول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وقم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بوضعه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كرصيد</a:t>
            </a:r>
            <a:r>
              <a:rPr lang="en-US" sz="13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3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افتتاحي</a:t>
            </a:r>
            <a:endParaRPr lang="en-US" sz="13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3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188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41751-8972-003F-DDCE-0C3E6EAF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القسم الاخير: توقعات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CF7D-CA0D-0CFC-1AC9-DC26DB941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الهدف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توقع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النقدي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هو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تحديد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الوارده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والصادره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والمحتمله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وجمعها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معا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كل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فئه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ومعرفة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الفرق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والذي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يعرف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باسم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صافي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النقدي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عند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اضافة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رقم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النقدي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الصافي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الى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الرصيد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الافتتاحي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او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طرحه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منه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44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882-0A1C-A249-51F9-313C9D58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سليم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الدغيمات</a:t>
            </a:r>
            <a:b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نشاط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2 </a:t>
            </a:r>
            <a:br>
              <a:rPr lang="en-US"/>
            </a:b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رسم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بياني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للنشاط 2</a:t>
            </a:r>
            <a:endParaRPr lang="en-US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B9FA2-53E3-AD89-DA4B-7AD79B00B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03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1531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CF4C-E6E0-460D-6BE1-51740415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تقرير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يصف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الغرض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استخدام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تحليل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التعادل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للمطعم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3C45-4A1E-BD52-037F-C7606F2E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تحليل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نقطة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التعادل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هو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اداة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تستخدمها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الشركات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للتخطيط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المالي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نظرا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لأن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تحليل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نقطة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يستخدم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التكاليف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والايرادات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والمبيعات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المتوقعه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للمنتج.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6ED5-9879-181A-B113-82C37ED7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تكاليف بدء التشغيل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0C5E-F343-2779-016E-D70122A8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1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alibri" panose="020F0502020204030204"/>
              </a:rPr>
              <a:t>دفع مبلغ هذه التكاليف دون تلقي اي دخل او ايرادات.</a:t>
            </a:r>
          </a:p>
        </p:txBody>
      </p:sp>
    </p:spTree>
    <p:extLst>
      <p:ext uri="{BB962C8B-B14F-4D97-AF65-F5344CB8AC3E}">
        <p14:creationId xmlns:p14="http://schemas.microsoft.com/office/powerpoint/2010/main" val="22104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1411-E212-E39B-AE33-E5B12E3F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تكاليف التشغيل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3750-2239-B70B-9B8D-D7B91C4F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1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التكاليف اليوميه المتكبده في ادارة  الاعمال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C6-9024-C0B3-AC44-A0AF9248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التكاليف المتغيره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127D-3733-4174-B80B-389396A4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1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التكاليف التي تتغير وفقا لعدد العناصر المباعه او المنتجه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FFD4-5362-58DF-59DB-25012B31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التكااليف الثابته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1618-804D-FC38-A9D7-01A50C08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1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التكاليف التي تنطوي عليها ادارة العمل التجاري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382C-C1E0-B994-D5F2-B317F6AC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74" y="1243273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مصادر</a:t>
            </a:r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6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الايرادات</a:t>
            </a:r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6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المحتمله</a:t>
            </a:r>
            <a:r>
              <a:rPr lang="en-US" sz="5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834CC6-5ED6-87B3-2EA2-3EF41B96F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646721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175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EEA0-2F7D-FAA4-E8A7-30DCE69D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الجدول: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E3EF7-BFB3-9071-E3AE-45200569B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30795"/>
              </p:ext>
            </p:extLst>
          </p:nvPr>
        </p:nvGraphicFramePr>
        <p:xfrm>
          <a:off x="5316313" y="893763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149F-45CB-EAAB-3213-55FC551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2657"/>
            <a:ext cx="9905998" cy="956095"/>
          </a:xfrm>
        </p:spPr>
        <p:txBody>
          <a:bodyPr/>
          <a:lstStyle/>
          <a:p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نشاط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3</a:t>
            </a:r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188EF7D-56D1-3BD2-FCE4-2EAE752B8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102339"/>
              </p:ext>
            </p:extLst>
          </p:nvPr>
        </p:nvGraphicFramePr>
        <p:xfrm>
          <a:off x="1207698" y="1236452"/>
          <a:ext cx="9905994" cy="518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40693620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88609719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2932138879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477419212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797980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294592428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32999784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r>
                        <a:rPr lang="en-US" err="1"/>
                        <a:t>الشهر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يناير</a:t>
                      </a:r>
                      <a:r>
                        <a:rPr lang="en-US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فبراير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مارس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ابريل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مايو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يونيو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34306"/>
                  </a:ext>
                </a:extLst>
              </a:tr>
              <a:tr h="851364">
                <a:tc>
                  <a:txBody>
                    <a:bodyPr/>
                    <a:lstStyle/>
                    <a:p>
                      <a:r>
                        <a:rPr lang="en-US" err="1"/>
                        <a:t>الرصيد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الافتتاحي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2400-</a:t>
                      </a:r>
                    </a:p>
                    <a:p>
                      <a:pPr marL="0" lvl="0" indent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1850-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72898"/>
                  </a:ext>
                </a:extLst>
              </a:tr>
              <a:tr h="1285734">
                <a:tc>
                  <a:txBody>
                    <a:bodyPr/>
                    <a:lstStyle/>
                    <a:p>
                      <a:r>
                        <a:rPr lang="en-US" err="1"/>
                        <a:t>التدفق</a:t>
                      </a:r>
                      <a:r>
                        <a:rPr lang="en-US"/>
                        <a:t> </a:t>
                      </a:r>
                      <a:r>
                        <a:rPr lang="en-US" err="1"/>
                        <a:t>النقدي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الوارد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15500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36676"/>
                  </a:ext>
                </a:extLst>
              </a:tr>
              <a:tr h="2087880">
                <a:tc>
                  <a:txBody>
                    <a:bodyPr/>
                    <a:lstStyle/>
                    <a:p>
                      <a:r>
                        <a:rPr lang="en-US" err="1"/>
                        <a:t>التدفق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النقدي</a:t>
                      </a:r>
                      <a:r>
                        <a:rPr lang="en-US"/>
                        <a:t> </a:t>
                      </a:r>
                      <a:r>
                        <a:rPr lang="en-US" err="1"/>
                        <a:t>الصادر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800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150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800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150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10500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800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150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2000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800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150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30045"/>
                  </a:ext>
                </a:extLst>
              </a:tr>
              <a:tr h="486494">
                <a:tc>
                  <a:txBody>
                    <a:bodyPr/>
                    <a:lstStyle/>
                    <a:p>
                      <a:r>
                        <a:rPr lang="en-US" err="1"/>
                        <a:t>الرصيد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الختامي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-2 300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1850-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4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1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F5237-9499-ACFE-9D31-3D860BCA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القسم الاخير: تلخيص للغرض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B5BE-3FF5-0CFE-1B40-D2AAB535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بعد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التنبؤ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بالتدفق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النقدي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اداة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تخطيط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مهمه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اخرى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فوضع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الننبؤات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يمكن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الشركه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التخطيط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للنجاح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لأنه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يمكن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يساعد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التنبؤ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بما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اذا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كانت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الموارد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الماليه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ستكون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متاحه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لأنتاج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سلع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او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خدمات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جديده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او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توسيع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الانشطه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او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الاستثمار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موارد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جديده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اذا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اظهر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ذلك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انه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قد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يتوفر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قدر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اقل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المال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فقد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يلزم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اتخاذ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اجراءات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اخرى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لتوفير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المال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1_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راجع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اسباب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مشكلات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النقدي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2_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تقرير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اذا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كانت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تريد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انتاج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سلع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3_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وضع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توقعات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التدفق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النقدي</a:t>
            </a:r>
          </a:p>
        </p:txBody>
      </p:sp>
    </p:spTree>
    <p:extLst>
      <p:ext uri="{BB962C8B-B14F-4D97-AF65-F5344CB8AC3E}">
        <p14:creationId xmlns:p14="http://schemas.microsoft.com/office/powerpoint/2010/main" val="202192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13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4" baseType="lpstr">
      <vt:lpstr>Mesh</vt:lpstr>
      <vt:lpstr>التنبؤ المالي ,نشاط, 1                                                                                                                    سليم الدغيمات</vt:lpstr>
      <vt:lpstr>تكاليف بدء التشغيل</vt:lpstr>
      <vt:lpstr>تكاليف التشغيل</vt:lpstr>
      <vt:lpstr>التكاليف المتغيره </vt:lpstr>
      <vt:lpstr>التكااليف الثابته</vt:lpstr>
      <vt:lpstr>مصادر الايرادات المحتمله:</vt:lpstr>
      <vt:lpstr>الجدول:</vt:lpstr>
      <vt:lpstr>نشاط 3</vt:lpstr>
      <vt:lpstr>القسم الاخير: تلخيص للغرض</vt:lpstr>
      <vt:lpstr>القسم الاخير:شرح</vt:lpstr>
      <vt:lpstr>القسم الاخير: توقعات</vt:lpstr>
      <vt:lpstr>سليم الدغيمات نشاط 2  رسم بياني للنشاط 2</vt:lpstr>
      <vt:lpstr>تقرير يصف الغرض من استخدام تحليل التعادل للمطعم: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2023-11-21T08:47:53Z</dcterms:created>
  <dcterms:modified xsi:type="dcterms:W3CDTF">2023-11-27T19:52:24Z</dcterms:modified>
</cp:coreProperties>
</file>