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E3FED-B1CE-695D-9C06-9C8475F60162}" v="1155" dt="2023-11-22T09:19:08.002"/>
    <p1510:client id="{584DDBB7-1E1E-48F9-3EBE-B128ED3E9E4B}" v="276" dt="2023-11-21T09:58:46.534"/>
    <p1510:client id="{A9A5F5CB-881E-4579-BAE8-8B68DAF32A2F}" v="775" dt="2023-11-21T09:46:28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err="1">
                <a:cs typeface="Times New Roman"/>
              </a:rPr>
              <a:t>التبؤ</a:t>
            </a:r>
            <a:r>
              <a:rPr lang="ar-SA">
                <a:cs typeface="Times New Roman"/>
              </a:rPr>
              <a:t> المالي نشاط 1</a:t>
            </a:r>
            <a:br>
              <a:rPr lang="ar-SA">
                <a:cs typeface="Times New Roman"/>
              </a:rPr>
            </a:br>
            <a:r>
              <a:rPr lang="ar-SA">
                <a:cs typeface="Times New Roman"/>
              </a:rPr>
              <a:t>الطالب وليد </a:t>
            </a:r>
            <a:r>
              <a:rPr lang="ar-SA" err="1">
                <a:cs typeface="Times New Roman"/>
              </a:rPr>
              <a:t>النوايشه</a:t>
            </a:r>
            <a:r>
              <a:rPr lang="ar-SA">
                <a:cs typeface="Times New Roman"/>
              </a:rPr>
              <a:t> 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 anchor="t">
            <a:normAutofit fontScale="25000" lnSpcReduction="20000"/>
          </a:bodyPr>
          <a:lstStyle/>
          <a:p>
            <a:r>
              <a:rPr lang="ar-SA" sz="5500">
                <a:cs typeface="Arial"/>
              </a:rPr>
              <a:t>ت</a:t>
            </a:r>
            <a:r>
              <a:rPr lang="ar-SA" sz="6200" b="1">
                <a:cs typeface="Arial"/>
              </a:rPr>
              <a:t>كاليف بدء تشغيل .التكاليف الازمه </a:t>
            </a:r>
            <a:r>
              <a:rPr lang="ar-SA" sz="6200" b="1" err="1">
                <a:cs typeface="Arial"/>
              </a:rPr>
              <a:t>لانشاء</a:t>
            </a:r>
            <a:r>
              <a:rPr lang="ar-SA" sz="6200" b="1">
                <a:cs typeface="Arial"/>
              </a:rPr>
              <a:t> شركه قبل  بدء </a:t>
            </a:r>
            <a:r>
              <a:rPr lang="ar-SA" sz="6200" b="1" err="1">
                <a:cs typeface="Arial"/>
              </a:rPr>
              <a:t>البعمل</a:t>
            </a:r>
            <a:r>
              <a:rPr lang="ar-SA" sz="6200" b="1">
                <a:cs typeface="Arial"/>
              </a:rPr>
              <a:t> و الحصول على أي دخل </a:t>
            </a:r>
          </a:p>
          <a:p>
            <a:r>
              <a:rPr lang="ar-SA" sz="6200" b="1">
                <a:cs typeface="Arial"/>
              </a:rPr>
              <a:t>مثال عليها .شراء معدات المشروع مثل المخبز  شراء طحين و ملح و سكر و سمن  </a:t>
            </a:r>
          </a:p>
          <a:p>
            <a:r>
              <a:rPr lang="ar-SA" sz="6200" b="1">
                <a:cs typeface="Arial"/>
              </a:rPr>
              <a:t>تكاليف التشغيل .تكاليف </a:t>
            </a:r>
            <a:r>
              <a:rPr lang="ar-SA" sz="6200" b="1" err="1">
                <a:cs typeface="Arial"/>
              </a:rPr>
              <a:t>اليوميه</a:t>
            </a:r>
            <a:r>
              <a:rPr lang="ar-SA" sz="6200" b="1">
                <a:cs typeface="Arial"/>
              </a:rPr>
              <a:t> </a:t>
            </a:r>
            <a:r>
              <a:rPr lang="ar-SA" sz="6200" b="1" err="1">
                <a:cs typeface="Arial"/>
              </a:rPr>
              <a:t>المتكبده</a:t>
            </a:r>
            <a:r>
              <a:rPr lang="ar-SA" sz="6200" b="1">
                <a:cs typeface="Arial"/>
              </a:rPr>
              <a:t> في الاعمال </a:t>
            </a:r>
          </a:p>
          <a:p>
            <a:r>
              <a:rPr lang="ar-SA" sz="6200" b="1">
                <a:cs typeface="Arial"/>
              </a:rPr>
              <a:t>مثال عليها .مثل شراء مواد </a:t>
            </a:r>
            <a:r>
              <a:rPr lang="ar-SA" sz="6200" b="1" err="1">
                <a:cs typeface="Arial"/>
              </a:rPr>
              <a:t>لانتاج</a:t>
            </a:r>
            <a:r>
              <a:rPr lang="ar-SA" sz="6200" b="1">
                <a:cs typeface="Arial"/>
              </a:rPr>
              <a:t> المنتجات او و تمثل انفاق المال لي تحقيق نجاح </a:t>
            </a:r>
          </a:p>
          <a:p>
            <a:r>
              <a:rPr lang="ar-SA" sz="6200" b="1">
                <a:cs typeface="Arial"/>
              </a:rPr>
              <a:t>تكاليف متغيره .هي التكاليف التي تتغير وفقا لعدد الناصر </a:t>
            </a:r>
            <a:r>
              <a:rPr lang="ar-SA" sz="6200" b="1" err="1">
                <a:cs typeface="Arial"/>
              </a:rPr>
              <a:t>المباعه</a:t>
            </a:r>
            <a:r>
              <a:rPr lang="ar-SA" sz="6200" b="1">
                <a:cs typeface="Arial"/>
              </a:rPr>
              <a:t> او </a:t>
            </a:r>
            <a:r>
              <a:rPr lang="ar-SA" sz="6200" b="1" err="1">
                <a:cs typeface="Arial"/>
              </a:rPr>
              <a:t>المنتجه</a:t>
            </a:r>
            <a:r>
              <a:rPr lang="ar-SA" sz="6200" b="1">
                <a:cs typeface="Arial"/>
              </a:rPr>
              <a:t> </a:t>
            </a:r>
          </a:p>
          <a:p>
            <a:r>
              <a:rPr lang="ar-SA" sz="3200" err="1">
                <a:cs typeface="Arial"/>
              </a:rPr>
              <a:t>مم</a:t>
            </a:r>
            <a:r>
              <a:rPr lang="ar-SA" sz="7200" b="1" err="1">
                <a:cs typeface="Arial"/>
              </a:rPr>
              <a:t>ثال</a:t>
            </a:r>
            <a:r>
              <a:rPr lang="ar-SA" sz="7200" b="1">
                <a:cs typeface="Arial"/>
              </a:rPr>
              <a:t> عليها  مثل دفع ثمن الأجزاء او المكونات او الناصر الازمه لصنع السلع </a:t>
            </a:r>
            <a:r>
              <a:rPr lang="ar-SA" sz="7200" b="1" err="1">
                <a:cs typeface="Arial"/>
              </a:rPr>
              <a:t>الجاهزه</a:t>
            </a:r>
            <a:r>
              <a:rPr lang="ar-SA" sz="7200" b="1">
                <a:cs typeface="Arial"/>
              </a:rPr>
              <a:t> </a:t>
            </a:r>
          </a:p>
          <a:p>
            <a:r>
              <a:rPr lang="ar-SA" sz="7200" b="1">
                <a:cs typeface="Arial"/>
              </a:rPr>
              <a:t>التكاليف </a:t>
            </a:r>
            <a:r>
              <a:rPr lang="ar-SA" sz="7200" b="1" err="1">
                <a:cs typeface="Arial"/>
              </a:rPr>
              <a:t>الثابته</a:t>
            </a:r>
            <a:r>
              <a:rPr lang="ar-SA" sz="7200" b="1">
                <a:cs typeface="Arial"/>
              </a:rPr>
              <a:t> .هي التكاليف التي تنطوي عليها </a:t>
            </a:r>
            <a:r>
              <a:rPr lang="ar-SA" sz="7200" b="1" err="1">
                <a:cs typeface="Arial"/>
              </a:rPr>
              <a:t>الاداره</a:t>
            </a:r>
            <a:r>
              <a:rPr lang="ar-SA" sz="7200" b="1">
                <a:cs typeface="Arial"/>
              </a:rPr>
              <a:t> </a:t>
            </a:r>
            <a:r>
              <a:rPr lang="ar-SA" sz="7200" b="1" err="1">
                <a:cs typeface="Arial"/>
              </a:rPr>
              <a:t>الشركه</a:t>
            </a:r>
            <a:r>
              <a:rPr lang="ar-SA" sz="7200" b="1">
                <a:cs typeface="Arial"/>
              </a:rPr>
              <a:t> و لكن خارج نطاق الإنتاج للمنتج </a:t>
            </a:r>
          </a:p>
          <a:p>
            <a:r>
              <a:rPr lang="ar-SA" sz="7200" b="1">
                <a:cs typeface="Arial"/>
              </a:rPr>
              <a:t>مثال عليها تشغيل </a:t>
            </a:r>
            <a:r>
              <a:rPr lang="ar-SA" sz="7200" b="1" err="1">
                <a:cs typeface="Arial"/>
              </a:rPr>
              <a:t>الاضوااء</a:t>
            </a:r>
            <a:r>
              <a:rPr lang="ar-SA" sz="7200" b="1">
                <a:cs typeface="Arial"/>
              </a:rPr>
              <a:t> و الات في المبنى و اجراء المكالمات </a:t>
            </a:r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AF98-FEC5-F321-1F29-A0BF9868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الربح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الاجمالي</a:t>
            </a:r>
            <a:r>
              <a:rPr lang="en-US">
                <a:cs typeface="Calibri Light"/>
              </a:rPr>
              <a:t>, و </a:t>
            </a:r>
            <a:r>
              <a:rPr lang="en-US" err="1">
                <a:cs typeface="Calibri Light"/>
              </a:rPr>
              <a:t>صافي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الربح</a:t>
            </a:r>
            <a:r>
              <a:rPr lang="en-US">
                <a:cs typeface="Calibri Light"/>
              </a:rPr>
              <a:t>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A55F-9F42-0E5F-4E2C-A4650C3A2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err="1">
                <a:cs typeface="Calibri"/>
              </a:rPr>
              <a:t>اجمالي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الربح</a:t>
            </a:r>
            <a:r>
              <a:rPr lang="en-US">
                <a:cs typeface="Calibri"/>
              </a:rPr>
              <a:t> =</a:t>
            </a:r>
            <a:r>
              <a:rPr lang="en-US" err="1">
                <a:cs typeface="Calibri"/>
              </a:rPr>
              <a:t>اليرادات</a:t>
            </a:r>
            <a:r>
              <a:rPr lang="en-US">
                <a:cs typeface="Calibri"/>
              </a:rPr>
              <a:t> </a:t>
            </a:r>
            <a:endParaRPr lang="en-US"/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تكلفة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المبيعات</a:t>
            </a:r>
            <a:r>
              <a:rPr lang="en-US">
                <a:cs typeface="Calibri"/>
              </a:rPr>
              <a:t> </a:t>
            </a:r>
          </a:p>
          <a:p>
            <a:r>
              <a:rPr lang="en-US" err="1">
                <a:cs typeface="Calibri"/>
              </a:rPr>
              <a:t>الايرادات</a:t>
            </a:r>
            <a:r>
              <a:rPr lang="en-US">
                <a:cs typeface="Calibri"/>
              </a:rPr>
              <a:t> 15000</a:t>
            </a:r>
          </a:p>
          <a:p>
            <a:r>
              <a:rPr lang="en-US">
                <a:cs typeface="Calibri"/>
              </a:rPr>
              <a:t>15000-8000= 7000</a:t>
            </a:r>
          </a:p>
          <a:p>
            <a:r>
              <a:rPr lang="en-US" err="1">
                <a:cs typeface="Calibri"/>
              </a:rPr>
              <a:t>صافي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الربح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اجمالي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الربح</a:t>
            </a:r>
            <a:r>
              <a:rPr lang="en-US">
                <a:cs typeface="Calibri"/>
              </a:rPr>
              <a:t> </a:t>
            </a:r>
          </a:p>
          <a:p>
            <a:r>
              <a:rPr lang="en-US" err="1">
                <a:cs typeface="Calibri"/>
              </a:rPr>
              <a:t>النفقات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تساوي</a:t>
            </a:r>
            <a:r>
              <a:rPr lang="en-US">
                <a:cs typeface="Calibri"/>
              </a:rPr>
              <a:t> 5700</a:t>
            </a:r>
          </a:p>
        </p:txBody>
      </p:sp>
    </p:spTree>
    <p:extLst>
      <p:ext uri="{BB962C8B-B14F-4D97-AF65-F5344CB8AC3E}">
        <p14:creationId xmlns:p14="http://schemas.microsoft.com/office/powerpoint/2010/main" val="340621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8096-8777-2360-E4E2-CF0B2BDD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اهميه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التكاليف</a:t>
            </a:r>
            <a:r>
              <a:rPr lang="en-US">
                <a:cs typeface="Calibri Light"/>
              </a:rPr>
              <a:t>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87031-12BD-282C-5D1A-BE5A20CBE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err="1">
                <a:cs typeface="Calibri"/>
              </a:rPr>
              <a:t>تؤثر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بشكل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مباشر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على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ارباح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يمكن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تقليل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منها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من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خلال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موارد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ارخص</a:t>
            </a:r>
            <a:r>
              <a:rPr lang="en-US">
                <a:cs typeface="Calibri"/>
              </a:rPr>
              <a:t> و </a:t>
            </a:r>
            <a:r>
              <a:rPr lang="en-US" err="1">
                <a:cs typeface="Calibri"/>
              </a:rPr>
              <a:t>شراء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بلجمله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استفاده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من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الخصم</a:t>
            </a:r>
            <a:r>
              <a:rPr lang="en-US">
                <a:cs typeface="Calibri"/>
              </a:rPr>
              <a:t> .</a:t>
            </a:r>
          </a:p>
          <a:p>
            <a:r>
              <a:rPr lang="en-US" err="1">
                <a:cs typeface="Calibri"/>
              </a:rPr>
              <a:t>اهميه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الايرادات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توسع</a:t>
            </a:r>
            <a:r>
              <a:rPr lang="en-US">
                <a:cs typeface="Calibri"/>
              </a:rPr>
              <a:t> و </a:t>
            </a:r>
            <a:r>
              <a:rPr lang="en-US" err="1">
                <a:cs typeface="Calibri"/>
              </a:rPr>
              <a:t>اعاده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الاستثمار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احداث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تغير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اجابي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على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المنشئه</a:t>
            </a:r>
            <a:r>
              <a:rPr lang="en-US">
                <a:cs typeface="Calibri"/>
              </a:rPr>
              <a:t> و </a:t>
            </a:r>
            <a:r>
              <a:rPr lang="en-US" err="1">
                <a:cs typeface="Calibri"/>
              </a:rPr>
              <a:t>المجتمع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تكون</a:t>
            </a:r>
            <a:r>
              <a:rPr lang="en-US">
                <a:cs typeface="Calibri"/>
              </a:rPr>
              <a:t> `</a:t>
            </a:r>
            <a:r>
              <a:rPr lang="en-US" err="1">
                <a:cs typeface="Calibri"/>
              </a:rPr>
              <a:t>من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خلال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زيادة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سعر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لسلع</a:t>
            </a:r>
            <a:r>
              <a:rPr lang="en-US">
                <a:cs typeface="Calibri"/>
              </a:rPr>
              <a:t> و </a:t>
            </a:r>
            <a:r>
              <a:rPr lang="en-US" err="1">
                <a:cs typeface="Calibri"/>
              </a:rPr>
              <a:t>الخدمات</a:t>
            </a:r>
            <a:r>
              <a:rPr lang="en-US">
                <a:cs typeface="Calibri"/>
              </a:rPr>
              <a:t> و </a:t>
            </a:r>
            <a:r>
              <a:rPr lang="en-US" err="1">
                <a:cs typeface="Calibri"/>
              </a:rPr>
              <a:t>زيادة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عدد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السلع</a:t>
            </a:r>
            <a:r>
              <a:rPr lang="en-US">
                <a:cs typeface="Calibri"/>
              </a:rPr>
              <a:t> و </a:t>
            </a:r>
            <a:r>
              <a:rPr lang="en-US" err="1">
                <a:cs typeface="Calibri"/>
              </a:rPr>
              <a:t>المنتجات</a:t>
            </a:r>
            <a:r>
              <a:rPr lang="en-US">
                <a:cs typeface="Calibri"/>
              </a:rPr>
              <a:t> و </a:t>
            </a:r>
            <a:r>
              <a:rPr lang="en-US" err="1">
                <a:cs typeface="Calibri"/>
              </a:rPr>
              <a:t>الخدمات</a:t>
            </a:r>
            <a:r>
              <a:rPr lang="en-US">
                <a:cs typeface="Calibri"/>
              </a:rPr>
              <a:t> 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اهميه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ارباح</a:t>
            </a:r>
            <a:r>
              <a:rPr lang="en-US">
                <a:cs typeface="Calibri"/>
              </a:rPr>
              <a:t>  </a:t>
            </a:r>
            <a:r>
              <a:rPr lang="en-US" err="1">
                <a:cs typeface="Calibri"/>
              </a:rPr>
              <a:t>يجب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على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صاحب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المصلحه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يسعى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على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تحقيق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اقصى</a:t>
            </a:r>
            <a:r>
              <a:rPr lang="en-US">
                <a:cs typeface="Calibri"/>
              </a:rPr>
              <a:t>  </a:t>
            </a:r>
            <a:r>
              <a:rPr lang="en-US" err="1">
                <a:cs typeface="Calibri"/>
              </a:rPr>
              <a:t>قدر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من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ارباح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لكي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يمكن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من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استمراريه</a:t>
            </a:r>
            <a:r>
              <a:rPr lang="en-US">
                <a:cs typeface="Calibri"/>
              </a:rPr>
              <a:t> و </a:t>
            </a:r>
            <a:r>
              <a:rPr lang="en-US" err="1">
                <a:cs typeface="Calibri"/>
              </a:rPr>
              <a:t>المنافسه</a:t>
            </a:r>
            <a:r>
              <a:rPr lang="en-US">
                <a:cs typeface="Calibri"/>
              </a:rPr>
              <a:t> و </a:t>
            </a:r>
            <a:r>
              <a:rPr lang="en-US" err="1">
                <a:cs typeface="Calibri"/>
              </a:rPr>
              <a:t>توسع</a:t>
            </a:r>
            <a:r>
              <a:rPr lang="en-US">
                <a:cs typeface="Calibri"/>
              </a:rPr>
              <a:t> و </a:t>
            </a:r>
            <a:r>
              <a:rPr lang="en-US" err="1">
                <a:cs typeface="Calibri"/>
              </a:rPr>
              <a:t>تعضيم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ثروت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المالكين</a:t>
            </a:r>
            <a:r>
              <a:rPr lang="en-US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6440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86DE-2E84-4985-3C91-DA8A822B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فحص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البيانات</a:t>
            </a:r>
            <a:r>
              <a:rPr lang="en-US">
                <a:cs typeface="Calibri Light"/>
              </a:rPr>
              <a:t>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59FFC-7ED4-1D7B-36E2-B73BAAAB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err="1">
                <a:cs typeface="Calibri"/>
              </a:rPr>
              <a:t>يجب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على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شركه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تقليل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تكالفيها</a:t>
            </a:r>
            <a:r>
              <a:rPr lang="en-US">
                <a:cs typeface="Calibri"/>
              </a:rPr>
              <a:t>  و </a:t>
            </a:r>
            <a:r>
              <a:rPr lang="en-US" err="1">
                <a:cs typeface="Calibri"/>
              </a:rPr>
              <a:t>لزياده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ارباح</a:t>
            </a:r>
            <a:r>
              <a:rPr lang="en-US">
                <a:cs typeface="Calibri"/>
              </a:rPr>
              <a:t> </a:t>
            </a:r>
          </a:p>
          <a:p>
            <a:r>
              <a:rPr lang="en-US" err="1">
                <a:cs typeface="Calibri"/>
              </a:rPr>
              <a:t>زيادة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الايردات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عن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طريق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رفع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السعر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او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زيادة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عدد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المنتج</a:t>
            </a:r>
            <a:r>
              <a:rPr lang="en-US">
                <a:cs typeface="Calibri"/>
              </a:rPr>
              <a:t> </a:t>
            </a:r>
          </a:p>
          <a:p>
            <a:r>
              <a:rPr lang="en-US">
                <a:cs typeface="Calibri"/>
              </a:rPr>
              <a:t>ل </a:t>
            </a:r>
            <a:r>
              <a:rPr lang="en-US" err="1">
                <a:cs typeface="Calibri"/>
              </a:rPr>
              <a:t>زيادة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الارباح</a:t>
            </a:r>
            <a:r>
              <a:rPr lang="en-US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151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3CF3-9267-A0D7-12C6-C256E8E5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نشاط</a:t>
            </a:r>
            <a:r>
              <a:rPr lang="en-US" dirty="0">
                <a:cs typeface="Calibri Light"/>
              </a:rPr>
              <a:t> 3 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6C6CBA-CA11-889D-8D46-CD3F8238B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37576"/>
              </p:ext>
            </p:extLst>
          </p:nvPr>
        </p:nvGraphicFramePr>
        <p:xfrm>
          <a:off x="838200" y="1825625"/>
          <a:ext cx="10515590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7">
                  <a:extLst>
                    <a:ext uri="{9D8B030D-6E8A-4147-A177-3AD203B41FA5}">
                      <a16:colId xmlns:a16="http://schemas.microsoft.com/office/drawing/2014/main" val="1322178163"/>
                    </a:ext>
                  </a:extLst>
                </a:gridCol>
                <a:gridCol w="1502227">
                  <a:extLst>
                    <a:ext uri="{9D8B030D-6E8A-4147-A177-3AD203B41FA5}">
                      <a16:colId xmlns:a16="http://schemas.microsoft.com/office/drawing/2014/main" val="4078725071"/>
                    </a:ext>
                  </a:extLst>
                </a:gridCol>
                <a:gridCol w="1502227">
                  <a:extLst>
                    <a:ext uri="{9D8B030D-6E8A-4147-A177-3AD203B41FA5}">
                      <a16:colId xmlns:a16="http://schemas.microsoft.com/office/drawing/2014/main" val="1573301052"/>
                    </a:ext>
                  </a:extLst>
                </a:gridCol>
                <a:gridCol w="1489363">
                  <a:extLst>
                    <a:ext uri="{9D8B030D-6E8A-4147-A177-3AD203B41FA5}">
                      <a16:colId xmlns:a16="http://schemas.microsoft.com/office/drawing/2014/main" val="4271381956"/>
                    </a:ext>
                  </a:extLst>
                </a:gridCol>
                <a:gridCol w="1515092">
                  <a:extLst>
                    <a:ext uri="{9D8B030D-6E8A-4147-A177-3AD203B41FA5}">
                      <a16:colId xmlns:a16="http://schemas.microsoft.com/office/drawing/2014/main" val="2879847382"/>
                    </a:ext>
                  </a:extLst>
                </a:gridCol>
                <a:gridCol w="1502227">
                  <a:extLst>
                    <a:ext uri="{9D8B030D-6E8A-4147-A177-3AD203B41FA5}">
                      <a16:colId xmlns:a16="http://schemas.microsoft.com/office/drawing/2014/main" val="2307795152"/>
                    </a:ext>
                  </a:extLst>
                </a:gridCol>
                <a:gridCol w="1502227">
                  <a:extLst>
                    <a:ext uri="{9D8B030D-6E8A-4147-A177-3AD203B41FA5}">
                      <a16:colId xmlns:a16="http://schemas.microsoft.com/office/drawing/2014/main" val="3806283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الشهر</a:t>
                      </a:r>
                      <a:r>
                        <a:rPr lang="en-US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يناير</a:t>
                      </a:r>
                      <a:r>
                        <a:rPr lang="en-US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فبراير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مارس</a:t>
                      </a:r>
                      <a:r>
                        <a:rPr lang="en-US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ابريل</a:t>
                      </a:r>
                      <a:r>
                        <a:rPr lang="en-US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ماير</a:t>
                      </a:r>
                      <a:r>
                        <a:rPr lang="en-US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يونيو</a:t>
                      </a:r>
                      <a:r>
                        <a:rPr lang="en-US" dirty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3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الرصيد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الافتتاحي</a:t>
                      </a:r>
                      <a:r>
                        <a:rPr lang="en-US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29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التدفق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النقدي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الوارد</a:t>
                      </a:r>
                      <a:r>
                        <a:rPr lang="en-US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14000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17000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16000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15500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18000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86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التدفق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النقدي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الصادر</a:t>
                      </a:r>
                      <a:r>
                        <a:rPr lang="en-US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4000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2000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100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2000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100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13000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400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300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2000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800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150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400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300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2000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800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150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400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300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2000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800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150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400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300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2000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800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150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42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الرصيد</a:t>
                      </a:r>
                      <a:r>
                        <a:rPr lang="en-US" dirty="0"/>
                        <a:t> الختامي50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377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14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41B6-D4DD-DAD6-7F38-A4DF5F19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القسم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الاخر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9CC9-A223-CFCF-B39C-E7C864409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>
                <a:cs typeface="Calibri"/>
              </a:rPr>
              <a:t>1 </a:t>
            </a:r>
            <a:r>
              <a:rPr lang="en-US" dirty="0" err="1">
                <a:cs typeface="Calibri"/>
              </a:rPr>
              <a:t>ادا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بادخال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الرصيد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الافتتاحي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للشهر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الاول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هذا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هو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المبلغ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الذي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توقع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الشركه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وجوده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البنك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بدايه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الشهر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2ادخل </a:t>
            </a:r>
            <a:r>
              <a:rPr lang="en-US" dirty="0" err="1">
                <a:cs typeface="Calibri"/>
              </a:rPr>
              <a:t>تدفقات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الوارده</a:t>
            </a:r>
            <a:r>
              <a:rPr lang="en-US" dirty="0">
                <a:cs typeface="Calibri"/>
              </a:rPr>
              <a:t> و </a:t>
            </a:r>
            <a:r>
              <a:rPr lang="en-US" dirty="0" err="1">
                <a:cs typeface="Calibri"/>
              </a:rPr>
              <a:t>الصادره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المتوقعه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لكل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شهر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3لطرح </a:t>
            </a:r>
            <a:r>
              <a:rPr lang="en-US" err="1">
                <a:cs typeface="Calibri"/>
              </a:rPr>
              <a:t>اجمالي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التدفقات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الصادره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اجمالي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النفقات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الوارده</a:t>
            </a:r>
            <a:r>
              <a:rPr lang="en-US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4 </a:t>
            </a:r>
            <a:r>
              <a:rPr lang="en-US" dirty="0" err="1">
                <a:cs typeface="Calibri"/>
              </a:rPr>
              <a:t>انسخ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الرصيد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الختامي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للشهر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الاول</a:t>
            </a:r>
            <a:r>
              <a:rPr lang="en-US" dirty="0">
                <a:cs typeface="Calibri"/>
              </a:rPr>
              <a:t> و </a:t>
            </a:r>
            <a:r>
              <a:rPr lang="en-US" dirty="0" err="1">
                <a:cs typeface="Calibri"/>
              </a:rPr>
              <a:t>قم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بوضعه</a:t>
            </a:r>
            <a:r>
              <a:rPr lang="en-US" dirty="0">
                <a:cs typeface="Calibri"/>
              </a:rPr>
              <a:t> ك </a:t>
            </a:r>
            <a:r>
              <a:rPr lang="en-US" dirty="0" err="1">
                <a:cs typeface="Calibri"/>
              </a:rPr>
              <a:t>رصيد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افتتاحي</a:t>
            </a:r>
            <a:r>
              <a:rPr lang="en-US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1499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4491-B3BA-6669-BA54-9D8A1D30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القسم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الاخر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FD2E-5B6D-E70C-578F-C21E99A54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مهمه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اخرى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فوضع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التنبؤات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يمكن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الشركه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اداه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تخطيط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بعد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التنبؤ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التدقق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النقدي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ستكون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متاحه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لانتاج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تنبؤ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بما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كان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الموارد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الماليه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التخطيط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بنجاح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لانه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يمكن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مساعده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سلع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او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خدمات</a:t>
            </a:r>
            <a:r>
              <a:rPr lang="en-US" dirty="0">
                <a:cs typeface="Calibri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12253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شاشة عريضة</PresentationFormat>
  <Slides>7</Slides>
  <Notes>0</Notes>
  <HiddenSlides>0</HiddenSlide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8" baseType="lpstr">
      <vt:lpstr>نسق Office</vt:lpstr>
      <vt:lpstr>التبؤ المالي نشاط 1 الطالب وليد النوايشه </vt:lpstr>
      <vt:lpstr>الربح الاجمالي, و صافي الربح </vt:lpstr>
      <vt:lpstr>اهميه التكاليف </vt:lpstr>
      <vt:lpstr>فحص البيانات </vt:lpstr>
      <vt:lpstr>نشاط 3 </vt:lpstr>
      <vt:lpstr>القسم الاخر </vt:lpstr>
      <vt:lpstr>القسم الاخر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154</cp:revision>
  <dcterms:created xsi:type="dcterms:W3CDTF">2023-11-21T09:08:22Z</dcterms:created>
  <dcterms:modified xsi:type="dcterms:W3CDTF">2023-11-27T20:22:22Z</dcterms:modified>
</cp:coreProperties>
</file>