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940" r:id="rId1"/>
  </p:sldMasterIdLst>
  <p:sldIdLst>
    <p:sldId id="256" r:id="rId2"/>
    <p:sldId id="258" r:id="rId3"/>
    <p:sldId id="262" r:id="rId4"/>
    <p:sldId id="278" r:id="rId5"/>
    <p:sldId id="269" r:id="rId6"/>
    <p:sldId id="270" r:id="rId7"/>
    <p:sldId id="271" r:id="rId8"/>
    <p:sldId id="272" r:id="rId9"/>
    <p:sldId id="274" r:id="rId10"/>
    <p:sldId id="276" r:id="rId11"/>
    <p:sldId id="277" r:id="rId12"/>
    <p:sldId id="275" r:id="rId13"/>
    <p:sldId id="264" r:id="rId14"/>
    <p:sldId id="266" r:id="rId15"/>
    <p:sldId id="279" r:id="rId16"/>
    <p:sldId id="265" r:id="rId17"/>
    <p:sldId id="259" r:id="rId18"/>
    <p:sldId id="261" r:id="rId19"/>
    <p:sldId id="263" r:id="rId20"/>
    <p:sldId id="273" r:id="rId21"/>
    <p:sldId id="267" r:id="rId22"/>
    <p:sldId id="28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A83AA19B-5C10-42C0-B1FA-05A3DCC58845}" type="datetimeFigureOut">
              <a:rPr lang="he-IL" smtClean="0"/>
              <a:t>כ"ט/טבת/תשפ"ג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1032C36A-26E2-4B7F-B0BC-EBFB544D60B2}" type="slidenum">
              <a:rPr lang="he-IL" smtClean="0"/>
              <a:t>‹#›</a:t>
            </a:fld>
            <a:endParaRPr lang="he-IL"/>
          </a:p>
        </p:txBody>
      </p:sp>
    </p:spTree>
    <p:extLst>
      <p:ext uri="{BB962C8B-B14F-4D97-AF65-F5344CB8AC3E}">
        <p14:creationId xmlns:p14="http://schemas.microsoft.com/office/powerpoint/2010/main" val="2195387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A83AA19B-5C10-42C0-B1FA-05A3DCC58845}" type="datetimeFigureOut">
              <a:rPr lang="he-IL" smtClean="0"/>
              <a:t>כ"ט/טבת/תשפ"ג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1032C36A-26E2-4B7F-B0BC-EBFB544D60B2}" type="slidenum">
              <a:rPr lang="he-IL" smtClean="0"/>
              <a:t>‹#›</a:t>
            </a:fld>
            <a:endParaRPr lang="he-IL"/>
          </a:p>
        </p:txBody>
      </p:sp>
    </p:spTree>
    <p:extLst>
      <p:ext uri="{BB962C8B-B14F-4D97-AF65-F5344CB8AC3E}">
        <p14:creationId xmlns:p14="http://schemas.microsoft.com/office/powerpoint/2010/main" val="2424795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A83AA19B-5C10-42C0-B1FA-05A3DCC58845}" type="datetimeFigureOut">
              <a:rPr lang="he-IL" smtClean="0"/>
              <a:t>כ"ט/טבת/תשפ"ג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1032C36A-26E2-4B7F-B0BC-EBFB544D60B2}" type="slidenum">
              <a:rPr lang="he-IL" smtClean="0"/>
              <a:t>‹#›</a:t>
            </a:fld>
            <a:endParaRPr lang="he-IL"/>
          </a:p>
        </p:txBody>
      </p:sp>
    </p:spTree>
    <p:extLst>
      <p:ext uri="{BB962C8B-B14F-4D97-AF65-F5344CB8AC3E}">
        <p14:creationId xmlns:p14="http://schemas.microsoft.com/office/powerpoint/2010/main" val="10137784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he-IL"/>
              <a:t>לחץ כדי לערוך סגנון כותרת של תבנית בסיס</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A83AA19B-5C10-42C0-B1FA-05A3DCC58845}" type="datetimeFigureOut">
              <a:rPr lang="he-IL" smtClean="0"/>
              <a:t>כ"ט/טבת/תשפ"ג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1032C36A-26E2-4B7F-B0BC-EBFB544D60B2}" type="slidenum">
              <a:rPr lang="he-IL" smtClean="0"/>
              <a:t>‹#›</a:t>
            </a:fld>
            <a:endParaRPr lang="he-IL"/>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468753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A83AA19B-5C10-42C0-B1FA-05A3DCC58845}" type="datetimeFigureOut">
              <a:rPr lang="he-IL" smtClean="0"/>
              <a:t>כ"ט/טבת/תשפ"ג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1032C36A-26E2-4B7F-B0BC-EBFB544D60B2}" type="slidenum">
              <a:rPr lang="he-IL" smtClean="0"/>
              <a:t>‹#›</a:t>
            </a:fld>
            <a:endParaRPr lang="he-IL"/>
          </a:p>
        </p:txBody>
      </p:sp>
    </p:spTree>
    <p:extLst>
      <p:ext uri="{BB962C8B-B14F-4D97-AF65-F5344CB8AC3E}">
        <p14:creationId xmlns:p14="http://schemas.microsoft.com/office/powerpoint/2010/main" val="1854071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he-IL"/>
              <a:t>לחץ כדי לערוך סגנון כותרת של תבנית בסיס</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A83AA19B-5C10-42C0-B1FA-05A3DCC58845}" type="datetimeFigureOut">
              <a:rPr lang="he-IL" smtClean="0"/>
              <a:t>כ"ט/טבת/תשפ"ג</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1032C36A-26E2-4B7F-B0BC-EBFB544D60B2}" type="slidenum">
              <a:rPr lang="he-IL" smtClean="0"/>
              <a:t>‹#›</a:t>
            </a:fld>
            <a:endParaRPr lang="he-IL"/>
          </a:p>
        </p:txBody>
      </p:sp>
    </p:spTree>
    <p:extLst>
      <p:ext uri="{BB962C8B-B14F-4D97-AF65-F5344CB8AC3E}">
        <p14:creationId xmlns:p14="http://schemas.microsoft.com/office/powerpoint/2010/main" val="2686736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he-IL"/>
              <a:t>לחץ כדי לערוך סגנון כותרת של תבנית בסיס</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A83AA19B-5C10-42C0-B1FA-05A3DCC58845}" type="datetimeFigureOut">
              <a:rPr lang="he-IL" smtClean="0"/>
              <a:t>כ"ט/טבת/תשפ"ג</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1032C36A-26E2-4B7F-B0BC-EBFB544D60B2}" type="slidenum">
              <a:rPr lang="he-IL" smtClean="0"/>
              <a:t>‹#›</a:t>
            </a:fld>
            <a:endParaRPr lang="he-IL"/>
          </a:p>
        </p:txBody>
      </p:sp>
    </p:spTree>
    <p:extLst>
      <p:ext uri="{BB962C8B-B14F-4D97-AF65-F5344CB8AC3E}">
        <p14:creationId xmlns:p14="http://schemas.microsoft.com/office/powerpoint/2010/main" val="41165099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A83AA19B-5C10-42C0-B1FA-05A3DCC58845}" type="datetimeFigureOut">
              <a:rPr lang="he-IL" smtClean="0"/>
              <a:t>כ"ט/טבת/תשפ"ג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1032C36A-26E2-4B7F-B0BC-EBFB544D60B2}" type="slidenum">
              <a:rPr lang="he-IL" smtClean="0"/>
              <a:t>‹#›</a:t>
            </a:fld>
            <a:endParaRPr lang="he-IL"/>
          </a:p>
        </p:txBody>
      </p:sp>
    </p:spTree>
    <p:extLst>
      <p:ext uri="{BB962C8B-B14F-4D97-AF65-F5344CB8AC3E}">
        <p14:creationId xmlns:p14="http://schemas.microsoft.com/office/powerpoint/2010/main" val="39830680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A83AA19B-5C10-42C0-B1FA-05A3DCC58845}" type="datetimeFigureOut">
              <a:rPr lang="he-IL" smtClean="0"/>
              <a:t>כ"ט/טבת/תשפ"ג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1032C36A-26E2-4B7F-B0BC-EBFB544D60B2}" type="slidenum">
              <a:rPr lang="he-IL" smtClean="0"/>
              <a:t>‹#›</a:t>
            </a:fld>
            <a:endParaRPr lang="he-IL"/>
          </a:p>
        </p:txBody>
      </p:sp>
    </p:spTree>
    <p:extLst>
      <p:ext uri="{BB962C8B-B14F-4D97-AF65-F5344CB8AC3E}">
        <p14:creationId xmlns:p14="http://schemas.microsoft.com/office/powerpoint/2010/main" val="22686150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A83AA19B-5C10-42C0-B1FA-05A3DCC58845}" type="datetimeFigureOut">
              <a:rPr lang="he-IL" smtClean="0"/>
              <a:t>כ"ט/טבת/תשפ"ג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1032C36A-26E2-4B7F-B0BC-EBFB544D60B2}" type="slidenum">
              <a:rPr lang="he-IL" smtClean="0"/>
              <a:t>‹#›</a:t>
            </a:fld>
            <a:endParaRPr lang="he-IL"/>
          </a:p>
        </p:txBody>
      </p:sp>
    </p:spTree>
    <p:extLst>
      <p:ext uri="{BB962C8B-B14F-4D97-AF65-F5344CB8AC3E}">
        <p14:creationId xmlns:p14="http://schemas.microsoft.com/office/powerpoint/2010/main" val="3188324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A83AA19B-5C10-42C0-B1FA-05A3DCC58845}" type="datetimeFigureOut">
              <a:rPr lang="he-IL" smtClean="0"/>
              <a:t>כ"ט/טבת/תשפ"ג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1032C36A-26E2-4B7F-B0BC-EBFB544D60B2}" type="slidenum">
              <a:rPr lang="he-IL" smtClean="0"/>
              <a:t>‹#›</a:t>
            </a:fld>
            <a:endParaRPr lang="he-IL"/>
          </a:p>
        </p:txBody>
      </p:sp>
    </p:spTree>
    <p:extLst>
      <p:ext uri="{BB962C8B-B14F-4D97-AF65-F5344CB8AC3E}">
        <p14:creationId xmlns:p14="http://schemas.microsoft.com/office/powerpoint/2010/main" val="1232966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A83AA19B-5C10-42C0-B1FA-05A3DCC58845}" type="datetimeFigureOut">
              <a:rPr lang="he-IL" smtClean="0"/>
              <a:t>כ"ט/טבת/תשפ"ג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1032C36A-26E2-4B7F-B0BC-EBFB544D60B2}" type="slidenum">
              <a:rPr lang="he-IL" smtClean="0"/>
              <a:t>‹#›</a:t>
            </a:fld>
            <a:endParaRPr lang="he-IL"/>
          </a:p>
        </p:txBody>
      </p:sp>
    </p:spTree>
    <p:extLst>
      <p:ext uri="{BB962C8B-B14F-4D97-AF65-F5344CB8AC3E}">
        <p14:creationId xmlns:p14="http://schemas.microsoft.com/office/powerpoint/2010/main" val="3124058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A83AA19B-5C10-42C0-B1FA-05A3DCC58845}" type="datetimeFigureOut">
              <a:rPr lang="he-IL" smtClean="0"/>
              <a:t>כ"ט/טבת/תשפ"ג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1032C36A-26E2-4B7F-B0BC-EBFB544D60B2}" type="slidenum">
              <a:rPr lang="he-IL" smtClean="0"/>
              <a:t>‹#›</a:t>
            </a:fld>
            <a:endParaRPr lang="he-IL"/>
          </a:p>
        </p:txBody>
      </p:sp>
    </p:spTree>
    <p:extLst>
      <p:ext uri="{BB962C8B-B14F-4D97-AF65-F5344CB8AC3E}">
        <p14:creationId xmlns:p14="http://schemas.microsoft.com/office/powerpoint/2010/main" val="2594807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A83AA19B-5C10-42C0-B1FA-05A3DCC58845}" type="datetimeFigureOut">
              <a:rPr lang="he-IL" smtClean="0"/>
              <a:t>כ"ט/טבת/תשפ"ג</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1032C36A-26E2-4B7F-B0BC-EBFB544D60B2}" type="slidenum">
              <a:rPr lang="he-IL" smtClean="0"/>
              <a:t>‹#›</a:t>
            </a:fld>
            <a:endParaRPr lang="he-IL"/>
          </a:p>
        </p:txBody>
      </p:sp>
    </p:spTree>
    <p:extLst>
      <p:ext uri="{BB962C8B-B14F-4D97-AF65-F5344CB8AC3E}">
        <p14:creationId xmlns:p14="http://schemas.microsoft.com/office/powerpoint/2010/main" val="865412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A83AA19B-5C10-42C0-B1FA-05A3DCC58845}" type="datetimeFigureOut">
              <a:rPr lang="he-IL" smtClean="0"/>
              <a:t>כ"ט/טבת/תשפ"ג</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1032C36A-26E2-4B7F-B0BC-EBFB544D60B2}" type="slidenum">
              <a:rPr lang="he-IL" smtClean="0"/>
              <a:t>‹#›</a:t>
            </a:fld>
            <a:endParaRPr lang="he-IL"/>
          </a:p>
        </p:txBody>
      </p:sp>
    </p:spTree>
    <p:extLst>
      <p:ext uri="{BB962C8B-B14F-4D97-AF65-F5344CB8AC3E}">
        <p14:creationId xmlns:p14="http://schemas.microsoft.com/office/powerpoint/2010/main" val="1504579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3AA19B-5C10-42C0-B1FA-05A3DCC58845}" type="datetimeFigureOut">
              <a:rPr lang="he-IL" smtClean="0"/>
              <a:t>כ"ט/טבת/תשפ"ג</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1032C36A-26E2-4B7F-B0BC-EBFB544D60B2}" type="slidenum">
              <a:rPr lang="he-IL" smtClean="0"/>
              <a:t>‹#›</a:t>
            </a:fld>
            <a:endParaRPr lang="he-IL"/>
          </a:p>
        </p:txBody>
      </p:sp>
    </p:spTree>
    <p:extLst>
      <p:ext uri="{BB962C8B-B14F-4D97-AF65-F5344CB8AC3E}">
        <p14:creationId xmlns:p14="http://schemas.microsoft.com/office/powerpoint/2010/main" val="2073043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A83AA19B-5C10-42C0-B1FA-05A3DCC58845}" type="datetimeFigureOut">
              <a:rPr lang="he-IL" smtClean="0"/>
              <a:t>כ"ט/טבת/תשפ"ג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1032C36A-26E2-4B7F-B0BC-EBFB544D60B2}" type="slidenum">
              <a:rPr lang="he-IL" smtClean="0"/>
              <a:t>‹#›</a:t>
            </a:fld>
            <a:endParaRPr lang="he-IL"/>
          </a:p>
        </p:txBody>
      </p:sp>
    </p:spTree>
    <p:extLst>
      <p:ext uri="{BB962C8B-B14F-4D97-AF65-F5344CB8AC3E}">
        <p14:creationId xmlns:p14="http://schemas.microsoft.com/office/powerpoint/2010/main" val="1678632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A83AA19B-5C10-42C0-B1FA-05A3DCC58845}" type="datetimeFigureOut">
              <a:rPr lang="he-IL" smtClean="0"/>
              <a:t>כ"ט/טבת/תשפ"ג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1032C36A-26E2-4B7F-B0BC-EBFB544D60B2}" type="slidenum">
              <a:rPr lang="he-IL" smtClean="0"/>
              <a:t>‹#›</a:t>
            </a:fld>
            <a:endParaRPr lang="he-IL"/>
          </a:p>
        </p:txBody>
      </p:sp>
    </p:spTree>
    <p:extLst>
      <p:ext uri="{BB962C8B-B14F-4D97-AF65-F5344CB8AC3E}">
        <p14:creationId xmlns:p14="http://schemas.microsoft.com/office/powerpoint/2010/main" val="1684306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83AA19B-5C10-42C0-B1FA-05A3DCC58845}" type="datetimeFigureOut">
              <a:rPr lang="he-IL" smtClean="0"/>
              <a:t>כ"ט/טבת/תשפ"ג</a:t>
            </a:fld>
            <a:endParaRPr lang="he-IL"/>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he-IL"/>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032C36A-26E2-4B7F-B0BC-EBFB544D60B2}" type="slidenum">
              <a:rPr lang="he-IL" smtClean="0"/>
              <a:t>‹#›</a:t>
            </a:fld>
            <a:endParaRPr lang="he-IL"/>
          </a:p>
        </p:txBody>
      </p:sp>
    </p:spTree>
    <p:extLst>
      <p:ext uri="{BB962C8B-B14F-4D97-AF65-F5344CB8AC3E}">
        <p14:creationId xmlns:p14="http://schemas.microsoft.com/office/powerpoint/2010/main" val="4171778619"/>
      </p:ext>
    </p:extLst>
  </p:cSld>
  <p:clrMap bg1="dk1" tx1="lt1" bg2="dk2" tx2="lt2" accent1="accent1" accent2="accent2" accent3="accent3" accent4="accent4" accent5="accent5" accent6="accent6" hlink="hlink" folHlink="folHlink"/>
  <p:sldLayoutIdLst>
    <p:sldLayoutId id="2147483941" r:id="rId1"/>
    <p:sldLayoutId id="2147483942" r:id="rId2"/>
    <p:sldLayoutId id="2147483943" r:id="rId3"/>
    <p:sldLayoutId id="2147483944" r:id="rId4"/>
    <p:sldLayoutId id="2147483945" r:id="rId5"/>
    <p:sldLayoutId id="2147483946" r:id="rId6"/>
    <p:sldLayoutId id="2147483947" r:id="rId7"/>
    <p:sldLayoutId id="2147483948" r:id="rId8"/>
    <p:sldLayoutId id="2147483949" r:id="rId9"/>
    <p:sldLayoutId id="2147483950" r:id="rId10"/>
    <p:sldLayoutId id="2147483951" r:id="rId11"/>
    <p:sldLayoutId id="2147483952" r:id="rId12"/>
    <p:sldLayoutId id="2147483953" r:id="rId13"/>
    <p:sldLayoutId id="2147483954" r:id="rId14"/>
    <p:sldLayoutId id="2147483955" r:id="rId15"/>
    <p:sldLayoutId id="2147483956" r:id="rId16"/>
    <p:sldLayoutId id="2147483957" r:id="rId17"/>
    <p:sldLayoutId id="2147483958" r:id="rId18"/>
  </p:sldLayoutIdLst>
  <p:txStyles>
    <p:titleStyle>
      <a:lvl1pPr algn="ctr" defTabSz="457200" rtl="1"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06000" algn="r" defTabSz="457200" rtl="1"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r" defTabSz="457200" rtl="1"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r" defTabSz="457200" rtl="1"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Layout" Target="../slideLayouts/slideLayout18.xml"/><Relationship Id="rId1" Type="http://schemas.openxmlformats.org/officeDocument/2006/relationships/video" Target="https://www.youtube.com/embed/-HWqeks8TDQ?feature=oembed"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redhat-beyond/Smarticle/tree/main/projboard/tests" TargetMode="Externa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33EE3561-7915-7A25-BD05-99740EA2FD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2068" y="1400935"/>
            <a:ext cx="6627861" cy="5330849"/>
          </a:xfrm>
          <a:prstGeom prst="rect">
            <a:avLst/>
          </a:prstGeom>
        </p:spPr>
      </p:pic>
      <p:sp>
        <p:nvSpPr>
          <p:cNvPr id="2" name="כותרת 1">
            <a:extLst>
              <a:ext uri="{FF2B5EF4-FFF2-40B4-BE49-F238E27FC236}">
                <a16:creationId xmlns:a16="http://schemas.microsoft.com/office/drawing/2014/main" id="{B27A5174-5ACB-D6D8-0004-63AA945CFA8E}"/>
              </a:ext>
            </a:extLst>
          </p:cNvPr>
          <p:cNvSpPr>
            <a:spLocks noGrp="1"/>
          </p:cNvSpPr>
          <p:nvPr>
            <p:ph type="ctrTitle"/>
          </p:nvPr>
        </p:nvSpPr>
        <p:spPr>
          <a:xfrm>
            <a:off x="1218293" y="2285998"/>
            <a:ext cx="9440034" cy="1828801"/>
          </a:xfrm>
        </p:spPr>
        <p:txBody>
          <a:bodyPr/>
          <a:lstStyle/>
          <a:p>
            <a:br>
              <a:rPr lang="en-US" sz="4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br>
            <a:endParaRPr lang="he-IL" dirty="0"/>
          </a:p>
        </p:txBody>
      </p:sp>
      <p:sp>
        <p:nvSpPr>
          <p:cNvPr id="4" name="מלבן 3">
            <a:extLst>
              <a:ext uri="{FF2B5EF4-FFF2-40B4-BE49-F238E27FC236}">
                <a16:creationId xmlns:a16="http://schemas.microsoft.com/office/drawing/2014/main" id="{7E685944-E8E1-B963-3323-9AB71EC5A048}"/>
              </a:ext>
            </a:extLst>
          </p:cNvPr>
          <p:cNvSpPr/>
          <p:nvPr/>
        </p:nvSpPr>
        <p:spPr>
          <a:xfrm>
            <a:off x="2483893" y="384696"/>
            <a:ext cx="7224213" cy="1054552"/>
          </a:xfrm>
          <a:prstGeom prst="rect">
            <a:avLst/>
          </a:prstGeom>
          <a:noFill/>
        </p:spPr>
        <p:txBody>
          <a:bodyPr wrap="square" lIns="91440" tIns="45720" rIns="91440" bIns="45720">
            <a:spAutoFit/>
          </a:bodyPr>
          <a:lstStyle/>
          <a:p>
            <a:pPr algn="ctr"/>
            <a:r>
              <a:rPr lang="en-US" sz="6000" b="1" dirty="0">
                <a:ln w="9525">
                  <a:solidFill>
                    <a:schemeClr val="bg1"/>
                  </a:solidFill>
                  <a:prstDash val="solid"/>
                </a:ln>
                <a:effectLst>
                  <a:outerShdw blurRad="12700" dist="38100" dir="2700000" algn="tl" rotWithShape="0">
                    <a:schemeClr val="bg1">
                      <a:lumMod val="50000"/>
                    </a:schemeClr>
                  </a:outerShdw>
                </a:effectLst>
              </a:rPr>
              <a:t>Smarticle – Demo 4</a:t>
            </a:r>
            <a:endParaRPr lang="he-IL" sz="6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98010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08EDB72-7035-07BF-1550-B101D94662B1}"/>
              </a:ext>
            </a:extLst>
          </p:cNvPr>
          <p:cNvSpPr>
            <a:spLocks noGrp="1"/>
          </p:cNvSpPr>
          <p:nvPr>
            <p:ph type="title"/>
          </p:nvPr>
        </p:nvSpPr>
        <p:spPr>
          <a:xfrm>
            <a:off x="807917" y="359343"/>
            <a:ext cx="10353762" cy="970450"/>
          </a:xfrm>
        </p:spPr>
        <p:txBody>
          <a:bodyPr>
            <a:normAutofit/>
          </a:bodyPr>
          <a:lstStyle/>
          <a:p>
            <a:r>
              <a:rPr lang="en-US" sz="5400" dirty="0"/>
              <a:t>Subjects</a:t>
            </a:r>
            <a:endParaRPr lang="he-IL" sz="5400" dirty="0"/>
          </a:p>
        </p:txBody>
      </p:sp>
      <p:pic>
        <p:nvPicPr>
          <p:cNvPr id="5" name="תמונה 4">
            <a:extLst>
              <a:ext uri="{FF2B5EF4-FFF2-40B4-BE49-F238E27FC236}">
                <a16:creationId xmlns:a16="http://schemas.microsoft.com/office/drawing/2014/main" id="{0A82BDC2-79D3-DA39-BE54-11D537EA7385}"/>
              </a:ext>
            </a:extLst>
          </p:cNvPr>
          <p:cNvPicPr>
            <a:picLocks noChangeAspect="1"/>
          </p:cNvPicPr>
          <p:nvPr/>
        </p:nvPicPr>
        <p:blipFill>
          <a:blip r:embed="rId2"/>
          <a:stretch>
            <a:fillRect/>
          </a:stretch>
        </p:blipFill>
        <p:spPr>
          <a:xfrm>
            <a:off x="807917" y="1509925"/>
            <a:ext cx="10761326" cy="4858428"/>
          </a:xfrm>
          <a:prstGeom prst="rect">
            <a:avLst/>
          </a:prstGeom>
        </p:spPr>
      </p:pic>
    </p:spTree>
    <p:extLst>
      <p:ext uri="{BB962C8B-B14F-4D97-AF65-F5344CB8AC3E}">
        <p14:creationId xmlns:p14="http://schemas.microsoft.com/office/powerpoint/2010/main" val="3099879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C2376D8-73FF-6C45-181B-1D77B61B8C39}"/>
              </a:ext>
            </a:extLst>
          </p:cNvPr>
          <p:cNvSpPr>
            <a:spLocks noGrp="1"/>
          </p:cNvSpPr>
          <p:nvPr>
            <p:ph type="title"/>
          </p:nvPr>
        </p:nvSpPr>
        <p:spPr>
          <a:xfrm>
            <a:off x="913795" y="290455"/>
            <a:ext cx="10353762" cy="970450"/>
          </a:xfrm>
        </p:spPr>
        <p:txBody>
          <a:bodyPr>
            <a:normAutofit/>
          </a:bodyPr>
          <a:lstStyle/>
          <a:p>
            <a:r>
              <a:rPr lang="en-US" sz="5400" dirty="0"/>
              <a:t>Users</a:t>
            </a:r>
            <a:endParaRPr lang="he-IL" sz="5400" dirty="0"/>
          </a:p>
        </p:txBody>
      </p:sp>
      <p:pic>
        <p:nvPicPr>
          <p:cNvPr id="5" name="תמונה 4">
            <a:extLst>
              <a:ext uri="{FF2B5EF4-FFF2-40B4-BE49-F238E27FC236}">
                <a16:creationId xmlns:a16="http://schemas.microsoft.com/office/drawing/2014/main" id="{7C8E7039-E87A-C702-5B0B-A63C2448077D}"/>
              </a:ext>
            </a:extLst>
          </p:cNvPr>
          <p:cNvPicPr>
            <a:picLocks noChangeAspect="1"/>
          </p:cNvPicPr>
          <p:nvPr/>
        </p:nvPicPr>
        <p:blipFill>
          <a:blip r:embed="rId2"/>
          <a:stretch>
            <a:fillRect/>
          </a:stretch>
        </p:blipFill>
        <p:spPr>
          <a:xfrm>
            <a:off x="1288856" y="1295919"/>
            <a:ext cx="9978701" cy="5271626"/>
          </a:xfrm>
          <a:prstGeom prst="rect">
            <a:avLst/>
          </a:prstGeom>
        </p:spPr>
      </p:pic>
    </p:spTree>
    <p:extLst>
      <p:ext uri="{BB962C8B-B14F-4D97-AF65-F5344CB8AC3E}">
        <p14:creationId xmlns:p14="http://schemas.microsoft.com/office/powerpoint/2010/main" val="511159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D0BFBB3-26E9-EFFA-A491-55D862964731}"/>
              </a:ext>
            </a:extLst>
          </p:cNvPr>
          <p:cNvSpPr>
            <a:spLocks noGrp="1"/>
          </p:cNvSpPr>
          <p:nvPr>
            <p:ph type="title"/>
          </p:nvPr>
        </p:nvSpPr>
        <p:spPr/>
        <p:txBody>
          <a:bodyPr>
            <a:normAutofit/>
          </a:bodyPr>
          <a:lstStyle/>
          <a:p>
            <a:r>
              <a:rPr lang="en-US" sz="5400" dirty="0"/>
              <a:t>Likes and Views</a:t>
            </a:r>
            <a:endParaRPr lang="he-IL" sz="5400" dirty="0"/>
          </a:p>
        </p:txBody>
      </p:sp>
      <p:pic>
        <p:nvPicPr>
          <p:cNvPr id="5" name="תמונה 4">
            <a:extLst>
              <a:ext uri="{FF2B5EF4-FFF2-40B4-BE49-F238E27FC236}">
                <a16:creationId xmlns:a16="http://schemas.microsoft.com/office/drawing/2014/main" id="{1C582DB1-FBC0-1C81-5291-1284E464584A}"/>
              </a:ext>
            </a:extLst>
          </p:cNvPr>
          <p:cNvPicPr>
            <a:picLocks noChangeAspect="1"/>
          </p:cNvPicPr>
          <p:nvPr/>
        </p:nvPicPr>
        <p:blipFill>
          <a:blip r:embed="rId2"/>
          <a:stretch>
            <a:fillRect/>
          </a:stretch>
        </p:blipFill>
        <p:spPr>
          <a:xfrm>
            <a:off x="356136" y="1819175"/>
            <a:ext cx="5390146" cy="4360244"/>
          </a:xfrm>
          <a:prstGeom prst="rect">
            <a:avLst/>
          </a:prstGeom>
        </p:spPr>
      </p:pic>
      <p:pic>
        <p:nvPicPr>
          <p:cNvPr id="7" name="תמונה 6">
            <a:extLst>
              <a:ext uri="{FF2B5EF4-FFF2-40B4-BE49-F238E27FC236}">
                <a16:creationId xmlns:a16="http://schemas.microsoft.com/office/drawing/2014/main" id="{4A832349-357E-3537-B2A0-584261FB90E9}"/>
              </a:ext>
            </a:extLst>
          </p:cNvPr>
          <p:cNvPicPr>
            <a:picLocks noChangeAspect="1"/>
          </p:cNvPicPr>
          <p:nvPr/>
        </p:nvPicPr>
        <p:blipFill>
          <a:blip r:embed="rId3"/>
          <a:stretch>
            <a:fillRect/>
          </a:stretch>
        </p:blipFill>
        <p:spPr>
          <a:xfrm>
            <a:off x="6006210" y="1819175"/>
            <a:ext cx="5925908" cy="4360244"/>
          </a:xfrm>
          <a:prstGeom prst="rect">
            <a:avLst/>
          </a:prstGeom>
        </p:spPr>
      </p:pic>
    </p:spTree>
    <p:extLst>
      <p:ext uri="{BB962C8B-B14F-4D97-AF65-F5344CB8AC3E}">
        <p14:creationId xmlns:p14="http://schemas.microsoft.com/office/powerpoint/2010/main" val="1141940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1D582DE-D500-B14D-DD34-A80CB899BB23}"/>
              </a:ext>
            </a:extLst>
          </p:cNvPr>
          <p:cNvSpPr>
            <a:spLocks noGrp="1"/>
          </p:cNvSpPr>
          <p:nvPr>
            <p:ph type="title"/>
          </p:nvPr>
        </p:nvSpPr>
        <p:spPr/>
        <p:txBody>
          <a:bodyPr>
            <a:normAutofit/>
          </a:bodyPr>
          <a:lstStyle/>
          <a:p>
            <a:r>
              <a:rPr lang="en-US" sz="4800" dirty="0"/>
              <a:t>Features Demo using our UI</a:t>
            </a:r>
            <a:endParaRPr lang="he-IL" sz="4800" dirty="0"/>
          </a:p>
        </p:txBody>
      </p:sp>
      <p:pic>
        <p:nvPicPr>
          <p:cNvPr id="5" name="מדיה מקוונת 4" title="Smarticle  - Final Demo">
            <a:hlinkClick r:id="" action="ppaction://media"/>
            <a:extLst>
              <a:ext uri="{FF2B5EF4-FFF2-40B4-BE49-F238E27FC236}">
                <a16:creationId xmlns:a16="http://schemas.microsoft.com/office/drawing/2014/main" id="{9BFD8AB8-91B3-447C-A6E1-332569B1ED71}"/>
              </a:ext>
            </a:extLst>
          </p:cNvPr>
          <p:cNvPicPr>
            <a:picLocks noRot="1" noChangeAspect="1"/>
          </p:cNvPicPr>
          <p:nvPr>
            <a:videoFile r:link="rId1"/>
          </p:nvPr>
        </p:nvPicPr>
        <p:blipFill>
          <a:blip r:embed="rId3"/>
          <a:stretch>
            <a:fillRect/>
          </a:stretch>
        </p:blipFill>
        <p:spPr>
          <a:xfrm>
            <a:off x="913795" y="1899423"/>
            <a:ext cx="10496327" cy="4348977"/>
          </a:xfrm>
          <a:prstGeom prst="rect">
            <a:avLst/>
          </a:prstGeom>
        </p:spPr>
      </p:pic>
    </p:spTree>
    <p:extLst>
      <p:ext uri="{BB962C8B-B14F-4D97-AF65-F5344CB8AC3E}">
        <p14:creationId xmlns:p14="http://schemas.microsoft.com/office/powerpoint/2010/main" val="3311510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4134543-5752-C989-AF31-B695E5208917}"/>
              </a:ext>
            </a:extLst>
          </p:cNvPr>
          <p:cNvSpPr>
            <a:spLocks noGrp="1"/>
          </p:cNvSpPr>
          <p:nvPr>
            <p:ph type="title"/>
          </p:nvPr>
        </p:nvSpPr>
        <p:spPr>
          <a:xfrm>
            <a:off x="817522" y="693117"/>
            <a:ext cx="10353762" cy="970450"/>
          </a:xfrm>
        </p:spPr>
        <p:txBody>
          <a:bodyPr>
            <a:normAutofit/>
          </a:bodyPr>
          <a:lstStyle/>
          <a:p>
            <a:r>
              <a:rPr lang="en-US" sz="5400" dirty="0"/>
              <a:t>Development process:</a:t>
            </a:r>
            <a:endParaRPr lang="he-IL" sz="5400" dirty="0"/>
          </a:p>
        </p:txBody>
      </p:sp>
      <p:sp>
        <p:nvSpPr>
          <p:cNvPr id="3" name="מציין מיקום תוכן 2">
            <a:extLst>
              <a:ext uri="{FF2B5EF4-FFF2-40B4-BE49-F238E27FC236}">
                <a16:creationId xmlns:a16="http://schemas.microsoft.com/office/drawing/2014/main" id="{CA08317E-DE49-C503-5BE3-9F04348C9AB6}"/>
              </a:ext>
            </a:extLst>
          </p:cNvPr>
          <p:cNvSpPr>
            <a:spLocks noGrp="1"/>
          </p:cNvSpPr>
          <p:nvPr>
            <p:ph sz="quarter" idx="13"/>
          </p:nvPr>
        </p:nvSpPr>
        <p:spPr>
          <a:xfrm>
            <a:off x="1058153" y="1838426"/>
            <a:ext cx="10363826" cy="3657600"/>
          </a:xfrm>
        </p:spPr>
        <p:txBody>
          <a:bodyPr>
            <a:normAutofit/>
          </a:bodyPr>
          <a:lstStyle/>
          <a:p>
            <a:pPr marL="36900" indent="0" algn="l">
              <a:buNone/>
            </a:pPr>
            <a:r>
              <a:rPr lang="en-US" sz="3600" dirty="0"/>
              <a:t>Our work division main idea was to let each one of us few features to work on with a reasonable volume of work and more importantly having the least conflicts we can. </a:t>
            </a:r>
          </a:p>
          <a:p>
            <a:pPr marL="36900" indent="0" algn="l">
              <a:buNone/>
            </a:pPr>
            <a:r>
              <a:rPr lang="en-US" sz="3600" dirty="0"/>
              <a:t>We helped each other and communicated all way long and had a meeting every Tuesday evening.</a:t>
            </a:r>
          </a:p>
          <a:p>
            <a:pPr marL="36900" indent="0" algn="l">
              <a:buNone/>
            </a:pPr>
            <a:endParaRPr lang="en-US" sz="3200" dirty="0"/>
          </a:p>
          <a:p>
            <a:pPr marL="36900" indent="0" algn="l">
              <a:buNone/>
            </a:pPr>
            <a:endParaRPr lang="he-IL" sz="3200" dirty="0"/>
          </a:p>
        </p:txBody>
      </p:sp>
    </p:spTree>
    <p:extLst>
      <p:ext uri="{BB962C8B-B14F-4D97-AF65-F5344CB8AC3E}">
        <p14:creationId xmlns:p14="http://schemas.microsoft.com/office/powerpoint/2010/main" val="1825121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7D7050F2-D9F1-CFB9-C09A-FDDFC6E8A7F1}"/>
              </a:ext>
            </a:extLst>
          </p:cNvPr>
          <p:cNvSpPr>
            <a:spLocks noGrp="1"/>
          </p:cNvSpPr>
          <p:nvPr>
            <p:ph sz="quarter" idx="13"/>
          </p:nvPr>
        </p:nvSpPr>
        <p:spPr>
          <a:xfrm>
            <a:off x="1202533" y="1443067"/>
            <a:ext cx="10363826" cy="3424107"/>
          </a:xfrm>
        </p:spPr>
        <p:txBody>
          <a:bodyPr>
            <a:normAutofit/>
          </a:bodyPr>
          <a:lstStyle/>
          <a:p>
            <a:pPr marL="36900" indent="0" algn="l">
              <a:buNone/>
            </a:pPr>
            <a:r>
              <a:rPr lang="en-US" sz="4000" dirty="0"/>
              <a:t>The concept was to open small issues to minimize our PRs. </a:t>
            </a:r>
          </a:p>
          <a:p>
            <a:pPr marL="36900" indent="0" algn="l">
              <a:buNone/>
            </a:pPr>
            <a:r>
              <a:rPr lang="en-US" sz="4000" dirty="0"/>
              <a:t>For major features, we worked more than one </a:t>
            </a:r>
            <a:r>
              <a:rPr lang="en-US" sz="4000"/>
              <a:t>team member </a:t>
            </a:r>
            <a:r>
              <a:rPr lang="en-US" sz="4000" dirty="0"/>
              <a:t>on the same feature/branch.</a:t>
            </a:r>
            <a:endParaRPr lang="he-IL" sz="4000" dirty="0"/>
          </a:p>
        </p:txBody>
      </p:sp>
    </p:spTree>
    <p:extLst>
      <p:ext uri="{BB962C8B-B14F-4D97-AF65-F5344CB8AC3E}">
        <p14:creationId xmlns:p14="http://schemas.microsoft.com/office/powerpoint/2010/main" val="2879304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25B7D96-250E-B789-7ACC-64AF59119AF2}"/>
              </a:ext>
            </a:extLst>
          </p:cNvPr>
          <p:cNvSpPr>
            <a:spLocks noGrp="1"/>
          </p:cNvSpPr>
          <p:nvPr>
            <p:ph type="title"/>
          </p:nvPr>
        </p:nvSpPr>
        <p:spPr>
          <a:xfrm>
            <a:off x="905631" y="889000"/>
            <a:ext cx="10380738" cy="948267"/>
          </a:xfrm>
        </p:spPr>
        <p:txBody>
          <a:bodyPr/>
          <a:lstStyle/>
          <a:p>
            <a:r>
              <a:rPr lang="en-US" dirty="0"/>
              <a:t>About the tests</a:t>
            </a:r>
            <a:endParaRPr lang="he-IL" dirty="0"/>
          </a:p>
        </p:txBody>
      </p:sp>
      <p:sp>
        <p:nvSpPr>
          <p:cNvPr id="3" name="מציין מיקום תוכן 2">
            <a:extLst>
              <a:ext uri="{FF2B5EF4-FFF2-40B4-BE49-F238E27FC236}">
                <a16:creationId xmlns:a16="http://schemas.microsoft.com/office/drawing/2014/main" id="{6E5E0DB6-C942-0CAB-DBCF-6FCCB8BD6E18}"/>
              </a:ext>
            </a:extLst>
          </p:cNvPr>
          <p:cNvSpPr>
            <a:spLocks noGrp="1"/>
          </p:cNvSpPr>
          <p:nvPr>
            <p:ph sz="quarter" idx="13"/>
          </p:nvPr>
        </p:nvSpPr>
        <p:spPr>
          <a:xfrm>
            <a:off x="1583266" y="4707466"/>
            <a:ext cx="8737600" cy="491066"/>
          </a:xfrm>
        </p:spPr>
        <p:txBody>
          <a:bodyPr/>
          <a:lstStyle/>
          <a:p>
            <a:pPr marL="36900" indent="0">
              <a:buNone/>
            </a:pPr>
            <a:r>
              <a:rPr lang="en-US" dirty="0">
                <a:hlinkClick r:id="rId2"/>
              </a:rPr>
              <a:t>https://github.com/redhat-beyond/Smarticle/tree/main/projboard/tests</a:t>
            </a:r>
            <a:endParaRPr lang="en-US" dirty="0"/>
          </a:p>
          <a:p>
            <a:endParaRPr lang="en-US" dirty="0"/>
          </a:p>
          <a:p>
            <a:endParaRPr lang="he-IL" dirty="0"/>
          </a:p>
        </p:txBody>
      </p:sp>
      <p:sp>
        <p:nvSpPr>
          <p:cNvPr id="4" name="תיבת טקסט 3">
            <a:extLst>
              <a:ext uri="{FF2B5EF4-FFF2-40B4-BE49-F238E27FC236}">
                <a16:creationId xmlns:a16="http://schemas.microsoft.com/office/drawing/2014/main" id="{6694364D-86D3-417B-7DF1-596878423DEE}"/>
              </a:ext>
            </a:extLst>
          </p:cNvPr>
          <p:cNvSpPr txBox="1"/>
          <p:nvPr/>
        </p:nvSpPr>
        <p:spPr>
          <a:xfrm>
            <a:off x="736600" y="1998133"/>
            <a:ext cx="10989733" cy="2246769"/>
          </a:xfrm>
          <a:prstGeom prst="rect">
            <a:avLst/>
          </a:prstGeom>
          <a:noFill/>
        </p:spPr>
        <p:txBody>
          <a:bodyPr wrap="square" rtlCol="1">
            <a:spAutoFit/>
          </a:bodyPr>
          <a:lstStyle/>
          <a:p>
            <a:pPr algn="ctr"/>
            <a:r>
              <a:rPr lang="en-US" sz="2800" dirty="0"/>
              <a:t>In the tests we wanted to make sure the app won't crash and would know how to handle not only normal use but also edge cases. For example we wanted to make sure every page loads up properly (for normal use), searching for article that doesn't exist or searching for articles without any search content (for edge cases).</a:t>
            </a:r>
            <a:endParaRPr lang="he-IL" sz="2800" dirty="0"/>
          </a:p>
        </p:txBody>
      </p:sp>
    </p:spTree>
    <p:extLst>
      <p:ext uri="{BB962C8B-B14F-4D97-AF65-F5344CB8AC3E}">
        <p14:creationId xmlns:p14="http://schemas.microsoft.com/office/powerpoint/2010/main" val="1169253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53E6C43-0B65-8A75-80AA-DA66EBA70C2C}"/>
              </a:ext>
            </a:extLst>
          </p:cNvPr>
          <p:cNvSpPr>
            <a:spLocks noGrp="1"/>
          </p:cNvSpPr>
          <p:nvPr>
            <p:ph type="title"/>
          </p:nvPr>
        </p:nvSpPr>
        <p:spPr>
          <a:xfrm>
            <a:off x="669652" y="147773"/>
            <a:ext cx="10768607" cy="970450"/>
          </a:xfrm>
        </p:spPr>
        <p:txBody>
          <a:bodyPr>
            <a:normAutofit fontScale="90000"/>
          </a:bodyPr>
          <a:lstStyle/>
          <a:p>
            <a:r>
              <a:rPr lang="en-US" dirty="0"/>
              <a:t>A demonstration of tests being run in GitHub actions </a:t>
            </a:r>
            <a:endParaRPr lang="he-IL" dirty="0"/>
          </a:p>
        </p:txBody>
      </p:sp>
      <p:pic>
        <p:nvPicPr>
          <p:cNvPr id="4" name="תמונה 3">
            <a:extLst>
              <a:ext uri="{FF2B5EF4-FFF2-40B4-BE49-F238E27FC236}">
                <a16:creationId xmlns:a16="http://schemas.microsoft.com/office/drawing/2014/main" id="{AE2714FC-332C-43BA-A43C-BC99ADDEEBD1}"/>
              </a:ext>
            </a:extLst>
          </p:cNvPr>
          <p:cNvPicPr>
            <a:picLocks noChangeAspect="1"/>
          </p:cNvPicPr>
          <p:nvPr/>
        </p:nvPicPr>
        <p:blipFill>
          <a:blip r:embed="rId2"/>
          <a:stretch>
            <a:fillRect/>
          </a:stretch>
        </p:blipFill>
        <p:spPr>
          <a:xfrm>
            <a:off x="450071" y="1118223"/>
            <a:ext cx="11291857" cy="5417331"/>
          </a:xfrm>
          <a:prstGeom prst="rect">
            <a:avLst/>
          </a:prstGeom>
        </p:spPr>
      </p:pic>
      <p:sp>
        <p:nvSpPr>
          <p:cNvPr id="6" name="מלבן 5">
            <a:extLst>
              <a:ext uri="{FF2B5EF4-FFF2-40B4-BE49-F238E27FC236}">
                <a16:creationId xmlns:a16="http://schemas.microsoft.com/office/drawing/2014/main" id="{D8CE2DBA-B64D-C781-BDDB-0EB89AC29D5A}"/>
              </a:ext>
            </a:extLst>
          </p:cNvPr>
          <p:cNvSpPr/>
          <p:nvPr/>
        </p:nvSpPr>
        <p:spPr>
          <a:xfrm>
            <a:off x="4880008" y="4783756"/>
            <a:ext cx="6333424" cy="17132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מלבן 6">
            <a:extLst>
              <a:ext uri="{FF2B5EF4-FFF2-40B4-BE49-F238E27FC236}">
                <a16:creationId xmlns:a16="http://schemas.microsoft.com/office/drawing/2014/main" id="{99065CD5-2C8D-6D5B-2209-A53CFF518A60}"/>
              </a:ext>
            </a:extLst>
          </p:cNvPr>
          <p:cNvSpPr/>
          <p:nvPr/>
        </p:nvSpPr>
        <p:spPr>
          <a:xfrm>
            <a:off x="669652" y="3976874"/>
            <a:ext cx="304800" cy="1778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תיבת טקסט 7">
            <a:extLst>
              <a:ext uri="{FF2B5EF4-FFF2-40B4-BE49-F238E27FC236}">
                <a16:creationId xmlns:a16="http://schemas.microsoft.com/office/drawing/2014/main" id="{08B633E1-9259-3E3F-71BE-95ABA633D98A}"/>
              </a:ext>
            </a:extLst>
          </p:cNvPr>
          <p:cNvSpPr txBox="1"/>
          <p:nvPr/>
        </p:nvSpPr>
        <p:spPr>
          <a:xfrm>
            <a:off x="1013861" y="3880622"/>
            <a:ext cx="1395663" cy="369332"/>
          </a:xfrm>
          <a:prstGeom prst="rect">
            <a:avLst/>
          </a:prstGeom>
          <a:noFill/>
        </p:spPr>
        <p:txBody>
          <a:bodyPr wrap="square" rtlCol="1">
            <a:spAutoFit/>
          </a:bodyPr>
          <a:lstStyle/>
          <a:p>
            <a:r>
              <a:rPr lang="en-US" dirty="0">
                <a:solidFill>
                  <a:schemeClr val="bg1"/>
                </a:solidFill>
              </a:rPr>
              <a:t>MODEL</a:t>
            </a:r>
            <a:endParaRPr lang="he-IL" dirty="0">
              <a:solidFill>
                <a:schemeClr val="bg1"/>
              </a:solidFill>
            </a:endParaRPr>
          </a:p>
        </p:txBody>
      </p:sp>
      <p:sp>
        <p:nvSpPr>
          <p:cNvPr id="9" name="מלבן 8">
            <a:extLst>
              <a:ext uri="{FF2B5EF4-FFF2-40B4-BE49-F238E27FC236}">
                <a16:creationId xmlns:a16="http://schemas.microsoft.com/office/drawing/2014/main" id="{E17E1774-5D7C-E97F-1570-E43261B2DB30}"/>
              </a:ext>
            </a:extLst>
          </p:cNvPr>
          <p:cNvSpPr/>
          <p:nvPr/>
        </p:nvSpPr>
        <p:spPr>
          <a:xfrm>
            <a:off x="669652" y="4349371"/>
            <a:ext cx="304800" cy="1778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תיבת טקסט 10">
            <a:extLst>
              <a:ext uri="{FF2B5EF4-FFF2-40B4-BE49-F238E27FC236}">
                <a16:creationId xmlns:a16="http://schemas.microsoft.com/office/drawing/2014/main" id="{C89BE532-241C-B00F-539C-3EF634D836B0}"/>
              </a:ext>
            </a:extLst>
          </p:cNvPr>
          <p:cNvSpPr txBox="1"/>
          <p:nvPr/>
        </p:nvSpPr>
        <p:spPr>
          <a:xfrm>
            <a:off x="1013861" y="4253605"/>
            <a:ext cx="1395663" cy="369332"/>
          </a:xfrm>
          <a:prstGeom prst="rect">
            <a:avLst/>
          </a:prstGeom>
          <a:noFill/>
        </p:spPr>
        <p:txBody>
          <a:bodyPr wrap="square" rtlCol="1">
            <a:spAutoFit/>
          </a:bodyPr>
          <a:lstStyle/>
          <a:p>
            <a:r>
              <a:rPr lang="en-US" dirty="0">
                <a:solidFill>
                  <a:schemeClr val="bg1"/>
                </a:solidFill>
              </a:rPr>
              <a:t>CLIENT</a:t>
            </a:r>
            <a:endParaRPr lang="he-IL" dirty="0">
              <a:solidFill>
                <a:schemeClr val="bg1"/>
              </a:solidFill>
            </a:endParaRPr>
          </a:p>
        </p:txBody>
      </p:sp>
    </p:spTree>
    <p:extLst>
      <p:ext uri="{BB962C8B-B14F-4D97-AF65-F5344CB8AC3E}">
        <p14:creationId xmlns:p14="http://schemas.microsoft.com/office/powerpoint/2010/main" val="1615828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תיבת טקסט 18">
            <a:extLst>
              <a:ext uri="{FF2B5EF4-FFF2-40B4-BE49-F238E27FC236}">
                <a16:creationId xmlns:a16="http://schemas.microsoft.com/office/drawing/2014/main" id="{08A758D5-4BE0-2C73-1523-81E4A17922A5}"/>
              </a:ext>
            </a:extLst>
          </p:cNvPr>
          <p:cNvSpPr txBox="1"/>
          <p:nvPr/>
        </p:nvSpPr>
        <p:spPr>
          <a:xfrm>
            <a:off x="812516" y="2867567"/>
            <a:ext cx="1075266" cy="369332"/>
          </a:xfrm>
          <a:prstGeom prst="rect">
            <a:avLst/>
          </a:prstGeom>
          <a:noFill/>
        </p:spPr>
        <p:txBody>
          <a:bodyPr wrap="square" rtlCol="1">
            <a:spAutoFit/>
          </a:bodyPr>
          <a:lstStyle/>
          <a:p>
            <a:r>
              <a:rPr lang="en-US" dirty="0">
                <a:solidFill>
                  <a:schemeClr val="bg2"/>
                </a:solidFill>
              </a:rPr>
              <a:t>model</a:t>
            </a:r>
            <a:endParaRPr lang="he-IL" dirty="0">
              <a:solidFill>
                <a:schemeClr val="bg2"/>
              </a:solidFill>
            </a:endParaRPr>
          </a:p>
        </p:txBody>
      </p:sp>
      <p:sp>
        <p:nvSpPr>
          <p:cNvPr id="20" name="תיבת טקסט 19">
            <a:extLst>
              <a:ext uri="{FF2B5EF4-FFF2-40B4-BE49-F238E27FC236}">
                <a16:creationId xmlns:a16="http://schemas.microsoft.com/office/drawing/2014/main" id="{DF18B470-5DF5-1ADB-230A-00497CBC1706}"/>
              </a:ext>
            </a:extLst>
          </p:cNvPr>
          <p:cNvSpPr txBox="1"/>
          <p:nvPr/>
        </p:nvSpPr>
        <p:spPr>
          <a:xfrm>
            <a:off x="854848" y="3141133"/>
            <a:ext cx="1075266" cy="369332"/>
          </a:xfrm>
          <a:prstGeom prst="rect">
            <a:avLst/>
          </a:prstGeom>
          <a:noFill/>
        </p:spPr>
        <p:txBody>
          <a:bodyPr wrap="square" rtlCol="1">
            <a:spAutoFit/>
          </a:bodyPr>
          <a:lstStyle/>
          <a:p>
            <a:r>
              <a:rPr lang="en-US" dirty="0">
                <a:solidFill>
                  <a:schemeClr val="bg2"/>
                </a:solidFill>
              </a:rPr>
              <a:t>view</a:t>
            </a:r>
            <a:endParaRPr lang="he-IL" dirty="0">
              <a:solidFill>
                <a:schemeClr val="bg2"/>
              </a:solidFill>
            </a:endParaRPr>
          </a:p>
        </p:txBody>
      </p:sp>
      <p:pic>
        <p:nvPicPr>
          <p:cNvPr id="3" name="תמונה 2">
            <a:extLst>
              <a:ext uri="{FF2B5EF4-FFF2-40B4-BE49-F238E27FC236}">
                <a16:creationId xmlns:a16="http://schemas.microsoft.com/office/drawing/2014/main" id="{CE7F678E-912D-A5AF-8E8C-4B347F052529}"/>
              </a:ext>
            </a:extLst>
          </p:cNvPr>
          <p:cNvPicPr>
            <a:picLocks noChangeAspect="1"/>
          </p:cNvPicPr>
          <p:nvPr/>
        </p:nvPicPr>
        <p:blipFill rotWithShape="1">
          <a:blip r:embed="rId2"/>
          <a:srcRect t="1629"/>
          <a:stretch/>
        </p:blipFill>
        <p:spPr>
          <a:xfrm>
            <a:off x="854848" y="240632"/>
            <a:ext cx="10737712" cy="6374685"/>
          </a:xfrm>
          <a:prstGeom prst="rect">
            <a:avLst/>
          </a:prstGeom>
        </p:spPr>
      </p:pic>
      <p:sp>
        <p:nvSpPr>
          <p:cNvPr id="4" name="מלבן 3">
            <a:extLst>
              <a:ext uri="{FF2B5EF4-FFF2-40B4-BE49-F238E27FC236}">
                <a16:creationId xmlns:a16="http://schemas.microsoft.com/office/drawing/2014/main" id="{B78E396B-471A-3FE2-CB97-765174C4F01A}"/>
              </a:ext>
            </a:extLst>
          </p:cNvPr>
          <p:cNvSpPr/>
          <p:nvPr/>
        </p:nvSpPr>
        <p:spPr>
          <a:xfrm>
            <a:off x="1655544" y="240633"/>
            <a:ext cx="9394258" cy="2502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מלבן 4">
            <a:extLst>
              <a:ext uri="{FF2B5EF4-FFF2-40B4-BE49-F238E27FC236}">
                <a16:creationId xmlns:a16="http://schemas.microsoft.com/office/drawing/2014/main" id="{C4447DCA-0DBE-612C-B80F-765D141084FA}"/>
              </a:ext>
            </a:extLst>
          </p:cNvPr>
          <p:cNvSpPr/>
          <p:nvPr/>
        </p:nvSpPr>
        <p:spPr>
          <a:xfrm>
            <a:off x="1655544" y="534202"/>
            <a:ext cx="9394258" cy="6037801"/>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417088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תיבת טקסט 9">
            <a:extLst>
              <a:ext uri="{FF2B5EF4-FFF2-40B4-BE49-F238E27FC236}">
                <a16:creationId xmlns:a16="http://schemas.microsoft.com/office/drawing/2014/main" id="{CACF047F-AC66-F1B3-72D2-6F661FE7E2BF}"/>
              </a:ext>
            </a:extLst>
          </p:cNvPr>
          <p:cNvSpPr txBox="1"/>
          <p:nvPr/>
        </p:nvSpPr>
        <p:spPr>
          <a:xfrm>
            <a:off x="812516" y="2867567"/>
            <a:ext cx="1075266" cy="369332"/>
          </a:xfrm>
          <a:prstGeom prst="rect">
            <a:avLst/>
          </a:prstGeom>
          <a:noFill/>
        </p:spPr>
        <p:txBody>
          <a:bodyPr wrap="square" rtlCol="1">
            <a:spAutoFit/>
          </a:bodyPr>
          <a:lstStyle/>
          <a:p>
            <a:r>
              <a:rPr lang="en-US" dirty="0">
                <a:solidFill>
                  <a:schemeClr val="bg2"/>
                </a:solidFill>
              </a:rPr>
              <a:t>model</a:t>
            </a:r>
            <a:endParaRPr lang="he-IL" dirty="0">
              <a:solidFill>
                <a:schemeClr val="bg2"/>
              </a:solidFill>
            </a:endParaRPr>
          </a:p>
        </p:txBody>
      </p:sp>
      <p:sp>
        <p:nvSpPr>
          <p:cNvPr id="11" name="תיבת טקסט 10">
            <a:extLst>
              <a:ext uri="{FF2B5EF4-FFF2-40B4-BE49-F238E27FC236}">
                <a16:creationId xmlns:a16="http://schemas.microsoft.com/office/drawing/2014/main" id="{4FB245DF-992C-28C5-0177-3DECCC2DCD03}"/>
              </a:ext>
            </a:extLst>
          </p:cNvPr>
          <p:cNvSpPr txBox="1"/>
          <p:nvPr/>
        </p:nvSpPr>
        <p:spPr>
          <a:xfrm>
            <a:off x="854848" y="3141133"/>
            <a:ext cx="1075266" cy="369332"/>
          </a:xfrm>
          <a:prstGeom prst="rect">
            <a:avLst/>
          </a:prstGeom>
          <a:noFill/>
        </p:spPr>
        <p:txBody>
          <a:bodyPr wrap="square" rtlCol="1">
            <a:spAutoFit/>
          </a:bodyPr>
          <a:lstStyle/>
          <a:p>
            <a:r>
              <a:rPr lang="en-US" dirty="0">
                <a:solidFill>
                  <a:schemeClr val="bg2"/>
                </a:solidFill>
              </a:rPr>
              <a:t>view</a:t>
            </a:r>
            <a:endParaRPr lang="he-IL" dirty="0">
              <a:solidFill>
                <a:schemeClr val="bg2"/>
              </a:solidFill>
            </a:endParaRPr>
          </a:p>
        </p:txBody>
      </p:sp>
      <p:pic>
        <p:nvPicPr>
          <p:cNvPr id="4" name="תמונה 3">
            <a:extLst>
              <a:ext uri="{FF2B5EF4-FFF2-40B4-BE49-F238E27FC236}">
                <a16:creationId xmlns:a16="http://schemas.microsoft.com/office/drawing/2014/main" id="{661A3CF4-9BB1-EF6A-4A13-E3503958CA7F}"/>
              </a:ext>
            </a:extLst>
          </p:cNvPr>
          <p:cNvPicPr>
            <a:picLocks noChangeAspect="1"/>
          </p:cNvPicPr>
          <p:nvPr/>
        </p:nvPicPr>
        <p:blipFill>
          <a:blip r:embed="rId2"/>
          <a:stretch>
            <a:fillRect/>
          </a:stretch>
        </p:blipFill>
        <p:spPr>
          <a:xfrm>
            <a:off x="702733" y="444038"/>
            <a:ext cx="11032352" cy="6015984"/>
          </a:xfrm>
          <a:prstGeom prst="rect">
            <a:avLst/>
          </a:prstGeom>
        </p:spPr>
      </p:pic>
      <p:sp>
        <p:nvSpPr>
          <p:cNvPr id="12" name="מלבן 11">
            <a:extLst>
              <a:ext uri="{FF2B5EF4-FFF2-40B4-BE49-F238E27FC236}">
                <a16:creationId xmlns:a16="http://schemas.microsoft.com/office/drawing/2014/main" id="{8AD648F4-0962-08DB-8320-B8E41D53552C}"/>
              </a:ext>
            </a:extLst>
          </p:cNvPr>
          <p:cNvSpPr/>
          <p:nvPr/>
        </p:nvSpPr>
        <p:spPr>
          <a:xfrm>
            <a:off x="1350149" y="529390"/>
            <a:ext cx="10139115" cy="161019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מלבן 12">
            <a:extLst>
              <a:ext uri="{FF2B5EF4-FFF2-40B4-BE49-F238E27FC236}">
                <a16:creationId xmlns:a16="http://schemas.microsoft.com/office/drawing/2014/main" id="{971E4D47-A5DA-9532-7F83-2DEDE96227A7}"/>
              </a:ext>
            </a:extLst>
          </p:cNvPr>
          <p:cNvSpPr/>
          <p:nvPr/>
        </p:nvSpPr>
        <p:spPr>
          <a:xfrm>
            <a:off x="1350149" y="2224935"/>
            <a:ext cx="10139115" cy="10119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 name="מלבן 13">
            <a:extLst>
              <a:ext uri="{FF2B5EF4-FFF2-40B4-BE49-F238E27FC236}">
                <a16:creationId xmlns:a16="http://schemas.microsoft.com/office/drawing/2014/main" id="{8DDFEFB4-96E7-FD19-4FAC-4BA0C7E769EE}"/>
              </a:ext>
            </a:extLst>
          </p:cNvPr>
          <p:cNvSpPr/>
          <p:nvPr/>
        </p:nvSpPr>
        <p:spPr>
          <a:xfrm>
            <a:off x="1350147" y="3274230"/>
            <a:ext cx="10139117" cy="3185792"/>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410594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9E5B817-49FC-D459-B497-23715ADEC150}"/>
              </a:ext>
            </a:extLst>
          </p:cNvPr>
          <p:cNvSpPr>
            <a:spLocks noGrp="1"/>
          </p:cNvSpPr>
          <p:nvPr>
            <p:ph type="title"/>
          </p:nvPr>
        </p:nvSpPr>
        <p:spPr>
          <a:xfrm>
            <a:off x="919119" y="589370"/>
            <a:ext cx="10353762" cy="970450"/>
          </a:xfrm>
        </p:spPr>
        <p:txBody>
          <a:bodyPr>
            <a:normAutofit/>
          </a:bodyPr>
          <a:lstStyle/>
          <a:p>
            <a:r>
              <a:rPr lang="en-US" sz="5400" b="0" dirty="0">
                <a:solidFill>
                  <a:srgbClr val="D4D4D4"/>
                </a:solidFill>
                <a:effectLst/>
                <a:latin typeface="Consolas" panose="020B0609020204030204" pitchFamily="49" charset="0"/>
              </a:rPr>
              <a:t>Our Team:</a:t>
            </a:r>
          </a:p>
        </p:txBody>
      </p:sp>
      <p:sp>
        <p:nvSpPr>
          <p:cNvPr id="3" name="מציין מיקום תוכן 2">
            <a:extLst>
              <a:ext uri="{FF2B5EF4-FFF2-40B4-BE49-F238E27FC236}">
                <a16:creationId xmlns:a16="http://schemas.microsoft.com/office/drawing/2014/main" id="{05B8AA74-F5EA-C649-117D-2CFBD01919CF}"/>
              </a:ext>
            </a:extLst>
          </p:cNvPr>
          <p:cNvSpPr>
            <a:spLocks noGrp="1"/>
          </p:cNvSpPr>
          <p:nvPr>
            <p:ph sz="quarter" idx="13"/>
          </p:nvPr>
        </p:nvSpPr>
        <p:spPr>
          <a:xfrm>
            <a:off x="1601625" y="1754271"/>
            <a:ext cx="8988749" cy="4254477"/>
          </a:xfrm>
        </p:spPr>
        <p:txBody>
          <a:bodyPr>
            <a:normAutofit lnSpcReduction="10000"/>
          </a:bodyPr>
          <a:lstStyle/>
          <a:p>
            <a:pPr marL="36900" indent="0" algn="ctr">
              <a:buNone/>
            </a:pPr>
            <a:r>
              <a:rPr lang="en-US" sz="4400" b="0" dirty="0">
                <a:solidFill>
                  <a:srgbClr val="D4D4D4"/>
                </a:solidFill>
                <a:effectLst/>
                <a:latin typeface="Consolas" panose="020B0609020204030204" pitchFamily="49" charset="0"/>
              </a:rPr>
              <a:t>Amit Finzi</a:t>
            </a:r>
            <a:endParaRPr lang="en-US" sz="4400" dirty="0">
              <a:solidFill>
                <a:srgbClr val="808080"/>
              </a:solidFill>
              <a:effectLst/>
              <a:latin typeface="Consolas" panose="020B0609020204030204" pitchFamily="49" charset="0"/>
            </a:endParaRPr>
          </a:p>
          <a:p>
            <a:pPr marL="36900" indent="0" algn="ctr">
              <a:buNone/>
            </a:pPr>
            <a:r>
              <a:rPr lang="en-US" sz="4400" b="0" dirty="0">
                <a:solidFill>
                  <a:srgbClr val="D4D4D4"/>
                </a:solidFill>
                <a:effectLst/>
                <a:latin typeface="Consolas" panose="020B0609020204030204" pitchFamily="49" charset="0"/>
              </a:rPr>
              <a:t>Rawad AbuSaleh</a:t>
            </a:r>
            <a:endParaRPr lang="en-US" sz="4400" dirty="0">
              <a:solidFill>
                <a:srgbClr val="D4D4D4"/>
              </a:solidFill>
              <a:effectLst/>
              <a:latin typeface="Consolas" panose="020B0609020204030204" pitchFamily="49" charset="0"/>
            </a:endParaRPr>
          </a:p>
          <a:p>
            <a:pPr marL="36900" indent="0" algn="ctr">
              <a:buNone/>
            </a:pPr>
            <a:r>
              <a:rPr lang="en-US" sz="4400" b="0" dirty="0">
                <a:solidFill>
                  <a:srgbClr val="D4D4D4"/>
                </a:solidFill>
                <a:effectLst/>
                <a:latin typeface="Consolas" panose="020B0609020204030204" pitchFamily="49" charset="0"/>
              </a:rPr>
              <a:t>Yael Noyman</a:t>
            </a:r>
          </a:p>
          <a:p>
            <a:pPr marL="36900" indent="0" algn="ctr">
              <a:buNone/>
            </a:pPr>
            <a:r>
              <a:rPr lang="en-US" sz="4400" b="0" dirty="0">
                <a:solidFill>
                  <a:srgbClr val="D4D4D4"/>
                </a:solidFill>
                <a:effectLst/>
                <a:latin typeface="Consolas" panose="020B0609020204030204" pitchFamily="49" charset="0"/>
              </a:rPr>
              <a:t>Shalev Roimi</a:t>
            </a:r>
            <a:endParaRPr lang="en-US" sz="4400" dirty="0">
              <a:solidFill>
                <a:srgbClr val="D4D4D4"/>
              </a:solidFill>
              <a:effectLst/>
              <a:latin typeface="Consolas" panose="020B0609020204030204" pitchFamily="49" charset="0"/>
            </a:endParaRPr>
          </a:p>
          <a:p>
            <a:pPr marL="36900" indent="0" algn="ctr">
              <a:buNone/>
            </a:pPr>
            <a:r>
              <a:rPr lang="en-US" sz="4400" b="0" dirty="0">
                <a:solidFill>
                  <a:srgbClr val="D4D4D4"/>
                </a:solidFill>
                <a:effectLst/>
                <a:latin typeface="Consolas" panose="020B0609020204030204" pitchFamily="49" charset="0"/>
              </a:rPr>
              <a:t>Anas Khader Mhameed</a:t>
            </a:r>
            <a:endParaRPr lang="en-US" sz="4400" dirty="0">
              <a:solidFill>
                <a:srgbClr val="808080"/>
              </a:solidFill>
              <a:effectLst/>
              <a:latin typeface="Consolas" panose="020B0609020204030204" pitchFamily="49" charset="0"/>
            </a:endParaRPr>
          </a:p>
          <a:p>
            <a:pPr marL="36900" indent="0" algn="ctr">
              <a:buNone/>
            </a:pPr>
            <a:endParaRPr lang="he-IL" sz="3200" dirty="0"/>
          </a:p>
        </p:txBody>
      </p:sp>
    </p:spTree>
    <p:extLst>
      <p:ext uri="{BB962C8B-B14F-4D97-AF65-F5344CB8AC3E}">
        <p14:creationId xmlns:p14="http://schemas.microsoft.com/office/powerpoint/2010/main" val="1754074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F39CBF3C-15B1-9370-BAF3-6A195C2507B4}"/>
              </a:ext>
            </a:extLst>
          </p:cNvPr>
          <p:cNvPicPr>
            <a:picLocks noChangeAspect="1"/>
          </p:cNvPicPr>
          <p:nvPr/>
        </p:nvPicPr>
        <p:blipFill>
          <a:blip r:embed="rId2"/>
          <a:stretch>
            <a:fillRect/>
          </a:stretch>
        </p:blipFill>
        <p:spPr>
          <a:xfrm>
            <a:off x="702643" y="118600"/>
            <a:ext cx="11040177" cy="6620799"/>
          </a:xfrm>
          <a:prstGeom prst="rect">
            <a:avLst/>
          </a:prstGeom>
        </p:spPr>
      </p:pic>
      <p:sp>
        <p:nvSpPr>
          <p:cNvPr id="6" name="מלבן 5">
            <a:extLst>
              <a:ext uri="{FF2B5EF4-FFF2-40B4-BE49-F238E27FC236}">
                <a16:creationId xmlns:a16="http://schemas.microsoft.com/office/drawing/2014/main" id="{093B45B2-475B-9384-40A8-05DFB9EEE0CD}"/>
              </a:ext>
            </a:extLst>
          </p:cNvPr>
          <p:cNvSpPr/>
          <p:nvPr/>
        </p:nvSpPr>
        <p:spPr>
          <a:xfrm>
            <a:off x="1234645" y="1511166"/>
            <a:ext cx="10392672" cy="35420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מלבן 6">
            <a:extLst>
              <a:ext uri="{FF2B5EF4-FFF2-40B4-BE49-F238E27FC236}">
                <a16:creationId xmlns:a16="http://schemas.microsoft.com/office/drawing/2014/main" id="{6E012191-80BE-88B0-E4FE-80754F17BD62}"/>
              </a:ext>
            </a:extLst>
          </p:cNvPr>
          <p:cNvSpPr/>
          <p:nvPr/>
        </p:nvSpPr>
        <p:spPr>
          <a:xfrm>
            <a:off x="1234644" y="5120640"/>
            <a:ext cx="10392672" cy="1174283"/>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777393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6566A58-BE53-756B-C7C5-BF63B61E8D6A}"/>
              </a:ext>
            </a:extLst>
          </p:cNvPr>
          <p:cNvSpPr>
            <a:spLocks noGrp="1"/>
          </p:cNvSpPr>
          <p:nvPr>
            <p:ph type="title"/>
          </p:nvPr>
        </p:nvSpPr>
        <p:spPr>
          <a:xfrm>
            <a:off x="730915" y="2338938"/>
            <a:ext cx="10492141" cy="1512673"/>
          </a:xfrm>
        </p:spPr>
        <p:txBody>
          <a:bodyPr>
            <a:normAutofit fontScale="90000"/>
          </a:bodyPr>
          <a:lstStyle/>
          <a:p>
            <a:r>
              <a:rPr lang="en-US" sz="5400" dirty="0"/>
              <a:t>Individuals experience</a:t>
            </a:r>
            <a:br>
              <a:rPr lang="en-US" sz="5400" dirty="0"/>
            </a:br>
            <a:r>
              <a:rPr lang="en-US" sz="5400" dirty="0"/>
              <a:t>and development challenges</a:t>
            </a:r>
            <a:endParaRPr lang="he-IL" sz="5400" dirty="0"/>
          </a:p>
        </p:txBody>
      </p:sp>
    </p:spTree>
    <p:extLst>
      <p:ext uri="{BB962C8B-B14F-4D97-AF65-F5344CB8AC3E}">
        <p14:creationId xmlns:p14="http://schemas.microsoft.com/office/powerpoint/2010/main" val="2747136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9CE16C3-74E4-0832-FD9A-69B5927C4278}"/>
              </a:ext>
            </a:extLst>
          </p:cNvPr>
          <p:cNvSpPr>
            <a:spLocks noGrp="1"/>
          </p:cNvSpPr>
          <p:nvPr>
            <p:ph type="title"/>
          </p:nvPr>
        </p:nvSpPr>
        <p:spPr>
          <a:xfrm>
            <a:off x="730915" y="2226644"/>
            <a:ext cx="10353762" cy="970450"/>
          </a:xfrm>
        </p:spPr>
        <p:txBody>
          <a:bodyPr>
            <a:normAutofit/>
          </a:bodyPr>
          <a:lstStyle/>
          <a:p>
            <a:r>
              <a:rPr lang="en-US" sz="5400" dirty="0"/>
              <a:t>Questions?</a:t>
            </a:r>
            <a:endParaRPr lang="he-IL" sz="5400" dirty="0"/>
          </a:p>
        </p:txBody>
      </p:sp>
    </p:spTree>
    <p:extLst>
      <p:ext uri="{BB962C8B-B14F-4D97-AF65-F5344CB8AC3E}">
        <p14:creationId xmlns:p14="http://schemas.microsoft.com/office/powerpoint/2010/main" val="501399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98F3FA0-C968-213C-2E26-384FB7146DE0}"/>
              </a:ext>
            </a:extLst>
          </p:cNvPr>
          <p:cNvSpPr>
            <a:spLocks noGrp="1"/>
          </p:cNvSpPr>
          <p:nvPr>
            <p:ph type="title"/>
          </p:nvPr>
        </p:nvSpPr>
        <p:spPr/>
        <p:txBody>
          <a:bodyPr>
            <a:normAutofit/>
          </a:bodyPr>
          <a:lstStyle/>
          <a:p>
            <a:r>
              <a:rPr lang="en-US" sz="5400" dirty="0"/>
              <a:t>Description of the application:</a:t>
            </a:r>
            <a:endParaRPr lang="he-IL" sz="5400" dirty="0"/>
          </a:p>
        </p:txBody>
      </p:sp>
      <p:sp>
        <p:nvSpPr>
          <p:cNvPr id="3" name="מציין מיקום תוכן 2">
            <a:extLst>
              <a:ext uri="{FF2B5EF4-FFF2-40B4-BE49-F238E27FC236}">
                <a16:creationId xmlns:a16="http://schemas.microsoft.com/office/drawing/2014/main" id="{340349C9-41FB-BB35-F8F9-E2B5603B2494}"/>
              </a:ext>
            </a:extLst>
          </p:cNvPr>
          <p:cNvSpPr>
            <a:spLocks noGrp="1"/>
          </p:cNvSpPr>
          <p:nvPr>
            <p:ph sz="quarter" idx="13"/>
          </p:nvPr>
        </p:nvSpPr>
        <p:spPr>
          <a:xfrm>
            <a:off x="1132331" y="1716946"/>
            <a:ext cx="10363826" cy="3424107"/>
          </a:xfrm>
        </p:spPr>
        <p:txBody>
          <a:bodyPr>
            <a:noAutofit/>
          </a:bodyPr>
          <a:lstStyle/>
          <a:p>
            <a:pPr marL="36900" indent="0" algn="l">
              <a:buNone/>
            </a:pPr>
            <a:r>
              <a:rPr lang="en-US" sz="3200" b="0" dirty="0">
                <a:solidFill>
                  <a:srgbClr val="D4D4D4"/>
                </a:solidFill>
                <a:effectLst/>
                <a:latin typeface="Consolas" panose="020B0609020204030204" pitchFamily="49" charset="0"/>
              </a:rPr>
              <a:t>Smarticle is a social network intended to share knowledge through blogs posts. </a:t>
            </a:r>
          </a:p>
          <a:p>
            <a:pPr marL="36900" indent="0" algn="l">
              <a:buNone/>
            </a:pPr>
            <a:r>
              <a:rPr lang="en-US" sz="3200" b="0" dirty="0">
                <a:solidFill>
                  <a:srgbClr val="D4D4D4"/>
                </a:solidFill>
                <a:effectLst/>
                <a:latin typeface="Consolas" panose="020B0609020204030204" pitchFamily="49" charset="0"/>
              </a:rPr>
              <a:t>Each user can write his own article on his desired subject and share his knowledge. </a:t>
            </a:r>
          </a:p>
          <a:p>
            <a:pPr marL="36900" indent="0" algn="l">
              <a:buNone/>
            </a:pPr>
            <a:r>
              <a:rPr lang="en-US" sz="3200" b="0" dirty="0">
                <a:solidFill>
                  <a:srgbClr val="D4D4D4"/>
                </a:solidFill>
                <a:effectLst/>
                <a:latin typeface="Consolas" panose="020B0609020204030204" pitchFamily="49" charset="0"/>
              </a:rPr>
              <a:t>We believe in the freedom of expression and would like to give users the ability sharing their thoughts and experiences.</a:t>
            </a:r>
          </a:p>
        </p:txBody>
      </p:sp>
    </p:spTree>
    <p:extLst>
      <p:ext uri="{BB962C8B-B14F-4D97-AF65-F5344CB8AC3E}">
        <p14:creationId xmlns:p14="http://schemas.microsoft.com/office/powerpoint/2010/main" val="2452274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59F5958-0D8D-20EF-6206-076E905BABE2}"/>
              </a:ext>
            </a:extLst>
          </p:cNvPr>
          <p:cNvSpPr>
            <a:spLocks noGrp="1"/>
          </p:cNvSpPr>
          <p:nvPr>
            <p:ph type="title"/>
          </p:nvPr>
        </p:nvSpPr>
        <p:spPr/>
        <p:txBody>
          <a:bodyPr>
            <a:normAutofit/>
          </a:bodyPr>
          <a:lstStyle/>
          <a:p>
            <a:r>
              <a:rPr lang="en-US" sz="5400" dirty="0"/>
              <a:t>Architecture</a:t>
            </a:r>
            <a:endParaRPr lang="he-IL" sz="5400" dirty="0"/>
          </a:p>
        </p:txBody>
      </p:sp>
      <p:sp>
        <p:nvSpPr>
          <p:cNvPr id="3" name="מציין מיקום תוכן 2">
            <a:extLst>
              <a:ext uri="{FF2B5EF4-FFF2-40B4-BE49-F238E27FC236}">
                <a16:creationId xmlns:a16="http://schemas.microsoft.com/office/drawing/2014/main" id="{78BBFE42-5187-CC89-1005-69E7C9D10993}"/>
              </a:ext>
            </a:extLst>
          </p:cNvPr>
          <p:cNvSpPr>
            <a:spLocks noGrp="1"/>
          </p:cNvSpPr>
          <p:nvPr>
            <p:ph sz="quarter" idx="13"/>
          </p:nvPr>
        </p:nvSpPr>
        <p:spPr>
          <a:xfrm>
            <a:off x="1250658" y="1580050"/>
            <a:ext cx="10482537" cy="3754575"/>
          </a:xfrm>
        </p:spPr>
        <p:txBody>
          <a:bodyPr>
            <a:noAutofit/>
          </a:bodyPr>
          <a:lstStyle/>
          <a:p>
            <a:pPr marL="36900" indent="0" algn="l">
              <a:buNone/>
            </a:pPr>
            <a:r>
              <a:rPr lang="en-US" sz="3200" dirty="0"/>
              <a:t>The project's architecture is MVT (Django's MVC).</a:t>
            </a:r>
          </a:p>
          <a:p>
            <a:pPr marL="36900" indent="0" algn="l">
              <a:buNone/>
            </a:pPr>
            <a:r>
              <a:rPr lang="en-US" sz="3200" dirty="0"/>
              <a:t>When making a django app we divide our app to 3 designed patterns.</a:t>
            </a:r>
          </a:p>
          <a:p>
            <a:pPr marL="36900" indent="0" algn="l">
              <a:buNone/>
            </a:pPr>
            <a:r>
              <a:rPr lang="en-US" sz="3200" dirty="0"/>
              <a:t>Model - managing the data and the links to DB.</a:t>
            </a:r>
          </a:p>
          <a:p>
            <a:pPr marL="36900" indent="0" algn="l">
              <a:buNone/>
            </a:pPr>
            <a:r>
              <a:rPr lang="en-US" sz="3200" dirty="0"/>
              <a:t>View - the API/controller that links the data and the UI and respond to clients requests.</a:t>
            </a:r>
          </a:p>
          <a:p>
            <a:pPr marL="36900" indent="0" algn="l">
              <a:buNone/>
            </a:pPr>
            <a:r>
              <a:rPr lang="en-US" sz="3200" dirty="0"/>
              <a:t>Template - html parts responsible what the clients see.</a:t>
            </a:r>
            <a:endParaRPr lang="he-IL" sz="3200" dirty="0"/>
          </a:p>
        </p:txBody>
      </p:sp>
    </p:spTree>
    <p:extLst>
      <p:ext uri="{BB962C8B-B14F-4D97-AF65-F5344CB8AC3E}">
        <p14:creationId xmlns:p14="http://schemas.microsoft.com/office/powerpoint/2010/main" val="2266529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F85092B-7F4C-B365-840B-B93050E79F4B}"/>
              </a:ext>
            </a:extLst>
          </p:cNvPr>
          <p:cNvSpPr>
            <a:spLocks noGrp="1"/>
          </p:cNvSpPr>
          <p:nvPr>
            <p:ph type="title"/>
          </p:nvPr>
        </p:nvSpPr>
        <p:spPr>
          <a:xfrm>
            <a:off x="-3388049" y="590349"/>
            <a:ext cx="10353762" cy="970450"/>
          </a:xfrm>
        </p:spPr>
        <p:txBody>
          <a:bodyPr>
            <a:normAutofit/>
          </a:bodyPr>
          <a:lstStyle/>
          <a:p>
            <a:r>
              <a:rPr lang="en-US" sz="5400" dirty="0"/>
              <a:t>ERD</a:t>
            </a:r>
            <a:endParaRPr lang="he-IL" sz="5400" dirty="0"/>
          </a:p>
        </p:txBody>
      </p:sp>
      <p:pic>
        <p:nvPicPr>
          <p:cNvPr id="4" name="מציין מיקום תוכן 3">
            <a:extLst>
              <a:ext uri="{FF2B5EF4-FFF2-40B4-BE49-F238E27FC236}">
                <a16:creationId xmlns:a16="http://schemas.microsoft.com/office/drawing/2014/main" id="{95BDAEBB-2CFA-5797-0D52-81CEC9E60563}"/>
              </a:ext>
            </a:extLst>
          </p:cNvPr>
          <p:cNvPicPr>
            <a:picLocks noGrp="1" noChangeAspect="1"/>
          </p:cNvPicPr>
          <p:nvPr>
            <p:ph sz="quarter" idx="13"/>
          </p:nvPr>
        </p:nvPicPr>
        <p:blipFill>
          <a:blip r:embed="rId2"/>
          <a:stretch>
            <a:fillRect/>
          </a:stretch>
        </p:blipFill>
        <p:spPr>
          <a:xfrm>
            <a:off x="3091071" y="317510"/>
            <a:ext cx="7991060" cy="6421220"/>
          </a:xfrm>
          <a:prstGeom prst="rect">
            <a:avLst/>
          </a:prstGeom>
        </p:spPr>
      </p:pic>
    </p:spTree>
    <p:extLst>
      <p:ext uri="{BB962C8B-B14F-4D97-AF65-F5344CB8AC3E}">
        <p14:creationId xmlns:p14="http://schemas.microsoft.com/office/powerpoint/2010/main" val="92951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7375436-738B-D01E-EDC1-B1FB5C41B61D}"/>
              </a:ext>
            </a:extLst>
          </p:cNvPr>
          <p:cNvSpPr>
            <a:spLocks noGrp="1"/>
          </p:cNvSpPr>
          <p:nvPr>
            <p:ph type="title"/>
          </p:nvPr>
        </p:nvSpPr>
        <p:spPr>
          <a:xfrm>
            <a:off x="-308718" y="460513"/>
            <a:ext cx="3439544" cy="970450"/>
          </a:xfrm>
        </p:spPr>
        <p:txBody>
          <a:bodyPr>
            <a:normAutofit/>
          </a:bodyPr>
          <a:lstStyle/>
          <a:p>
            <a:r>
              <a:rPr lang="en-US" sz="5400" dirty="0"/>
              <a:t>DFD</a:t>
            </a:r>
            <a:endParaRPr lang="he-IL" sz="5400" dirty="0"/>
          </a:p>
        </p:txBody>
      </p:sp>
      <p:pic>
        <p:nvPicPr>
          <p:cNvPr id="4" name="Picture 1" descr="Diagram&#10;&#10;Description automatically generated">
            <a:extLst>
              <a:ext uri="{FF2B5EF4-FFF2-40B4-BE49-F238E27FC236}">
                <a16:creationId xmlns:a16="http://schemas.microsoft.com/office/drawing/2014/main" id="{249ED9E2-49F3-47CE-BB92-D0F37541F2B4}"/>
              </a:ext>
            </a:extLst>
          </p:cNvPr>
          <p:cNvPicPr>
            <a:picLocks noChangeAspect="1"/>
          </p:cNvPicPr>
          <p:nvPr/>
        </p:nvPicPr>
        <p:blipFill rotWithShape="1">
          <a:blip r:embed="rId2">
            <a:extLst>
              <a:ext uri="{28A0092B-C50C-407E-A947-70E740481C1C}">
                <a14:useLocalDpi xmlns:a14="http://schemas.microsoft.com/office/drawing/2010/main" val="0"/>
              </a:ext>
            </a:extLst>
          </a:blip>
          <a:srcRect l="14421" t="-44" r="9232" b="5982"/>
          <a:stretch/>
        </p:blipFill>
        <p:spPr>
          <a:xfrm rot="16200000">
            <a:off x="3703932" y="-1103194"/>
            <a:ext cx="6248401" cy="9064387"/>
          </a:xfrm>
          <a:prstGeom prst="rect">
            <a:avLst/>
          </a:prstGeom>
        </p:spPr>
      </p:pic>
    </p:spTree>
    <p:extLst>
      <p:ext uri="{BB962C8B-B14F-4D97-AF65-F5344CB8AC3E}">
        <p14:creationId xmlns:p14="http://schemas.microsoft.com/office/powerpoint/2010/main" val="928148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CC551D43-62AB-F8CC-B8E2-08FAABE93FBE}"/>
              </a:ext>
            </a:extLst>
          </p:cNvPr>
          <p:cNvSpPr txBox="1">
            <a:spLocks/>
          </p:cNvSpPr>
          <p:nvPr/>
        </p:nvSpPr>
        <p:spPr>
          <a:xfrm>
            <a:off x="-308718" y="460513"/>
            <a:ext cx="3439544"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1"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r>
              <a:rPr lang="en-US" sz="5400" dirty="0"/>
              <a:t>DFD</a:t>
            </a:r>
            <a:endParaRPr lang="he-IL" sz="5400" dirty="0"/>
          </a:p>
        </p:txBody>
      </p:sp>
      <p:pic>
        <p:nvPicPr>
          <p:cNvPr id="5" name="Picture 26" descr="Diagram&#10;&#10;Description automatically generated">
            <a:extLst>
              <a:ext uri="{FF2B5EF4-FFF2-40B4-BE49-F238E27FC236}">
                <a16:creationId xmlns:a16="http://schemas.microsoft.com/office/drawing/2014/main" id="{84102E0D-CFDB-D929-99F4-4DBAFC7F67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696786" y="-1079465"/>
            <a:ext cx="6397487" cy="9016928"/>
          </a:xfrm>
          <a:prstGeom prst="rect">
            <a:avLst/>
          </a:prstGeom>
        </p:spPr>
      </p:pic>
    </p:spTree>
    <p:extLst>
      <p:ext uri="{BB962C8B-B14F-4D97-AF65-F5344CB8AC3E}">
        <p14:creationId xmlns:p14="http://schemas.microsoft.com/office/powerpoint/2010/main" val="3846849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59473ED-0DDD-8DAA-F3E5-5F2A6BF5CE5D}"/>
              </a:ext>
            </a:extLst>
          </p:cNvPr>
          <p:cNvSpPr>
            <a:spLocks noGrp="1"/>
          </p:cNvSpPr>
          <p:nvPr>
            <p:ph type="title"/>
          </p:nvPr>
        </p:nvSpPr>
        <p:spPr>
          <a:xfrm>
            <a:off x="919119" y="166838"/>
            <a:ext cx="10353762" cy="970450"/>
          </a:xfrm>
        </p:spPr>
        <p:txBody>
          <a:bodyPr>
            <a:normAutofit/>
          </a:bodyPr>
          <a:lstStyle/>
          <a:p>
            <a:r>
              <a:rPr lang="en-US" sz="5400" dirty="0"/>
              <a:t>DB </a:t>
            </a:r>
            <a:endParaRPr lang="he-IL" sz="5400" dirty="0"/>
          </a:p>
        </p:txBody>
      </p:sp>
      <p:pic>
        <p:nvPicPr>
          <p:cNvPr id="5" name="תמונה 4">
            <a:extLst>
              <a:ext uri="{FF2B5EF4-FFF2-40B4-BE49-F238E27FC236}">
                <a16:creationId xmlns:a16="http://schemas.microsoft.com/office/drawing/2014/main" id="{DAE784AF-D7AA-AFBB-854A-85D4074297A3}"/>
              </a:ext>
            </a:extLst>
          </p:cNvPr>
          <p:cNvPicPr>
            <a:picLocks noChangeAspect="1"/>
          </p:cNvPicPr>
          <p:nvPr/>
        </p:nvPicPr>
        <p:blipFill>
          <a:blip r:embed="rId2"/>
          <a:stretch>
            <a:fillRect/>
          </a:stretch>
        </p:blipFill>
        <p:spPr>
          <a:xfrm>
            <a:off x="625642" y="1137288"/>
            <a:ext cx="11001676" cy="5418777"/>
          </a:xfrm>
          <a:prstGeom prst="rect">
            <a:avLst/>
          </a:prstGeom>
        </p:spPr>
      </p:pic>
    </p:spTree>
    <p:extLst>
      <p:ext uri="{BB962C8B-B14F-4D97-AF65-F5344CB8AC3E}">
        <p14:creationId xmlns:p14="http://schemas.microsoft.com/office/powerpoint/2010/main" val="3091815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BAC9771-0A8D-73B4-170A-9528163BCB03}"/>
              </a:ext>
            </a:extLst>
          </p:cNvPr>
          <p:cNvSpPr>
            <a:spLocks noGrp="1"/>
          </p:cNvSpPr>
          <p:nvPr>
            <p:ph type="title"/>
          </p:nvPr>
        </p:nvSpPr>
        <p:spPr>
          <a:xfrm>
            <a:off x="827168" y="609601"/>
            <a:ext cx="10353762" cy="970450"/>
          </a:xfrm>
        </p:spPr>
        <p:txBody>
          <a:bodyPr>
            <a:normAutofit/>
          </a:bodyPr>
          <a:lstStyle/>
          <a:p>
            <a:r>
              <a:rPr lang="en-US" sz="5400" dirty="0"/>
              <a:t>Articles</a:t>
            </a:r>
            <a:endParaRPr lang="he-IL" sz="5400" dirty="0"/>
          </a:p>
        </p:txBody>
      </p:sp>
      <p:pic>
        <p:nvPicPr>
          <p:cNvPr id="5" name="תמונה 4">
            <a:extLst>
              <a:ext uri="{FF2B5EF4-FFF2-40B4-BE49-F238E27FC236}">
                <a16:creationId xmlns:a16="http://schemas.microsoft.com/office/drawing/2014/main" id="{0A7B1EAA-CEF3-919B-56AF-2C8D8AA2C869}"/>
              </a:ext>
            </a:extLst>
          </p:cNvPr>
          <p:cNvPicPr>
            <a:picLocks noChangeAspect="1"/>
          </p:cNvPicPr>
          <p:nvPr/>
        </p:nvPicPr>
        <p:blipFill>
          <a:blip r:embed="rId2"/>
          <a:stretch>
            <a:fillRect/>
          </a:stretch>
        </p:blipFill>
        <p:spPr>
          <a:xfrm>
            <a:off x="654519" y="1731234"/>
            <a:ext cx="10943924" cy="4517165"/>
          </a:xfrm>
          <a:prstGeom prst="rect">
            <a:avLst/>
          </a:prstGeom>
        </p:spPr>
      </p:pic>
    </p:spTree>
    <p:extLst>
      <p:ext uri="{BB962C8B-B14F-4D97-AF65-F5344CB8AC3E}">
        <p14:creationId xmlns:p14="http://schemas.microsoft.com/office/powerpoint/2010/main" val="27946048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צפחה">
  <a:themeElements>
    <a:clrScheme name="צפחה">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צפחה">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צפחה">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TM04033929[[fn=צפחה]]</Template>
  <TotalTime>206</TotalTime>
  <Words>342</Words>
  <Application>Microsoft Office PowerPoint</Application>
  <PresentationFormat>מסך רחב</PresentationFormat>
  <Paragraphs>44</Paragraphs>
  <Slides>22</Slides>
  <Notes>0</Notes>
  <HiddenSlides>0</HiddenSlides>
  <MMClips>1</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22</vt:i4>
      </vt:variant>
    </vt:vector>
  </HeadingPairs>
  <TitlesOfParts>
    <vt:vector size="26" baseType="lpstr">
      <vt:lpstr>Calisto MT</vt:lpstr>
      <vt:lpstr>Consolas</vt:lpstr>
      <vt:lpstr>Wingdings 2</vt:lpstr>
      <vt:lpstr>צפחה</vt:lpstr>
      <vt:lpstr> </vt:lpstr>
      <vt:lpstr>Our Team:</vt:lpstr>
      <vt:lpstr>Description of the application:</vt:lpstr>
      <vt:lpstr>Architecture</vt:lpstr>
      <vt:lpstr>ERD</vt:lpstr>
      <vt:lpstr>DFD</vt:lpstr>
      <vt:lpstr>מצגת של PowerPoint‏</vt:lpstr>
      <vt:lpstr>DB </vt:lpstr>
      <vt:lpstr>Articles</vt:lpstr>
      <vt:lpstr>Subjects</vt:lpstr>
      <vt:lpstr>Users</vt:lpstr>
      <vt:lpstr>Likes and Views</vt:lpstr>
      <vt:lpstr>Features Demo using our UI</vt:lpstr>
      <vt:lpstr>Development process:</vt:lpstr>
      <vt:lpstr>מצגת של PowerPoint‏</vt:lpstr>
      <vt:lpstr>About the tests</vt:lpstr>
      <vt:lpstr>A demonstration of tests being run in GitHub actions </vt:lpstr>
      <vt:lpstr>מצגת של PowerPoint‏</vt:lpstr>
      <vt:lpstr>מצגת של PowerPoint‏</vt:lpstr>
      <vt:lpstr>מצגת של PowerPoint‏</vt:lpstr>
      <vt:lpstr>Individuals experience and development challenges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יעל</dc:creator>
  <cp:lastModifiedBy>עמית רוימי</cp:lastModifiedBy>
  <cp:revision>12</cp:revision>
  <dcterms:created xsi:type="dcterms:W3CDTF">2023-01-03T18:03:35Z</dcterms:created>
  <dcterms:modified xsi:type="dcterms:W3CDTF">2023-01-22T16:32:18Z</dcterms:modified>
</cp:coreProperties>
</file>