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42"/>
  </p:notesMasterIdLst>
  <p:handoutMasterIdLst>
    <p:handoutMasterId r:id="rId43"/>
  </p:handoutMasterIdLst>
  <p:sldIdLst>
    <p:sldId id="812" r:id="rId3"/>
    <p:sldId id="813" r:id="rId4"/>
    <p:sldId id="871" r:id="rId5"/>
    <p:sldId id="872" r:id="rId6"/>
    <p:sldId id="903" r:id="rId7"/>
    <p:sldId id="873" r:id="rId8"/>
    <p:sldId id="874" r:id="rId9"/>
    <p:sldId id="901" r:id="rId10"/>
    <p:sldId id="902" r:id="rId11"/>
    <p:sldId id="875" r:id="rId12"/>
    <p:sldId id="877" r:id="rId13"/>
    <p:sldId id="500" r:id="rId14"/>
    <p:sldId id="786" r:id="rId15"/>
    <p:sldId id="791" r:id="rId16"/>
    <p:sldId id="928" r:id="rId17"/>
    <p:sldId id="929" r:id="rId18"/>
    <p:sldId id="867" r:id="rId19"/>
    <p:sldId id="911" r:id="rId20"/>
    <p:sldId id="922" r:id="rId21"/>
    <p:sldId id="930" r:id="rId22"/>
    <p:sldId id="931" r:id="rId23"/>
    <p:sldId id="932" r:id="rId24"/>
    <p:sldId id="878" r:id="rId25"/>
    <p:sldId id="907" r:id="rId26"/>
    <p:sldId id="912" r:id="rId27"/>
    <p:sldId id="913" r:id="rId28"/>
    <p:sldId id="923" r:id="rId29"/>
    <p:sldId id="924" r:id="rId30"/>
    <p:sldId id="925" r:id="rId31"/>
    <p:sldId id="926" r:id="rId32"/>
    <p:sldId id="927" r:id="rId33"/>
    <p:sldId id="880" r:id="rId34"/>
    <p:sldId id="919" r:id="rId35"/>
    <p:sldId id="910" r:id="rId36"/>
    <p:sldId id="870" r:id="rId37"/>
    <p:sldId id="882" r:id="rId38"/>
    <p:sldId id="883" r:id="rId39"/>
    <p:sldId id="884" r:id="rId40"/>
    <p:sldId id="885" r:id="rId41"/>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 id="2" name="Jane Gibbons -X (jagibbon - DEL ORO CONSULTING INC at Cisco)" initials="JG-(-DOCIaC" lastIdx="5" clrIdx="2">
    <p:extLst>
      <p:ext uri="{19B8F6BF-5375-455C-9EA6-DF929625EA0E}">
        <p15:presenceInfo xmlns:p15="http://schemas.microsoft.com/office/powerpoint/2012/main" userId="S-1-5-21-1708537768-1303643608-725345543-200204" providerId="AD"/>
      </p:ext>
    </p:extLst>
  </p:cmAuthor>
  <p:cmAuthor id="3" name="John" initials="J" lastIdx="1" clrIdx="3">
    <p:extLst>
      <p:ext uri="{19B8F6BF-5375-455C-9EA6-DF929625EA0E}">
        <p15:presenceInfo xmlns:p15="http://schemas.microsoft.com/office/powerpoint/2012/main" userId="Joh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49" autoAdjust="0"/>
    <p:restoredTop sz="77289" autoAdjust="0"/>
  </p:normalViewPr>
  <p:slideViewPr>
    <p:cSldViewPr snapToGrid="0">
      <p:cViewPr varScale="1">
        <p:scale>
          <a:sx n="45" d="100"/>
          <a:sy n="45" d="100"/>
        </p:scale>
        <p:origin x="1077" y="33"/>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22.xml"/><Relationship Id="rId13" Type="http://schemas.openxmlformats.org/officeDocument/2006/relationships/slide" Target="slides/slide28.xml"/><Relationship Id="rId18" Type="http://schemas.openxmlformats.org/officeDocument/2006/relationships/slide" Target="slides/slide34.xml"/><Relationship Id="rId3" Type="http://schemas.openxmlformats.org/officeDocument/2006/relationships/slide" Target="slides/slide17.xml"/><Relationship Id="rId7" Type="http://schemas.openxmlformats.org/officeDocument/2006/relationships/slide" Target="slides/slide21.xml"/><Relationship Id="rId12" Type="http://schemas.openxmlformats.org/officeDocument/2006/relationships/slide" Target="slides/slide27.xml"/><Relationship Id="rId17" Type="http://schemas.openxmlformats.org/officeDocument/2006/relationships/slide" Target="slides/slide33.xml"/><Relationship Id="rId2" Type="http://schemas.openxmlformats.org/officeDocument/2006/relationships/slide" Target="slides/slide16.xml"/><Relationship Id="rId16" Type="http://schemas.openxmlformats.org/officeDocument/2006/relationships/slide" Target="slides/slide31.xml"/><Relationship Id="rId20" Type="http://schemas.openxmlformats.org/officeDocument/2006/relationships/slide" Target="slides/slide37.xml"/><Relationship Id="rId1" Type="http://schemas.openxmlformats.org/officeDocument/2006/relationships/slide" Target="slides/slide15.xml"/><Relationship Id="rId6" Type="http://schemas.openxmlformats.org/officeDocument/2006/relationships/slide" Target="slides/slide20.xml"/><Relationship Id="rId11" Type="http://schemas.openxmlformats.org/officeDocument/2006/relationships/slide" Target="slides/slide26.xml"/><Relationship Id="rId5" Type="http://schemas.openxmlformats.org/officeDocument/2006/relationships/slide" Target="slides/slide19.xml"/><Relationship Id="rId15" Type="http://schemas.openxmlformats.org/officeDocument/2006/relationships/slide" Target="slides/slide30.xml"/><Relationship Id="rId10" Type="http://schemas.openxmlformats.org/officeDocument/2006/relationships/slide" Target="slides/slide25.xml"/><Relationship Id="rId19" Type="http://schemas.openxmlformats.org/officeDocument/2006/relationships/slide" Target="slides/slide35.xml"/><Relationship Id="rId4" Type="http://schemas.openxmlformats.org/officeDocument/2006/relationships/slide" Target="slides/slide18.xml"/><Relationship Id="rId9" Type="http://schemas.openxmlformats.org/officeDocument/2006/relationships/slide" Target="slides/slide24.xml"/><Relationship Id="rId14" Type="http://schemas.openxmlformats.org/officeDocument/2006/relationships/slide" Target="slides/slide2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n-U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Cisco Networking Academy Program</a:t>
            </a:r>
          </a:p>
          <a:p>
            <a:pPr>
              <a:buFontTx/>
              <a:buNone/>
            </a:pPr>
            <a:r>
              <a:rPr lang="en-US" b="0" dirty="0"/>
              <a:t>Cybersecurity Essentials</a:t>
            </a:r>
          </a:p>
          <a:p>
            <a:pPr>
              <a:buFontTx/>
              <a:buNone/>
            </a:pPr>
            <a:r>
              <a:rPr lang="en-US" sz="1300" b="0" dirty="0"/>
              <a:t>Chapter 4: The Art of Protecting Secrets</a:t>
            </a:r>
            <a:endParaRPr lang="en-GB" b="0" dirty="0"/>
          </a:p>
        </p:txBody>
      </p:sp>
    </p:spTree>
    <p:extLst>
      <p:ext uri="{BB962C8B-B14F-4D97-AF65-F5344CB8AC3E}">
        <p14:creationId xmlns:p14="http://schemas.microsoft.com/office/powerpoint/2010/main"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10</a:t>
            </a:fld>
            <a:endParaRPr lang="en-US"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2635279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11</a:t>
            </a:fld>
            <a:endParaRPr lang="en-US"/>
          </a:p>
        </p:txBody>
      </p:sp>
    </p:spTree>
    <p:extLst>
      <p:ext uri="{BB962C8B-B14F-4D97-AF65-F5344CB8AC3E}">
        <p14:creationId xmlns:p14="http://schemas.microsoft.com/office/powerpoint/2010/main" val="1250389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12</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Cisco Networking Academy Program</a:t>
            </a:r>
          </a:p>
          <a:p>
            <a:pPr>
              <a:buFontTx/>
              <a:buNone/>
            </a:pPr>
            <a:r>
              <a:rPr lang="en-US" b="0" dirty="0"/>
              <a:t>Cybersecurity Essentials </a:t>
            </a:r>
            <a:r>
              <a:rPr lang="en-US" b="0" dirty="0" smtClean="0"/>
              <a:t>v1.1</a:t>
            </a:r>
            <a:endParaRPr lang="en-US" b="0" dirty="0"/>
          </a:p>
          <a:p>
            <a:pPr>
              <a:buFontTx/>
              <a:buNone/>
            </a:pPr>
            <a:r>
              <a:rPr lang="en-US" sz="1200" b="0" dirty="0"/>
              <a:t>Chapter 4: The Art of Protecting Secrets</a:t>
            </a:r>
            <a:endParaRPr lang="en-GB" b="0" dirty="0"/>
          </a:p>
        </p:txBody>
      </p:sp>
    </p:spTree>
    <p:extLst>
      <p:ext uri="{BB962C8B-B14F-4D97-AF65-F5344CB8AC3E}">
        <p14:creationId xmlns:p14="http://schemas.microsoft.com/office/powerpoint/2010/main" val="476943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13</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723805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14</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a:t>Cisco Networking Academy Program</a:t>
            </a:r>
          </a:p>
          <a:p>
            <a:pPr>
              <a:buFontTx/>
              <a:buNone/>
            </a:pPr>
            <a:r>
              <a:rPr lang="en-US" b="0" dirty="0"/>
              <a:t>Cybersecurity Essentials</a:t>
            </a:r>
          </a:p>
          <a:p>
            <a:pPr marL="0" indent="0" algn="l" defTabSz="814388">
              <a:buNone/>
              <a:defRPr/>
            </a:pPr>
            <a:r>
              <a:rPr lang="en-US" sz="1200" b="0" dirty="0"/>
              <a:t>Chapter 4: The Art of Protecting Secrets</a:t>
            </a:r>
            <a:endParaRPr lang="en-US" sz="800" b="0" kern="0" dirty="0">
              <a:solidFill>
                <a:schemeClr val="bg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867733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706121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431881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818062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18</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5953650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798784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217105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162070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21</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5062809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2929642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23</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a:t>Cisco Networking Academy Program</a:t>
            </a:r>
          </a:p>
          <a:p>
            <a:pPr>
              <a:buFontTx/>
              <a:buNone/>
            </a:pPr>
            <a:r>
              <a:rPr lang="en-US" b="0" dirty="0"/>
              <a:t>Cybersecurity Essentials</a:t>
            </a:r>
          </a:p>
          <a:p>
            <a:pPr marL="0" indent="0" algn="l" defTabSz="814388">
              <a:buNone/>
              <a:defRPr/>
            </a:pPr>
            <a:r>
              <a:rPr lang="en-US" sz="1200" b="0" dirty="0"/>
              <a:t>Chapter 4: The Art of Protecting Secrets</a:t>
            </a:r>
            <a:endParaRPr lang="en-US" sz="800" b="0" kern="0" dirty="0">
              <a:solidFill>
                <a:schemeClr val="bg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779939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24</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649032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0034730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26</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6917287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4157697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28</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4907592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29</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432768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3</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l" defTabSz="814388">
              <a:lnSpc>
                <a:spcPct val="90000"/>
              </a:lnSpc>
              <a:buNone/>
              <a:defRPr/>
            </a:pPr>
            <a:r>
              <a:rPr lang="en-US" sz="800" b="0" kern="0" dirty="0">
                <a:solidFill>
                  <a:schemeClr val="bg1"/>
                </a:solidFill>
                <a:latin typeface="Arial" charset="0"/>
                <a:ea typeface="ＭＳ Ｐゴシック" charset="0"/>
                <a:cs typeface="ＭＳ Ｐゴシック" charset="0"/>
              </a:rPr>
              <a:t>Cybersecurity Essentials </a:t>
            </a:r>
            <a:r>
              <a:rPr lang="en-US" sz="800" b="0" kern="0" dirty="0" smtClean="0">
                <a:solidFill>
                  <a:schemeClr val="bg1"/>
                </a:solidFill>
                <a:latin typeface="Arial" charset="0"/>
                <a:ea typeface="ＭＳ Ｐゴシック" charset="0"/>
                <a:cs typeface="ＭＳ Ｐゴシック" charset="0"/>
              </a:rPr>
              <a:t>v1.1 </a:t>
            </a:r>
            <a:r>
              <a:rPr lang="en-US" sz="800" b="0" kern="0" dirty="0">
                <a:solidFill>
                  <a:schemeClr val="bg1"/>
                </a:solidFill>
                <a:latin typeface="Arial" charset="0"/>
                <a:ea typeface="ＭＳ Ｐゴシック" charset="0"/>
                <a:cs typeface="ＭＳ Ｐゴシック" charset="0"/>
              </a:rPr>
              <a:t>Planning Guide</a:t>
            </a:r>
          </a:p>
          <a:p>
            <a:pPr marL="0" indent="0" algn="l" defTabSz="814388">
              <a:lnSpc>
                <a:spcPct val="90000"/>
              </a:lnSpc>
              <a:buNone/>
              <a:defRPr/>
            </a:pPr>
            <a:r>
              <a:rPr lang="en-US" b="0" dirty="0">
                <a:solidFill>
                  <a:schemeClr val="bg1"/>
                </a:solidFill>
                <a:latin typeface="Arial" pitchFamily="34" charset="0"/>
                <a:cs typeface="Arial" pitchFamily="34" charset="0"/>
              </a:rPr>
              <a:t>Chapter 4: The Art of Protecting Secrets</a:t>
            </a:r>
            <a:endParaRPr lang="en-GB" dirty="0"/>
          </a:p>
        </p:txBody>
      </p:sp>
    </p:spTree>
    <p:extLst>
      <p:ext uri="{BB962C8B-B14F-4D97-AF65-F5344CB8AC3E}">
        <p14:creationId xmlns:p14="http://schemas.microsoft.com/office/powerpoint/2010/main" val="55188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30</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7441979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31</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6733220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32</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a:t>Cisco Networking Academy Program</a:t>
            </a:r>
          </a:p>
          <a:p>
            <a:pPr>
              <a:buFontTx/>
              <a:buNone/>
            </a:pPr>
            <a:r>
              <a:rPr lang="en-US" b="0" dirty="0"/>
              <a:t>Cybersecurity Essentials</a:t>
            </a:r>
          </a:p>
          <a:p>
            <a:pPr marL="0" indent="0" algn="l" defTabSz="814388">
              <a:buNone/>
              <a:defRPr/>
            </a:pPr>
            <a:r>
              <a:rPr lang="en-US" sz="1200" b="0" dirty="0"/>
              <a:t>Chapter 4: The Art of Protecting Secrets</a:t>
            </a:r>
            <a:endParaRPr lang="en-US" sz="800" b="0" kern="0" dirty="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1644612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33</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a:p>
            <a:pPr>
              <a:lnSpc>
                <a:spcPct val="80000"/>
              </a:lnSpc>
              <a:buFontTx/>
              <a:buNone/>
            </a:pPr>
            <a:endParaRPr lang="en-US" dirty="0"/>
          </a:p>
        </p:txBody>
      </p:sp>
    </p:spTree>
    <p:extLst>
      <p:ext uri="{BB962C8B-B14F-4D97-AF65-F5344CB8AC3E}">
        <p14:creationId xmlns:p14="http://schemas.microsoft.com/office/powerpoint/2010/main" val="23012524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34</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a:p>
            <a:pPr>
              <a:lnSpc>
                <a:spcPct val="80000"/>
              </a:lnSpc>
              <a:buFontTx/>
              <a:buNone/>
            </a:pPr>
            <a:endParaRPr lang="en-US" dirty="0"/>
          </a:p>
        </p:txBody>
      </p:sp>
    </p:spTree>
    <p:extLst>
      <p:ext uri="{BB962C8B-B14F-4D97-AF65-F5344CB8AC3E}">
        <p14:creationId xmlns:p14="http://schemas.microsoft.com/office/powerpoint/2010/main" val="34088965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538620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36</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a:t>Cisco Networking Academy Program</a:t>
            </a:r>
          </a:p>
          <a:p>
            <a:pPr>
              <a:buFontTx/>
              <a:buNone/>
            </a:pPr>
            <a:r>
              <a:rPr lang="en-US" b="0" dirty="0"/>
              <a:t>Cybersecurity Essentials</a:t>
            </a:r>
          </a:p>
          <a:p>
            <a:pPr marL="0" indent="0" algn="l" defTabSz="814388">
              <a:buNone/>
              <a:defRPr/>
            </a:pPr>
            <a:r>
              <a:rPr lang="en-US" sz="1200" b="0" dirty="0"/>
              <a:t>Chapter 4: The Art of Protecting Secrets</a:t>
            </a:r>
            <a:endParaRPr lang="en-US" sz="800" b="0" kern="0" dirty="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6333652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4.4.1</a:t>
            </a:r>
            <a:r>
              <a:rPr lang="en-US" sz="1200" kern="1200" baseline="0" dirty="0">
                <a:solidFill>
                  <a:schemeClr val="tx1"/>
                </a:solidFill>
                <a:latin typeface="Arial" charset="0"/>
                <a:ea typeface="ＭＳ Ｐゴシック" charset="0"/>
                <a:cs typeface="ＭＳ Ｐゴシック" charset="0"/>
              </a:rPr>
              <a:t> - </a:t>
            </a:r>
            <a:r>
              <a:rPr lang="en-US" dirty="0">
                <a:latin typeface="Arial" charset="0"/>
              </a:rPr>
              <a:t>Summary</a:t>
            </a:r>
            <a:endParaRPr lang="en-US" dirty="0"/>
          </a:p>
        </p:txBody>
      </p:sp>
    </p:spTree>
    <p:extLst>
      <p:ext uri="{BB962C8B-B14F-4D97-AF65-F5344CB8AC3E}">
        <p14:creationId xmlns:p14="http://schemas.microsoft.com/office/powerpoint/2010/main" val="11308289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39</a:t>
            </a:fld>
            <a:endParaRPr lang="en-US"/>
          </a:p>
        </p:txBody>
      </p:sp>
    </p:spTree>
    <p:extLst>
      <p:ext uri="{BB962C8B-B14F-4D97-AF65-F5344CB8AC3E}">
        <p14:creationId xmlns:p14="http://schemas.microsoft.com/office/powerpoint/2010/main" val="1180992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en-US"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3782660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en-US"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1386924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6</a:t>
            </a:fld>
            <a:endParaRPr lang="en-US"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1784400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Tree>
    <p:extLst>
      <p:ext uri="{BB962C8B-B14F-4D97-AF65-F5344CB8AC3E}">
        <p14:creationId xmlns:p14="http://schemas.microsoft.com/office/powerpoint/2010/main" val="3368471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latin typeface="Arial" charset="0"/>
            </a:endParaRPr>
          </a:p>
        </p:txBody>
      </p:sp>
    </p:spTree>
    <p:extLst>
      <p:ext uri="{BB962C8B-B14F-4D97-AF65-F5344CB8AC3E}">
        <p14:creationId xmlns:p14="http://schemas.microsoft.com/office/powerpoint/2010/main" val="871272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b="0" baseline="0" dirty="0">
              <a:latin typeface="Arial" charset="0"/>
            </a:endParaRPr>
          </a:p>
        </p:txBody>
      </p:sp>
    </p:spTree>
    <p:extLst>
      <p:ext uri="{BB962C8B-B14F-4D97-AF65-F5344CB8AC3E}">
        <p14:creationId xmlns:p14="http://schemas.microsoft.com/office/powerpoint/2010/main" val="300844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a:solidFill>
                  <a:srgbClr val="D3D3D3"/>
                </a:solidFill>
              </a:rPr>
              <a:t>Chapter 4</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hasCustomPrompt="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a:latin typeface="Arial" charset="0"/>
              </a:rPr>
              <a:t>Cybersecurity Essentials v1.0</a:t>
            </a:r>
            <a:endParaRPr lang="en-US" dirty="0"/>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a:t>Click to edit Master title style</a:t>
            </a:r>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369874" name="Rectangle 210"/>
          <p:cNvSpPr>
            <a:spLocks noGrp="1" noChangeArrowheads="1"/>
          </p:cNvSpPr>
          <p:nvPr>
            <p:ph type="subTitle" idx="1" hasCustomPrompt="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a:latin typeface="Arial" charset="0"/>
              </a:rPr>
              <a:t>Cybersecurity Essentials v1.0</a:t>
            </a:r>
            <a:endParaRPr lang="en-US" dirty="0"/>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a:t>Click to edit Master title style</a:t>
            </a:r>
          </a:p>
        </p:txBody>
      </p:sp>
      <p:sp>
        <p:nvSpPr>
          <p:cNvPr id="3" name="Content Placeholder 2"/>
          <p:cNvSpPr>
            <a:spLocks noGrp="1"/>
          </p:cNvSpPr>
          <p:nvPr>
            <p:ph idx="1"/>
          </p:nvPr>
        </p:nvSpPr>
        <p:spPr>
          <a:xfrm>
            <a:off x="655638" y="1687390"/>
            <a:ext cx="7940675" cy="4720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a:solidFill>
                  <a:srgbClr val="D3D3D3"/>
                </a:solidFill>
              </a:rPr>
              <a:t>Chapter 4</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s://community.netacad.net/" TargetMode="External"/><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49" y="2263775"/>
            <a:ext cx="3951757" cy="1481138"/>
          </a:xfrm>
        </p:spPr>
        <p:txBody>
          <a:bodyPr/>
          <a:lstStyle/>
          <a:p>
            <a:pPr eaLnBrk="1" hangingPunct="1"/>
            <a:r>
              <a:rPr lang="en-US" sz="2400" dirty="0">
                <a:latin typeface="Arial" charset="0"/>
              </a:rPr>
              <a:t>Instructor Materials</a:t>
            </a:r>
            <a:br>
              <a:rPr lang="en-US" sz="2400" dirty="0">
                <a:latin typeface="Arial" charset="0"/>
              </a:rPr>
            </a:br>
            <a:r>
              <a:rPr lang="en-US" sz="2400" dirty="0">
                <a:latin typeface="Arial" charset="0"/>
              </a:rPr>
              <a:t>Chapter 4: The Art of Protecting Secrets</a:t>
            </a:r>
            <a:endParaRPr lang="en-US"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en-US" dirty="0">
                <a:latin typeface="Arial" charset="0"/>
              </a:rPr>
              <a:t>Cybersecurity Essentials </a:t>
            </a:r>
            <a:r>
              <a:rPr lang="en-US" dirty="0" smtClean="0">
                <a:latin typeface="Arial" charset="0"/>
              </a:rPr>
              <a:t>v1.1</a:t>
            </a:r>
            <a:endParaRPr lang="en-US" dirty="0">
              <a:latin typeface="Arial" charset="0"/>
            </a:endParaRPr>
          </a:p>
        </p:txBody>
      </p:sp>
    </p:spTree>
    <p:extLst>
      <p:ext uri="{BB962C8B-B14F-4D97-AF65-F5344CB8AC3E}">
        <p14:creationId xmlns:p14="http://schemas.microsoft.com/office/powerpoint/2010/main" val="2515264652"/>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655638" y="609600"/>
            <a:ext cx="8145462" cy="838200"/>
          </a:xfrm>
        </p:spPr>
        <p:txBody>
          <a:bodyPr/>
          <a:lstStyle/>
          <a:p>
            <a:pPr eaLnBrk="1" hangingPunct="1"/>
            <a:r>
              <a:rPr lang="en-US" dirty="0"/>
              <a:t>Chapter 4: Additional Help</a:t>
            </a:r>
          </a:p>
        </p:txBody>
      </p:sp>
      <p:sp>
        <p:nvSpPr>
          <p:cNvPr id="20483" name="Rectangle 34"/>
          <p:cNvSpPr>
            <a:spLocks noGrp="1" noChangeArrowheads="1"/>
          </p:cNvSpPr>
          <p:nvPr>
            <p:ph type="body" idx="4294967295"/>
          </p:nvPr>
        </p:nvSpPr>
        <p:spPr>
          <a:xfrm>
            <a:off x="655638" y="1828800"/>
            <a:ext cx="7940675" cy="3571875"/>
          </a:xfrm>
        </p:spPr>
        <p:txBody>
          <a:bodyPr/>
          <a:lstStyle/>
          <a:p>
            <a:pPr eaLnBrk="1" hangingPunct="1">
              <a:lnSpc>
                <a:spcPct val="85000"/>
              </a:lnSpc>
              <a:spcBef>
                <a:spcPct val="30000"/>
              </a:spcBef>
              <a:defRPr/>
            </a:pPr>
            <a:r>
              <a:rPr lang="en-US" sz="2000" dirty="0"/>
              <a:t>For additional help with teaching strategies, including lesson plans, analogies for difficult concepts, and discussion topics, visit the Cybersecurity Essentials Community at </a:t>
            </a:r>
            <a:r>
              <a:rPr lang="en-US" sz="2000" dirty="0">
                <a:hlinkClick r:id="rId3"/>
              </a:rPr>
              <a:t>community.netacad.net</a:t>
            </a:r>
            <a:r>
              <a:rPr lang="en-US" sz="2000" dirty="0"/>
              <a:t>.</a:t>
            </a:r>
          </a:p>
          <a:p>
            <a:pPr eaLnBrk="1" hangingPunct="1">
              <a:lnSpc>
                <a:spcPct val="85000"/>
              </a:lnSpc>
              <a:spcBef>
                <a:spcPct val="30000"/>
              </a:spcBef>
              <a:defRPr/>
            </a:pPr>
            <a:r>
              <a:rPr lang="en-US" sz="2000" dirty="0"/>
              <a:t>If you have lesson plans or resources that you would like to share, upload them to the Cybersecurity Essentials Community in order to help other instructors.</a:t>
            </a:r>
          </a:p>
        </p:txBody>
      </p:sp>
    </p:spTree>
    <p:extLst>
      <p:ext uri="{BB962C8B-B14F-4D97-AF65-F5344CB8AC3E}">
        <p14:creationId xmlns:p14="http://schemas.microsoft.com/office/powerpoint/2010/main" val="1402589301"/>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pic>
        <p:nvPicPr>
          <p:cNvPr id="14339" name="Picture 100"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9297878"/>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400" dirty="0">
                <a:latin typeface="Arial" charset="0"/>
              </a:rPr>
              <a:t>Chapter 4:</a:t>
            </a:r>
            <a:br>
              <a:rPr lang="en-US" sz="2400" dirty="0">
                <a:latin typeface="Arial" charset="0"/>
              </a:rPr>
            </a:br>
            <a:r>
              <a:rPr lang="en-US" sz="2400" dirty="0">
                <a:latin typeface="Arial" charset="0"/>
              </a:rPr>
              <a:t>The Art of Protecting Secrets</a:t>
            </a:r>
            <a:endParaRPr lang="en-US"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r>
              <a:rPr lang="en-US" dirty="0">
                <a:latin typeface="Arial" charset="0"/>
              </a:rPr>
              <a:t>Cybersecurity Essentials </a:t>
            </a:r>
            <a:r>
              <a:rPr lang="en-US" dirty="0" smtClean="0">
                <a:latin typeface="Arial" charset="0"/>
              </a:rPr>
              <a:t>v1.1</a:t>
            </a:r>
            <a:endParaRPr lang="en-US" dirty="0">
              <a:latin typeface="Arial" charset="0"/>
            </a:endParaRPr>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n-US" dirty="0"/>
              <a:t>Chapter 4 - Sections &amp; Objectives</a:t>
            </a:r>
          </a:p>
        </p:txBody>
      </p:sp>
      <p:sp>
        <p:nvSpPr>
          <p:cNvPr id="4099" name="Rectangle 34"/>
          <p:cNvSpPr>
            <a:spLocks noGrp="1" noChangeArrowheads="1"/>
          </p:cNvSpPr>
          <p:nvPr>
            <p:ph type="body" idx="4294967295"/>
          </p:nvPr>
        </p:nvSpPr>
        <p:spPr>
          <a:xfrm>
            <a:off x="655638" y="1828800"/>
            <a:ext cx="7940675" cy="4252259"/>
          </a:xfrm>
        </p:spPr>
        <p:txBody>
          <a:bodyPr/>
          <a:lstStyle/>
          <a:p>
            <a:pPr marL="0" indent="0">
              <a:spcBef>
                <a:spcPts val="600"/>
              </a:spcBef>
              <a:buNone/>
            </a:pPr>
            <a:r>
              <a:rPr lang="en-US" dirty="0"/>
              <a:t>4.1	Cryptography</a:t>
            </a:r>
          </a:p>
          <a:p>
            <a:pPr marL="0" indent="0">
              <a:spcBef>
                <a:spcPts val="600"/>
              </a:spcBef>
              <a:buNone/>
            </a:pPr>
            <a:r>
              <a:rPr lang="en-US" dirty="0"/>
              <a:t>	</a:t>
            </a:r>
            <a:r>
              <a:rPr lang="en-US" sz="1800" dirty="0"/>
              <a:t> Explain how encryption techniques protect confidentiality. </a:t>
            </a:r>
          </a:p>
          <a:p>
            <a:pPr marL="0" indent="0">
              <a:spcBef>
                <a:spcPts val="600"/>
              </a:spcBef>
              <a:buNone/>
            </a:pPr>
            <a:r>
              <a:rPr lang="en-US" dirty="0"/>
              <a:t>4.2	Access Control	</a:t>
            </a:r>
          </a:p>
          <a:p>
            <a:pPr marL="0" indent="0">
              <a:spcBef>
                <a:spcPts val="600"/>
              </a:spcBef>
              <a:buNone/>
            </a:pPr>
            <a:r>
              <a:rPr lang="en-US" dirty="0"/>
              <a:t>	</a:t>
            </a:r>
            <a:r>
              <a:rPr lang="en-US" sz="1800" dirty="0"/>
              <a:t>Describe access control techniques used to protect confidentiality.</a:t>
            </a:r>
          </a:p>
          <a:p>
            <a:pPr marL="0" indent="0">
              <a:spcBef>
                <a:spcPts val="600"/>
              </a:spcBef>
              <a:buNone/>
            </a:pPr>
            <a:r>
              <a:rPr lang="en-US" dirty="0"/>
              <a:t>4.3	Obscuring Data</a:t>
            </a:r>
          </a:p>
          <a:p>
            <a:pPr marL="0" indent="0">
              <a:spcBef>
                <a:spcPts val="600"/>
              </a:spcBef>
              <a:buNone/>
            </a:pPr>
            <a:r>
              <a:rPr lang="en-US" dirty="0"/>
              <a:t>	</a:t>
            </a:r>
            <a:r>
              <a:rPr lang="en-US" sz="1800" dirty="0"/>
              <a:t>Describe the concept of obscuring data.</a:t>
            </a:r>
          </a:p>
        </p:txBody>
      </p:sp>
    </p:spTree>
    <p:extLst>
      <p:ext uri="{BB962C8B-B14F-4D97-AF65-F5344CB8AC3E}">
        <p14:creationId xmlns:p14="http://schemas.microsoft.com/office/powerpoint/2010/main" val="1065710895"/>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4150014" cy="1481138"/>
          </a:xfrm>
        </p:spPr>
        <p:txBody>
          <a:bodyPr/>
          <a:lstStyle/>
          <a:p>
            <a:pPr marL="0" indent="0">
              <a:spcBef>
                <a:spcPts val="600"/>
              </a:spcBef>
              <a:buNone/>
            </a:pPr>
            <a:r>
              <a:rPr lang="en-US" sz="2400" dirty="0"/>
              <a:t>4.1 Cryptography</a:t>
            </a:r>
          </a:p>
        </p:txBody>
      </p:sp>
    </p:spTree>
    <p:extLst>
      <p:ext uri="{BB962C8B-B14F-4D97-AF65-F5344CB8AC3E}">
        <p14:creationId xmlns:p14="http://schemas.microsoft.com/office/powerpoint/2010/main" val="2753221210"/>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403628"/>
            <a:ext cx="8772157" cy="838200"/>
          </a:xfrm>
        </p:spPr>
        <p:txBody>
          <a:bodyPr/>
          <a:lstStyle/>
          <a:p>
            <a:pPr eaLnBrk="1" hangingPunct="1"/>
            <a:r>
              <a:rPr lang="en-US" sz="1800" dirty="0"/>
              <a:t>Cryptography</a:t>
            </a:r>
            <a:r>
              <a:rPr lang="en-US" dirty="0"/>
              <a:t/>
            </a:r>
            <a:br>
              <a:rPr lang="en-US" dirty="0"/>
            </a:br>
            <a:r>
              <a:rPr lang="en-US" dirty="0"/>
              <a:t>Overview</a:t>
            </a:r>
            <a:endParaRPr lang="en-US" sz="4400" dirty="0">
              <a:latin typeface="Arial" charset="0"/>
            </a:endParaRPr>
          </a:p>
        </p:txBody>
      </p:sp>
      <p:sp>
        <p:nvSpPr>
          <p:cNvPr id="2" name="Content Placeholder 1"/>
          <p:cNvSpPr>
            <a:spLocks noGrp="1"/>
          </p:cNvSpPr>
          <p:nvPr>
            <p:ph idx="1"/>
          </p:nvPr>
        </p:nvSpPr>
        <p:spPr>
          <a:xfrm>
            <a:off x="371842" y="1382484"/>
            <a:ext cx="8391157" cy="4786870"/>
          </a:xfrm>
        </p:spPr>
        <p:txBody>
          <a:bodyPr/>
          <a:lstStyle/>
          <a:p>
            <a:pPr marL="0" indent="0">
              <a:buNone/>
            </a:pPr>
            <a:r>
              <a:rPr lang="en-US" sz="1800" dirty="0"/>
              <a:t>Cryptology is the science of making and breaking secret codes. Cryptography is a way to store and transmit data so only the intended recipient can read or process it. Modern cryptography uses computationally secure algorithms to make sure that cyber criminals cannot easily compromise protected information.</a:t>
            </a:r>
          </a:p>
          <a:p>
            <a:pPr marL="0" indent="0">
              <a:buNone/>
            </a:pPr>
            <a:r>
              <a:rPr lang="en-US" sz="1800" dirty="0"/>
              <a:t>The history of cryptography started in diplomatic circles thousands of years ago. Messengers from a king’s court took encrypted messages to other courts. Occasionally, other courts not involved in the communication, attempted to steal messages sent to a kingdom they considered an adversary. Not long after, military commanders started using encryption to secure messages.</a:t>
            </a:r>
          </a:p>
          <a:p>
            <a:pPr marL="0" indent="0">
              <a:buNone/>
            </a:pPr>
            <a:r>
              <a:rPr lang="en-US" sz="1800" dirty="0"/>
              <a:t>Each encryption method uses a specific algorithm, called a cipher, to encrypt and decrypt messages. A cipher is a series of well-defined steps used to encrypt and decrypt messages. There are several methods of creating </a:t>
            </a:r>
            <a:r>
              <a:rPr lang="en-US" sz="1800" dirty="0" err="1"/>
              <a:t>ciphertext</a:t>
            </a:r>
            <a:r>
              <a:rPr lang="en-US" sz="1800" dirty="0"/>
              <a:t>:</a:t>
            </a:r>
          </a:p>
          <a:p>
            <a:r>
              <a:rPr lang="en-US" sz="1800" dirty="0"/>
              <a:t>Transposition </a:t>
            </a:r>
          </a:p>
          <a:p>
            <a:r>
              <a:rPr lang="en-US" sz="1800" dirty="0"/>
              <a:t>Substitution </a:t>
            </a:r>
          </a:p>
          <a:p>
            <a:r>
              <a:rPr lang="en-US" sz="1800" dirty="0"/>
              <a:t>One-time pad</a:t>
            </a:r>
          </a:p>
          <a:p>
            <a:pPr marL="0" indent="0">
              <a:buNone/>
            </a:pPr>
            <a:endParaRPr lang="en-US" sz="1800" dirty="0"/>
          </a:p>
        </p:txBody>
      </p:sp>
    </p:spTree>
    <p:extLst>
      <p:ext uri="{BB962C8B-B14F-4D97-AF65-F5344CB8AC3E}">
        <p14:creationId xmlns:p14="http://schemas.microsoft.com/office/powerpoint/2010/main" val="2812758369"/>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403628"/>
            <a:ext cx="8772157" cy="838200"/>
          </a:xfrm>
        </p:spPr>
        <p:txBody>
          <a:bodyPr/>
          <a:lstStyle/>
          <a:p>
            <a:pPr eaLnBrk="1" hangingPunct="1"/>
            <a:r>
              <a:rPr lang="en-US" sz="1800" dirty="0"/>
              <a:t>Cryptography</a:t>
            </a:r>
            <a:r>
              <a:rPr lang="en-US" dirty="0"/>
              <a:t/>
            </a:r>
            <a:br>
              <a:rPr lang="en-US" dirty="0"/>
            </a:br>
            <a:r>
              <a:rPr lang="en-US" dirty="0"/>
              <a:t>Overview (Cont.)</a:t>
            </a:r>
            <a:endParaRPr lang="en-US" sz="4400" dirty="0">
              <a:latin typeface="Arial" charset="0"/>
            </a:endParaRPr>
          </a:p>
        </p:txBody>
      </p:sp>
      <p:sp>
        <p:nvSpPr>
          <p:cNvPr id="2" name="Content Placeholder 1"/>
          <p:cNvSpPr>
            <a:spLocks noGrp="1"/>
          </p:cNvSpPr>
          <p:nvPr>
            <p:ph idx="1"/>
          </p:nvPr>
        </p:nvSpPr>
        <p:spPr>
          <a:xfrm>
            <a:off x="371842" y="1382484"/>
            <a:ext cx="8391157" cy="4786870"/>
          </a:xfrm>
        </p:spPr>
        <p:txBody>
          <a:bodyPr/>
          <a:lstStyle/>
          <a:p>
            <a:pPr marL="0" indent="0">
              <a:buNone/>
            </a:pPr>
            <a:r>
              <a:rPr lang="en-US" sz="1800" b="1" dirty="0"/>
              <a:t>Two Types of Encryption</a:t>
            </a:r>
          </a:p>
          <a:p>
            <a:pPr marL="0" indent="0">
              <a:buNone/>
            </a:pPr>
            <a:r>
              <a:rPr lang="en-US" sz="1800" dirty="0"/>
              <a:t>There are two classes of encryption algorithms:</a:t>
            </a:r>
          </a:p>
          <a:p>
            <a:r>
              <a:rPr lang="en-US" sz="1800" b="1" dirty="0"/>
              <a:t>Symmetric algorithms</a:t>
            </a:r>
            <a:r>
              <a:rPr lang="en-US" sz="1800" dirty="0"/>
              <a:t> - These algorithms use the same pre-shared key, sometimes called a secret key pair, to encrypt and decrypt data. Both the sender and receiver know the pre-shared key before any encrypted communication begins. </a:t>
            </a:r>
          </a:p>
          <a:p>
            <a:r>
              <a:rPr lang="en-US" sz="1800" b="1" dirty="0"/>
              <a:t>Asymmetric algorithms</a:t>
            </a:r>
            <a:r>
              <a:rPr lang="en-US" sz="1800" dirty="0"/>
              <a:t> - Asymmetrical encryption algorithms use one key to encrypt data and a different key to decrypt data. One key is public and the other is private. In a public-key encryption system, any person can encrypt a message using the public key of the receiver, and the receiver is the only one that can decrypt it using his private key. Parties exchange secure messages without needing a pre-shared key. Asymmetric algorithms are more complex. These algorithms are resource intensive and slower to execute.</a:t>
            </a:r>
          </a:p>
          <a:p>
            <a:pPr marL="0" indent="0">
              <a:buNone/>
            </a:pPr>
            <a:endParaRPr lang="en-US" sz="1800" dirty="0"/>
          </a:p>
        </p:txBody>
      </p:sp>
    </p:spTree>
    <p:extLst>
      <p:ext uri="{BB962C8B-B14F-4D97-AF65-F5344CB8AC3E}">
        <p14:creationId xmlns:p14="http://schemas.microsoft.com/office/powerpoint/2010/main" val="278733291"/>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403628"/>
            <a:ext cx="8772157" cy="838200"/>
          </a:xfrm>
        </p:spPr>
        <p:txBody>
          <a:bodyPr/>
          <a:lstStyle/>
          <a:p>
            <a:pPr eaLnBrk="1" hangingPunct="1"/>
            <a:r>
              <a:rPr lang="en-US" sz="1800" dirty="0"/>
              <a:t>Cryptography</a:t>
            </a:r>
            <a:r>
              <a:rPr lang="en-US" dirty="0"/>
              <a:t/>
            </a:r>
            <a:br>
              <a:rPr lang="en-US" dirty="0"/>
            </a:br>
            <a:r>
              <a:rPr lang="en-US" dirty="0"/>
              <a:t>Private-Key Encryption</a:t>
            </a:r>
            <a:endParaRPr lang="en-US" sz="4400" dirty="0">
              <a:latin typeface="Arial" charset="0"/>
            </a:endParaRPr>
          </a:p>
        </p:txBody>
      </p:sp>
      <p:sp>
        <p:nvSpPr>
          <p:cNvPr id="2" name="Content Placeholder 1"/>
          <p:cNvSpPr>
            <a:spLocks noGrp="1"/>
          </p:cNvSpPr>
          <p:nvPr>
            <p:ph idx="1"/>
          </p:nvPr>
        </p:nvSpPr>
        <p:spPr>
          <a:xfrm>
            <a:off x="371842" y="1382484"/>
            <a:ext cx="8391157" cy="4786870"/>
          </a:xfrm>
        </p:spPr>
        <p:txBody>
          <a:bodyPr/>
          <a:lstStyle/>
          <a:p>
            <a:pPr marL="0" indent="0">
              <a:buNone/>
            </a:pPr>
            <a:r>
              <a:rPr lang="en-US" sz="1800" b="1" dirty="0"/>
              <a:t>Symmetrical Encryption Process </a:t>
            </a:r>
            <a:r>
              <a:rPr lang="en-US" sz="1800" dirty="0"/>
              <a:t>- Symmetric algorithms use pre-shared key to encrypt and decrypt data, a method also known as private-key encryption. Numerous encryption systems use symmetric encryption. Some of the common encryption standards that use symmetric encryption include the following:</a:t>
            </a:r>
          </a:p>
          <a:p>
            <a:r>
              <a:rPr lang="en-US" sz="1800" b="1" dirty="0"/>
              <a:t>3DES (Triple DES):</a:t>
            </a:r>
            <a:r>
              <a:rPr lang="en-US" sz="1800" dirty="0"/>
              <a:t> Digital Encryption Standard (DES) is a symmetric block cipher with 64-bit block size that uses a 56-bit key. Triple DES encrypts data three times and uses a different key for at least one of the three passes, giving it a cumulative key size of 112-168 bits. </a:t>
            </a:r>
          </a:p>
          <a:p>
            <a:r>
              <a:rPr lang="en-US" sz="1800" b="1" dirty="0"/>
              <a:t>IDEA:</a:t>
            </a:r>
            <a:r>
              <a:rPr lang="en-US" sz="1800" dirty="0"/>
              <a:t> The International Data Encryption Algorithm (IDEA) uses 64-bit blocks and 128-bit keys. IDEA performs eight rounds of transformations on each of the 16 blocks that results from dividing each 64-bit block. IDEA was the replacement for DES, and now PGP (Pretty Good Privacy) uses it. </a:t>
            </a:r>
          </a:p>
          <a:p>
            <a:r>
              <a:rPr lang="en-US" sz="1800" b="1" dirty="0"/>
              <a:t>AES:</a:t>
            </a:r>
            <a:r>
              <a:rPr lang="en-US" sz="1800" dirty="0"/>
              <a:t> The Advanced Encryption Standard (AES) has a fixed block size of 128-bits with a key size of 128, 192, or 256 bits. The National Institute of Standards and Technology (NIST) approved the AES algorithm in December 2001. The U.S. government uses AES to protect classified information.</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1534168903"/>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latin typeface="Arial" charset="0"/>
              </a:rPr>
              <a:t>Cryptography</a:t>
            </a:r>
            <a:r>
              <a:rPr lang="en-US" dirty="0"/>
              <a:t/>
            </a:r>
            <a:br>
              <a:rPr lang="en-US" dirty="0"/>
            </a:br>
            <a:r>
              <a:rPr lang="en-US" dirty="0"/>
              <a:t>Public-Key Encryption</a:t>
            </a:r>
            <a:endParaRPr lang="en-US" sz="4400" dirty="0">
              <a:latin typeface="Arial" charset="0"/>
            </a:endParaRPr>
          </a:p>
        </p:txBody>
      </p:sp>
      <p:sp>
        <p:nvSpPr>
          <p:cNvPr id="2" name="Content Placeholder 1"/>
          <p:cNvSpPr>
            <a:spLocks noGrp="1"/>
          </p:cNvSpPr>
          <p:nvPr>
            <p:ph idx="1"/>
          </p:nvPr>
        </p:nvSpPr>
        <p:spPr>
          <a:xfrm>
            <a:off x="279784" y="1294138"/>
            <a:ext cx="8216516" cy="5068562"/>
          </a:xfrm>
        </p:spPr>
        <p:txBody>
          <a:bodyPr/>
          <a:lstStyle/>
          <a:p>
            <a:pPr marL="0" indent="0">
              <a:buNone/>
            </a:pPr>
            <a:r>
              <a:rPr lang="en-US" sz="1800" b="1" dirty="0"/>
              <a:t>Asymmetrical Encryption Process </a:t>
            </a:r>
            <a:r>
              <a:rPr lang="en-US" sz="1800" dirty="0"/>
              <a:t>- Asymmetric encryption, also called public-key encryption, uses one key for encryption that is different from the key used for decryption. A criminal cannot calculate the decryption key based on knowledge of the encryption key, and vice versa, in any reasonable amount of time. The asymmetric algorithms include:</a:t>
            </a:r>
          </a:p>
          <a:p>
            <a:r>
              <a:rPr lang="en-US" sz="1800" b="1" dirty="0"/>
              <a:t>RSA (</a:t>
            </a:r>
            <a:r>
              <a:rPr lang="en-US" sz="1800" b="1" dirty="0" err="1"/>
              <a:t>Rivest_Shamir-Adleman</a:t>
            </a:r>
            <a:r>
              <a:rPr lang="en-US" sz="1800" b="1" dirty="0"/>
              <a:t>)</a:t>
            </a:r>
            <a:r>
              <a:rPr lang="en-US" sz="1800" dirty="0"/>
              <a:t> - uses the product of two very large prime numbers with an equal length of between 100 and 200 digits. Browsers use RSA to establish a secure connection.</a:t>
            </a:r>
          </a:p>
          <a:p>
            <a:r>
              <a:rPr lang="en-US" sz="1800" b="1" dirty="0" err="1"/>
              <a:t>Diffie</a:t>
            </a:r>
            <a:r>
              <a:rPr lang="en-US" sz="1800" b="1" dirty="0"/>
              <a:t>-Hellman</a:t>
            </a:r>
            <a:r>
              <a:rPr lang="en-US" sz="1800" dirty="0"/>
              <a:t> - provides an electronic exchange method to share the secret key. Secure protocols, such as Secure Sockets Layer (SSL), Transport Layer Security (TLS), Secure Shell (SSH), and Internet Protocol Security (IPsec), use </a:t>
            </a:r>
            <a:r>
              <a:rPr lang="en-US" sz="1800" dirty="0" err="1"/>
              <a:t>Diffie</a:t>
            </a:r>
            <a:r>
              <a:rPr lang="en-US" sz="1800" dirty="0"/>
              <a:t>-Hellman.</a:t>
            </a:r>
          </a:p>
          <a:p>
            <a:r>
              <a:rPr lang="en-US" sz="1800" b="1" dirty="0" err="1"/>
              <a:t>ElGamal</a:t>
            </a:r>
            <a:r>
              <a:rPr lang="en-US" sz="1800" dirty="0"/>
              <a:t> - uses the U.S. government standard for digital signatures. This algorithm is free to use because no one holds the patent.</a:t>
            </a:r>
          </a:p>
          <a:p>
            <a:r>
              <a:rPr lang="en-US" sz="1800" b="1" dirty="0"/>
              <a:t>Elliptic Curve Cryptography (ECC)</a:t>
            </a:r>
            <a:r>
              <a:rPr lang="en-US" sz="1800" dirty="0"/>
              <a:t> - uses elliptic curves as part of the algorithm. In the U.S., the National Security Agency uses ECC for digital signature generation and key exchange.</a:t>
            </a:r>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2108388080"/>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latin typeface="Arial" charset="0"/>
              </a:rPr>
              <a:t>Cryptography</a:t>
            </a:r>
            <a:r>
              <a:rPr lang="en-US" dirty="0"/>
              <a:t/>
            </a:r>
            <a:br>
              <a:rPr lang="en-US" dirty="0"/>
            </a:br>
            <a:r>
              <a:rPr lang="en-US" sz="2800" dirty="0"/>
              <a:t>Symmetrical versus Asymmetrical Encryption</a:t>
            </a:r>
            <a:endParaRPr lang="en-US" sz="4400" dirty="0">
              <a:latin typeface="Arial" charset="0"/>
            </a:endParaRPr>
          </a:p>
        </p:txBody>
      </p:sp>
      <p:sp>
        <p:nvSpPr>
          <p:cNvPr id="2" name="Content Placeholder 1"/>
          <p:cNvSpPr>
            <a:spLocks noGrp="1"/>
          </p:cNvSpPr>
          <p:nvPr>
            <p:ph idx="1"/>
          </p:nvPr>
        </p:nvSpPr>
        <p:spPr>
          <a:xfrm>
            <a:off x="213109" y="1434727"/>
            <a:ext cx="8502266" cy="3032498"/>
          </a:xfrm>
        </p:spPr>
        <p:txBody>
          <a:bodyPr/>
          <a:lstStyle/>
          <a:p>
            <a:pPr marL="0" indent="0">
              <a:buNone/>
            </a:pPr>
            <a:r>
              <a:rPr lang="en-US" sz="1800" b="1" dirty="0"/>
              <a:t>Comparing Encryption Types</a:t>
            </a:r>
          </a:p>
          <a:p>
            <a:r>
              <a:rPr lang="en-US" sz="1800" dirty="0"/>
              <a:t>It is important to understand the differences between symmetric and asymmetric encryption methods. Symmetric encryption systems are more efficient and can handle more data. However, key management with symmetric encryption systems is more problematic and harder to manage. </a:t>
            </a:r>
          </a:p>
          <a:p>
            <a:r>
              <a:rPr lang="en-US" sz="1800" dirty="0"/>
              <a:t>Asymmetric cryptography is more efficient at protecting the confidentiality of small amounts of data, and its size and speed make it more secure for tasks such as electronic key exchange which is a small amount of data rather than encrypting large blocks of data.</a:t>
            </a:r>
          </a:p>
          <a:p>
            <a:pPr marL="0" indent="0">
              <a:buNone/>
            </a:pPr>
            <a:endParaRPr lang="en-US" sz="1800" dirty="0"/>
          </a:p>
        </p:txBody>
      </p:sp>
      <p:pic>
        <p:nvPicPr>
          <p:cNvPr id="3" name="Picture 2"/>
          <p:cNvPicPr>
            <a:picLocks noChangeAspect="1"/>
          </p:cNvPicPr>
          <p:nvPr/>
        </p:nvPicPr>
        <p:blipFill>
          <a:blip r:embed="rId3"/>
          <a:stretch>
            <a:fillRect/>
          </a:stretch>
        </p:blipFill>
        <p:spPr>
          <a:xfrm>
            <a:off x="1947189" y="4829175"/>
            <a:ext cx="5303996" cy="1262062"/>
          </a:xfrm>
          <a:prstGeom prst="rect">
            <a:avLst/>
          </a:prstGeom>
        </p:spPr>
      </p:pic>
    </p:spTree>
    <p:extLst>
      <p:ext uri="{BB962C8B-B14F-4D97-AF65-F5344CB8AC3E}">
        <p14:creationId xmlns:p14="http://schemas.microsoft.com/office/powerpoint/2010/main" val="88682490"/>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n-US" dirty="0">
                <a:latin typeface="Arial" charset="0"/>
              </a:rPr>
              <a:t>Instructor Materials - Chapter 4 Planning Guide</a:t>
            </a:r>
            <a:endParaRPr lang="en-US" dirty="0"/>
          </a:p>
        </p:txBody>
      </p:sp>
      <p:sp>
        <p:nvSpPr>
          <p:cNvPr id="4099" name="Rectangle 34"/>
          <p:cNvSpPr>
            <a:spLocks noGrp="1" noChangeArrowheads="1"/>
          </p:cNvSpPr>
          <p:nvPr>
            <p:ph type="body" idx="4294967295"/>
          </p:nvPr>
        </p:nvSpPr>
        <p:spPr>
          <a:xfrm>
            <a:off x="655638" y="1532586"/>
            <a:ext cx="7940675" cy="4539803"/>
          </a:xfrm>
        </p:spPr>
        <p:txBody>
          <a:bodyPr/>
          <a:lstStyle/>
          <a:p>
            <a:pPr marL="0" indent="0">
              <a:buNone/>
            </a:pPr>
            <a:r>
              <a:rPr lang="en-CA" dirty="0"/>
              <a:t>This PowerPoint deck is divided in two parts:</a:t>
            </a:r>
          </a:p>
          <a:p>
            <a:pPr marL="457200" indent="-457200">
              <a:buFont typeface="+mj-lt"/>
              <a:buAutoNum type="arabicPeriod"/>
            </a:pPr>
            <a:r>
              <a:rPr lang="en-US" sz="2000" dirty="0"/>
              <a:t>Instructor Planning Guide</a:t>
            </a:r>
            <a:endParaRPr lang="en-CA" sz="2000" dirty="0"/>
          </a:p>
          <a:p>
            <a:pPr lvl="1">
              <a:buFont typeface="Wingdings" charset="2"/>
              <a:buChar char="§"/>
            </a:pPr>
            <a:r>
              <a:rPr lang="en-CA" sz="1600" dirty="0"/>
              <a:t>Information to help you become familiar with the chapter</a:t>
            </a:r>
          </a:p>
          <a:p>
            <a:pPr lvl="1">
              <a:buFont typeface="Wingdings" charset="2"/>
              <a:buChar char="§"/>
            </a:pPr>
            <a:r>
              <a:rPr lang="en-CA" sz="1600" dirty="0"/>
              <a:t>Teaching aids</a:t>
            </a:r>
          </a:p>
          <a:p>
            <a:pPr marL="457200" indent="-457200">
              <a:buFont typeface="+mj-lt"/>
              <a:buAutoNum type="arabicPeriod"/>
            </a:pPr>
            <a:r>
              <a:rPr lang="en-CA" sz="2000" dirty="0"/>
              <a:t>Instructor Class Presentation</a:t>
            </a:r>
          </a:p>
          <a:p>
            <a:pPr lvl="1">
              <a:buFont typeface="Wingdings" charset="2"/>
              <a:buChar char="§"/>
            </a:pPr>
            <a:r>
              <a:rPr lang="en-CA" sz="1600" dirty="0"/>
              <a:t>Optional slides that you can use in the classroom</a:t>
            </a:r>
          </a:p>
          <a:p>
            <a:pPr lvl="1">
              <a:buFont typeface="Wingdings" charset="2"/>
              <a:buChar char="§"/>
            </a:pPr>
            <a:r>
              <a:rPr lang="en-CA" sz="1600" dirty="0"/>
              <a:t>Begins on slide #12</a:t>
            </a:r>
            <a:endParaRPr lang="en-CA" sz="1600" b="1" dirty="0">
              <a:solidFill>
                <a:srgbClr val="FF0000"/>
              </a:solidFill>
            </a:endParaRPr>
          </a:p>
          <a:p>
            <a:pPr marL="0" indent="0">
              <a:buNone/>
            </a:pPr>
            <a:r>
              <a:rPr lang="en-CA" sz="2000" dirty="0"/>
              <a:t>Note: Remove the Planning Guide from this presentation before sharing with anyone.</a:t>
            </a:r>
          </a:p>
          <a:p>
            <a:pPr>
              <a:buFont typeface="Wingdings" charset="2"/>
              <a:buChar char="§"/>
            </a:pPr>
            <a:endParaRPr lang="en-CA" dirty="0"/>
          </a:p>
        </p:txBody>
      </p:sp>
    </p:spTree>
    <p:extLst>
      <p:ext uri="{BB962C8B-B14F-4D97-AF65-F5344CB8AC3E}">
        <p14:creationId xmlns:p14="http://schemas.microsoft.com/office/powerpoint/2010/main" val="428916898"/>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latin typeface="Arial" charset="0"/>
              </a:rPr>
              <a:t>Cryptography</a:t>
            </a:r>
            <a:r>
              <a:rPr lang="en-US" dirty="0"/>
              <a:t/>
            </a:r>
            <a:br>
              <a:rPr lang="en-US" dirty="0"/>
            </a:br>
            <a:r>
              <a:rPr lang="en-US" sz="2800" dirty="0"/>
              <a:t>Symmetrical versus Asymmetrical Encryption</a:t>
            </a:r>
            <a:endParaRPr lang="en-US" sz="4400" dirty="0">
              <a:latin typeface="Arial" charset="0"/>
            </a:endParaRPr>
          </a:p>
        </p:txBody>
      </p:sp>
      <p:sp>
        <p:nvSpPr>
          <p:cNvPr id="2" name="Content Placeholder 1"/>
          <p:cNvSpPr>
            <a:spLocks noGrp="1"/>
          </p:cNvSpPr>
          <p:nvPr>
            <p:ph idx="1"/>
          </p:nvPr>
        </p:nvSpPr>
        <p:spPr>
          <a:xfrm>
            <a:off x="213109" y="1434727"/>
            <a:ext cx="8502266" cy="3032498"/>
          </a:xfrm>
        </p:spPr>
        <p:txBody>
          <a:bodyPr/>
          <a:lstStyle/>
          <a:p>
            <a:pPr marL="0" indent="0">
              <a:buNone/>
            </a:pPr>
            <a:r>
              <a:rPr lang="en-US" sz="1800" b="1" dirty="0"/>
              <a:t>Application</a:t>
            </a:r>
          </a:p>
          <a:p>
            <a:pPr marL="0" indent="0">
              <a:buNone/>
            </a:pPr>
            <a:r>
              <a:rPr lang="en-US" sz="1800" dirty="0"/>
              <a:t>There are many applications for both symmetric and asymmetric algorithms. A one-time password-generating token is a hardware device that uses cryptography to generate a one-time password. A one-time password is an automatically generated numeric or alphanumeric string of characters that authenticates a user for one transaction of one session only. The number changes every 30 seconds or so. The session password appears on a display and the user enters the password.</a:t>
            </a:r>
          </a:p>
          <a:p>
            <a:r>
              <a:rPr lang="en-US" sz="1800" dirty="0"/>
              <a:t>The electronic payment industry uses 3DES. </a:t>
            </a:r>
          </a:p>
          <a:p>
            <a:r>
              <a:rPr lang="en-US" sz="1800" dirty="0"/>
              <a:t>Operating systems use DES to protect user files and system data with passwords. </a:t>
            </a:r>
          </a:p>
          <a:p>
            <a:r>
              <a:rPr lang="en-US" sz="1800" dirty="0"/>
              <a:t>Most encrypting file systems, such as NTFS, use AES.</a:t>
            </a:r>
          </a:p>
        </p:txBody>
      </p:sp>
    </p:spTree>
    <p:extLst>
      <p:ext uri="{BB962C8B-B14F-4D97-AF65-F5344CB8AC3E}">
        <p14:creationId xmlns:p14="http://schemas.microsoft.com/office/powerpoint/2010/main" val="1608458780"/>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latin typeface="Arial" charset="0"/>
              </a:rPr>
              <a:t>Cryptography</a:t>
            </a:r>
            <a:r>
              <a:rPr lang="en-US" dirty="0"/>
              <a:t/>
            </a:r>
            <a:br>
              <a:rPr lang="en-US" dirty="0"/>
            </a:br>
            <a:r>
              <a:rPr lang="en-US" sz="2800" dirty="0"/>
              <a:t>Symmetrical versus Asymmetrical Encryption</a:t>
            </a:r>
            <a:endParaRPr lang="en-US" sz="4400" dirty="0">
              <a:latin typeface="Arial" charset="0"/>
            </a:endParaRPr>
          </a:p>
        </p:txBody>
      </p:sp>
      <p:sp>
        <p:nvSpPr>
          <p:cNvPr id="2" name="Content Placeholder 1"/>
          <p:cNvSpPr>
            <a:spLocks noGrp="1"/>
          </p:cNvSpPr>
          <p:nvPr>
            <p:ph idx="1"/>
          </p:nvPr>
        </p:nvSpPr>
        <p:spPr>
          <a:xfrm>
            <a:off x="213109" y="1434726"/>
            <a:ext cx="8502266" cy="4261223"/>
          </a:xfrm>
        </p:spPr>
        <p:txBody>
          <a:bodyPr/>
          <a:lstStyle/>
          <a:p>
            <a:pPr marL="0" indent="0">
              <a:buNone/>
            </a:pPr>
            <a:r>
              <a:rPr lang="en-US" sz="1800" b="1" dirty="0"/>
              <a:t>Application</a:t>
            </a:r>
          </a:p>
          <a:p>
            <a:pPr marL="0" indent="0">
              <a:buNone/>
            </a:pPr>
            <a:r>
              <a:rPr lang="en-US" sz="1800" dirty="0"/>
              <a:t>Four protocols use asymmetric key algorithms:</a:t>
            </a:r>
          </a:p>
          <a:p>
            <a:r>
              <a:rPr lang="en-US" sz="1800" dirty="0"/>
              <a:t>Internet Key Exchange (IKE), which is a fundamental component of IPsec Virtual Private Networks (VPNs).</a:t>
            </a:r>
          </a:p>
          <a:p>
            <a:r>
              <a:rPr lang="en-US" sz="1800" dirty="0"/>
              <a:t>Secure Socket Layer (SSL), which is a means of implementing cryptography into a web browser.</a:t>
            </a:r>
          </a:p>
          <a:p>
            <a:r>
              <a:rPr lang="en-US" sz="1800" dirty="0"/>
              <a:t>Secure Shell (SSH), which is a protocol that provides a secure remote access connection to network devices.</a:t>
            </a:r>
          </a:p>
          <a:p>
            <a:r>
              <a:rPr lang="en-US" sz="1800" dirty="0"/>
              <a:t>Pretty Good Privacy (PGP), which is a computer program that provides cryptographic privacy and authentication to increase the security of email communications.</a:t>
            </a:r>
          </a:p>
        </p:txBody>
      </p:sp>
    </p:spTree>
    <p:extLst>
      <p:ext uri="{BB962C8B-B14F-4D97-AF65-F5344CB8AC3E}">
        <p14:creationId xmlns:p14="http://schemas.microsoft.com/office/powerpoint/2010/main" val="3300959383"/>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latin typeface="Arial" charset="0"/>
              </a:rPr>
              <a:t>Cryptography</a:t>
            </a:r>
            <a:r>
              <a:rPr lang="en-US" dirty="0"/>
              <a:t/>
            </a:r>
            <a:br>
              <a:rPr lang="en-US" dirty="0"/>
            </a:br>
            <a:r>
              <a:rPr lang="en-US" sz="2800" dirty="0"/>
              <a:t>Symmetrical versus Asymmetrical Encryption</a:t>
            </a:r>
            <a:endParaRPr lang="en-US" sz="4400" dirty="0">
              <a:latin typeface="Arial" charset="0"/>
            </a:endParaRPr>
          </a:p>
        </p:txBody>
      </p:sp>
      <p:sp>
        <p:nvSpPr>
          <p:cNvPr id="2" name="Content Placeholder 1"/>
          <p:cNvSpPr>
            <a:spLocks noGrp="1"/>
          </p:cNvSpPr>
          <p:nvPr>
            <p:ph idx="1"/>
          </p:nvPr>
        </p:nvSpPr>
        <p:spPr>
          <a:xfrm>
            <a:off x="213109" y="1434727"/>
            <a:ext cx="8502266" cy="3032498"/>
          </a:xfrm>
        </p:spPr>
        <p:txBody>
          <a:bodyPr/>
          <a:lstStyle/>
          <a:p>
            <a:pPr marL="0" indent="0">
              <a:buNone/>
            </a:pPr>
            <a:r>
              <a:rPr lang="en-US" sz="1800" b="1" dirty="0"/>
              <a:t>Application</a:t>
            </a:r>
          </a:p>
          <a:p>
            <a:pPr marL="0" indent="0">
              <a:buNone/>
            </a:pPr>
            <a:r>
              <a:rPr lang="en-US" sz="1800" dirty="0"/>
              <a:t>A VPN is a private network that uses a public network, usually the Internet, to create a secure communication channel. A VPN connects two endpoints such as two remote offices over the Internet to form the connection.</a:t>
            </a:r>
          </a:p>
          <a:p>
            <a:r>
              <a:rPr lang="en-US" sz="1800" dirty="0"/>
              <a:t>VPNs use IPsec. IPsec is a suite of protocols developed to achieve secure services over networks. </a:t>
            </a:r>
          </a:p>
          <a:p>
            <a:r>
              <a:rPr lang="en-US" sz="1800" dirty="0"/>
              <a:t>IPsec services allow for authentication, integrity, access control, and confidentiality. </a:t>
            </a:r>
          </a:p>
          <a:p>
            <a:r>
              <a:rPr lang="en-US" sz="1800" dirty="0"/>
              <a:t>With IPsec, remote sites can exchange encrypted and verified information.</a:t>
            </a:r>
          </a:p>
          <a:p>
            <a:r>
              <a:rPr lang="en-US" sz="1800" dirty="0"/>
              <a:t>Data in use is a growing concern to many organizations. When in use, data no longer has any protection because the user needs to open and change the data. </a:t>
            </a:r>
          </a:p>
          <a:p>
            <a:r>
              <a:rPr lang="en-US" sz="1800" dirty="0"/>
              <a:t>System memory holds data in use and it can contain sensitive data such as the encryption key. </a:t>
            </a:r>
          </a:p>
          <a:p>
            <a:r>
              <a:rPr lang="en-US" sz="1800" dirty="0"/>
              <a:t>If criminals compromise data in use, they will have access to data at rest and data in motion.</a:t>
            </a:r>
          </a:p>
          <a:p>
            <a:pPr marL="0" indent="0">
              <a:buNone/>
            </a:pPr>
            <a:endParaRPr lang="en-US" sz="1800" dirty="0"/>
          </a:p>
        </p:txBody>
      </p:sp>
    </p:spTree>
    <p:extLst>
      <p:ext uri="{BB962C8B-B14F-4D97-AF65-F5344CB8AC3E}">
        <p14:creationId xmlns:p14="http://schemas.microsoft.com/office/powerpoint/2010/main" val="3486215453"/>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48902" cy="1481138"/>
          </a:xfrm>
        </p:spPr>
        <p:txBody>
          <a:bodyPr/>
          <a:lstStyle/>
          <a:p>
            <a:pPr eaLnBrk="1" hangingPunct="1"/>
            <a:r>
              <a:rPr lang="en-US" sz="2400" dirty="0"/>
              <a:t>4.2 Access Control</a:t>
            </a:r>
          </a:p>
        </p:txBody>
      </p:sp>
    </p:spTree>
    <p:extLst>
      <p:ext uri="{BB962C8B-B14F-4D97-AF65-F5344CB8AC3E}">
        <p14:creationId xmlns:p14="http://schemas.microsoft.com/office/powerpoint/2010/main" val="1077898608"/>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323273"/>
            <a:ext cx="8772157" cy="931003"/>
          </a:xfrm>
        </p:spPr>
        <p:txBody>
          <a:bodyPr/>
          <a:lstStyle/>
          <a:p>
            <a:r>
              <a:rPr lang="en-US" sz="1800" b="0" dirty="0"/>
              <a:t>Access Control</a:t>
            </a:r>
            <a:r>
              <a:rPr lang="en-US" sz="2800" b="0" dirty="0"/>
              <a:t/>
            </a:r>
            <a:br>
              <a:rPr lang="en-US" sz="2800" b="0" dirty="0"/>
            </a:br>
            <a:r>
              <a:rPr lang="en-US" sz="2800" b="0" dirty="0"/>
              <a:t>Types of Access Control</a:t>
            </a:r>
          </a:p>
        </p:txBody>
      </p:sp>
      <p:sp>
        <p:nvSpPr>
          <p:cNvPr id="2" name="Content Placeholder 1"/>
          <p:cNvSpPr>
            <a:spLocks noGrp="1"/>
          </p:cNvSpPr>
          <p:nvPr>
            <p:ph idx="1"/>
          </p:nvPr>
        </p:nvSpPr>
        <p:spPr>
          <a:xfrm>
            <a:off x="213110" y="1392822"/>
            <a:ext cx="8441363" cy="5303542"/>
          </a:xfrm>
        </p:spPr>
        <p:txBody>
          <a:bodyPr/>
          <a:lstStyle/>
          <a:p>
            <a:endParaRPr lang="en-US" sz="2000" dirty="0"/>
          </a:p>
          <a:p>
            <a:endParaRPr lang="en-US" sz="1600" dirty="0"/>
          </a:p>
          <a:p>
            <a:endParaRPr lang="en-US" sz="1600" dirty="0"/>
          </a:p>
        </p:txBody>
      </p:sp>
      <p:sp>
        <p:nvSpPr>
          <p:cNvPr id="3" name="TextBox 2"/>
          <p:cNvSpPr txBox="1"/>
          <p:nvPr/>
        </p:nvSpPr>
        <p:spPr>
          <a:xfrm>
            <a:off x="371843" y="1392822"/>
            <a:ext cx="8282630" cy="4330416"/>
          </a:xfrm>
          <a:prstGeom prst="rect">
            <a:avLst/>
          </a:prstGeom>
          <a:noFill/>
        </p:spPr>
        <p:txBody>
          <a:bodyPr wrap="square" rtlCol="0">
            <a:spAutoFit/>
          </a:bodyPr>
          <a:lstStyle/>
          <a:p>
            <a:pPr algn="l"/>
            <a:r>
              <a:rPr lang="en-US" sz="1800" b="1" dirty="0"/>
              <a:t>Physical Access Controls - </a:t>
            </a:r>
            <a:r>
              <a:rPr lang="en-US" sz="1800" dirty="0"/>
              <a:t>actual barriers deployed to prevent direct contact with systems. The goal is to prevent unauthorized users from gaining physical access to facilities, equipment, and other organizational assets. Physical access control determines who can enter (or exit), where they can enter (or exit), and when they can enter (or exit).</a:t>
            </a:r>
          </a:p>
          <a:p>
            <a:pPr algn="l"/>
            <a:endParaRPr lang="en-US" sz="1800" dirty="0"/>
          </a:p>
          <a:p>
            <a:pPr algn="l"/>
            <a:r>
              <a:rPr lang="en-US" sz="1800" b="1" dirty="0"/>
              <a:t>Logical Access Controls - </a:t>
            </a:r>
            <a:r>
              <a:rPr lang="en-US" sz="1800" dirty="0"/>
              <a:t>hardware and software solutions used to manage access to resources and systems. These technology-based solutions include tools and protocols that computer systems use for identification, authentication, authorization, and accountability.</a:t>
            </a:r>
          </a:p>
          <a:p>
            <a:pPr algn="l"/>
            <a:endParaRPr lang="en-US" sz="1800" dirty="0"/>
          </a:p>
          <a:p>
            <a:pPr algn="l"/>
            <a:r>
              <a:rPr lang="en-US" sz="1800" b="1" dirty="0"/>
              <a:t>Administrative Access Controls - </a:t>
            </a:r>
            <a:r>
              <a:rPr lang="en-US" sz="1800" dirty="0"/>
              <a:t>policies and procedures defined by organizations to implement and enforce all aspects of controlling unauthorized access. Administrative controls focus on personnel and business practices. </a:t>
            </a:r>
          </a:p>
          <a:p>
            <a:pPr algn="l"/>
            <a:endParaRPr lang="en-US" sz="1800" dirty="0"/>
          </a:p>
          <a:p>
            <a:pPr algn="l"/>
            <a:endParaRPr lang="en-US" sz="1800" dirty="0"/>
          </a:p>
          <a:p>
            <a:pPr algn="l"/>
            <a:endParaRPr lang="en-US" sz="1800" dirty="0"/>
          </a:p>
        </p:txBody>
      </p:sp>
      <p:pic>
        <p:nvPicPr>
          <p:cNvPr id="5" name="Picture 4"/>
          <p:cNvPicPr>
            <a:picLocks noChangeAspect="1"/>
          </p:cNvPicPr>
          <p:nvPr/>
        </p:nvPicPr>
        <p:blipFill>
          <a:blip r:embed="rId3"/>
          <a:stretch>
            <a:fillRect/>
          </a:stretch>
        </p:blipFill>
        <p:spPr>
          <a:xfrm>
            <a:off x="2662141" y="4929663"/>
            <a:ext cx="3543300" cy="1766701"/>
          </a:xfrm>
          <a:prstGeom prst="rect">
            <a:avLst/>
          </a:prstGeom>
        </p:spPr>
      </p:pic>
    </p:spTree>
    <p:extLst>
      <p:ext uri="{BB962C8B-B14F-4D97-AF65-F5344CB8AC3E}">
        <p14:creationId xmlns:p14="http://schemas.microsoft.com/office/powerpoint/2010/main" val="3727217048"/>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r>
              <a:rPr lang="en-US" sz="2800" dirty="0">
                <a:latin typeface="Arial" charset="0"/>
              </a:rPr>
              <a:t/>
            </a:r>
            <a:br>
              <a:rPr lang="en-US" sz="2800" dirty="0">
                <a:latin typeface="Arial" charset="0"/>
              </a:rPr>
            </a:br>
            <a:r>
              <a:rPr lang="en-US" sz="1800" b="0" dirty="0"/>
              <a:t>Access Control</a:t>
            </a:r>
            <a:r>
              <a:rPr lang="en-US" sz="2800" dirty="0">
                <a:latin typeface="Arial" charset="0"/>
              </a:rPr>
              <a:t/>
            </a:r>
            <a:br>
              <a:rPr lang="en-US" sz="2800" dirty="0">
                <a:latin typeface="Arial" charset="0"/>
              </a:rPr>
            </a:br>
            <a:r>
              <a:rPr lang="en-US" sz="2800" dirty="0">
                <a:latin typeface="Arial" charset="0"/>
              </a:rPr>
              <a:t>Access Control Strategies</a:t>
            </a:r>
            <a:endParaRPr lang="en-US" sz="4400" dirty="0">
              <a:latin typeface="Arial" charset="0"/>
            </a:endParaRPr>
          </a:p>
        </p:txBody>
      </p:sp>
      <p:sp>
        <p:nvSpPr>
          <p:cNvPr id="2" name="Content Placeholder 1"/>
          <p:cNvSpPr>
            <a:spLocks noGrp="1"/>
          </p:cNvSpPr>
          <p:nvPr>
            <p:ph idx="1"/>
          </p:nvPr>
        </p:nvSpPr>
        <p:spPr>
          <a:xfrm>
            <a:off x="213110" y="1117600"/>
            <a:ext cx="8570672" cy="5477164"/>
          </a:xfrm>
        </p:spPr>
        <p:txBody>
          <a:bodyPr/>
          <a:lstStyle/>
          <a:p>
            <a:pPr marL="0" indent="0">
              <a:buNone/>
            </a:pPr>
            <a:r>
              <a:rPr lang="en-US" sz="1800" b="1" dirty="0"/>
              <a:t>Mandatory access control (MAC) - </a:t>
            </a:r>
            <a:r>
              <a:rPr lang="en-US" sz="1800" dirty="0"/>
              <a:t>restricts the actions that a subject can perform on an object. A subject can be a user or a process. An object can be a file, a port, or an input/output device. An authorization rule enforces whether or not a subject can access the object.</a:t>
            </a:r>
          </a:p>
          <a:p>
            <a:pPr marL="0" indent="0">
              <a:buNone/>
            </a:pPr>
            <a:r>
              <a:rPr lang="en-US" sz="1800" b="1" dirty="0"/>
              <a:t>Discretionary access control (DAC) </a:t>
            </a:r>
            <a:r>
              <a:rPr lang="en-US" sz="1800" dirty="0"/>
              <a:t>- DAC grants or restricts object access determined by the object’s owner. As the name implies, controls are discretionary because an object owner with certain access permissions can pass on those permissions to another subject.</a:t>
            </a:r>
          </a:p>
          <a:p>
            <a:pPr marL="0" indent="0">
              <a:buNone/>
            </a:pPr>
            <a:r>
              <a:rPr lang="en-US" sz="1800" b="1" dirty="0"/>
              <a:t>Role-based access control (RBAC)  </a:t>
            </a:r>
            <a:r>
              <a:rPr lang="en-US" sz="1800" dirty="0"/>
              <a:t>- is based on the role of the subject. Roles are job functions within an organization. Specific roles require permissions to perform certain operations. Users acquire permissions through their role. RBAC can work in combination with DAC or MAC by enforcing the policies of either one.</a:t>
            </a:r>
          </a:p>
          <a:p>
            <a:pPr marL="0" indent="0">
              <a:buNone/>
            </a:pPr>
            <a:r>
              <a:rPr lang="en-US" sz="1800" b="1" dirty="0"/>
              <a:t>Rule-based access control </a:t>
            </a:r>
            <a:r>
              <a:rPr lang="en-US" sz="1800" dirty="0"/>
              <a:t>- uses access control lists (ACLs) to help determine whether to grant access. A series of rules is contained in the ACL, as shown in the figure. The determination of whether to grant access depends on these rules. An example of such a rule is one that states that no employee may have access to the payroll file after hours or on weekends.</a:t>
            </a:r>
          </a:p>
        </p:txBody>
      </p:sp>
    </p:spTree>
    <p:extLst>
      <p:ext uri="{BB962C8B-B14F-4D97-AF65-F5344CB8AC3E}">
        <p14:creationId xmlns:p14="http://schemas.microsoft.com/office/powerpoint/2010/main" val="1083447691"/>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a:t>Access Control</a:t>
            </a:r>
            <a:r>
              <a:rPr lang="en-US" sz="2800" dirty="0">
                <a:latin typeface="Arial" charset="0"/>
              </a:rPr>
              <a:t/>
            </a:r>
            <a:br>
              <a:rPr lang="en-US" sz="2800" dirty="0">
                <a:latin typeface="Arial" charset="0"/>
              </a:rPr>
            </a:br>
            <a:r>
              <a:rPr lang="en-US" sz="2800" dirty="0">
                <a:latin typeface="Arial" charset="0"/>
              </a:rPr>
              <a:t>Identification</a:t>
            </a:r>
            <a:endParaRPr lang="en-US" sz="4400" dirty="0">
              <a:latin typeface="Arial" charset="0"/>
            </a:endParaRPr>
          </a:p>
        </p:txBody>
      </p:sp>
      <p:sp>
        <p:nvSpPr>
          <p:cNvPr id="2" name="Content Placeholder 1"/>
          <p:cNvSpPr>
            <a:spLocks noGrp="1"/>
          </p:cNvSpPr>
          <p:nvPr>
            <p:ph idx="1"/>
          </p:nvPr>
        </p:nvSpPr>
        <p:spPr>
          <a:xfrm>
            <a:off x="397838" y="1339273"/>
            <a:ext cx="8374687" cy="5246253"/>
          </a:xfrm>
        </p:spPr>
        <p:txBody>
          <a:bodyPr/>
          <a:lstStyle/>
          <a:p>
            <a:pPr marL="0" indent="0">
              <a:buNone/>
            </a:pPr>
            <a:r>
              <a:rPr lang="en-US" sz="1800" dirty="0"/>
              <a:t>Identification enforces the rules established by the authorization policy: </a:t>
            </a:r>
          </a:p>
          <a:p>
            <a:r>
              <a:rPr lang="en-US" sz="1800" dirty="0"/>
              <a:t>A subject requests access to a system resource. </a:t>
            </a:r>
          </a:p>
          <a:p>
            <a:r>
              <a:rPr lang="en-US" sz="1800" dirty="0"/>
              <a:t>Every time the subject requests access to a resource, the access controls determine whether to grant or deny access. </a:t>
            </a:r>
          </a:p>
          <a:p>
            <a:r>
              <a:rPr lang="en-US" sz="1800" dirty="0"/>
              <a:t>Cybersecurity policies determine which identification controls should be used. </a:t>
            </a:r>
          </a:p>
          <a:p>
            <a:r>
              <a:rPr lang="en-US" sz="1800" dirty="0"/>
              <a:t>The sensitivity of the information and information systems determine how stringent the controls. </a:t>
            </a:r>
          </a:p>
          <a:p>
            <a:r>
              <a:rPr lang="en-US" sz="1800" dirty="0"/>
              <a:t>The increase in data breaches has forced many organizations to strengthen their identification controls. </a:t>
            </a:r>
          </a:p>
        </p:txBody>
      </p:sp>
      <p:pic>
        <p:nvPicPr>
          <p:cNvPr id="3" name="Picture 2"/>
          <p:cNvPicPr>
            <a:picLocks noChangeAspect="1"/>
          </p:cNvPicPr>
          <p:nvPr/>
        </p:nvPicPr>
        <p:blipFill>
          <a:blip r:embed="rId3"/>
          <a:stretch>
            <a:fillRect/>
          </a:stretch>
        </p:blipFill>
        <p:spPr>
          <a:xfrm>
            <a:off x="5580214" y="4400550"/>
            <a:ext cx="2992286" cy="2114549"/>
          </a:xfrm>
          <a:prstGeom prst="rect">
            <a:avLst/>
          </a:prstGeom>
        </p:spPr>
      </p:pic>
    </p:spTree>
    <p:extLst>
      <p:ext uri="{BB962C8B-B14F-4D97-AF65-F5344CB8AC3E}">
        <p14:creationId xmlns:p14="http://schemas.microsoft.com/office/powerpoint/2010/main" val="2666405247"/>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a:t>Access Control</a:t>
            </a:r>
            <a:r>
              <a:rPr lang="en-US" sz="2800" dirty="0">
                <a:latin typeface="Arial" charset="0"/>
              </a:rPr>
              <a:t/>
            </a:r>
            <a:br>
              <a:rPr lang="en-US" sz="2800" dirty="0">
                <a:latin typeface="Arial" charset="0"/>
              </a:rPr>
            </a:br>
            <a:r>
              <a:rPr lang="en-US" sz="2800" dirty="0">
                <a:latin typeface="Arial" charset="0"/>
              </a:rPr>
              <a:t>Authentication Methods</a:t>
            </a:r>
            <a:endParaRPr lang="en-US" sz="4400" dirty="0">
              <a:latin typeface="Arial" charset="0"/>
            </a:endParaRPr>
          </a:p>
        </p:txBody>
      </p:sp>
      <p:sp>
        <p:nvSpPr>
          <p:cNvPr id="2" name="Content Placeholder 1"/>
          <p:cNvSpPr>
            <a:spLocks noGrp="1"/>
          </p:cNvSpPr>
          <p:nvPr>
            <p:ph idx="1"/>
          </p:nvPr>
        </p:nvSpPr>
        <p:spPr>
          <a:xfrm>
            <a:off x="397838" y="1339273"/>
            <a:ext cx="8330526" cy="5246253"/>
          </a:xfrm>
        </p:spPr>
        <p:txBody>
          <a:bodyPr/>
          <a:lstStyle/>
          <a:p>
            <a:pPr marL="0" indent="0">
              <a:buNone/>
            </a:pPr>
            <a:r>
              <a:rPr lang="en-US" sz="1800" b="1" dirty="0"/>
              <a:t>What You Know - </a:t>
            </a:r>
            <a:r>
              <a:rPr lang="en-US" sz="1800" dirty="0"/>
              <a:t>Passwords, passphrases, or PINs are all examples of something that the user knows. Passwords are the most popular method used for authentication. </a:t>
            </a:r>
          </a:p>
          <a:p>
            <a:pPr marL="0" indent="0">
              <a:buNone/>
            </a:pPr>
            <a:r>
              <a:rPr lang="en-US" sz="1800" b="1" dirty="0"/>
              <a:t>What You Have - </a:t>
            </a:r>
            <a:r>
              <a:rPr lang="en-US" sz="1800" dirty="0"/>
              <a:t>Smart cards and security key fobs are both examples of something that users have in their possession.</a:t>
            </a:r>
          </a:p>
          <a:p>
            <a:pPr marL="0" indent="0">
              <a:buNone/>
            </a:pPr>
            <a:r>
              <a:rPr lang="en-US" sz="1800" b="1" dirty="0"/>
              <a:t>Who You Are - </a:t>
            </a:r>
            <a:r>
              <a:rPr lang="en-US" sz="1800" dirty="0"/>
              <a:t>A unique physical characteristic, such as a fingerprint, retina, or voice, that identifies a specific user is called biometrics. </a:t>
            </a:r>
          </a:p>
          <a:p>
            <a:pPr marL="0" indent="0">
              <a:buNone/>
            </a:pPr>
            <a:r>
              <a:rPr lang="en-US" sz="1800" b="1" dirty="0"/>
              <a:t>Multi-factor Authentication - </a:t>
            </a:r>
            <a:r>
              <a:rPr lang="en-US" sz="1800" dirty="0"/>
              <a:t>Multi-factor authentication uses at least two methods of verification. A security key fob is a good example. The two factors are something you know, such as a password, and something you have, such as a security key fob. </a:t>
            </a:r>
          </a:p>
        </p:txBody>
      </p:sp>
      <p:pic>
        <p:nvPicPr>
          <p:cNvPr id="3" name="Picture 2"/>
          <p:cNvPicPr>
            <a:picLocks noChangeAspect="1"/>
          </p:cNvPicPr>
          <p:nvPr/>
        </p:nvPicPr>
        <p:blipFill>
          <a:blip r:embed="rId3"/>
          <a:stretch>
            <a:fillRect/>
          </a:stretch>
        </p:blipFill>
        <p:spPr>
          <a:xfrm>
            <a:off x="5280314" y="4739176"/>
            <a:ext cx="3448050" cy="1846350"/>
          </a:xfrm>
          <a:prstGeom prst="rect">
            <a:avLst/>
          </a:prstGeom>
        </p:spPr>
      </p:pic>
    </p:spTree>
    <p:extLst>
      <p:ext uri="{BB962C8B-B14F-4D97-AF65-F5344CB8AC3E}">
        <p14:creationId xmlns:p14="http://schemas.microsoft.com/office/powerpoint/2010/main" val="843705282"/>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a:t>Access Control</a:t>
            </a:r>
            <a:r>
              <a:rPr lang="en-US" sz="2800" dirty="0">
                <a:latin typeface="Arial" charset="0"/>
              </a:rPr>
              <a:t/>
            </a:r>
            <a:br>
              <a:rPr lang="en-US" sz="2800" dirty="0">
                <a:latin typeface="Arial" charset="0"/>
              </a:rPr>
            </a:br>
            <a:r>
              <a:rPr lang="en-US" sz="2800" dirty="0">
                <a:latin typeface="Arial" charset="0"/>
              </a:rPr>
              <a:t>Authorization</a:t>
            </a:r>
            <a:endParaRPr lang="en-US" sz="4400" dirty="0">
              <a:latin typeface="Arial" charset="0"/>
            </a:endParaRPr>
          </a:p>
        </p:txBody>
      </p:sp>
      <p:sp>
        <p:nvSpPr>
          <p:cNvPr id="2" name="Content Placeholder 1"/>
          <p:cNvSpPr>
            <a:spLocks noGrp="1"/>
          </p:cNvSpPr>
          <p:nvPr>
            <p:ph idx="1"/>
          </p:nvPr>
        </p:nvSpPr>
        <p:spPr>
          <a:xfrm>
            <a:off x="397838" y="1339273"/>
            <a:ext cx="8330526" cy="5246253"/>
          </a:xfrm>
        </p:spPr>
        <p:txBody>
          <a:bodyPr/>
          <a:lstStyle/>
          <a:p>
            <a:pPr marL="0" indent="0">
              <a:buNone/>
            </a:pPr>
            <a:r>
              <a:rPr lang="en-US" sz="1800" dirty="0"/>
              <a:t>Authorization controls what a user can and cannot do on the network after successful authentication: </a:t>
            </a:r>
          </a:p>
          <a:p>
            <a:r>
              <a:rPr lang="en-US" sz="1800" dirty="0"/>
              <a:t>After a user proves his or her identity, the system checks to see what network resources the user can access and what the users can do with the resources. </a:t>
            </a:r>
          </a:p>
          <a:p>
            <a:r>
              <a:rPr lang="en-US" sz="1800" dirty="0"/>
              <a:t>Authorization uses a set of attributes that describes the user’s access to the network. </a:t>
            </a:r>
          </a:p>
          <a:p>
            <a:r>
              <a:rPr lang="en-US" sz="1800" dirty="0"/>
              <a:t>The system compares these attributes to the information contained within the authentication database, determines a set of restrictions for that user, and delivers it to the local router where the user is connected.</a:t>
            </a:r>
          </a:p>
          <a:p>
            <a:r>
              <a:rPr lang="en-US" sz="1800" dirty="0"/>
              <a:t>Defining authorization rules is the first step in controlling access. An authorization policy establishes these rules.</a:t>
            </a:r>
          </a:p>
        </p:txBody>
      </p:sp>
      <p:pic>
        <p:nvPicPr>
          <p:cNvPr id="3" name="Picture 2"/>
          <p:cNvPicPr>
            <a:picLocks noChangeAspect="1"/>
          </p:cNvPicPr>
          <p:nvPr/>
        </p:nvPicPr>
        <p:blipFill>
          <a:blip r:embed="rId3"/>
          <a:stretch>
            <a:fillRect/>
          </a:stretch>
        </p:blipFill>
        <p:spPr>
          <a:xfrm>
            <a:off x="5467350" y="4999075"/>
            <a:ext cx="2952750" cy="1444587"/>
          </a:xfrm>
          <a:prstGeom prst="rect">
            <a:avLst/>
          </a:prstGeom>
        </p:spPr>
      </p:pic>
    </p:spTree>
    <p:extLst>
      <p:ext uri="{BB962C8B-B14F-4D97-AF65-F5344CB8AC3E}">
        <p14:creationId xmlns:p14="http://schemas.microsoft.com/office/powerpoint/2010/main" val="1159608633"/>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a:t>Access Control</a:t>
            </a:r>
            <a:r>
              <a:rPr lang="en-US" sz="2800" dirty="0">
                <a:latin typeface="Arial" charset="0"/>
              </a:rPr>
              <a:t/>
            </a:r>
            <a:br>
              <a:rPr lang="en-US" sz="2800" dirty="0">
                <a:latin typeface="Arial" charset="0"/>
              </a:rPr>
            </a:br>
            <a:r>
              <a:rPr lang="en-US" sz="2800" dirty="0">
                <a:latin typeface="Arial" charset="0"/>
              </a:rPr>
              <a:t>Accountability</a:t>
            </a:r>
            <a:endParaRPr lang="en-US" sz="4400" dirty="0">
              <a:latin typeface="Arial" charset="0"/>
            </a:endParaRPr>
          </a:p>
        </p:txBody>
      </p:sp>
      <p:sp>
        <p:nvSpPr>
          <p:cNvPr id="2" name="Content Placeholder 1"/>
          <p:cNvSpPr>
            <a:spLocks noGrp="1"/>
          </p:cNvSpPr>
          <p:nvPr>
            <p:ph idx="1"/>
          </p:nvPr>
        </p:nvSpPr>
        <p:spPr>
          <a:xfrm>
            <a:off x="397838" y="1339273"/>
            <a:ext cx="8330526" cy="5246253"/>
          </a:xfrm>
        </p:spPr>
        <p:txBody>
          <a:bodyPr/>
          <a:lstStyle/>
          <a:p>
            <a:pPr marL="338137" lvl="1" indent="0"/>
            <a:r>
              <a:rPr lang="en-US" sz="1800" dirty="0"/>
              <a:t>Accountability traces an action back to a person or process making the change to a system, collects this information, and reports the usage data: </a:t>
            </a:r>
          </a:p>
          <a:p>
            <a:pPr marL="623887" lvl="1" indent="-285750">
              <a:buFont typeface="Arial" panose="020B0604020202020204" pitchFamily="34" charset="0"/>
              <a:buChar char="•"/>
            </a:pPr>
            <a:r>
              <a:rPr lang="en-US" sz="1800" dirty="0"/>
              <a:t>The organization can use this data for such purposes as auditing or billing. </a:t>
            </a:r>
          </a:p>
          <a:p>
            <a:pPr marL="623887" lvl="1" indent="-285750">
              <a:buFont typeface="Arial" panose="020B0604020202020204" pitchFamily="34" charset="0"/>
              <a:buChar char="•"/>
            </a:pPr>
            <a:r>
              <a:rPr lang="en-US" sz="1800" dirty="0"/>
              <a:t>The collected data might include the log in time for a user, whether the user log in was a success or failure, or what network resources the user accessed. </a:t>
            </a:r>
          </a:p>
          <a:p>
            <a:pPr marL="623887" lvl="1" indent="-285750">
              <a:buFont typeface="Arial" panose="020B0604020202020204" pitchFamily="34" charset="0"/>
              <a:buChar char="•"/>
            </a:pPr>
            <a:r>
              <a:rPr lang="en-US" sz="1800" dirty="0"/>
              <a:t>This allows an organization to trace actions, errors, and mistakes during an audit or investigation.</a:t>
            </a:r>
          </a:p>
          <a:p>
            <a:pPr marL="623887" lvl="1" indent="-285750">
              <a:buFont typeface="Arial" panose="020B0604020202020204" pitchFamily="34" charset="0"/>
              <a:buChar char="•"/>
            </a:pPr>
            <a:r>
              <a:rPr lang="en-US" sz="1800" dirty="0"/>
              <a:t>Implementing accountability consists of technologies, policies, procedures, and education. </a:t>
            </a:r>
          </a:p>
          <a:p>
            <a:pPr marL="623887" lvl="1" indent="-285750">
              <a:buFont typeface="Arial" panose="020B0604020202020204" pitchFamily="34" charset="0"/>
              <a:buChar char="•"/>
            </a:pPr>
            <a:r>
              <a:rPr lang="en-US" sz="1800" dirty="0"/>
              <a:t>Log files provide detailed information based on the parameters chosen. </a:t>
            </a:r>
          </a:p>
        </p:txBody>
      </p:sp>
    </p:spTree>
    <p:extLst>
      <p:ext uri="{BB962C8B-B14F-4D97-AF65-F5344CB8AC3E}">
        <p14:creationId xmlns:p14="http://schemas.microsoft.com/office/powerpoint/2010/main" val="4012688733"/>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155592"/>
            <a:ext cx="4189413" cy="1838248"/>
          </a:xfrm>
          <a:prstGeom prst="rect">
            <a:avLst/>
          </a:prstGeom>
          <a:noFill/>
          <a:ln w="9525" algn="ctr">
            <a:noFill/>
            <a:miter lim="800000"/>
            <a:headEnd/>
            <a:tailEnd/>
          </a:ln>
        </p:spPr>
        <p:txBody>
          <a:bodyPr lIns="82124" tIns="41061" rIns="82124" bIns="41061" anchor="ctr"/>
          <a:lstStyle/>
          <a:p>
            <a:pPr algn="l" defTabSz="814388">
              <a:defRPr/>
            </a:pPr>
            <a:r>
              <a:rPr lang="en-US" kern="0" dirty="0">
                <a:solidFill>
                  <a:schemeClr val="bg1"/>
                </a:solidFill>
                <a:latin typeface="+mj-lt"/>
                <a:ea typeface="+mj-ea"/>
                <a:cs typeface="+mj-cs"/>
              </a:rPr>
              <a:t>Cybersecurity Essentials </a:t>
            </a:r>
            <a:r>
              <a:rPr lang="en-US" kern="0" dirty="0" smtClean="0">
                <a:solidFill>
                  <a:schemeClr val="bg1"/>
                </a:solidFill>
                <a:latin typeface="+mj-lt"/>
                <a:ea typeface="+mj-ea"/>
                <a:cs typeface="+mj-cs"/>
              </a:rPr>
              <a:t>v1.1</a:t>
            </a:r>
            <a:endParaRPr lang="en-US" kern="0" dirty="0">
              <a:solidFill>
                <a:schemeClr val="bg1"/>
              </a:solidFill>
              <a:latin typeface="+mj-lt"/>
              <a:ea typeface="+mj-ea"/>
              <a:cs typeface="+mj-cs"/>
            </a:endParaRPr>
          </a:p>
          <a:p>
            <a:pPr algn="l" defTabSz="814388">
              <a:lnSpc>
                <a:spcPct val="90000"/>
              </a:lnSpc>
              <a:defRPr/>
            </a:pPr>
            <a:r>
              <a:rPr lang="en-US" b="0" kern="0" dirty="0">
                <a:solidFill>
                  <a:schemeClr val="bg1"/>
                </a:solidFill>
                <a:latin typeface="+mj-lt"/>
                <a:ea typeface="+mj-ea"/>
                <a:cs typeface="+mj-cs"/>
              </a:rPr>
              <a:t>Planning Guide</a:t>
            </a:r>
          </a:p>
          <a:p>
            <a:pPr algn="l" defTabSz="814388">
              <a:defRPr/>
            </a:pPr>
            <a:r>
              <a:rPr lang="en-US" b="0" dirty="0">
                <a:solidFill>
                  <a:schemeClr val="bg1"/>
                </a:solidFill>
                <a:latin typeface="Arial" pitchFamily="34" charset="0"/>
                <a:cs typeface="Arial" pitchFamily="34" charset="0"/>
              </a:rPr>
              <a:t>Chapter 4: The Art of Protecting Secrets</a:t>
            </a:r>
            <a:endParaRPr lang="en-US" b="0" kern="0" dirty="0">
              <a:solidFill>
                <a:schemeClr val="bg1"/>
              </a:solidFill>
              <a:latin typeface="+mj-lt"/>
              <a:ea typeface="+mj-ea"/>
              <a:cs typeface="+mj-cs"/>
            </a:endParaRPr>
          </a:p>
        </p:txBody>
      </p:sp>
    </p:spTree>
    <p:extLst>
      <p:ext uri="{BB962C8B-B14F-4D97-AF65-F5344CB8AC3E}">
        <p14:creationId xmlns:p14="http://schemas.microsoft.com/office/powerpoint/2010/main" val="3725981340"/>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a:t>Access Control</a:t>
            </a:r>
            <a:r>
              <a:rPr lang="en-US" sz="2800" dirty="0">
                <a:latin typeface="Arial" charset="0"/>
              </a:rPr>
              <a:t/>
            </a:r>
            <a:br>
              <a:rPr lang="en-US" sz="2800" dirty="0">
                <a:latin typeface="Arial" charset="0"/>
              </a:rPr>
            </a:br>
            <a:r>
              <a:rPr lang="en-US" sz="2800" dirty="0">
                <a:latin typeface="Arial" charset="0"/>
              </a:rPr>
              <a:t>Types of Security Controls</a:t>
            </a:r>
            <a:endParaRPr lang="en-US" sz="4400" dirty="0">
              <a:latin typeface="Arial" charset="0"/>
            </a:endParaRPr>
          </a:p>
        </p:txBody>
      </p:sp>
      <p:sp>
        <p:nvSpPr>
          <p:cNvPr id="2" name="Content Placeholder 1"/>
          <p:cNvSpPr>
            <a:spLocks noGrp="1"/>
          </p:cNvSpPr>
          <p:nvPr>
            <p:ph idx="1"/>
          </p:nvPr>
        </p:nvSpPr>
        <p:spPr>
          <a:xfrm>
            <a:off x="397838" y="1339273"/>
            <a:ext cx="8330526" cy="5246253"/>
          </a:xfrm>
        </p:spPr>
        <p:txBody>
          <a:bodyPr/>
          <a:lstStyle/>
          <a:p>
            <a:pPr marL="0" indent="0">
              <a:buNone/>
            </a:pPr>
            <a:r>
              <a:rPr lang="en-US" sz="1800" b="1" dirty="0"/>
              <a:t>Preventative Controls - </a:t>
            </a:r>
            <a:r>
              <a:rPr lang="en-US" sz="1800" dirty="0"/>
              <a:t>Prevent means to keep something from happening. Preventative access controls stop unwanted or unauthorized activity from happening. </a:t>
            </a:r>
          </a:p>
          <a:p>
            <a:pPr marL="0" indent="0">
              <a:buNone/>
            </a:pPr>
            <a:r>
              <a:rPr lang="en-US" sz="1800" b="1" dirty="0"/>
              <a:t>Deterrent Controls - </a:t>
            </a:r>
            <a:r>
              <a:rPr lang="en-US" sz="1800" dirty="0"/>
              <a:t>A deterrent is the opposite of a reward. A reward encourages individuals to do the right thing, while a deterrent discourages them from doing the wrong thing. Cybersecurity professionals and organizations use deterrents to limit or mitigate an action or behavior. Deterrents do not always stop these actions. </a:t>
            </a:r>
          </a:p>
          <a:p>
            <a:pPr marL="0" indent="0">
              <a:buNone/>
            </a:pPr>
            <a:r>
              <a:rPr lang="en-US" sz="1800" b="1" dirty="0"/>
              <a:t>Detective Controls - </a:t>
            </a:r>
            <a:r>
              <a:rPr lang="en-US" sz="1800" dirty="0"/>
              <a:t>Detection is the act or process of noticing or discovering something. Access control detections identify different types of unauthorized activity. Detection systems can be very simple, such as a motion detector or security guard. They can also be more complex, such as an intrusion detection system. </a:t>
            </a:r>
          </a:p>
          <a:p>
            <a:pPr marL="0" indent="0">
              <a:buNone/>
            </a:pPr>
            <a:endParaRPr lang="en-US" sz="1800" dirty="0"/>
          </a:p>
          <a:p>
            <a:pPr marL="0" indent="0">
              <a:buNone/>
            </a:pPr>
            <a:endParaRPr lang="en-US" sz="1800" dirty="0"/>
          </a:p>
          <a:p>
            <a:pPr marL="795337" lvl="1" indent="-457200">
              <a:buFont typeface="+mj-lt"/>
              <a:buAutoNum type="arabicPeriod"/>
            </a:pPr>
            <a:endParaRPr lang="en-US" sz="1800" dirty="0"/>
          </a:p>
        </p:txBody>
      </p:sp>
      <p:pic>
        <p:nvPicPr>
          <p:cNvPr id="3" name="Picture 2"/>
          <p:cNvPicPr>
            <a:picLocks noChangeAspect="1"/>
          </p:cNvPicPr>
          <p:nvPr/>
        </p:nvPicPr>
        <p:blipFill>
          <a:blip r:embed="rId3"/>
          <a:stretch>
            <a:fillRect/>
          </a:stretch>
        </p:blipFill>
        <p:spPr>
          <a:xfrm>
            <a:off x="6448425" y="5060224"/>
            <a:ext cx="1714500" cy="1283426"/>
          </a:xfrm>
          <a:prstGeom prst="rect">
            <a:avLst/>
          </a:prstGeom>
        </p:spPr>
      </p:pic>
    </p:spTree>
    <p:extLst>
      <p:ext uri="{BB962C8B-B14F-4D97-AF65-F5344CB8AC3E}">
        <p14:creationId xmlns:p14="http://schemas.microsoft.com/office/powerpoint/2010/main" val="209803692"/>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a:t>Access Control</a:t>
            </a:r>
            <a:r>
              <a:rPr lang="en-US" sz="2800" dirty="0">
                <a:latin typeface="Arial" charset="0"/>
              </a:rPr>
              <a:t/>
            </a:r>
            <a:br>
              <a:rPr lang="en-US" sz="2800" dirty="0">
                <a:latin typeface="Arial" charset="0"/>
              </a:rPr>
            </a:br>
            <a:r>
              <a:rPr lang="en-US" sz="2800" dirty="0">
                <a:latin typeface="Arial" charset="0"/>
              </a:rPr>
              <a:t>Types of Security Controls</a:t>
            </a:r>
            <a:endParaRPr lang="en-US" sz="4400" dirty="0">
              <a:latin typeface="Arial" charset="0"/>
            </a:endParaRPr>
          </a:p>
        </p:txBody>
      </p:sp>
      <p:sp>
        <p:nvSpPr>
          <p:cNvPr id="2" name="Content Placeholder 1"/>
          <p:cNvSpPr>
            <a:spLocks noGrp="1"/>
          </p:cNvSpPr>
          <p:nvPr>
            <p:ph idx="1"/>
          </p:nvPr>
        </p:nvSpPr>
        <p:spPr>
          <a:xfrm>
            <a:off x="397838" y="1339273"/>
            <a:ext cx="8330526" cy="5246253"/>
          </a:xfrm>
        </p:spPr>
        <p:txBody>
          <a:bodyPr/>
          <a:lstStyle/>
          <a:p>
            <a:pPr marL="0" indent="0">
              <a:buNone/>
            </a:pPr>
            <a:r>
              <a:rPr lang="en-US" sz="1800" b="1" dirty="0"/>
              <a:t>Corrective Controls - </a:t>
            </a:r>
            <a:r>
              <a:rPr lang="en-US" sz="1800" dirty="0"/>
              <a:t>Corrective counteracts something that is undesirable. Organizations put corrective access controls in place after a system experiences a threat. Corrective controls restore the system back to a state of confidentiality, integrity, and availability. They can also restore systems to normal after unauthorized activity occurs.</a:t>
            </a:r>
          </a:p>
          <a:p>
            <a:pPr marL="0" indent="0">
              <a:buNone/>
            </a:pPr>
            <a:r>
              <a:rPr lang="en-US" sz="1800" b="1" dirty="0"/>
              <a:t>Recovery Controls - </a:t>
            </a:r>
            <a:r>
              <a:rPr lang="en-US" sz="1800" dirty="0"/>
              <a:t>Recovery is a return to a normal state. Recovery access controls restore resources, functions, and capabilities after a violation of a security policy. Recovery controls can repair damage, in addition to stopping any further damage. These controls have more advanced capabilities over corrective access controls.</a:t>
            </a:r>
          </a:p>
          <a:p>
            <a:pPr marL="0" indent="0">
              <a:buNone/>
            </a:pPr>
            <a:r>
              <a:rPr lang="en-US" sz="1800" b="1" dirty="0"/>
              <a:t>Compensative Controls - </a:t>
            </a:r>
            <a:r>
              <a:rPr lang="en-US" sz="1800" dirty="0"/>
              <a:t>Compensate means to make up for something. Compensative access controls provide options to other controls to bolster enforcement in support of a security policy. A compensative control can also be a substitution used in place of a control that is not possible under the circumstances. </a:t>
            </a:r>
          </a:p>
          <a:p>
            <a:pPr marL="0" indent="0">
              <a:buNone/>
            </a:pPr>
            <a:endParaRPr lang="en-US" sz="1800" dirty="0"/>
          </a:p>
          <a:p>
            <a:pPr marL="0" indent="0">
              <a:buNone/>
            </a:pPr>
            <a:endParaRPr lang="en-US" sz="1800" dirty="0"/>
          </a:p>
          <a:p>
            <a:pPr marL="795337" lvl="1" indent="-457200">
              <a:buFont typeface="+mj-lt"/>
              <a:buAutoNum type="arabicPeriod"/>
            </a:pPr>
            <a:endParaRPr lang="en-US" sz="1800" dirty="0"/>
          </a:p>
        </p:txBody>
      </p:sp>
    </p:spTree>
    <p:extLst>
      <p:ext uri="{BB962C8B-B14F-4D97-AF65-F5344CB8AC3E}">
        <p14:creationId xmlns:p14="http://schemas.microsoft.com/office/powerpoint/2010/main" val="1675650470"/>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7" y="2263775"/>
            <a:ext cx="4339280" cy="1481138"/>
          </a:xfrm>
        </p:spPr>
        <p:txBody>
          <a:bodyPr/>
          <a:lstStyle/>
          <a:p>
            <a:pPr eaLnBrk="1" hangingPunct="1"/>
            <a:r>
              <a:rPr lang="en-US" sz="2400" dirty="0"/>
              <a:t>4.3 Obscuring Data</a:t>
            </a:r>
          </a:p>
        </p:txBody>
      </p:sp>
    </p:spTree>
    <p:extLst>
      <p:ext uri="{BB962C8B-B14F-4D97-AF65-F5344CB8AC3E}">
        <p14:creationId xmlns:p14="http://schemas.microsoft.com/office/powerpoint/2010/main" val="814020540"/>
      </p:ext>
    </p:extLst>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24808"/>
          </a:xfrm>
        </p:spPr>
        <p:txBody>
          <a:bodyPr/>
          <a:lstStyle/>
          <a:p>
            <a:pPr eaLnBrk="1" hangingPunct="1"/>
            <a:r>
              <a:rPr lang="en-US" sz="1800" b="0" dirty="0"/>
              <a:t>Obscuring Data</a:t>
            </a:r>
            <a:r>
              <a:rPr lang="en-US" sz="2800" dirty="0">
                <a:latin typeface="Arial" charset="0"/>
              </a:rPr>
              <a:t/>
            </a:r>
            <a:br>
              <a:rPr lang="en-US" sz="2800" dirty="0">
                <a:latin typeface="Arial" charset="0"/>
              </a:rPr>
            </a:br>
            <a:r>
              <a:rPr lang="en-US" sz="2800" dirty="0" err="1">
                <a:latin typeface="Arial" charset="0"/>
              </a:rPr>
              <a:t>Data</a:t>
            </a:r>
            <a:r>
              <a:rPr lang="en-US" sz="2800" dirty="0">
                <a:latin typeface="Arial" charset="0"/>
              </a:rPr>
              <a:t> Masking</a:t>
            </a:r>
            <a:endParaRPr lang="en-US" sz="4400" dirty="0">
              <a:latin typeface="Arial" charset="0"/>
            </a:endParaRPr>
          </a:p>
        </p:txBody>
      </p:sp>
      <p:sp>
        <p:nvSpPr>
          <p:cNvPr id="2" name="Content Placeholder 1"/>
          <p:cNvSpPr>
            <a:spLocks noGrp="1"/>
          </p:cNvSpPr>
          <p:nvPr>
            <p:ph idx="1"/>
          </p:nvPr>
        </p:nvSpPr>
        <p:spPr>
          <a:xfrm>
            <a:off x="289310" y="1391226"/>
            <a:ext cx="8071908" cy="4820845"/>
          </a:xfrm>
        </p:spPr>
        <p:txBody>
          <a:bodyPr/>
          <a:lstStyle/>
          <a:p>
            <a:pPr marL="0" indent="0">
              <a:buNone/>
            </a:pPr>
            <a:r>
              <a:rPr lang="en-US" sz="1800" dirty="0"/>
              <a:t>Data Masking is a technology that secures data by replacing sensitive information with a non-sensitive version. The non-sensitive version looks and acts like the original. This means that a business process can use non-sensitive data and there is no need to change the supporting applications or data storage facilities. </a:t>
            </a:r>
          </a:p>
          <a:p>
            <a:pPr marL="0" indent="0">
              <a:buNone/>
            </a:pPr>
            <a:r>
              <a:rPr lang="en-US" sz="1800" dirty="0"/>
              <a:t>In the most common use case, masking limits the propagation of sensitive data within IT systems by distributing surrogate data sets for testing and analysis. </a:t>
            </a:r>
          </a:p>
          <a:p>
            <a:pPr marL="0" indent="0">
              <a:buNone/>
            </a:pPr>
            <a:r>
              <a:rPr lang="en-US" sz="1800" dirty="0"/>
              <a:t>There are data masking techniques that can ensure that data remains meaningful but changed enough to protect it:</a:t>
            </a:r>
          </a:p>
          <a:p>
            <a:pPr marL="742950" lvl="1" indent="-285750">
              <a:buFont typeface="Wingdings" panose="05000000000000000000" pitchFamily="2" charset="2"/>
              <a:buChar char="§"/>
            </a:pPr>
            <a:r>
              <a:rPr lang="en-US" sz="1800" b="1" dirty="0"/>
              <a:t>Substitution</a:t>
            </a:r>
            <a:r>
              <a:rPr lang="en-US" sz="1800" dirty="0"/>
              <a:t> - replaces data with authentic looking values to apply anonymity to the data records.</a:t>
            </a:r>
          </a:p>
          <a:p>
            <a:pPr marL="742950" lvl="1" indent="-285750">
              <a:buFont typeface="Wingdings" panose="05000000000000000000" pitchFamily="2" charset="2"/>
              <a:buChar char="§"/>
            </a:pPr>
            <a:r>
              <a:rPr lang="en-US" sz="1800" b="1" dirty="0"/>
              <a:t>Shuffling</a:t>
            </a:r>
            <a:r>
              <a:rPr lang="en-US" sz="1800" dirty="0"/>
              <a:t> - derives a substitution set from the same column of data that a user wants to mask. This technique works well for financial information in a test database, for example.</a:t>
            </a:r>
          </a:p>
          <a:p>
            <a:endParaRPr lang="en-US" sz="1800" dirty="0"/>
          </a:p>
        </p:txBody>
      </p:sp>
    </p:spTree>
    <p:extLst>
      <p:ext uri="{BB962C8B-B14F-4D97-AF65-F5344CB8AC3E}">
        <p14:creationId xmlns:p14="http://schemas.microsoft.com/office/powerpoint/2010/main" val="3010128681"/>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15572"/>
          </a:xfrm>
        </p:spPr>
        <p:txBody>
          <a:bodyPr/>
          <a:lstStyle/>
          <a:p>
            <a:pPr eaLnBrk="1" hangingPunct="1"/>
            <a:r>
              <a:rPr lang="en-US" sz="1800" b="0" dirty="0">
                <a:latin typeface="Arial" charset="0"/>
              </a:rPr>
              <a:t>Obscuring Data</a:t>
            </a:r>
            <a:r>
              <a:rPr lang="en-US" sz="2800" dirty="0">
                <a:latin typeface="Arial" charset="0"/>
              </a:rPr>
              <a:t/>
            </a:r>
            <a:br>
              <a:rPr lang="en-US" sz="2800" dirty="0">
                <a:latin typeface="Arial" charset="0"/>
              </a:rPr>
            </a:br>
            <a:r>
              <a:rPr lang="en-US" sz="2800" dirty="0">
                <a:latin typeface="Arial" charset="0"/>
              </a:rPr>
              <a:t>Steganography</a:t>
            </a:r>
            <a:endParaRPr lang="en-US" sz="4400" dirty="0">
              <a:latin typeface="Arial" charset="0"/>
            </a:endParaRPr>
          </a:p>
        </p:txBody>
      </p:sp>
      <p:sp>
        <p:nvSpPr>
          <p:cNvPr id="2" name="Content Placeholder 1"/>
          <p:cNvSpPr>
            <a:spLocks noGrp="1"/>
          </p:cNvSpPr>
          <p:nvPr>
            <p:ph idx="1"/>
          </p:nvPr>
        </p:nvSpPr>
        <p:spPr>
          <a:xfrm>
            <a:off x="213110" y="1209964"/>
            <a:ext cx="8071908" cy="5116408"/>
          </a:xfrm>
        </p:spPr>
        <p:txBody>
          <a:bodyPr/>
          <a:lstStyle/>
          <a:p>
            <a:pPr marL="0" indent="0">
              <a:buNone/>
            </a:pPr>
            <a:r>
              <a:rPr lang="en-US" sz="1800" dirty="0"/>
              <a:t>Steganography conceals data (the message) in another file such as a graphic, audio, or other text file. </a:t>
            </a:r>
          </a:p>
          <a:p>
            <a:pPr marL="0" indent="0">
              <a:buNone/>
            </a:pPr>
            <a:r>
              <a:rPr lang="en-US" sz="1800" dirty="0"/>
              <a:t>The advantage of steganography over cryptography is that the secret message does not attract any special attention. No one would ever know that a picture actually contained a secret message by viewing the file either electronically or in hardcopy.</a:t>
            </a:r>
          </a:p>
          <a:p>
            <a:pPr marL="0" indent="0">
              <a:buNone/>
            </a:pPr>
            <a:r>
              <a:rPr lang="en-US" sz="1800" dirty="0"/>
              <a:t>There are several components involved in hiding data: </a:t>
            </a:r>
          </a:p>
          <a:p>
            <a:pPr marL="742950" lvl="1" indent="-285750">
              <a:buFont typeface="Arial" panose="020B0604020202020204" pitchFamily="34" charset="0"/>
              <a:buChar char="•"/>
            </a:pPr>
            <a:r>
              <a:rPr lang="en-US" sz="1800" dirty="0"/>
              <a:t>There is the embedded data, which is the secret message. </a:t>
            </a:r>
          </a:p>
          <a:p>
            <a:pPr marL="742950" lvl="1" indent="-285750">
              <a:buFont typeface="Arial" panose="020B0604020202020204" pitchFamily="34" charset="0"/>
              <a:buChar char="•"/>
            </a:pPr>
            <a:r>
              <a:rPr lang="en-US" sz="1800" dirty="0"/>
              <a:t>Cover-text (or cover-image or cover-audio) hides the embedded data  producing the </a:t>
            </a:r>
            <a:r>
              <a:rPr lang="en-US" sz="1800" dirty="0" err="1"/>
              <a:t>stego</a:t>
            </a:r>
            <a:r>
              <a:rPr lang="en-US" sz="1800" dirty="0"/>
              <a:t>-text (or </a:t>
            </a:r>
            <a:r>
              <a:rPr lang="en-US" sz="1800" dirty="0" err="1"/>
              <a:t>stego</a:t>
            </a:r>
            <a:r>
              <a:rPr lang="en-US" sz="1800" dirty="0"/>
              <a:t>-image or </a:t>
            </a:r>
            <a:r>
              <a:rPr lang="en-US" sz="1800" dirty="0" err="1"/>
              <a:t>stego</a:t>
            </a:r>
            <a:r>
              <a:rPr lang="en-US" sz="1800" dirty="0"/>
              <a:t>-audio). </a:t>
            </a:r>
          </a:p>
          <a:p>
            <a:pPr marL="742950" lvl="1" indent="-285750">
              <a:buFont typeface="Arial" panose="020B0604020202020204" pitchFamily="34" charset="0"/>
              <a:buChar char="•"/>
            </a:pPr>
            <a:r>
              <a:rPr lang="en-US" sz="1800" dirty="0"/>
              <a:t>A </a:t>
            </a:r>
            <a:r>
              <a:rPr lang="en-US" sz="1800" dirty="0" err="1"/>
              <a:t>stego</a:t>
            </a:r>
            <a:r>
              <a:rPr lang="en-US" sz="1800" dirty="0"/>
              <a:t>-key controls the hiding process.</a:t>
            </a:r>
          </a:p>
        </p:txBody>
      </p:sp>
    </p:spTree>
    <p:extLst>
      <p:ext uri="{BB962C8B-B14F-4D97-AF65-F5344CB8AC3E}">
        <p14:creationId xmlns:p14="http://schemas.microsoft.com/office/powerpoint/2010/main" val="1874630823"/>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87863"/>
          </a:xfrm>
        </p:spPr>
        <p:txBody>
          <a:bodyPr/>
          <a:lstStyle/>
          <a:p>
            <a:pPr eaLnBrk="1" hangingPunct="1"/>
            <a:r>
              <a:rPr lang="en-US" sz="1800" b="0" dirty="0"/>
              <a:t>Obscuring Data</a:t>
            </a:r>
            <a:r>
              <a:rPr lang="en-US" dirty="0"/>
              <a:t/>
            </a:r>
            <a:br>
              <a:rPr lang="en-US" dirty="0"/>
            </a:br>
            <a:r>
              <a:rPr lang="en-US" dirty="0" err="1"/>
              <a:t>Data</a:t>
            </a:r>
            <a:r>
              <a:rPr lang="en-US" dirty="0"/>
              <a:t> Obfuscation</a:t>
            </a:r>
            <a:endParaRPr lang="en-US" dirty="0">
              <a:latin typeface="Arial" charset="0"/>
            </a:endParaRPr>
          </a:p>
        </p:txBody>
      </p:sp>
      <p:sp>
        <p:nvSpPr>
          <p:cNvPr id="2" name="Content Placeholder 1"/>
          <p:cNvSpPr>
            <a:spLocks noGrp="1"/>
          </p:cNvSpPr>
          <p:nvPr>
            <p:ph idx="1"/>
          </p:nvPr>
        </p:nvSpPr>
        <p:spPr>
          <a:xfrm>
            <a:off x="213109" y="1330036"/>
            <a:ext cx="8552200" cy="4799540"/>
          </a:xfrm>
        </p:spPr>
        <p:txBody>
          <a:bodyPr/>
          <a:lstStyle/>
          <a:p>
            <a:pPr marL="0" indent="0">
              <a:buNone/>
            </a:pPr>
            <a:r>
              <a:rPr lang="en-US" sz="1800" b="1" dirty="0"/>
              <a:t>Data obfuscation  </a:t>
            </a:r>
            <a:r>
              <a:rPr lang="en-US" sz="1800" dirty="0"/>
              <a:t>- is the use and practice of data masking and steganography techniques in the cybersecurity and cyber intelligence profession: </a:t>
            </a:r>
          </a:p>
          <a:p>
            <a:r>
              <a:rPr lang="en-US" sz="1800" dirty="0"/>
              <a:t>Obfuscation is the art of making the message confusing, ambiguous, or harder to understand. </a:t>
            </a:r>
          </a:p>
          <a:p>
            <a:r>
              <a:rPr lang="en-US" sz="1800" dirty="0"/>
              <a:t>A system may purposely scramble messages to prevent unauthorized access to sensitive information.</a:t>
            </a:r>
          </a:p>
          <a:p>
            <a:r>
              <a:rPr lang="en-US" sz="1800" dirty="0"/>
              <a:t>Software watermarking protects software from unauthorized access or modification. </a:t>
            </a:r>
          </a:p>
          <a:p>
            <a:r>
              <a:rPr lang="en-US" sz="1800" dirty="0"/>
              <a:t>Software watermarking inserts a secret message into the program as proof of ownership. </a:t>
            </a:r>
          </a:p>
          <a:p>
            <a:r>
              <a:rPr lang="en-US" sz="1800" dirty="0"/>
              <a:t>The secret message is the software watermark. If someone tries to remove the watermark, the result is nonfunctional code.</a:t>
            </a:r>
          </a:p>
        </p:txBody>
      </p:sp>
    </p:spTree>
    <p:extLst>
      <p:ext uri="{BB962C8B-B14F-4D97-AF65-F5344CB8AC3E}">
        <p14:creationId xmlns:p14="http://schemas.microsoft.com/office/powerpoint/2010/main" val="3753679465"/>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58524" cy="1481138"/>
          </a:xfrm>
        </p:spPr>
        <p:txBody>
          <a:bodyPr/>
          <a:lstStyle/>
          <a:p>
            <a:pPr eaLnBrk="1" hangingPunct="1"/>
            <a:r>
              <a:rPr lang="en-US" sz="2400" dirty="0"/>
              <a:t>4.4  Chapter Summary</a:t>
            </a:r>
          </a:p>
        </p:txBody>
      </p:sp>
    </p:spTree>
    <p:extLst>
      <p:ext uri="{BB962C8B-B14F-4D97-AF65-F5344CB8AC3E}">
        <p14:creationId xmlns:p14="http://schemas.microsoft.com/office/powerpoint/2010/main" val="1818553580"/>
      </p:ext>
    </p:extLst>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460758" y="1549027"/>
            <a:ext cx="8600517" cy="414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sz="1800" dirty="0"/>
              <a:t>This chapter discussed the principles of cryptology used to secure communications. </a:t>
            </a:r>
          </a:p>
          <a:p>
            <a:r>
              <a:rPr lang="en-US" sz="1800" dirty="0"/>
              <a:t>The chapter explained both symmetric and asymmetric encryption algorithms, compared the two algorithms, and provided examples of their use.</a:t>
            </a:r>
          </a:p>
          <a:p>
            <a:r>
              <a:rPr lang="en-US" sz="1800" dirty="0"/>
              <a:t>The chapter explained how access control prevents unauthorized access to a building, a room, a system, or a file using identification, authentication, authorization, and accountability. In addition, the chapter also described the different access control models and access control types.</a:t>
            </a:r>
          </a:p>
          <a:p>
            <a:r>
              <a:rPr lang="en-US" sz="1800" dirty="0"/>
              <a:t>The chapter concluded by discussing the various ways users mask data. Data obfuscation and steganography are two techniques used to accomplish data masking.</a:t>
            </a:r>
          </a:p>
        </p:txBody>
      </p:sp>
      <p:sp>
        <p:nvSpPr>
          <p:cNvPr id="21505" name="Rectangle 2"/>
          <p:cNvSpPr>
            <a:spLocks noGrp="1" noChangeArrowheads="1"/>
          </p:cNvSpPr>
          <p:nvPr>
            <p:ph type="title"/>
          </p:nvPr>
        </p:nvSpPr>
        <p:spPr/>
        <p:txBody>
          <a:bodyPr/>
          <a:lstStyle/>
          <a:p>
            <a:pPr eaLnBrk="1" hangingPunct="1"/>
            <a:r>
              <a:rPr lang="en-US" sz="1800" dirty="0">
                <a:latin typeface="Arial" charset="0"/>
              </a:rPr>
              <a:t>Chapter Summary</a:t>
            </a:r>
            <a:r>
              <a:rPr lang="en-US" dirty="0">
                <a:latin typeface="Arial" charset="0"/>
              </a:rPr>
              <a:t/>
            </a:r>
            <a:br>
              <a:rPr lang="en-US" dirty="0">
                <a:latin typeface="Arial" charset="0"/>
              </a:rPr>
            </a:br>
            <a:r>
              <a:rPr lang="en-US" dirty="0">
                <a:latin typeface="Arial" charset="0"/>
              </a:rPr>
              <a:t>Summary</a:t>
            </a:r>
          </a:p>
        </p:txBody>
      </p:sp>
    </p:spTree>
    <p:extLst>
      <p:ext uri="{BB962C8B-B14F-4D97-AF65-F5344CB8AC3E}">
        <p14:creationId xmlns:p14="http://schemas.microsoft.com/office/powerpoint/2010/main" val="2497760924"/>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extLst>
      <p:ext uri="{BB962C8B-B14F-4D97-AF65-F5344CB8AC3E}">
        <p14:creationId xmlns:p14="http://schemas.microsoft.com/office/powerpoint/2010/main" val="725382621"/>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655638" y="609600"/>
            <a:ext cx="8145462" cy="838200"/>
          </a:xfrm>
        </p:spPr>
        <p:txBody>
          <a:bodyPr/>
          <a:lstStyle/>
          <a:p>
            <a:pPr eaLnBrk="1" hangingPunct="1"/>
            <a:r>
              <a:rPr lang="en-US" dirty="0"/>
              <a:t>Chapter 4: Activities</a:t>
            </a:r>
          </a:p>
        </p:txBody>
      </p:sp>
      <p:sp>
        <p:nvSpPr>
          <p:cNvPr id="6147" name="Rectangle 34"/>
          <p:cNvSpPr>
            <a:spLocks noGrp="1" noChangeArrowheads="1"/>
          </p:cNvSpPr>
          <p:nvPr>
            <p:ph type="body" idx="4294967295"/>
          </p:nvPr>
        </p:nvSpPr>
        <p:spPr>
          <a:xfrm>
            <a:off x="701937" y="1632031"/>
            <a:ext cx="7940675" cy="4605454"/>
          </a:xfrm>
        </p:spPr>
        <p:txBody>
          <a:bodyPr/>
          <a:lstStyle/>
          <a:p>
            <a:pPr marL="0" indent="0" eaLnBrk="1" hangingPunct="1">
              <a:spcBef>
                <a:spcPct val="30000"/>
              </a:spcBef>
              <a:buNone/>
            </a:pPr>
            <a:r>
              <a:rPr lang="en-US" sz="2000" dirty="0"/>
              <a:t>What activities are associated with this chapter?</a:t>
            </a:r>
          </a:p>
          <a:p>
            <a:pPr marL="0" indent="0" eaLnBrk="1" hangingPunct="1">
              <a:spcBef>
                <a:spcPct val="30000"/>
              </a:spcBef>
              <a:buNone/>
            </a:pPr>
            <a:endParaRPr lang="en-US" sz="2000" dirty="0"/>
          </a:p>
          <a:p>
            <a:pPr marL="0" indent="0" eaLnBrk="1" hangingPunct="1">
              <a:spcBef>
                <a:spcPct val="30000"/>
              </a:spcBef>
              <a:buNone/>
            </a:pPr>
            <a:endParaRPr lang="en-US" sz="2000" dirty="0"/>
          </a:p>
          <a:p>
            <a:pPr marL="119063" indent="0" eaLnBrk="1" hangingPunct="1">
              <a:spcBef>
                <a:spcPct val="30000"/>
              </a:spcBef>
              <a:buNone/>
            </a:pPr>
            <a:endParaRPr lang="en-US" sz="2000" dirty="0"/>
          </a:p>
          <a:p>
            <a:pPr marL="119063" indent="0" eaLnBrk="1" hangingPunct="1">
              <a:spcBef>
                <a:spcPct val="30000"/>
              </a:spcBef>
              <a:buNone/>
            </a:pPr>
            <a:endParaRPr lang="en-US" sz="2000" dirty="0"/>
          </a:p>
          <a:p>
            <a:pPr marL="119063" indent="0" eaLnBrk="1" hangingPunct="1">
              <a:spcBef>
                <a:spcPct val="30000"/>
              </a:spcBef>
              <a:buNone/>
            </a:pPr>
            <a:endParaRPr lang="en-US" sz="2000" dirty="0"/>
          </a:p>
          <a:p>
            <a:pPr marL="119063" indent="0" eaLnBrk="1" hangingPunct="1">
              <a:spcBef>
                <a:spcPct val="30000"/>
              </a:spcBef>
              <a:buNone/>
            </a:pPr>
            <a:endParaRPr lang="en-US" sz="2000" dirty="0"/>
          </a:p>
          <a:p>
            <a:pPr marL="0" indent="0" eaLnBrk="1" hangingPunct="1">
              <a:spcBef>
                <a:spcPct val="30000"/>
              </a:spcBef>
              <a:buNone/>
            </a:pPr>
            <a:endParaRPr lang="en-US" sz="2000" dirty="0"/>
          </a:p>
          <a:p>
            <a:pPr marL="0" indent="0" eaLnBrk="1" hangingPunct="1">
              <a:spcBef>
                <a:spcPct val="30000"/>
              </a:spcBef>
              <a:buNone/>
            </a:pPr>
            <a:endParaRPr lang="en-US" sz="2000" dirty="0"/>
          </a:p>
        </p:txBody>
      </p:sp>
      <p:graphicFrame>
        <p:nvGraphicFramePr>
          <p:cNvPr id="2" name="Table 1"/>
          <p:cNvGraphicFramePr>
            <a:graphicFrameLocks noGrp="1"/>
          </p:cNvGraphicFramePr>
          <p:nvPr>
            <p:extLst>
              <p:ext uri="{D42A27DB-BD31-4B8C-83A1-F6EECF244321}">
                <p14:modId xmlns:p14="http://schemas.microsoft.com/office/powerpoint/2010/main" val="1252417073"/>
              </p:ext>
            </p:extLst>
          </p:nvPr>
        </p:nvGraphicFramePr>
        <p:xfrm>
          <a:off x="701937" y="2062019"/>
          <a:ext cx="7683527" cy="24942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1723763">
                  <a:extLst>
                    <a:ext uri="{9D8B030D-6E8A-4147-A177-3AD203B41FA5}">
                      <a16:colId xmlns:a16="http://schemas.microsoft.com/office/drawing/2014/main" val="20001"/>
                    </a:ext>
                  </a:extLst>
                </a:gridCol>
                <a:gridCol w="3927764">
                  <a:extLst>
                    <a:ext uri="{9D8B030D-6E8A-4147-A177-3AD203B41FA5}">
                      <a16:colId xmlns:a16="http://schemas.microsoft.com/office/drawing/2014/main" val="20002"/>
                    </a:ext>
                  </a:extLst>
                </a:gridCol>
              </a:tblGrid>
              <a:tr h="370840">
                <a:tc>
                  <a:txBody>
                    <a:bodyPr/>
                    <a:lstStyle/>
                    <a:p>
                      <a:r>
                        <a:rPr lang="en-US" dirty="0"/>
                        <a:t>Page Number</a:t>
                      </a:r>
                    </a:p>
                  </a:txBody>
                  <a:tcPr/>
                </a:tc>
                <a:tc>
                  <a:txBody>
                    <a:bodyPr/>
                    <a:lstStyle/>
                    <a:p>
                      <a:r>
                        <a:rPr lang="en-US" dirty="0"/>
                        <a:t>Activity Type</a:t>
                      </a:r>
                    </a:p>
                  </a:txBody>
                  <a:tcPr/>
                </a:tc>
                <a:tc>
                  <a:txBody>
                    <a:bodyPr/>
                    <a:lstStyle/>
                    <a:p>
                      <a:r>
                        <a:rPr lang="en-US" dirty="0"/>
                        <a:t>Activity Name</a:t>
                      </a:r>
                    </a:p>
                  </a:txBody>
                  <a:tcPr/>
                </a:tc>
                <a:extLst>
                  <a:ext uri="{0D108BD9-81ED-4DB2-BD59-A6C34878D82A}">
                    <a16:rowId xmlns:a16="http://schemas.microsoft.com/office/drawing/2014/main" val="10000"/>
                  </a:ext>
                </a:extLst>
              </a:tr>
              <a:tr h="370840">
                <a:tc>
                  <a:txBody>
                    <a:bodyPr/>
                    <a:lstStyle/>
                    <a:p>
                      <a:r>
                        <a:rPr lang="en-US" dirty="0"/>
                        <a:t>4.1.1.4</a:t>
                      </a:r>
                    </a:p>
                  </a:txBody>
                  <a:tcPr/>
                </a:tc>
                <a:tc>
                  <a:txBody>
                    <a:bodyPr/>
                    <a:lstStyle/>
                    <a:p>
                      <a:r>
                        <a:rPr lang="en-US" dirty="0"/>
                        <a:t>IA</a:t>
                      </a:r>
                    </a:p>
                  </a:txBody>
                  <a:tcPr/>
                </a:tc>
                <a:tc>
                  <a:txBody>
                    <a:bodyPr/>
                    <a:lstStyle/>
                    <a:p>
                      <a:r>
                        <a:rPr lang="en-US" dirty="0"/>
                        <a:t>Exploring the Vigenere Cipher</a:t>
                      </a:r>
                    </a:p>
                  </a:txBody>
                  <a:tcPr/>
                </a:tc>
                <a:extLst>
                  <a:ext uri="{0D108BD9-81ED-4DB2-BD59-A6C34878D82A}">
                    <a16:rowId xmlns:a16="http://schemas.microsoft.com/office/drawing/2014/main" val="10001"/>
                  </a:ext>
                </a:extLst>
              </a:tr>
              <a:tr h="370840">
                <a:tc>
                  <a:txBody>
                    <a:bodyPr/>
                    <a:lstStyle/>
                    <a:p>
                      <a:r>
                        <a:rPr lang="en-US" dirty="0"/>
                        <a:t>4.1.2.4</a:t>
                      </a:r>
                    </a:p>
                  </a:txBody>
                  <a:tcPr/>
                </a:tc>
                <a:tc>
                  <a:txBody>
                    <a:bodyPr/>
                    <a:lstStyle/>
                    <a:p>
                      <a:r>
                        <a:rPr lang="en-US" dirty="0"/>
                        <a:t>IA</a:t>
                      </a:r>
                    </a:p>
                  </a:txBody>
                  <a:tcPr/>
                </a:tc>
                <a:tc>
                  <a:txBody>
                    <a:bodyPr/>
                    <a:lstStyle/>
                    <a:p>
                      <a:r>
                        <a:rPr lang="en-US" dirty="0"/>
                        <a:t>Using Symmetrical Encryption</a:t>
                      </a:r>
                    </a:p>
                  </a:txBody>
                  <a:tcPr/>
                </a:tc>
                <a:extLst>
                  <a:ext uri="{0D108BD9-81ED-4DB2-BD59-A6C34878D82A}">
                    <a16:rowId xmlns:a16="http://schemas.microsoft.com/office/drawing/2014/main" val="10002"/>
                  </a:ext>
                </a:extLst>
              </a:tr>
              <a:tr h="370840">
                <a:tc>
                  <a:txBody>
                    <a:bodyPr/>
                    <a:lstStyle/>
                    <a:p>
                      <a:r>
                        <a:rPr lang="en-US" dirty="0"/>
                        <a:t>4.1.3.3</a:t>
                      </a:r>
                    </a:p>
                  </a:txBody>
                  <a:tcPr/>
                </a:tc>
                <a:tc>
                  <a:txBody>
                    <a:bodyPr/>
                    <a:lstStyle/>
                    <a:p>
                      <a:r>
                        <a:rPr lang="en-US" dirty="0"/>
                        <a:t>IA</a:t>
                      </a:r>
                    </a:p>
                  </a:txBody>
                  <a:tcPr/>
                </a:tc>
                <a:tc>
                  <a:txBody>
                    <a:bodyPr/>
                    <a:lstStyle/>
                    <a:p>
                      <a:r>
                        <a:rPr lang="en-US" dirty="0"/>
                        <a:t>Using Asymmetrical Encryption</a:t>
                      </a:r>
                    </a:p>
                  </a:txBody>
                  <a:tcPr/>
                </a:tc>
                <a:extLst>
                  <a:ext uri="{0D108BD9-81ED-4DB2-BD59-A6C34878D82A}">
                    <a16:rowId xmlns:a16="http://schemas.microsoft.com/office/drawing/2014/main" val="10003"/>
                  </a:ext>
                </a:extLst>
              </a:tr>
              <a:tr h="370840">
                <a:tc>
                  <a:txBody>
                    <a:bodyPr/>
                    <a:lstStyle/>
                    <a:p>
                      <a:r>
                        <a:rPr lang="en-US" dirty="0"/>
                        <a:t>4.1.4.4</a:t>
                      </a:r>
                    </a:p>
                  </a:txBody>
                  <a:tcPr/>
                </a:tc>
                <a:tc>
                  <a:txBody>
                    <a:bodyPr/>
                    <a:lstStyle/>
                    <a:p>
                      <a:r>
                        <a:rPr lang="en-US" dirty="0"/>
                        <a:t>IA</a:t>
                      </a:r>
                    </a:p>
                  </a:txBody>
                  <a:tcPr/>
                </a:tc>
                <a:tc>
                  <a:txBody>
                    <a:bodyPr/>
                    <a:lstStyle/>
                    <a:p>
                      <a:r>
                        <a:rPr lang="en-US" dirty="0"/>
                        <a:t>Comparing Symmetrical Versus Asymmetrical Encryption</a:t>
                      </a:r>
                    </a:p>
                  </a:txBody>
                  <a:tcPr/>
                </a:tc>
                <a:extLst>
                  <a:ext uri="{0D108BD9-81ED-4DB2-BD59-A6C34878D82A}">
                    <a16:rowId xmlns:a16="http://schemas.microsoft.com/office/drawing/2014/main" val="10004"/>
                  </a:ext>
                </a:extLst>
              </a:tr>
              <a:tr h="370840">
                <a:tc>
                  <a:txBody>
                    <a:bodyPr/>
                    <a:lstStyle/>
                    <a:p>
                      <a:r>
                        <a:rPr lang="en-US" dirty="0"/>
                        <a:t>4.2.2.5</a:t>
                      </a:r>
                    </a:p>
                  </a:txBody>
                  <a:tcPr/>
                </a:tc>
                <a:tc>
                  <a:txBody>
                    <a:bodyPr/>
                    <a:lstStyle/>
                    <a:p>
                      <a:r>
                        <a:rPr lang="en-US" dirty="0"/>
                        <a:t>IA</a:t>
                      </a:r>
                    </a:p>
                  </a:txBody>
                  <a:tcPr/>
                </a:tc>
                <a:tc>
                  <a:txBody>
                    <a:bodyPr/>
                    <a:lstStyle/>
                    <a:p>
                      <a:r>
                        <a:rPr lang="en-US" dirty="0"/>
                        <a:t>Identify Access Control Strategies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45688366"/>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655638" y="609600"/>
            <a:ext cx="8145462" cy="838200"/>
          </a:xfrm>
        </p:spPr>
        <p:txBody>
          <a:bodyPr/>
          <a:lstStyle/>
          <a:p>
            <a:pPr eaLnBrk="1" hangingPunct="1"/>
            <a:r>
              <a:rPr lang="en-US" dirty="0"/>
              <a:t>Chapter 4: Activities (Cont.)</a:t>
            </a:r>
          </a:p>
        </p:txBody>
      </p:sp>
      <p:sp>
        <p:nvSpPr>
          <p:cNvPr id="6147" name="Rectangle 34"/>
          <p:cNvSpPr>
            <a:spLocks noGrp="1" noChangeArrowheads="1"/>
          </p:cNvSpPr>
          <p:nvPr>
            <p:ph type="body" idx="4294967295"/>
          </p:nvPr>
        </p:nvSpPr>
        <p:spPr>
          <a:xfrm>
            <a:off x="701937" y="1632031"/>
            <a:ext cx="7940675" cy="4605454"/>
          </a:xfrm>
        </p:spPr>
        <p:txBody>
          <a:bodyPr/>
          <a:lstStyle/>
          <a:p>
            <a:pPr marL="0" indent="0" eaLnBrk="1" hangingPunct="1">
              <a:spcBef>
                <a:spcPct val="30000"/>
              </a:spcBef>
              <a:buNone/>
            </a:pPr>
            <a:r>
              <a:rPr lang="en-US" sz="2000" dirty="0"/>
              <a:t>What activities are associated with this chapter?</a:t>
            </a:r>
          </a:p>
          <a:p>
            <a:pPr marL="0" indent="0" eaLnBrk="1" hangingPunct="1">
              <a:spcBef>
                <a:spcPct val="30000"/>
              </a:spcBef>
              <a:buNone/>
            </a:pPr>
            <a:endParaRPr lang="en-US" sz="2000" dirty="0"/>
          </a:p>
          <a:p>
            <a:pPr marL="0" indent="0" eaLnBrk="1" hangingPunct="1">
              <a:spcBef>
                <a:spcPct val="30000"/>
              </a:spcBef>
              <a:buNone/>
            </a:pPr>
            <a:endParaRPr lang="en-US" sz="2000" dirty="0"/>
          </a:p>
          <a:p>
            <a:pPr marL="119063" indent="0" eaLnBrk="1" hangingPunct="1">
              <a:spcBef>
                <a:spcPct val="30000"/>
              </a:spcBef>
              <a:buNone/>
            </a:pPr>
            <a:endParaRPr lang="en-US" sz="2000" dirty="0"/>
          </a:p>
          <a:p>
            <a:pPr marL="119063" indent="0" eaLnBrk="1" hangingPunct="1">
              <a:spcBef>
                <a:spcPct val="30000"/>
              </a:spcBef>
              <a:buNone/>
            </a:pPr>
            <a:endParaRPr lang="en-US" sz="2000" dirty="0"/>
          </a:p>
          <a:p>
            <a:pPr marL="119063" indent="0" eaLnBrk="1" hangingPunct="1">
              <a:spcBef>
                <a:spcPct val="30000"/>
              </a:spcBef>
              <a:buNone/>
            </a:pPr>
            <a:endParaRPr lang="en-US" sz="2000" dirty="0"/>
          </a:p>
          <a:p>
            <a:pPr marL="119063" indent="0" eaLnBrk="1" hangingPunct="1">
              <a:spcBef>
                <a:spcPct val="30000"/>
              </a:spcBef>
              <a:buNone/>
            </a:pPr>
            <a:endParaRPr lang="en-US" sz="2000" dirty="0"/>
          </a:p>
          <a:p>
            <a:pPr marL="0" indent="0" eaLnBrk="1" hangingPunct="1">
              <a:spcBef>
                <a:spcPct val="30000"/>
              </a:spcBef>
              <a:buNone/>
            </a:pPr>
            <a:endParaRPr lang="en-US" sz="2000" dirty="0"/>
          </a:p>
        </p:txBody>
      </p:sp>
      <p:graphicFrame>
        <p:nvGraphicFramePr>
          <p:cNvPr id="2" name="Table 1"/>
          <p:cNvGraphicFramePr>
            <a:graphicFrameLocks noGrp="1"/>
          </p:cNvGraphicFramePr>
          <p:nvPr>
            <p:extLst>
              <p:ext uri="{D42A27DB-BD31-4B8C-83A1-F6EECF244321}">
                <p14:modId xmlns:p14="http://schemas.microsoft.com/office/powerpoint/2010/main" val="1209630469"/>
              </p:ext>
            </p:extLst>
          </p:nvPr>
        </p:nvGraphicFramePr>
        <p:xfrm>
          <a:off x="701937" y="2062019"/>
          <a:ext cx="7683527" cy="2494280"/>
        </p:xfrm>
        <a:graphic>
          <a:graphicData uri="http://schemas.openxmlformats.org/drawingml/2006/table">
            <a:tbl>
              <a:tblPr firstRow="1" bandRow="1">
                <a:tableStyleId>{5C22544A-7EE6-4342-B048-85BDC9FD1C3A}</a:tableStyleId>
              </a:tblPr>
              <a:tblGrid>
                <a:gridCol w="1841238">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gridCol w="3822989">
                  <a:extLst>
                    <a:ext uri="{9D8B030D-6E8A-4147-A177-3AD203B41FA5}">
                      <a16:colId xmlns:a16="http://schemas.microsoft.com/office/drawing/2014/main" val="20002"/>
                    </a:ext>
                  </a:extLst>
                </a:gridCol>
              </a:tblGrid>
              <a:tr h="370840">
                <a:tc>
                  <a:txBody>
                    <a:bodyPr/>
                    <a:lstStyle/>
                    <a:p>
                      <a:r>
                        <a:rPr lang="en-US" dirty="0"/>
                        <a:t>Page Number</a:t>
                      </a:r>
                    </a:p>
                  </a:txBody>
                  <a:tcPr/>
                </a:tc>
                <a:tc>
                  <a:txBody>
                    <a:bodyPr/>
                    <a:lstStyle/>
                    <a:p>
                      <a:r>
                        <a:rPr lang="en-US" dirty="0"/>
                        <a:t>Activity Type</a:t>
                      </a:r>
                    </a:p>
                  </a:txBody>
                  <a:tcPr/>
                </a:tc>
                <a:tc>
                  <a:txBody>
                    <a:bodyPr/>
                    <a:lstStyle/>
                    <a:p>
                      <a:r>
                        <a:rPr lang="en-US" dirty="0"/>
                        <a:t>Activity Name</a:t>
                      </a:r>
                    </a:p>
                  </a:txBody>
                  <a:tcPr/>
                </a:tc>
                <a:extLst>
                  <a:ext uri="{0D108BD9-81ED-4DB2-BD59-A6C34878D82A}">
                    <a16:rowId xmlns:a16="http://schemas.microsoft.com/office/drawing/2014/main" val="10000"/>
                  </a:ext>
                </a:extLst>
              </a:tr>
              <a:tr h="370840">
                <a:tc>
                  <a:txBody>
                    <a:bodyPr/>
                    <a:lstStyle/>
                    <a:p>
                      <a:r>
                        <a:rPr lang="en-US" dirty="0"/>
                        <a:t>4.2.4.5</a:t>
                      </a:r>
                    </a:p>
                  </a:txBody>
                  <a:tcPr/>
                </a:tc>
                <a:tc>
                  <a:txBody>
                    <a:bodyPr/>
                    <a:lstStyle/>
                    <a:p>
                      <a:r>
                        <a:rPr lang="en-US" dirty="0"/>
                        <a:t>IA</a:t>
                      </a:r>
                    </a:p>
                  </a:txBody>
                  <a:tcPr/>
                </a:tc>
                <a:tc>
                  <a:txBody>
                    <a:bodyPr/>
                    <a:lstStyle/>
                    <a:p>
                      <a:r>
                        <a:rPr lang="en-US" dirty="0"/>
                        <a:t>Identify</a:t>
                      </a:r>
                      <a:r>
                        <a:rPr lang="en-US" baseline="0" dirty="0"/>
                        <a:t> Authentication Methods</a:t>
                      </a:r>
                      <a:endParaRPr lang="en-US" dirty="0"/>
                    </a:p>
                  </a:txBody>
                  <a:tcPr/>
                </a:tc>
                <a:extLst>
                  <a:ext uri="{0D108BD9-81ED-4DB2-BD59-A6C34878D82A}">
                    <a16:rowId xmlns:a16="http://schemas.microsoft.com/office/drawing/2014/main" val="10001"/>
                  </a:ext>
                </a:extLst>
              </a:tr>
              <a:tr h="370840">
                <a:tc>
                  <a:txBody>
                    <a:bodyPr/>
                    <a:lstStyle/>
                    <a:p>
                      <a:r>
                        <a:rPr lang="en-US" dirty="0"/>
                        <a:t>4.2.7.7</a:t>
                      </a:r>
                    </a:p>
                  </a:txBody>
                  <a:tcPr/>
                </a:tc>
                <a:tc>
                  <a:txBody>
                    <a:bodyPr/>
                    <a:lstStyle/>
                    <a:p>
                      <a:r>
                        <a:rPr lang="en-US" dirty="0"/>
                        <a:t>IA</a:t>
                      </a:r>
                    </a:p>
                  </a:txBody>
                  <a:tcPr/>
                </a:tc>
                <a:tc>
                  <a:txBody>
                    <a:bodyPr/>
                    <a:lstStyle/>
                    <a:p>
                      <a:r>
                        <a:rPr lang="en-US" dirty="0"/>
                        <a:t>Comparing Types of Security Controls</a:t>
                      </a:r>
                    </a:p>
                  </a:txBody>
                  <a:tcPr/>
                </a:tc>
                <a:extLst>
                  <a:ext uri="{0D108BD9-81ED-4DB2-BD59-A6C34878D82A}">
                    <a16:rowId xmlns:a16="http://schemas.microsoft.com/office/drawing/2014/main" val="10002"/>
                  </a:ext>
                </a:extLst>
              </a:tr>
              <a:tr h="370840">
                <a:tc>
                  <a:txBody>
                    <a:bodyPr/>
                    <a:lstStyle/>
                    <a:p>
                      <a:r>
                        <a:rPr lang="en-US" dirty="0"/>
                        <a:t>4.3.2.3</a:t>
                      </a:r>
                    </a:p>
                  </a:txBody>
                  <a:tcPr/>
                </a:tc>
                <a:tc>
                  <a:txBody>
                    <a:bodyPr/>
                    <a:lstStyle/>
                    <a:p>
                      <a:r>
                        <a:rPr lang="en-US" dirty="0"/>
                        <a:t>Lab</a:t>
                      </a:r>
                    </a:p>
                  </a:txBody>
                  <a:tcPr/>
                </a:tc>
                <a:tc>
                  <a:txBody>
                    <a:bodyPr/>
                    <a:lstStyle/>
                    <a:p>
                      <a:r>
                        <a:rPr lang="en-US" dirty="0"/>
                        <a:t>Using Steganography</a:t>
                      </a:r>
                    </a:p>
                  </a:txBody>
                  <a:tcPr/>
                </a:tc>
                <a:extLst>
                  <a:ext uri="{0D108BD9-81ED-4DB2-BD59-A6C34878D82A}">
                    <a16:rowId xmlns:a16="http://schemas.microsoft.com/office/drawing/2014/main" val="10003"/>
                  </a:ext>
                </a:extLst>
              </a:tr>
              <a:tr h="370840">
                <a:tc>
                  <a:txBody>
                    <a:bodyPr/>
                    <a:lstStyle/>
                    <a:p>
                      <a:r>
                        <a:rPr lang="en-US" dirty="0"/>
                        <a:t>4.3.3.3</a:t>
                      </a:r>
                    </a:p>
                  </a:txBody>
                  <a:tcPr/>
                </a:tc>
                <a:tc>
                  <a:txBody>
                    <a:bodyPr/>
                    <a:lstStyle/>
                    <a:p>
                      <a:r>
                        <a:rPr lang="en-US" dirty="0"/>
                        <a:t>Packet Tracer</a:t>
                      </a:r>
                    </a:p>
                  </a:txBody>
                  <a:tcPr/>
                </a:tc>
                <a:tc>
                  <a:txBody>
                    <a:bodyPr/>
                    <a:lstStyle/>
                    <a:p>
                      <a:r>
                        <a:rPr lang="en-US" dirty="0"/>
                        <a:t>Configuring</a:t>
                      </a:r>
                      <a:r>
                        <a:rPr lang="en-US" baseline="0" dirty="0"/>
                        <a:t> VPN Transport Mode</a:t>
                      </a:r>
                      <a:endParaRPr lang="en-US" dirty="0"/>
                    </a:p>
                  </a:txBody>
                  <a:tcPr/>
                </a:tc>
                <a:extLst>
                  <a:ext uri="{0D108BD9-81ED-4DB2-BD59-A6C34878D82A}">
                    <a16:rowId xmlns:a16="http://schemas.microsoft.com/office/drawing/2014/main" val="10004"/>
                  </a:ext>
                </a:extLst>
              </a:tr>
              <a:tr h="370840">
                <a:tc>
                  <a:txBody>
                    <a:bodyPr/>
                    <a:lstStyle/>
                    <a:p>
                      <a:r>
                        <a:rPr lang="en-US" dirty="0"/>
                        <a:t>4.3.3.4</a:t>
                      </a:r>
                    </a:p>
                  </a:txBody>
                  <a:tcPr/>
                </a:tc>
                <a:tc>
                  <a:txBody>
                    <a:bodyPr/>
                    <a:lstStyle/>
                    <a:p>
                      <a:r>
                        <a:rPr lang="en-US" dirty="0"/>
                        <a:t>Packet Tracer</a:t>
                      </a:r>
                    </a:p>
                  </a:txBody>
                  <a:tcPr/>
                </a:tc>
                <a:tc>
                  <a:txBody>
                    <a:bodyPr/>
                    <a:lstStyle/>
                    <a:p>
                      <a:r>
                        <a:rPr lang="en-US" dirty="0"/>
                        <a:t>Configuring</a:t>
                      </a:r>
                      <a:r>
                        <a:rPr lang="en-US" baseline="0" dirty="0"/>
                        <a:t> VPN Tunnel Mode</a:t>
                      </a:r>
                      <a:endParaRPr lang="en-US" dirty="0"/>
                    </a:p>
                  </a:txBody>
                  <a:tcPr/>
                </a:tc>
                <a:extLst>
                  <a:ext uri="{0D108BD9-81ED-4DB2-BD59-A6C34878D82A}">
                    <a16:rowId xmlns:a16="http://schemas.microsoft.com/office/drawing/2014/main" val="10005"/>
                  </a:ext>
                </a:extLst>
              </a:tr>
            </a:tbl>
          </a:graphicData>
        </a:graphic>
      </p:graphicFrame>
      <p:sp>
        <p:nvSpPr>
          <p:cNvPr id="5" name="Rectangle 4"/>
          <p:cNvSpPr/>
          <p:nvPr/>
        </p:nvSpPr>
        <p:spPr>
          <a:xfrm>
            <a:off x="526269" y="5950735"/>
            <a:ext cx="8145462" cy="763286"/>
          </a:xfrm>
          <a:prstGeom prst="rect">
            <a:avLst/>
          </a:prstGeom>
        </p:spPr>
        <p:txBody>
          <a:bodyPr wrap="square">
            <a:spAutoFit/>
          </a:bodyPr>
          <a:lstStyle/>
          <a:p>
            <a:pPr marL="0" indent="0" algn="l" eaLnBrk="1" hangingPunct="1">
              <a:spcBef>
                <a:spcPct val="30000"/>
              </a:spcBef>
              <a:buNone/>
            </a:pPr>
            <a:r>
              <a:rPr lang="en-US" dirty="0"/>
              <a:t>The password used in the Packet Tracer activities in this chapter is: </a:t>
            </a:r>
            <a:r>
              <a:rPr lang="en-US" dirty="0">
                <a:solidFill>
                  <a:srgbClr val="00B0F0"/>
                </a:solidFill>
              </a:rPr>
              <a:t>PT_cyber1</a:t>
            </a:r>
          </a:p>
        </p:txBody>
      </p:sp>
    </p:spTree>
    <p:extLst>
      <p:ext uri="{BB962C8B-B14F-4D97-AF65-F5344CB8AC3E}">
        <p14:creationId xmlns:p14="http://schemas.microsoft.com/office/powerpoint/2010/main" val="2246143076"/>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655638" y="609600"/>
            <a:ext cx="8145462" cy="838200"/>
          </a:xfrm>
        </p:spPr>
        <p:txBody>
          <a:bodyPr/>
          <a:lstStyle/>
          <a:p>
            <a:pPr eaLnBrk="1" hangingPunct="1"/>
            <a:r>
              <a:rPr lang="en-US" dirty="0"/>
              <a:t>Chapter 4: Assessment</a:t>
            </a:r>
          </a:p>
        </p:txBody>
      </p:sp>
      <p:sp>
        <p:nvSpPr>
          <p:cNvPr id="7171" name="Rectangle 34"/>
          <p:cNvSpPr>
            <a:spLocks noGrp="1" noChangeArrowheads="1"/>
          </p:cNvSpPr>
          <p:nvPr>
            <p:ph type="body" idx="4294967295"/>
          </p:nvPr>
        </p:nvSpPr>
        <p:spPr>
          <a:xfrm>
            <a:off x="646113" y="1593850"/>
            <a:ext cx="7940675" cy="3571875"/>
          </a:xfrm>
        </p:spPr>
        <p:txBody>
          <a:bodyPr/>
          <a:lstStyle/>
          <a:p>
            <a:pPr eaLnBrk="1" hangingPunct="1">
              <a:spcBef>
                <a:spcPct val="30000"/>
              </a:spcBef>
            </a:pPr>
            <a:r>
              <a:rPr lang="en-US" sz="2000" dirty="0"/>
              <a:t>Students should complete Chapter 4, “Assessment” after completing Chapter 4.</a:t>
            </a:r>
          </a:p>
          <a:p>
            <a:pPr eaLnBrk="1" hangingPunct="1">
              <a:spcBef>
                <a:spcPct val="30000"/>
              </a:spcBef>
            </a:pPr>
            <a:r>
              <a:rPr lang="en-US" sz="2000" dirty="0"/>
              <a:t>Quizzes, labs, Packet Tracers and other activities can be used to informally assess student progress.</a:t>
            </a:r>
          </a:p>
          <a:p>
            <a:pPr eaLnBrk="1" hangingPunct="1">
              <a:spcBef>
                <a:spcPct val="30000"/>
              </a:spcBef>
            </a:pPr>
            <a:endParaRPr lang="en-US" sz="1600" dirty="0"/>
          </a:p>
        </p:txBody>
      </p:sp>
    </p:spTree>
    <p:extLst>
      <p:ext uri="{BB962C8B-B14F-4D97-AF65-F5344CB8AC3E}">
        <p14:creationId xmlns:p14="http://schemas.microsoft.com/office/powerpoint/2010/main" val="3303044919"/>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655638" y="1559476"/>
            <a:ext cx="7940675" cy="4906537"/>
          </a:xfrm>
        </p:spPr>
        <p:txBody>
          <a:bodyPr/>
          <a:lstStyle/>
          <a:p>
            <a:pPr marL="0" indent="0" eaLnBrk="1" hangingPunct="1">
              <a:lnSpc>
                <a:spcPct val="85000"/>
              </a:lnSpc>
              <a:spcBef>
                <a:spcPct val="30000"/>
              </a:spcBef>
              <a:buNone/>
            </a:pPr>
            <a:r>
              <a:rPr lang="en-US" sz="2000" dirty="0"/>
              <a:t>Prior to teaching Chapter 4, the instructor should:</a:t>
            </a:r>
          </a:p>
          <a:p>
            <a:pPr eaLnBrk="1" hangingPunct="1">
              <a:lnSpc>
                <a:spcPct val="85000"/>
              </a:lnSpc>
              <a:spcBef>
                <a:spcPct val="30000"/>
              </a:spcBef>
            </a:pPr>
            <a:r>
              <a:rPr lang="en-US" sz="2000" dirty="0"/>
              <a:t>Complete Chapter 4, “Assessment.”</a:t>
            </a:r>
          </a:p>
          <a:p>
            <a:pPr eaLnBrk="1" hangingPunct="1">
              <a:lnSpc>
                <a:spcPct val="85000"/>
              </a:lnSpc>
              <a:spcBef>
                <a:spcPct val="30000"/>
              </a:spcBef>
            </a:pPr>
            <a:r>
              <a:rPr lang="en-US" sz="2000" dirty="0"/>
              <a:t>The concepts and topics covered here will follow the students through their cybersecurity career. Make sure to take your time to eliminate any misconceptions.</a:t>
            </a:r>
          </a:p>
          <a:p>
            <a:r>
              <a:rPr lang="en-US" sz="2000" dirty="0"/>
              <a:t>This chapter introduces the different types of cryptography. The instructor should emphasize the differences between symmetrical and asymmetrical encryption. After presenting the types of cryptographic systems, have student write a two minute paper explain the differences between symmetrical and asymmetrical encryption.</a:t>
            </a:r>
          </a:p>
          <a:p>
            <a:r>
              <a:rPr lang="en-US" sz="2000" dirty="0"/>
              <a:t>The chapter also covers methods of access control. Divide the students into teams of two and have each team present on one of the many different types of access control (logical, physical, application, file, devices etc..)</a:t>
            </a:r>
          </a:p>
          <a:p>
            <a:pPr marL="0" indent="0" eaLnBrk="1" hangingPunct="1">
              <a:lnSpc>
                <a:spcPct val="85000"/>
              </a:lnSpc>
              <a:spcBef>
                <a:spcPct val="30000"/>
              </a:spcBef>
              <a:buNone/>
            </a:pPr>
            <a:endParaRPr lang="en-US" sz="2000" b="1" dirty="0">
              <a:solidFill>
                <a:srgbClr val="FF0000"/>
              </a:solidFill>
            </a:endParaRPr>
          </a:p>
          <a:p>
            <a:pPr eaLnBrk="1" hangingPunct="1">
              <a:lnSpc>
                <a:spcPct val="85000"/>
              </a:lnSpc>
              <a:spcBef>
                <a:spcPct val="30000"/>
              </a:spcBef>
            </a:pPr>
            <a:endParaRPr lang="en-US" dirty="0"/>
          </a:p>
        </p:txBody>
      </p:sp>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a:solidFill>
                  <a:srgbClr val="708CA1"/>
                </a:solidFill>
                <a:latin typeface="+mj-lt"/>
                <a:ea typeface="+mj-ea"/>
                <a:cs typeface="+mj-cs"/>
              </a:rPr>
              <a:t>Chapter 4: Best Practices</a:t>
            </a:r>
          </a:p>
        </p:txBody>
      </p:sp>
    </p:spTree>
    <p:extLst>
      <p:ext uri="{BB962C8B-B14F-4D97-AF65-F5344CB8AC3E}">
        <p14:creationId xmlns:p14="http://schemas.microsoft.com/office/powerpoint/2010/main" val="2804945289"/>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a:solidFill>
                  <a:srgbClr val="708CA1"/>
                </a:solidFill>
                <a:latin typeface="+mj-lt"/>
                <a:ea typeface="+mj-ea"/>
                <a:cs typeface="+mj-cs"/>
              </a:rPr>
              <a:t>Chapter 4: Best Practices (Cont.)</a:t>
            </a:r>
          </a:p>
        </p:txBody>
      </p:sp>
      <p:sp>
        <p:nvSpPr>
          <p:cNvPr id="6" name="Content Placeholder 1"/>
          <p:cNvSpPr txBox="1">
            <a:spLocks/>
          </p:cNvSpPr>
          <p:nvPr/>
        </p:nvSpPr>
        <p:spPr>
          <a:xfrm>
            <a:off x="655637" y="2113977"/>
            <a:ext cx="8209438" cy="4005621"/>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Font typeface="Wingdings" charset="0"/>
              <a:buNone/>
            </a:pPr>
            <a:r>
              <a:rPr lang="en-US" sz="2000" kern="0" dirty="0"/>
              <a:t>Introduce the three dimensions of The Art of Protecting Secrets. Challenge the students to give examples of security controls for all 27 intersections of the cube. </a:t>
            </a:r>
          </a:p>
          <a:p>
            <a:pPr marL="0" indent="0">
              <a:buNone/>
            </a:pPr>
            <a:r>
              <a:rPr lang="en-US" sz="2000" kern="0" dirty="0"/>
              <a:t>Have student describe the concept of:</a:t>
            </a:r>
          </a:p>
          <a:p>
            <a:pPr marL="800100" lvl="1" indent="-342900">
              <a:buFont typeface="+mj-lt"/>
              <a:buAutoNum type="arabicPeriod"/>
            </a:pPr>
            <a:r>
              <a:rPr lang="en-US" sz="1800" kern="0" dirty="0"/>
              <a:t>What you have.</a:t>
            </a:r>
          </a:p>
          <a:p>
            <a:pPr marL="800100" lvl="1" indent="-342900">
              <a:buFont typeface="+mj-lt"/>
              <a:buAutoNum type="arabicPeriod"/>
            </a:pPr>
            <a:r>
              <a:rPr lang="en-US" sz="1800" kern="0" dirty="0"/>
              <a:t>What you know.</a:t>
            </a:r>
          </a:p>
          <a:p>
            <a:pPr marL="800100" lvl="1" indent="-342900">
              <a:buFont typeface="+mj-lt"/>
              <a:buAutoNum type="arabicPeriod"/>
            </a:pPr>
            <a:r>
              <a:rPr lang="en-US" sz="1800" kern="0" dirty="0"/>
              <a:t>What you are.</a:t>
            </a:r>
          </a:p>
        </p:txBody>
      </p:sp>
      <p:sp>
        <p:nvSpPr>
          <p:cNvPr id="8" name="TextBox 7"/>
          <p:cNvSpPr txBox="1"/>
          <p:nvPr/>
        </p:nvSpPr>
        <p:spPr>
          <a:xfrm>
            <a:off x="655638" y="1543269"/>
            <a:ext cx="8209437" cy="264688"/>
          </a:xfrm>
          <a:prstGeom prst="rect">
            <a:avLst/>
          </a:prstGeom>
          <a:noFill/>
        </p:spPr>
        <p:txBody>
          <a:bodyPr wrap="square" rtlCol="0">
            <a:spAutoFit/>
          </a:bodyPr>
          <a:lstStyle/>
          <a:p>
            <a:pPr algn="l">
              <a:lnSpc>
                <a:spcPct val="80000"/>
              </a:lnSpc>
              <a:buFontTx/>
              <a:buNone/>
            </a:pPr>
            <a:r>
              <a:rPr lang="en-US" sz="1400" dirty="0"/>
              <a:t>This slide can be used to start a class discussion. </a:t>
            </a:r>
            <a:endParaRPr lang="en-US" sz="1400" strike="sngStrike" dirty="0"/>
          </a:p>
        </p:txBody>
      </p:sp>
    </p:spTree>
    <p:extLst>
      <p:ext uri="{BB962C8B-B14F-4D97-AF65-F5344CB8AC3E}">
        <p14:creationId xmlns:p14="http://schemas.microsoft.com/office/powerpoint/2010/main" val="2876056040"/>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a:solidFill>
                  <a:srgbClr val="708CA1"/>
                </a:solidFill>
                <a:latin typeface="+mj-lt"/>
                <a:ea typeface="+mj-ea"/>
                <a:cs typeface="+mj-cs"/>
              </a:rPr>
              <a:t>Chapter 4: Best Practices (Cont.)</a:t>
            </a:r>
          </a:p>
        </p:txBody>
      </p:sp>
      <p:sp>
        <p:nvSpPr>
          <p:cNvPr id="8" name="TextBox 7"/>
          <p:cNvSpPr txBox="1"/>
          <p:nvPr/>
        </p:nvSpPr>
        <p:spPr>
          <a:xfrm>
            <a:off x="655639" y="1543269"/>
            <a:ext cx="7137734" cy="1938992"/>
          </a:xfrm>
          <a:prstGeom prst="rect">
            <a:avLst/>
          </a:prstGeom>
          <a:noFill/>
        </p:spPr>
        <p:txBody>
          <a:bodyPr wrap="square" rtlCol="0">
            <a:spAutoFit/>
          </a:bodyPr>
          <a:lstStyle/>
          <a:p>
            <a:pPr algn="l">
              <a:lnSpc>
                <a:spcPct val="100000"/>
              </a:lnSpc>
              <a:buFontTx/>
              <a:buNone/>
            </a:pPr>
            <a:r>
              <a:rPr lang="en-US" sz="2000" dirty="0"/>
              <a:t>Encourage students to explore each of the major topics in this chapter. Plan time for student to explore the topic of cryptography. The table below gives recommended websites for further exploration of the topic.</a:t>
            </a:r>
          </a:p>
          <a:p>
            <a:pPr algn="l">
              <a:lnSpc>
                <a:spcPct val="100000"/>
              </a:lnSpc>
            </a:pPr>
            <a:endParaRPr lang="en-US" sz="2000" dirty="0"/>
          </a:p>
          <a:p>
            <a:pPr marL="285750" indent="-285750" algn="l">
              <a:lnSpc>
                <a:spcPct val="100000"/>
              </a:lnSpc>
              <a:buFont typeface="Arial" panose="020B0604020202020204" pitchFamily="34" charset="0"/>
              <a:buChar char="•"/>
            </a:pPr>
            <a:endParaRPr lang="en-US" sz="2000" dirty="0"/>
          </a:p>
        </p:txBody>
      </p:sp>
      <p:graphicFrame>
        <p:nvGraphicFramePr>
          <p:cNvPr id="2" name="Table 1"/>
          <p:cNvGraphicFramePr>
            <a:graphicFrameLocks noGrp="1"/>
          </p:cNvGraphicFramePr>
          <p:nvPr>
            <p:extLst>
              <p:ext uri="{D42A27DB-BD31-4B8C-83A1-F6EECF244321}">
                <p14:modId xmlns:p14="http://schemas.microsoft.com/office/powerpoint/2010/main" val="4214144609"/>
              </p:ext>
            </p:extLst>
          </p:nvPr>
        </p:nvGraphicFramePr>
        <p:xfrm>
          <a:off x="655638" y="3261945"/>
          <a:ext cx="7452946" cy="2237936"/>
        </p:xfrm>
        <a:graphic>
          <a:graphicData uri="http://schemas.openxmlformats.org/drawingml/2006/table">
            <a:tbl>
              <a:tblPr firstRow="1" bandRow="1">
                <a:tableStyleId>{5C22544A-7EE6-4342-B048-85BDC9FD1C3A}</a:tableStyleId>
              </a:tblPr>
              <a:tblGrid>
                <a:gridCol w="2951285">
                  <a:extLst>
                    <a:ext uri="{9D8B030D-6E8A-4147-A177-3AD203B41FA5}">
                      <a16:colId xmlns:a16="http://schemas.microsoft.com/office/drawing/2014/main" val="20000"/>
                    </a:ext>
                  </a:extLst>
                </a:gridCol>
                <a:gridCol w="4501661">
                  <a:extLst>
                    <a:ext uri="{9D8B030D-6E8A-4147-A177-3AD203B41FA5}">
                      <a16:colId xmlns:a16="http://schemas.microsoft.com/office/drawing/2014/main" val="20001"/>
                    </a:ext>
                  </a:extLst>
                </a:gridCol>
              </a:tblGrid>
              <a:tr h="356968">
                <a:tc>
                  <a:txBody>
                    <a:bodyPr/>
                    <a:lstStyle/>
                    <a:p>
                      <a:pPr algn="ctr"/>
                      <a:r>
                        <a:rPr lang="en-US" dirty="0" err="1"/>
                        <a:t>Cryptotography</a:t>
                      </a:r>
                      <a:endParaRPr lang="en-US" dirty="0"/>
                    </a:p>
                  </a:txBody>
                  <a:tcPr/>
                </a:tc>
                <a:tc>
                  <a:txBody>
                    <a:bodyPr/>
                    <a:lstStyle/>
                    <a:p>
                      <a:pPr algn="ctr"/>
                      <a:r>
                        <a:rPr lang="en-US" dirty="0"/>
                        <a:t>URL Address</a:t>
                      </a:r>
                    </a:p>
                  </a:txBody>
                  <a:tcPr/>
                </a:tc>
                <a:extLst>
                  <a:ext uri="{0D108BD9-81ED-4DB2-BD59-A6C34878D82A}">
                    <a16:rowId xmlns:a16="http://schemas.microsoft.com/office/drawing/2014/main" val="10000"/>
                  </a:ext>
                </a:extLst>
              </a:tr>
              <a:tr h="356968">
                <a:tc>
                  <a:txBody>
                    <a:bodyPr/>
                    <a:lstStyle/>
                    <a:p>
                      <a:pPr algn="l">
                        <a:lnSpc>
                          <a:spcPct val="80000"/>
                        </a:lnSpc>
                      </a:pPr>
                      <a:r>
                        <a:rPr lang="en-US" sz="1600" dirty="0"/>
                        <a:t>VIGENERE CYPHER – Encoder/Decoder</a:t>
                      </a:r>
                    </a:p>
                  </a:txBody>
                  <a:tcPr/>
                </a:tc>
                <a:tc>
                  <a:txBody>
                    <a:bodyPr/>
                    <a:lstStyle/>
                    <a:p>
                      <a:r>
                        <a:rPr lang="en-US" sz="1600" dirty="0"/>
                        <a:t>http://www.cs.du.edu/~snarayan/crypt/vigenere.html</a:t>
                      </a:r>
                    </a:p>
                  </a:txBody>
                  <a:tcPr/>
                </a:tc>
                <a:extLst>
                  <a:ext uri="{0D108BD9-81ED-4DB2-BD59-A6C34878D82A}">
                    <a16:rowId xmlns:a16="http://schemas.microsoft.com/office/drawing/2014/main" val="10001"/>
                  </a:ext>
                </a:extLst>
              </a:tr>
              <a:tr h="356968">
                <a:tc>
                  <a:txBody>
                    <a:bodyPr/>
                    <a:lstStyle/>
                    <a:p>
                      <a:r>
                        <a:rPr lang="en-US" sz="1600" dirty="0"/>
                        <a:t>Tools4noods – Online Encrypt Tool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https://www.tools4noobs.com/online_tools/encrypt/</a:t>
                      </a:r>
                    </a:p>
                  </a:txBody>
                  <a:tcPr/>
                </a:tc>
                <a:extLst>
                  <a:ext uri="{0D108BD9-81ED-4DB2-BD59-A6C34878D82A}">
                    <a16:rowId xmlns:a16="http://schemas.microsoft.com/office/drawing/2014/main" val="10002"/>
                  </a:ext>
                </a:extLst>
              </a:tr>
              <a:tr h="356968">
                <a:tc>
                  <a:txBody>
                    <a:bodyPr/>
                    <a:lstStyle/>
                    <a:p>
                      <a:r>
                        <a:rPr lang="en-US" sz="1600" dirty="0" err="1"/>
                        <a:t>Cryptomatic</a:t>
                      </a:r>
                      <a:r>
                        <a:rPr lang="en-US" sz="1600" dirty="0"/>
                        <a:t> – RSA Calculator</a:t>
                      </a:r>
                    </a:p>
                  </a:txBody>
                  <a:tcPr/>
                </a:tc>
                <a:tc>
                  <a:txBody>
                    <a:bodyPr/>
                    <a:lstStyle/>
                    <a:p>
                      <a:r>
                        <a:rPr lang="en-US" sz="1600" dirty="0"/>
                        <a:t>http://extranet.cryptomathic.com/rsacalc/index</a:t>
                      </a:r>
                    </a:p>
                  </a:txBody>
                  <a:tcPr/>
                </a:tc>
                <a:extLst>
                  <a:ext uri="{0D108BD9-81ED-4DB2-BD59-A6C34878D82A}">
                    <a16:rowId xmlns:a16="http://schemas.microsoft.com/office/drawing/2014/main" val="10003"/>
                  </a:ext>
                </a:extLst>
              </a:tr>
              <a:tr h="356968">
                <a:tc>
                  <a:txBody>
                    <a:bodyPr/>
                    <a:lstStyle/>
                    <a:p>
                      <a:r>
                        <a:rPr lang="en-US" sz="1600" dirty="0"/>
                        <a:t>Strong Password Generator</a:t>
                      </a:r>
                    </a:p>
                  </a:txBody>
                  <a:tcPr/>
                </a:tc>
                <a:tc>
                  <a:txBody>
                    <a:bodyPr/>
                    <a:lstStyle/>
                    <a:p>
                      <a:r>
                        <a:rPr lang="en-US" sz="1600" dirty="0"/>
                        <a:t>http://strongpasswordgenerator.com/</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77509437"/>
      </p:ext>
    </p:extLst>
  </p:cSld>
  <p:clrMapOvr>
    <a:masterClrMapping/>
  </p:clrMapOvr>
  <p:transition>
    <p:wipe dir="r"/>
  </p:transition>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30686</TotalTime>
  <Pages>28</Pages>
  <Words>2993</Words>
  <Application>Microsoft Office PowerPoint</Application>
  <PresentationFormat>On-screen Show (4:3)</PresentationFormat>
  <Paragraphs>292</Paragraphs>
  <Slides>39</Slides>
  <Notes>38</Notes>
  <HiddenSlides>10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39</vt:i4>
      </vt:variant>
    </vt:vector>
  </HeadingPairs>
  <TitlesOfParts>
    <vt:vector size="44" baseType="lpstr">
      <vt:lpstr>ＭＳ Ｐゴシック</vt:lpstr>
      <vt:lpstr>Arial</vt:lpstr>
      <vt:lpstr>Wingdings</vt:lpstr>
      <vt:lpstr>PPT-TMPLT-WHT_C</vt:lpstr>
      <vt:lpstr>NetAcad-4F_PPT-WHT_060408</vt:lpstr>
      <vt:lpstr>Instructor Materials Chapter 4: The Art of Protecting Secrets</vt:lpstr>
      <vt:lpstr>Instructor Materials - Chapter 4 Planning Guide</vt:lpstr>
      <vt:lpstr>PowerPoint Presentation</vt:lpstr>
      <vt:lpstr>Chapter 4: Activities</vt:lpstr>
      <vt:lpstr>Chapter 4: Activities (Cont.)</vt:lpstr>
      <vt:lpstr>Chapter 4: Assessment</vt:lpstr>
      <vt:lpstr>PowerPoint Presentation</vt:lpstr>
      <vt:lpstr>PowerPoint Presentation</vt:lpstr>
      <vt:lpstr>PowerPoint Presentation</vt:lpstr>
      <vt:lpstr>Chapter 4: Additional Help</vt:lpstr>
      <vt:lpstr>PowerPoint Presentation</vt:lpstr>
      <vt:lpstr>Chapter 4: The Art of Protecting Secrets</vt:lpstr>
      <vt:lpstr>Chapter 4 - Sections &amp; Objectives</vt:lpstr>
      <vt:lpstr>4.1 Cryptography</vt:lpstr>
      <vt:lpstr>Cryptography Overview</vt:lpstr>
      <vt:lpstr>Cryptography Overview (Cont.)</vt:lpstr>
      <vt:lpstr>Cryptography Private-Key Encryption</vt:lpstr>
      <vt:lpstr>Cryptography Public-Key Encryption</vt:lpstr>
      <vt:lpstr>Cryptography Symmetrical versus Asymmetrical Encryption</vt:lpstr>
      <vt:lpstr>Cryptography Symmetrical versus Asymmetrical Encryption</vt:lpstr>
      <vt:lpstr>Cryptography Symmetrical versus Asymmetrical Encryption</vt:lpstr>
      <vt:lpstr>Cryptography Symmetrical versus Asymmetrical Encryption</vt:lpstr>
      <vt:lpstr>4.2 Access Control</vt:lpstr>
      <vt:lpstr>Access Control Types of Access Control</vt:lpstr>
      <vt:lpstr> Access Control Access Control Strategies</vt:lpstr>
      <vt:lpstr>Access Control Identification</vt:lpstr>
      <vt:lpstr>Access Control Authentication Methods</vt:lpstr>
      <vt:lpstr>Access Control Authorization</vt:lpstr>
      <vt:lpstr>Access Control Accountability</vt:lpstr>
      <vt:lpstr>Access Control Types of Security Controls</vt:lpstr>
      <vt:lpstr>Access Control Types of Security Controls</vt:lpstr>
      <vt:lpstr>4.3 Obscuring Data</vt:lpstr>
      <vt:lpstr>Obscuring Data Data Masking</vt:lpstr>
      <vt:lpstr>Obscuring Data Steganography</vt:lpstr>
      <vt:lpstr>Obscuring Data Data Obfuscation</vt:lpstr>
      <vt:lpstr>4.4  Chapter Summary</vt:lpstr>
      <vt:lpstr>Chapter Summary 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Jane Gibbons -X (jagibbon - DEL ORO CONSULTING INC at Cisco)</cp:lastModifiedBy>
  <cp:revision>923</cp:revision>
  <cp:lastPrinted>1999-01-27T00:54:54Z</cp:lastPrinted>
  <dcterms:created xsi:type="dcterms:W3CDTF">2006-10-23T15:07:30Z</dcterms:created>
  <dcterms:modified xsi:type="dcterms:W3CDTF">2017-05-04T13:27:50Z</dcterms:modified>
</cp:coreProperties>
</file>