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812" r:id="rId3"/>
    <p:sldId id="813" r:id="rId4"/>
    <p:sldId id="871" r:id="rId5"/>
    <p:sldId id="872" r:id="rId6"/>
    <p:sldId id="873" r:id="rId7"/>
    <p:sldId id="874" r:id="rId8"/>
    <p:sldId id="901" r:id="rId9"/>
    <p:sldId id="902" r:id="rId10"/>
    <p:sldId id="875" r:id="rId11"/>
    <p:sldId id="877" r:id="rId12"/>
    <p:sldId id="500" r:id="rId13"/>
    <p:sldId id="786" r:id="rId14"/>
    <p:sldId id="791" r:id="rId15"/>
    <p:sldId id="867" r:id="rId16"/>
    <p:sldId id="923" r:id="rId17"/>
    <p:sldId id="911" r:id="rId18"/>
    <p:sldId id="922" r:id="rId19"/>
    <p:sldId id="878" r:id="rId20"/>
    <p:sldId id="907" r:id="rId21"/>
    <p:sldId id="912" r:id="rId22"/>
    <p:sldId id="880" r:id="rId23"/>
    <p:sldId id="919" r:id="rId24"/>
    <p:sldId id="910" r:id="rId25"/>
    <p:sldId id="905" r:id="rId26"/>
    <p:sldId id="914" r:id="rId27"/>
    <p:sldId id="924" r:id="rId28"/>
    <p:sldId id="886" r:id="rId29"/>
    <p:sldId id="920" r:id="rId30"/>
    <p:sldId id="925" r:id="rId31"/>
    <p:sldId id="926" r:id="rId32"/>
    <p:sldId id="882" r:id="rId33"/>
    <p:sldId id="883" r:id="rId34"/>
    <p:sldId id="884" r:id="rId35"/>
    <p:sldId id="885"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73233" autoAdjust="0"/>
  </p:normalViewPr>
  <p:slideViewPr>
    <p:cSldViewPr snapToGrid="0">
      <p:cViewPr varScale="1">
        <p:scale>
          <a:sx n="43" d="100"/>
          <a:sy n="43" d="100"/>
        </p:scale>
        <p:origin x="1137" y="2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29.xml"/><Relationship Id="rId3" Type="http://schemas.openxmlformats.org/officeDocument/2006/relationships/slide" Target="slides/slide16.xml"/><Relationship Id="rId7" Type="http://schemas.openxmlformats.org/officeDocument/2006/relationships/slide" Target="slides/slide22.xml"/><Relationship Id="rId12" Type="http://schemas.openxmlformats.org/officeDocument/2006/relationships/slide" Target="slides/slide28.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20.xml"/><Relationship Id="rId11" Type="http://schemas.openxmlformats.org/officeDocument/2006/relationships/slide" Target="slides/slide27.xml"/><Relationship Id="rId5" Type="http://schemas.openxmlformats.org/officeDocument/2006/relationships/slide" Target="slides/slide19.xml"/><Relationship Id="rId15" Type="http://schemas.openxmlformats.org/officeDocument/2006/relationships/slide" Target="slides/slide32.xml"/><Relationship Id="rId10" Type="http://schemas.openxmlformats.org/officeDocument/2006/relationships/slide" Target="slides/slide26.xml"/><Relationship Id="rId4" Type="http://schemas.openxmlformats.org/officeDocument/2006/relationships/slide" Target="slides/slide17.xml"/><Relationship Id="rId9" Type="http://schemas.openxmlformats.org/officeDocument/2006/relationships/slide" Target="slides/slide25.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5: The Art of Ensuring Integrity</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a:t>
            </a:r>
            <a:r>
              <a:rPr lang="en-US" b="0" smtClean="0"/>
              <a:t>Essentials </a:t>
            </a:r>
            <a:r>
              <a:rPr lang="en-US" b="0" smtClean="0"/>
              <a:t>v1.1</a:t>
            </a:r>
            <a:endParaRPr lang="en-US" b="0" dirty="0" smtClean="0"/>
          </a:p>
          <a:p>
            <a:pPr>
              <a:buFontTx/>
              <a:buNone/>
            </a:pPr>
            <a:r>
              <a:rPr lang="en-US" sz="1200" b="0" dirty="0" smtClean="0"/>
              <a:t>Chapter 5: The Art of Ensuring Integrity</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8017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07396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5640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8179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8112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a:t>
            </a:r>
            <a:r>
              <a:rPr lang="en-US" sz="800" b="0" kern="0" dirty="0" smtClean="0">
                <a:solidFill>
                  <a:schemeClr val="bg1"/>
                </a:solidFill>
                <a:latin typeface="Arial" charset="0"/>
                <a:ea typeface="ＭＳ Ｐゴシック" charset="0"/>
                <a:cs typeface="ＭＳ Ｐゴシック" charset="0"/>
              </a:rPr>
              <a:t>v1.1 </a:t>
            </a:r>
            <a:r>
              <a:rPr lang="en-US" sz="800" b="0" kern="0" dirty="0" smtClean="0">
                <a:solidFill>
                  <a:schemeClr val="bg1"/>
                </a:solidFill>
                <a:latin typeface="Arial" charset="0"/>
                <a:ea typeface="ＭＳ Ｐゴシック" charset="0"/>
                <a:cs typeface="ＭＳ Ｐゴシック" charset="0"/>
              </a:rPr>
              <a:t>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5: The Art of Ensuring Integrity</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3821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34</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5</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5</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online-code-generator.com/sha1-hash-with-optional-salt.php"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5: The Art of Ensuring Integrity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a:t>
            </a:r>
            <a:r>
              <a:rPr lang="en-US" dirty="0" smtClean="0">
                <a:latin typeface="Arial" charset="0"/>
              </a:rPr>
              <a:t>v1.1</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5:</a:t>
            </a:r>
            <a:r>
              <a:rPr lang="en-US" sz="2400" dirty="0">
                <a:latin typeface="Arial" charset="0"/>
              </a:rPr>
              <a:t/>
            </a:r>
            <a:br>
              <a:rPr lang="en-US" sz="2400" dirty="0">
                <a:latin typeface="Arial" charset="0"/>
              </a:rPr>
            </a:br>
            <a:r>
              <a:rPr lang="en-US" sz="2400" dirty="0" smtClean="0">
                <a:latin typeface="Arial" charset="0"/>
              </a:rPr>
              <a:t>The Art of Ensuring Integrity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a:t>
            </a:r>
            <a:r>
              <a:rPr lang="en-US" dirty="0" smtClean="0">
                <a:latin typeface="Arial" charset="0"/>
              </a:rPr>
              <a:t>v1.1</a:t>
            </a:r>
            <a:endParaRPr lang="en-US" dirty="0">
              <a:latin typeface="Arial"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smtClean="0"/>
              <a:t>5.1</a:t>
            </a:r>
            <a:r>
              <a:rPr lang="en-US" dirty="0"/>
              <a:t>	</a:t>
            </a:r>
            <a:r>
              <a:rPr lang="en-US" dirty="0" smtClean="0"/>
              <a:t>Types of Data Integrity Controls</a:t>
            </a:r>
          </a:p>
          <a:p>
            <a:pPr marL="0" indent="0">
              <a:spcBef>
                <a:spcPts val="600"/>
              </a:spcBef>
              <a:buNone/>
            </a:pPr>
            <a:r>
              <a:rPr lang="en-US" dirty="0"/>
              <a:t>	</a:t>
            </a:r>
            <a:r>
              <a:rPr lang="en-US" sz="1800" dirty="0"/>
              <a:t>Explain the processes used to ensure integrity.</a:t>
            </a:r>
          </a:p>
          <a:p>
            <a:pPr marL="0" indent="0">
              <a:spcBef>
                <a:spcPts val="600"/>
              </a:spcBef>
              <a:buNone/>
            </a:pPr>
            <a:r>
              <a:rPr lang="en-US" dirty="0" smtClean="0"/>
              <a:t>5.2	Digital Signatures	</a:t>
            </a:r>
          </a:p>
          <a:p>
            <a:pPr marL="0" indent="0">
              <a:spcBef>
                <a:spcPts val="600"/>
              </a:spcBef>
              <a:buNone/>
            </a:pPr>
            <a:r>
              <a:rPr lang="en-US" dirty="0"/>
              <a:t>	</a:t>
            </a:r>
            <a:r>
              <a:rPr lang="en-US" sz="1800" dirty="0"/>
              <a:t>Explain the purpose </a:t>
            </a:r>
            <a:r>
              <a:rPr lang="en-US" sz="1800" dirty="0" smtClean="0"/>
              <a:t>of digital </a:t>
            </a:r>
            <a:r>
              <a:rPr lang="en-US" sz="1800" dirty="0"/>
              <a:t>signatures.</a:t>
            </a:r>
          </a:p>
          <a:p>
            <a:pPr marL="0" indent="0">
              <a:spcBef>
                <a:spcPts val="600"/>
              </a:spcBef>
              <a:buNone/>
            </a:pPr>
            <a:r>
              <a:rPr lang="en-US" dirty="0" smtClean="0"/>
              <a:t>5.3	Certificates</a:t>
            </a:r>
          </a:p>
          <a:p>
            <a:pPr marL="0" indent="0">
              <a:spcBef>
                <a:spcPts val="600"/>
              </a:spcBef>
              <a:buNone/>
            </a:pPr>
            <a:r>
              <a:rPr lang="en-US" dirty="0"/>
              <a:t>	</a:t>
            </a:r>
            <a:r>
              <a:rPr lang="en-US" sz="1800" dirty="0"/>
              <a:t>Explain the purpose </a:t>
            </a:r>
            <a:r>
              <a:rPr lang="en-US" sz="1800" dirty="0" smtClean="0"/>
              <a:t>of digital </a:t>
            </a:r>
            <a:r>
              <a:rPr lang="en-US" sz="1800" dirty="0"/>
              <a:t>certificates.</a:t>
            </a:r>
          </a:p>
          <a:p>
            <a:pPr marL="0" indent="0">
              <a:spcBef>
                <a:spcPts val="600"/>
              </a:spcBef>
              <a:buNone/>
            </a:pPr>
            <a:r>
              <a:rPr lang="en-US" dirty="0" smtClean="0"/>
              <a:t>5.4	Database Integrity Enforcement</a:t>
            </a:r>
          </a:p>
          <a:p>
            <a:pPr marL="0" indent="0">
              <a:spcBef>
                <a:spcPts val="600"/>
              </a:spcBef>
              <a:buNone/>
            </a:pPr>
            <a:r>
              <a:rPr lang="en-US" dirty="0"/>
              <a:t>	</a:t>
            </a:r>
            <a:r>
              <a:rPr lang="en-US" sz="1800" dirty="0"/>
              <a:t>Explain the need for database integrity enforcement.</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5.1 Types of Data Integrity Controls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403628"/>
            <a:ext cx="8950132" cy="838200"/>
          </a:xfrm>
        </p:spPr>
        <p:txBody>
          <a:bodyPr/>
          <a:lstStyle/>
          <a:p>
            <a:pPr eaLnBrk="1" hangingPunct="1"/>
            <a:r>
              <a:rPr lang="en-US" sz="1800" dirty="0"/>
              <a:t>Types of Data Integrity Controls</a:t>
            </a:r>
            <a:r>
              <a:rPr lang="en-US" dirty="0" smtClean="0"/>
              <a:t/>
            </a:r>
            <a:br>
              <a:rPr lang="en-US" dirty="0" smtClean="0"/>
            </a:br>
            <a:r>
              <a:rPr lang="en-US" dirty="0" smtClean="0">
                <a:latin typeface="Arial" charset="0"/>
              </a:rPr>
              <a:t>Hashing Algorithms</a:t>
            </a:r>
            <a:endParaRPr lang="en-US" sz="4800" dirty="0">
              <a:latin typeface="Arial" charset="0"/>
            </a:endParaRPr>
          </a:p>
        </p:txBody>
      </p:sp>
      <p:sp>
        <p:nvSpPr>
          <p:cNvPr id="2" name="Content Placeholder 1"/>
          <p:cNvSpPr>
            <a:spLocks noGrp="1"/>
          </p:cNvSpPr>
          <p:nvPr>
            <p:ph idx="1"/>
          </p:nvPr>
        </p:nvSpPr>
        <p:spPr>
          <a:xfrm>
            <a:off x="193868" y="1382484"/>
            <a:ext cx="7047441" cy="4786870"/>
          </a:xfrm>
        </p:spPr>
        <p:txBody>
          <a:bodyPr/>
          <a:lstStyle/>
          <a:p>
            <a:r>
              <a:rPr lang="en-US" sz="1800" dirty="0"/>
              <a:t>Hashing is a tool that ensures data integrity by taking binary data (the message) and producing a fixed-length representation called the hash value or message </a:t>
            </a:r>
            <a:r>
              <a:rPr lang="en-US" sz="1800" dirty="0" smtClean="0"/>
              <a:t>digest.</a:t>
            </a:r>
          </a:p>
          <a:p>
            <a:r>
              <a:rPr lang="en-US" sz="1800" dirty="0"/>
              <a:t>Hashing is a one-way mathematical function that is relatively easy to compute, but significantly harder to reverse. Grinding coffee </a:t>
            </a:r>
            <a:r>
              <a:rPr lang="en-US" sz="1800" dirty="0" smtClean="0"/>
              <a:t>beans is </a:t>
            </a:r>
            <a:r>
              <a:rPr lang="en-US" sz="1800" dirty="0"/>
              <a:t>a good analogy of a one-way function. It is easy to grind coffee beans, but it is almost impossible to put all of the tiny pieces back together to rebuild the original beans.</a:t>
            </a:r>
          </a:p>
          <a:p>
            <a:pPr marL="457200" lvl="1" indent="0"/>
            <a:r>
              <a:rPr lang="en-US" sz="1800" dirty="0"/>
              <a:t>A cryptographic hash function has the following properties:</a:t>
            </a:r>
          </a:p>
          <a:p>
            <a:pPr marL="800100" lvl="1" indent="-342900">
              <a:buFont typeface="Arial" panose="020B0604020202020204" pitchFamily="34" charset="0"/>
              <a:buChar char="•"/>
            </a:pPr>
            <a:r>
              <a:rPr lang="en-US" sz="1800" dirty="0"/>
              <a:t>The input can be any length.</a:t>
            </a:r>
          </a:p>
          <a:p>
            <a:pPr marL="800100" lvl="1" indent="-342900">
              <a:buFont typeface="Arial" panose="020B0604020202020204" pitchFamily="34" charset="0"/>
              <a:buChar char="•"/>
            </a:pPr>
            <a:r>
              <a:rPr lang="en-US" sz="1800" dirty="0"/>
              <a:t>The output has a fixed length.</a:t>
            </a:r>
          </a:p>
          <a:p>
            <a:pPr marL="800100" lvl="1" indent="-342900">
              <a:buFont typeface="Arial" panose="020B0604020202020204" pitchFamily="34" charset="0"/>
              <a:buChar char="•"/>
            </a:pPr>
            <a:r>
              <a:rPr lang="en-US" sz="1800" dirty="0"/>
              <a:t>The hash function is one way and is not reversible.</a:t>
            </a:r>
          </a:p>
          <a:p>
            <a:pPr marL="800100" lvl="1" indent="-342900">
              <a:buFont typeface="Arial" panose="020B0604020202020204" pitchFamily="34" charset="0"/>
              <a:buChar char="•"/>
            </a:pPr>
            <a:r>
              <a:rPr lang="en-US" sz="1800" dirty="0"/>
              <a:t>Two different input values will always result in different hash values.</a:t>
            </a:r>
          </a:p>
          <a:p>
            <a:pPr marL="0" indent="0">
              <a:buNone/>
            </a:pPr>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403628"/>
            <a:ext cx="8950132" cy="838200"/>
          </a:xfrm>
        </p:spPr>
        <p:txBody>
          <a:bodyPr/>
          <a:lstStyle/>
          <a:p>
            <a:pPr eaLnBrk="1" hangingPunct="1"/>
            <a:r>
              <a:rPr lang="en-US" sz="1800" dirty="0"/>
              <a:t>Types of Data Integrity Controls</a:t>
            </a:r>
            <a:r>
              <a:rPr lang="en-US" dirty="0" smtClean="0"/>
              <a:t/>
            </a:r>
            <a:br>
              <a:rPr lang="en-US" dirty="0" smtClean="0"/>
            </a:br>
            <a:r>
              <a:rPr lang="en-US" dirty="0" smtClean="0">
                <a:latin typeface="Arial" charset="0"/>
              </a:rPr>
              <a:t>Hashing Algorithms</a:t>
            </a:r>
            <a:endParaRPr lang="en-US" sz="4800" dirty="0">
              <a:latin typeface="Arial" charset="0"/>
            </a:endParaRPr>
          </a:p>
        </p:txBody>
      </p:sp>
      <p:sp>
        <p:nvSpPr>
          <p:cNvPr id="2" name="Content Placeholder 1"/>
          <p:cNvSpPr>
            <a:spLocks noGrp="1"/>
          </p:cNvSpPr>
          <p:nvPr>
            <p:ph idx="1"/>
          </p:nvPr>
        </p:nvSpPr>
        <p:spPr>
          <a:xfrm>
            <a:off x="193868" y="1382484"/>
            <a:ext cx="8397682" cy="4786870"/>
          </a:xfrm>
        </p:spPr>
        <p:txBody>
          <a:bodyPr/>
          <a:lstStyle/>
          <a:p>
            <a:pPr marL="0" indent="0">
              <a:buNone/>
            </a:pPr>
            <a:r>
              <a:rPr lang="en-US" sz="1800" dirty="0"/>
              <a:t>There are many modern hashing algorithms widely used today. Two of the most popular are MD5 and SHA.</a:t>
            </a:r>
          </a:p>
          <a:p>
            <a:r>
              <a:rPr lang="en-US" sz="1800" b="1" dirty="0"/>
              <a:t>Message Digest 5 (MD5) </a:t>
            </a:r>
            <a:r>
              <a:rPr lang="en-US" sz="1800" b="1" dirty="0" smtClean="0"/>
              <a:t>Algorithm - </a:t>
            </a:r>
            <a:r>
              <a:rPr lang="en-US" sz="1800" dirty="0" smtClean="0"/>
              <a:t>is </a:t>
            </a:r>
            <a:r>
              <a:rPr lang="en-US" sz="1800" dirty="0"/>
              <a:t>a </a:t>
            </a:r>
            <a:r>
              <a:rPr lang="en-US" sz="1800" dirty="0" smtClean="0"/>
              <a:t>hash algorithm </a:t>
            </a:r>
            <a:r>
              <a:rPr lang="en-US" sz="1800" dirty="0"/>
              <a:t>developed </a:t>
            </a:r>
            <a:r>
              <a:rPr lang="en-US" sz="1800" dirty="0" smtClean="0"/>
              <a:t>by Ron </a:t>
            </a:r>
            <a:r>
              <a:rPr lang="en-US" sz="1800" dirty="0" err="1"/>
              <a:t>Rivest</a:t>
            </a:r>
            <a:r>
              <a:rPr lang="en-US" sz="1800" dirty="0"/>
              <a:t> </a:t>
            </a:r>
            <a:r>
              <a:rPr lang="en-US" sz="1800" dirty="0" smtClean="0"/>
              <a:t>that produces </a:t>
            </a:r>
            <a:r>
              <a:rPr lang="en-US" sz="1800" dirty="0"/>
              <a:t>a 128-bit hash value. </a:t>
            </a:r>
          </a:p>
          <a:p>
            <a:r>
              <a:rPr lang="en-US" sz="1800" b="1" dirty="0"/>
              <a:t>Secure Hash Algorithm (SHA</a:t>
            </a:r>
            <a:r>
              <a:rPr lang="en-US" sz="1800" b="1" dirty="0" smtClean="0"/>
              <a:t>) – </a:t>
            </a:r>
            <a:r>
              <a:rPr lang="en-US" sz="1800" dirty="0" smtClean="0"/>
              <a:t>was developed by the U.S</a:t>
            </a:r>
            <a:r>
              <a:rPr lang="en-US" sz="1800" dirty="0"/>
              <a:t>. National Institute of Standards and Technology (NIST) </a:t>
            </a:r>
            <a:r>
              <a:rPr lang="en-US" sz="1800" dirty="0" smtClean="0"/>
              <a:t>and can be implemented in different strengths:</a:t>
            </a:r>
            <a:endParaRPr lang="en-US" sz="1800" dirty="0"/>
          </a:p>
          <a:p>
            <a:r>
              <a:rPr lang="en-US" sz="1800" dirty="0"/>
              <a:t>SHA-224 (224 bit)</a:t>
            </a:r>
          </a:p>
          <a:p>
            <a:r>
              <a:rPr lang="en-US" sz="1800" dirty="0"/>
              <a:t>SHA-256 (256 bit)</a:t>
            </a:r>
          </a:p>
          <a:p>
            <a:r>
              <a:rPr lang="en-US" sz="1800" dirty="0"/>
              <a:t>SHA-384 (384 bit)</a:t>
            </a:r>
          </a:p>
          <a:p>
            <a:r>
              <a:rPr lang="en-US" sz="1800" dirty="0"/>
              <a:t>SHA-512 (512 bit)</a:t>
            </a:r>
          </a:p>
          <a:p>
            <a:pPr marL="0" indent="0">
              <a:buNone/>
            </a:pPr>
            <a:endParaRPr lang="en-US" sz="1800" dirty="0"/>
          </a:p>
        </p:txBody>
      </p:sp>
      <p:pic>
        <p:nvPicPr>
          <p:cNvPr id="3" name="Picture 2"/>
          <p:cNvPicPr>
            <a:picLocks noChangeAspect="1"/>
          </p:cNvPicPr>
          <p:nvPr/>
        </p:nvPicPr>
        <p:blipFill>
          <a:blip r:embed="rId3"/>
          <a:stretch>
            <a:fillRect/>
          </a:stretch>
        </p:blipFill>
        <p:spPr>
          <a:xfrm>
            <a:off x="5251600" y="3467099"/>
            <a:ext cx="2869406" cy="3000375"/>
          </a:xfrm>
          <a:prstGeom prst="rect">
            <a:avLst/>
          </a:prstGeom>
        </p:spPr>
      </p:pic>
    </p:spTree>
    <p:extLst>
      <p:ext uri="{BB962C8B-B14F-4D97-AF65-F5344CB8AC3E}">
        <p14:creationId xmlns:p14="http://schemas.microsoft.com/office/powerpoint/2010/main" val="231586347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Types of Data Integrity Controls</a:t>
            </a:r>
            <a:r>
              <a:rPr lang="en-US" dirty="0" smtClean="0"/>
              <a:t/>
            </a:r>
            <a:br>
              <a:rPr lang="en-US" dirty="0" smtClean="0"/>
            </a:br>
            <a:r>
              <a:rPr lang="en-US" dirty="0" smtClean="0"/>
              <a:t>Salting</a:t>
            </a:r>
            <a:endParaRPr lang="en-US" sz="4800" dirty="0">
              <a:latin typeface="Arial" charset="0"/>
            </a:endParaRPr>
          </a:p>
        </p:txBody>
      </p:sp>
      <p:sp>
        <p:nvSpPr>
          <p:cNvPr id="2" name="Content Placeholder 1"/>
          <p:cNvSpPr>
            <a:spLocks noGrp="1"/>
          </p:cNvSpPr>
          <p:nvPr>
            <p:ph idx="1"/>
          </p:nvPr>
        </p:nvSpPr>
        <p:spPr>
          <a:xfrm>
            <a:off x="213109" y="1539502"/>
            <a:ext cx="8197466" cy="3531262"/>
          </a:xfrm>
        </p:spPr>
        <p:txBody>
          <a:bodyPr/>
          <a:lstStyle/>
          <a:p>
            <a:r>
              <a:rPr lang="en-US" sz="1800" dirty="0"/>
              <a:t>Salting </a:t>
            </a:r>
            <a:r>
              <a:rPr lang="en-US" sz="1800" dirty="0" smtClean="0"/>
              <a:t>is used to make hashing </a:t>
            </a:r>
            <a:r>
              <a:rPr lang="en-US" sz="1800" dirty="0"/>
              <a:t>more secure. If two users have the same password, they will also have the same password hashes. A salt, which is a random string of characters, is an additional input to the password before hashing. </a:t>
            </a:r>
            <a:endParaRPr lang="en-US" sz="1800" dirty="0" smtClean="0"/>
          </a:p>
          <a:p>
            <a:r>
              <a:rPr lang="en-US" sz="1800" dirty="0" smtClean="0"/>
              <a:t>This </a:t>
            </a:r>
            <a:r>
              <a:rPr lang="en-US" sz="1800" dirty="0"/>
              <a:t>creates a different hash result for the two passwords as shown in the figure. A database stores both the hash and the salt.</a:t>
            </a:r>
          </a:p>
          <a:p>
            <a:pPr marL="0" indent="0">
              <a:buNone/>
            </a:pPr>
            <a:endParaRPr lang="en-US" sz="1800" dirty="0"/>
          </a:p>
        </p:txBody>
      </p:sp>
      <p:pic>
        <p:nvPicPr>
          <p:cNvPr id="3" name="Picture 2"/>
          <p:cNvPicPr>
            <a:picLocks noChangeAspect="1"/>
          </p:cNvPicPr>
          <p:nvPr/>
        </p:nvPicPr>
        <p:blipFill>
          <a:blip r:embed="rId3"/>
          <a:stretch>
            <a:fillRect/>
          </a:stretch>
        </p:blipFill>
        <p:spPr>
          <a:xfrm>
            <a:off x="1500187" y="3924300"/>
            <a:ext cx="6581775" cy="1028700"/>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Types of Data Integrity Controls</a:t>
            </a:r>
            <a:r>
              <a:rPr lang="en-US" dirty="0" smtClean="0"/>
              <a:t/>
            </a:r>
            <a:br>
              <a:rPr lang="en-US" dirty="0" smtClean="0"/>
            </a:br>
            <a:r>
              <a:rPr lang="en-US" dirty="0" smtClean="0"/>
              <a:t>HMAC</a:t>
            </a:r>
            <a:endParaRPr lang="en-US" sz="4800" dirty="0">
              <a:latin typeface="Arial" charset="0"/>
            </a:endParaRPr>
          </a:p>
        </p:txBody>
      </p:sp>
      <p:sp>
        <p:nvSpPr>
          <p:cNvPr id="2" name="Content Placeholder 1"/>
          <p:cNvSpPr>
            <a:spLocks noGrp="1"/>
          </p:cNvSpPr>
          <p:nvPr>
            <p:ph idx="1"/>
          </p:nvPr>
        </p:nvSpPr>
        <p:spPr>
          <a:xfrm>
            <a:off x="213109" y="1539502"/>
            <a:ext cx="4301741" cy="3531262"/>
          </a:xfrm>
        </p:spPr>
        <p:txBody>
          <a:bodyPr/>
          <a:lstStyle/>
          <a:p>
            <a:r>
              <a:rPr lang="en-US" sz="1800" dirty="0"/>
              <a:t>HMACs </a:t>
            </a:r>
            <a:r>
              <a:rPr lang="en-US" sz="1800" dirty="0" smtClean="0"/>
              <a:t>strengthens hashing algorithms by using </a:t>
            </a:r>
            <a:r>
              <a:rPr lang="en-US" sz="1800" dirty="0"/>
              <a:t>an additional secret key as input to the hash function. </a:t>
            </a:r>
            <a:endParaRPr lang="en-US" sz="1800" dirty="0" smtClean="0"/>
          </a:p>
          <a:p>
            <a:r>
              <a:rPr lang="en-US" sz="1800" dirty="0" smtClean="0"/>
              <a:t>The </a:t>
            </a:r>
            <a:r>
              <a:rPr lang="en-US" sz="1800" dirty="0"/>
              <a:t>use of HMAC goes a step further than just integrity assurance by adding authentication. </a:t>
            </a:r>
            <a:endParaRPr lang="en-US" sz="1800" dirty="0" smtClean="0"/>
          </a:p>
          <a:p>
            <a:r>
              <a:rPr lang="en-US" sz="1800" dirty="0" smtClean="0"/>
              <a:t>An </a:t>
            </a:r>
            <a:r>
              <a:rPr lang="en-US" sz="1800" dirty="0"/>
              <a:t>HMAC uses a specific algorithm that combines a cryptographic hash function with a secret key, as shown in the figure</a:t>
            </a:r>
            <a:r>
              <a:rPr lang="en-US" sz="1800" dirty="0" smtClean="0"/>
              <a:t>.</a:t>
            </a:r>
            <a:endParaRPr lang="en-US" sz="1800" dirty="0"/>
          </a:p>
        </p:txBody>
      </p:sp>
      <p:pic>
        <p:nvPicPr>
          <p:cNvPr id="3" name="Picture 2"/>
          <p:cNvPicPr>
            <a:picLocks noChangeAspect="1"/>
          </p:cNvPicPr>
          <p:nvPr/>
        </p:nvPicPr>
        <p:blipFill>
          <a:blip r:embed="rId3"/>
          <a:stretch>
            <a:fillRect/>
          </a:stretch>
        </p:blipFill>
        <p:spPr>
          <a:xfrm>
            <a:off x="4681495" y="1276308"/>
            <a:ext cx="4186279" cy="4057650"/>
          </a:xfrm>
          <a:prstGeom prst="rect">
            <a:avLst/>
          </a:prstGeom>
        </p:spPr>
      </p:pic>
    </p:spTree>
    <p:extLst>
      <p:ext uri="{BB962C8B-B14F-4D97-AF65-F5344CB8AC3E}">
        <p14:creationId xmlns:p14="http://schemas.microsoft.com/office/powerpoint/2010/main" val="416394649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5.2 Digital Signatures</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smtClean="0"/>
              <a:t>Digital Signatures</a:t>
            </a:r>
            <a:r>
              <a:rPr lang="en-US" sz="2800" b="0" dirty="0" smtClean="0"/>
              <a:t/>
            </a:r>
            <a:br>
              <a:rPr lang="en-US" sz="2800" b="0" dirty="0" smtClean="0"/>
            </a:br>
            <a:r>
              <a:rPr lang="en-US" sz="2800" b="0" dirty="0" smtClean="0"/>
              <a:t>Signatures and the Law</a:t>
            </a:r>
            <a:endParaRPr lang="en-US" sz="2800" b="0" dirty="0"/>
          </a:p>
        </p:txBody>
      </p:sp>
      <p:sp>
        <p:nvSpPr>
          <p:cNvPr id="2" name="Content Placeholder 1"/>
          <p:cNvSpPr>
            <a:spLocks noGrp="1"/>
          </p:cNvSpPr>
          <p:nvPr>
            <p:ph idx="1"/>
          </p:nvPr>
        </p:nvSpPr>
        <p:spPr>
          <a:xfrm>
            <a:off x="213110" y="1392822"/>
            <a:ext cx="8441363" cy="2464803"/>
          </a:xfrm>
        </p:spPr>
        <p:txBody>
          <a:bodyPr/>
          <a:lstStyle/>
          <a:p>
            <a:endParaRPr lang="en-US" sz="2000" dirty="0"/>
          </a:p>
          <a:p>
            <a:endParaRPr lang="en-US" sz="1600" dirty="0"/>
          </a:p>
          <a:p>
            <a:endParaRPr lang="en-US" sz="1600" dirty="0"/>
          </a:p>
        </p:txBody>
      </p:sp>
      <p:sp>
        <p:nvSpPr>
          <p:cNvPr id="3" name="TextBox 2"/>
          <p:cNvSpPr txBox="1"/>
          <p:nvPr/>
        </p:nvSpPr>
        <p:spPr>
          <a:xfrm>
            <a:off x="552450" y="1590675"/>
            <a:ext cx="3819525" cy="4829014"/>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Digital signatures </a:t>
            </a:r>
            <a:r>
              <a:rPr lang="en-US" sz="1800" dirty="0" smtClean="0"/>
              <a:t>provide </a:t>
            </a:r>
            <a:r>
              <a:rPr lang="en-US" sz="1800" dirty="0"/>
              <a:t>the same functionality as handwritten </a:t>
            </a:r>
            <a:r>
              <a:rPr lang="en-US" sz="1800" dirty="0" smtClean="0"/>
              <a:t>signatures for electronic documents.</a:t>
            </a:r>
          </a:p>
          <a:p>
            <a:pPr marL="285750" indent="-285750" algn="l">
              <a:buFont typeface="Arial" panose="020B0604020202020204" pitchFamily="34" charset="0"/>
              <a:buChar char="•"/>
            </a:pPr>
            <a:r>
              <a:rPr lang="en-US" sz="1800" dirty="0" smtClean="0"/>
              <a:t>A </a:t>
            </a:r>
            <a:r>
              <a:rPr lang="en-US" sz="1800" dirty="0"/>
              <a:t>digital signature </a:t>
            </a:r>
            <a:r>
              <a:rPr lang="en-US" sz="1800" dirty="0" smtClean="0"/>
              <a:t>is used to determine </a:t>
            </a:r>
            <a:r>
              <a:rPr lang="en-US" sz="1800" dirty="0"/>
              <a:t>if someone edits a document after the user signs it. </a:t>
            </a:r>
            <a:endParaRPr lang="en-US" sz="1800" dirty="0" smtClean="0"/>
          </a:p>
          <a:p>
            <a:pPr marL="285750" indent="-285750" algn="l">
              <a:buFont typeface="Arial" panose="020B0604020202020204" pitchFamily="34" charset="0"/>
              <a:buChar char="•"/>
            </a:pPr>
            <a:r>
              <a:rPr lang="en-US" sz="1800" dirty="0" smtClean="0"/>
              <a:t>A </a:t>
            </a:r>
            <a:r>
              <a:rPr lang="en-US" sz="1800" dirty="0"/>
              <a:t>digital signature is a mathematical method used to check the authenticity and integrity of a message, digital document, or software.</a:t>
            </a:r>
          </a:p>
          <a:p>
            <a:pPr marL="285750" indent="-285750" algn="l">
              <a:buFont typeface="Arial" panose="020B0604020202020204" pitchFamily="34" charset="0"/>
              <a:buChar char="•"/>
            </a:pPr>
            <a:r>
              <a:rPr lang="en-US" sz="1800" dirty="0"/>
              <a:t>In many countries, digital signatures have the same legal importance as a manually signed document. </a:t>
            </a:r>
            <a:endParaRPr lang="en-US" sz="1800" dirty="0" smtClean="0"/>
          </a:p>
          <a:p>
            <a:pPr marL="285750" indent="-285750" algn="l">
              <a:buFont typeface="Arial" panose="020B0604020202020204" pitchFamily="34" charset="0"/>
              <a:buChar char="•"/>
            </a:pPr>
            <a:r>
              <a:rPr lang="en-US" sz="1800" dirty="0" smtClean="0"/>
              <a:t>Digital signatures also provide repudiation.</a:t>
            </a:r>
            <a:r>
              <a:rPr lang="en-US" sz="1800" dirty="0"/>
              <a:t> </a:t>
            </a:r>
            <a:endParaRPr lang="en-US" sz="1800" dirty="0" smtClean="0"/>
          </a:p>
          <a:p>
            <a:pPr algn="l"/>
            <a:endParaRPr lang="en-US" sz="1800" dirty="0"/>
          </a:p>
        </p:txBody>
      </p:sp>
      <p:pic>
        <p:nvPicPr>
          <p:cNvPr id="4" name="Picture 3"/>
          <p:cNvPicPr>
            <a:picLocks noChangeAspect="1"/>
          </p:cNvPicPr>
          <p:nvPr/>
        </p:nvPicPr>
        <p:blipFill>
          <a:blip r:embed="rId3"/>
          <a:stretch>
            <a:fillRect/>
          </a:stretch>
        </p:blipFill>
        <p:spPr>
          <a:xfrm>
            <a:off x="5065251" y="1781174"/>
            <a:ext cx="3421524" cy="3495675"/>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5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#11</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Digital Signatures</a:t>
            </a:r>
            <a:r>
              <a:rPr lang="en-US" sz="2800" dirty="0">
                <a:latin typeface="Arial" charset="0"/>
              </a:rPr>
              <a:t/>
            </a:r>
            <a:br>
              <a:rPr lang="en-US" sz="2800" dirty="0">
                <a:latin typeface="Arial" charset="0"/>
              </a:rPr>
            </a:br>
            <a:r>
              <a:rPr lang="en-US" sz="2800" dirty="0" smtClean="0">
                <a:latin typeface="Arial" charset="0"/>
              </a:rPr>
              <a:t>How Digital Signature Technology Works</a:t>
            </a:r>
            <a:endParaRPr lang="en-US" sz="4400" dirty="0">
              <a:latin typeface="Arial" charset="0"/>
            </a:endParaRPr>
          </a:p>
        </p:txBody>
      </p:sp>
      <p:sp>
        <p:nvSpPr>
          <p:cNvPr id="2" name="Content Placeholder 1"/>
          <p:cNvSpPr>
            <a:spLocks noGrp="1"/>
          </p:cNvSpPr>
          <p:nvPr>
            <p:ph idx="1"/>
          </p:nvPr>
        </p:nvSpPr>
        <p:spPr>
          <a:xfrm>
            <a:off x="733424" y="1117600"/>
            <a:ext cx="8050357" cy="5477164"/>
          </a:xfrm>
        </p:spPr>
        <p:txBody>
          <a:bodyPr/>
          <a:lstStyle/>
          <a:p>
            <a:pPr marL="0" indent="0">
              <a:buNone/>
            </a:pPr>
            <a:r>
              <a:rPr lang="en-US" sz="1800" dirty="0"/>
              <a:t>Asymmetric cryptography is the basis for digital signatures. A public key algorithm like RSA generates two keys: one private and the other public. The keys are mathematically related.</a:t>
            </a:r>
          </a:p>
        </p:txBody>
      </p:sp>
      <p:pic>
        <p:nvPicPr>
          <p:cNvPr id="3" name="Picture 2"/>
          <p:cNvPicPr>
            <a:picLocks noChangeAspect="1"/>
          </p:cNvPicPr>
          <p:nvPr/>
        </p:nvPicPr>
        <p:blipFill>
          <a:blip r:embed="rId3"/>
          <a:stretch>
            <a:fillRect/>
          </a:stretch>
        </p:blipFill>
        <p:spPr>
          <a:xfrm>
            <a:off x="1285875" y="2512669"/>
            <a:ext cx="6191250" cy="3121368"/>
          </a:xfrm>
          <a:prstGeom prst="rect">
            <a:avLst/>
          </a:prstGeom>
        </p:spPr>
      </p:pic>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5.3 Certificates</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Certificates</a:t>
            </a:r>
            <a:r>
              <a:rPr lang="en-US" sz="2800" dirty="0" smtClean="0">
                <a:latin typeface="Arial" charset="0"/>
              </a:rPr>
              <a:t/>
            </a:r>
            <a:br>
              <a:rPr lang="en-US" sz="2800" dirty="0" smtClean="0">
                <a:latin typeface="Arial" charset="0"/>
              </a:rPr>
            </a:br>
            <a:r>
              <a:rPr lang="en-US" sz="2800" dirty="0" smtClean="0">
                <a:latin typeface="Arial" charset="0"/>
              </a:rPr>
              <a:t>The Basics of Digital Certicates</a:t>
            </a:r>
            <a:endParaRPr lang="en-US" sz="4400" dirty="0">
              <a:latin typeface="Arial" charset="0"/>
            </a:endParaRPr>
          </a:p>
        </p:txBody>
      </p:sp>
      <p:sp>
        <p:nvSpPr>
          <p:cNvPr id="2" name="Content Placeholder 1"/>
          <p:cNvSpPr>
            <a:spLocks noGrp="1"/>
          </p:cNvSpPr>
          <p:nvPr>
            <p:ph idx="1"/>
          </p:nvPr>
        </p:nvSpPr>
        <p:spPr>
          <a:xfrm>
            <a:off x="213110" y="1505526"/>
            <a:ext cx="8071908" cy="2580699"/>
          </a:xfrm>
        </p:spPr>
        <p:txBody>
          <a:bodyPr/>
          <a:lstStyle/>
          <a:p>
            <a:r>
              <a:rPr lang="en-US" sz="1800" dirty="0"/>
              <a:t>A digital certificate is equivalent to an electronic passport. </a:t>
            </a:r>
            <a:endParaRPr lang="en-US" sz="1800" dirty="0" smtClean="0"/>
          </a:p>
          <a:p>
            <a:r>
              <a:rPr lang="en-US" sz="1800" dirty="0" smtClean="0"/>
              <a:t>Digital certificates </a:t>
            </a:r>
            <a:r>
              <a:rPr lang="en-US" sz="1800" dirty="0"/>
              <a:t>enable users, hosts, and organizations to exchange information securely over the Internet. </a:t>
            </a:r>
            <a:endParaRPr lang="en-US" sz="1800" dirty="0" smtClean="0"/>
          </a:p>
          <a:p>
            <a:r>
              <a:rPr lang="en-US" sz="1800" dirty="0" smtClean="0"/>
              <a:t>A </a:t>
            </a:r>
            <a:r>
              <a:rPr lang="en-US" sz="1800" dirty="0"/>
              <a:t>digital certificate authenticates and verifies that users sending a message are who they claim to be. </a:t>
            </a:r>
            <a:endParaRPr lang="en-US" sz="1800" dirty="0" smtClean="0"/>
          </a:p>
          <a:p>
            <a:r>
              <a:rPr lang="en-US" sz="1800" dirty="0" smtClean="0"/>
              <a:t>Digital </a:t>
            </a:r>
            <a:r>
              <a:rPr lang="en-US" sz="1800" dirty="0"/>
              <a:t>certificates can also provide confidentiality for the receiver with the means to encrypt a reply.</a:t>
            </a:r>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Certificates</a:t>
            </a:r>
            <a:r>
              <a:rPr lang="en-US" sz="2800" dirty="0" smtClean="0">
                <a:latin typeface="Arial" charset="0"/>
              </a:rPr>
              <a:t/>
            </a:r>
            <a:br>
              <a:rPr lang="en-US" sz="2800" dirty="0" smtClean="0">
                <a:latin typeface="Arial" charset="0"/>
              </a:rPr>
            </a:br>
            <a:r>
              <a:rPr lang="en-US" sz="2800" dirty="0" smtClean="0">
                <a:latin typeface="Arial" charset="0"/>
              </a:rPr>
              <a:t>Constructing a Digital Certificate</a:t>
            </a:r>
            <a:endParaRPr lang="en-US" sz="4400" dirty="0">
              <a:latin typeface="Arial" charset="0"/>
            </a:endParaRPr>
          </a:p>
        </p:txBody>
      </p:sp>
      <p:sp>
        <p:nvSpPr>
          <p:cNvPr id="2" name="Content Placeholder 1"/>
          <p:cNvSpPr>
            <a:spLocks noGrp="1"/>
          </p:cNvSpPr>
          <p:nvPr>
            <p:ph idx="1"/>
          </p:nvPr>
        </p:nvSpPr>
        <p:spPr>
          <a:xfrm>
            <a:off x="213110" y="1209964"/>
            <a:ext cx="8071908" cy="2209511"/>
          </a:xfrm>
        </p:spPr>
        <p:txBody>
          <a:bodyPr/>
          <a:lstStyle/>
          <a:p>
            <a:r>
              <a:rPr lang="en-US" sz="1800" dirty="0" smtClean="0"/>
              <a:t>Digital </a:t>
            </a:r>
            <a:r>
              <a:rPr lang="en-US" sz="1800" dirty="0"/>
              <a:t>certificate </a:t>
            </a:r>
            <a:r>
              <a:rPr lang="en-US" sz="1800" dirty="0" smtClean="0"/>
              <a:t>must follow </a:t>
            </a:r>
            <a:r>
              <a:rPr lang="en-US" sz="1800" dirty="0"/>
              <a:t>a standard </a:t>
            </a:r>
            <a:r>
              <a:rPr lang="en-US" sz="1800" dirty="0" smtClean="0"/>
              <a:t>structure so that </a:t>
            </a:r>
            <a:r>
              <a:rPr lang="en-US" sz="1800" dirty="0"/>
              <a:t>any entity can read and understand it regardless of the issuer. </a:t>
            </a:r>
            <a:endParaRPr lang="en-US" sz="1800" dirty="0" smtClean="0"/>
          </a:p>
          <a:p>
            <a:r>
              <a:rPr lang="en-US" sz="1800" dirty="0" smtClean="0"/>
              <a:t>TheX.509 is the standard for construction of digital certificates and the public </a:t>
            </a:r>
            <a:r>
              <a:rPr lang="en-US" sz="1800" dirty="0"/>
              <a:t>key infrastructure (PKI) </a:t>
            </a:r>
            <a:r>
              <a:rPr lang="en-US" sz="1800" dirty="0" smtClean="0"/>
              <a:t>used to </a:t>
            </a:r>
            <a:r>
              <a:rPr lang="en-US" sz="1800" dirty="0"/>
              <a:t>manage digital certificates. </a:t>
            </a:r>
            <a:endParaRPr lang="en-US" sz="1800" dirty="0" smtClean="0"/>
          </a:p>
          <a:p>
            <a:r>
              <a:rPr lang="en-US" sz="1800" dirty="0" smtClean="0"/>
              <a:t>PKI </a:t>
            </a:r>
            <a:r>
              <a:rPr lang="en-US" sz="1800" dirty="0"/>
              <a:t>is the policies, roles, and procedures required to create, manage, distribute, use, store, and revoke digital certificates. </a:t>
            </a:r>
            <a:endParaRPr lang="en-US" sz="1800" dirty="0" smtClean="0"/>
          </a:p>
        </p:txBody>
      </p:sp>
      <p:pic>
        <p:nvPicPr>
          <p:cNvPr id="3" name="Picture 2"/>
          <p:cNvPicPr>
            <a:picLocks noChangeAspect="1"/>
          </p:cNvPicPr>
          <p:nvPr/>
        </p:nvPicPr>
        <p:blipFill>
          <a:blip r:embed="rId3"/>
          <a:stretch>
            <a:fillRect/>
          </a:stretch>
        </p:blipFill>
        <p:spPr>
          <a:xfrm>
            <a:off x="1965445" y="3368272"/>
            <a:ext cx="4567237" cy="3117568"/>
          </a:xfrm>
          <a:prstGeom prst="rect">
            <a:avLst/>
          </a:prstGeom>
        </p:spPr>
      </p:pic>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5.4 Database Integrity Enforcement</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Database Integrity Enforcement</a:t>
            </a:r>
            <a:r>
              <a:rPr lang="en-US" sz="1800" b="0" dirty="0" smtClean="0"/>
              <a:t/>
            </a:r>
            <a:br>
              <a:rPr lang="en-US" sz="1800" b="0" dirty="0" smtClean="0"/>
            </a:br>
            <a:r>
              <a:rPr lang="en-US" b="0" dirty="0" smtClean="0"/>
              <a:t>Database Integrity</a:t>
            </a:r>
            <a:endParaRPr lang="en-US" b="0" dirty="0"/>
          </a:p>
        </p:txBody>
      </p:sp>
      <p:sp>
        <p:nvSpPr>
          <p:cNvPr id="2" name="Content Placeholder 1"/>
          <p:cNvSpPr>
            <a:spLocks noGrp="1"/>
          </p:cNvSpPr>
          <p:nvPr>
            <p:ph idx="1"/>
          </p:nvPr>
        </p:nvSpPr>
        <p:spPr>
          <a:xfrm>
            <a:off x="274656" y="1232592"/>
            <a:ext cx="8221644" cy="4786870"/>
          </a:xfrm>
        </p:spPr>
        <p:txBody>
          <a:bodyPr/>
          <a:lstStyle/>
          <a:p>
            <a:r>
              <a:rPr lang="en-US" sz="2000" dirty="0"/>
              <a:t>Databases provide an efficient way to store, retrieve, and analyze data. </a:t>
            </a:r>
            <a:endParaRPr lang="en-US" sz="2000" dirty="0" smtClean="0"/>
          </a:p>
          <a:p>
            <a:r>
              <a:rPr lang="en-US" sz="2000" dirty="0" smtClean="0"/>
              <a:t>As </a:t>
            </a:r>
            <a:r>
              <a:rPr lang="en-US" sz="2000" dirty="0"/>
              <a:t>data collection increases and data becomes more sensitive, it is important for cybersecurity professionals to protect the growing number of databases. </a:t>
            </a:r>
            <a:endParaRPr lang="en-US" sz="2000" dirty="0" smtClean="0"/>
          </a:p>
          <a:p>
            <a:r>
              <a:rPr lang="en-US" sz="2000" dirty="0" smtClean="0"/>
              <a:t>Data </a:t>
            </a:r>
            <a:r>
              <a:rPr lang="en-US" sz="2000" dirty="0"/>
              <a:t>integrity refers to the accuracy, consistency, and reliability of data stored in a database. </a:t>
            </a:r>
          </a:p>
        </p:txBody>
      </p:sp>
      <p:pic>
        <p:nvPicPr>
          <p:cNvPr id="3" name="Picture 2"/>
          <p:cNvPicPr>
            <a:picLocks noChangeAspect="1"/>
          </p:cNvPicPr>
          <p:nvPr/>
        </p:nvPicPr>
        <p:blipFill>
          <a:blip r:embed="rId3"/>
          <a:stretch>
            <a:fillRect/>
          </a:stretch>
        </p:blipFill>
        <p:spPr>
          <a:xfrm>
            <a:off x="3752849" y="4339185"/>
            <a:ext cx="4333875" cy="1847302"/>
          </a:xfrm>
          <a:prstGeom prst="rect">
            <a:avLst/>
          </a:prstGeom>
        </p:spPr>
      </p:pic>
      <p:pic>
        <p:nvPicPr>
          <p:cNvPr id="5" name="Picture 4"/>
          <p:cNvPicPr>
            <a:picLocks noChangeAspect="1"/>
          </p:cNvPicPr>
          <p:nvPr/>
        </p:nvPicPr>
        <p:blipFill>
          <a:blip r:embed="rId3"/>
          <a:stretch>
            <a:fillRect/>
          </a:stretch>
        </p:blipFill>
        <p:spPr>
          <a:xfrm>
            <a:off x="3733799" y="4310610"/>
            <a:ext cx="4333875" cy="1847302"/>
          </a:xfrm>
          <a:prstGeom prst="rect">
            <a:avLst/>
          </a:prstGeom>
        </p:spPr>
      </p:pic>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Database Integrity Enforcement</a:t>
            </a:r>
            <a:r>
              <a:rPr lang="en-US" sz="1800" b="0" dirty="0" smtClean="0"/>
              <a:t/>
            </a:r>
            <a:br>
              <a:rPr lang="en-US" sz="1800" b="0" dirty="0" smtClean="0"/>
            </a:br>
            <a:r>
              <a:rPr lang="en-US" b="0" dirty="0" smtClean="0"/>
              <a:t>Database Integrity (Cont.)</a:t>
            </a:r>
            <a:endParaRPr lang="en-US" b="0" dirty="0"/>
          </a:p>
        </p:txBody>
      </p:sp>
      <p:sp>
        <p:nvSpPr>
          <p:cNvPr id="2" name="Content Placeholder 1"/>
          <p:cNvSpPr>
            <a:spLocks noGrp="1"/>
          </p:cNvSpPr>
          <p:nvPr>
            <p:ph idx="1"/>
          </p:nvPr>
        </p:nvSpPr>
        <p:spPr>
          <a:xfrm>
            <a:off x="274656" y="1232592"/>
            <a:ext cx="8221644" cy="3701358"/>
          </a:xfrm>
        </p:spPr>
        <p:txBody>
          <a:bodyPr/>
          <a:lstStyle/>
          <a:p>
            <a:pPr marL="0" indent="0">
              <a:buNone/>
            </a:pPr>
            <a:r>
              <a:rPr lang="en-US" sz="1800" dirty="0" smtClean="0"/>
              <a:t>The </a:t>
            </a:r>
            <a:r>
              <a:rPr lang="en-US" sz="1800" dirty="0"/>
              <a:t>four </a:t>
            </a:r>
            <a:r>
              <a:rPr lang="en-US" sz="1800" dirty="0" smtClean="0"/>
              <a:t>database </a:t>
            </a:r>
            <a:r>
              <a:rPr lang="en-US" sz="1800" dirty="0"/>
              <a:t>integrity rules or constraints are as follows:</a:t>
            </a:r>
          </a:p>
          <a:p>
            <a:r>
              <a:rPr lang="en-US" sz="1800" b="1" dirty="0"/>
              <a:t>Entity Integrity</a:t>
            </a:r>
            <a:r>
              <a:rPr lang="en-US" sz="1800" dirty="0"/>
              <a:t>: All rows must have a unique identifier called a Primary </a:t>
            </a:r>
            <a:r>
              <a:rPr lang="en-US" sz="1800" dirty="0" smtClean="0"/>
              <a:t>Key.</a:t>
            </a:r>
            <a:endParaRPr lang="en-US" sz="1800" dirty="0"/>
          </a:p>
          <a:p>
            <a:r>
              <a:rPr lang="en-US" sz="1800" b="1" dirty="0"/>
              <a:t>Domain Integrity</a:t>
            </a:r>
            <a:r>
              <a:rPr lang="en-US" sz="1800" dirty="0"/>
              <a:t>: All data stored in a column must follow the same format and </a:t>
            </a:r>
            <a:r>
              <a:rPr lang="en-US" sz="1800" dirty="0" smtClean="0"/>
              <a:t>definition.</a:t>
            </a:r>
            <a:endParaRPr lang="en-US" sz="1800" dirty="0"/>
          </a:p>
          <a:p>
            <a:r>
              <a:rPr lang="en-US" sz="1800" b="1" dirty="0"/>
              <a:t>Referential Integrity</a:t>
            </a:r>
            <a:r>
              <a:rPr lang="en-US" sz="1800" dirty="0"/>
              <a:t>: Table relationships must remain consistent. Therefore, a user cannot delete a record which is related to another </a:t>
            </a:r>
            <a:r>
              <a:rPr lang="en-US" sz="1800" dirty="0" smtClean="0"/>
              <a:t>one.</a:t>
            </a:r>
            <a:endParaRPr lang="en-US" sz="1800" dirty="0"/>
          </a:p>
          <a:p>
            <a:r>
              <a:rPr lang="en-US" sz="1800" b="1" dirty="0"/>
              <a:t>User-defined Integrity</a:t>
            </a:r>
            <a:r>
              <a:rPr lang="en-US" sz="1800" dirty="0"/>
              <a:t>: A set of rules defined by a user which does not belong to one of the other categories. For example, a customer places a new </a:t>
            </a:r>
            <a:r>
              <a:rPr lang="en-US" sz="1800" dirty="0" smtClean="0"/>
              <a:t>order. </a:t>
            </a:r>
            <a:r>
              <a:rPr lang="en-US" sz="1800" dirty="0"/>
              <a:t>The user first checks to see if this is a new customer. If it is, the user adds the new customer to the customers table.</a:t>
            </a:r>
          </a:p>
        </p:txBody>
      </p:sp>
      <p:pic>
        <p:nvPicPr>
          <p:cNvPr id="3" name="Picture 2"/>
          <p:cNvPicPr>
            <a:picLocks noChangeAspect="1"/>
          </p:cNvPicPr>
          <p:nvPr/>
        </p:nvPicPr>
        <p:blipFill>
          <a:blip r:embed="rId3"/>
          <a:stretch>
            <a:fillRect/>
          </a:stretch>
        </p:blipFill>
        <p:spPr>
          <a:xfrm>
            <a:off x="2703928" y="4695825"/>
            <a:ext cx="4206668" cy="1793081"/>
          </a:xfrm>
          <a:prstGeom prst="rect">
            <a:avLst/>
          </a:prstGeom>
        </p:spPr>
      </p:pic>
    </p:spTree>
    <p:extLst>
      <p:ext uri="{BB962C8B-B14F-4D97-AF65-F5344CB8AC3E}">
        <p14:creationId xmlns:p14="http://schemas.microsoft.com/office/powerpoint/2010/main" val="262649306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dirty="0"/>
              <a:t>Database Integrity Enforcement</a:t>
            </a:r>
            <a:r>
              <a:rPr lang="en-US" sz="1800" dirty="0" smtClean="0">
                <a:latin typeface="Arial" charset="0"/>
              </a:rPr>
              <a:t/>
            </a:r>
            <a:br>
              <a:rPr lang="en-US" sz="1800" dirty="0" smtClean="0">
                <a:latin typeface="Arial" charset="0"/>
              </a:rPr>
            </a:br>
            <a:r>
              <a:rPr lang="en-US" sz="2800" b="0" dirty="0" smtClean="0"/>
              <a:t>Database Validation</a:t>
            </a:r>
            <a:endParaRPr lang="en-US" sz="2800" dirty="0">
              <a:latin typeface="Arial" charset="0"/>
            </a:endParaRPr>
          </a:p>
        </p:txBody>
      </p:sp>
      <p:sp>
        <p:nvSpPr>
          <p:cNvPr id="2" name="Content Placeholder 1"/>
          <p:cNvSpPr>
            <a:spLocks noGrp="1"/>
          </p:cNvSpPr>
          <p:nvPr>
            <p:ph idx="1"/>
          </p:nvPr>
        </p:nvSpPr>
        <p:spPr>
          <a:xfrm>
            <a:off x="322888" y="1226993"/>
            <a:ext cx="8135312" cy="4876796"/>
          </a:xfrm>
        </p:spPr>
        <p:txBody>
          <a:bodyPr/>
          <a:lstStyle/>
          <a:p>
            <a:pPr marL="0" indent="0">
              <a:buNone/>
            </a:pPr>
            <a:r>
              <a:rPr lang="en-US" sz="1800" dirty="0"/>
              <a:t>A validation rule checks that data falls within the parameters defined by the database designer. A validation rule helps to ensure the completeness, accuracy and consistency of data. The criteria used in a validation rule include the following:</a:t>
            </a:r>
          </a:p>
          <a:p>
            <a:r>
              <a:rPr lang="en-US" sz="1800" dirty="0"/>
              <a:t>Size – checks the number of characters in a data item</a:t>
            </a:r>
          </a:p>
          <a:p>
            <a:r>
              <a:rPr lang="en-US" sz="1800" dirty="0"/>
              <a:t>Format – checks that the data conforms to a specified format</a:t>
            </a:r>
          </a:p>
          <a:p>
            <a:r>
              <a:rPr lang="en-US" sz="1800" dirty="0"/>
              <a:t>Consistency – checks for the consistency of codes in related data items</a:t>
            </a:r>
          </a:p>
          <a:p>
            <a:r>
              <a:rPr lang="en-US" sz="1800" dirty="0"/>
              <a:t>Range – checks that data lies within a minimum and maximum value</a:t>
            </a:r>
          </a:p>
          <a:p>
            <a:r>
              <a:rPr lang="en-US" sz="1800" dirty="0"/>
              <a:t>Check digit – provides for an extra calculation to generate a check digit for error </a:t>
            </a:r>
            <a:r>
              <a:rPr lang="en-US" sz="1800" dirty="0" smtClean="0"/>
              <a:t>detection.</a:t>
            </a:r>
            <a:endParaRPr lang="en-US" sz="1800" dirty="0"/>
          </a:p>
        </p:txBody>
      </p:sp>
      <p:pic>
        <p:nvPicPr>
          <p:cNvPr id="3" name="Picture 2"/>
          <p:cNvPicPr>
            <a:picLocks noChangeAspect="1"/>
          </p:cNvPicPr>
          <p:nvPr/>
        </p:nvPicPr>
        <p:blipFill>
          <a:blip r:embed="rId3"/>
          <a:stretch>
            <a:fillRect/>
          </a:stretch>
        </p:blipFill>
        <p:spPr>
          <a:xfrm>
            <a:off x="3971924" y="4486654"/>
            <a:ext cx="3990975" cy="2204658"/>
          </a:xfrm>
          <a:prstGeom prst="rect">
            <a:avLst/>
          </a:prstGeom>
        </p:spPr>
      </p:pic>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r>
              <a:rPr lang="en-US" dirty="0">
                <a:latin typeface="Arial" charset="0"/>
              </a:rPr>
              <a:t/>
            </a:r>
            <a:br>
              <a:rPr lang="en-US" dirty="0">
                <a:latin typeface="Arial" charset="0"/>
              </a:rPr>
            </a:br>
            <a:r>
              <a:rPr lang="en-US" sz="2800" b="0" dirty="0" smtClean="0"/>
              <a:t>Database Integrity Requirements</a:t>
            </a:r>
            <a:endParaRPr lang="en-US" sz="2800" dirty="0">
              <a:latin typeface="Arial" charset="0"/>
            </a:endParaRPr>
          </a:p>
        </p:txBody>
      </p:sp>
      <p:sp>
        <p:nvSpPr>
          <p:cNvPr id="2" name="Content Placeholder 1"/>
          <p:cNvSpPr>
            <a:spLocks noGrp="1"/>
          </p:cNvSpPr>
          <p:nvPr>
            <p:ph idx="1"/>
          </p:nvPr>
        </p:nvSpPr>
        <p:spPr>
          <a:xfrm>
            <a:off x="193868" y="3404178"/>
            <a:ext cx="8673907" cy="3387147"/>
          </a:xfrm>
        </p:spPr>
        <p:txBody>
          <a:bodyPr/>
          <a:lstStyle/>
          <a:p>
            <a:r>
              <a:rPr lang="en-US" sz="1800" dirty="0"/>
              <a:t>Maintaining proper filing is critical in maintaining the trustworthiness and usefulness of the data within the database. </a:t>
            </a:r>
            <a:endParaRPr lang="en-US" sz="1800" dirty="0" smtClean="0"/>
          </a:p>
          <a:p>
            <a:r>
              <a:rPr lang="en-US" sz="1800" dirty="0" smtClean="0"/>
              <a:t>Tables</a:t>
            </a:r>
            <a:r>
              <a:rPr lang="en-US" sz="1800" dirty="0"/>
              <a:t>, records, fields, and data within each field make up a database. </a:t>
            </a:r>
            <a:endParaRPr lang="en-US" sz="1800" dirty="0" smtClean="0"/>
          </a:p>
          <a:p>
            <a:r>
              <a:rPr lang="en-US" sz="1800" dirty="0" smtClean="0"/>
              <a:t>In </a:t>
            </a:r>
            <a:r>
              <a:rPr lang="en-US" sz="1800" dirty="0"/>
              <a:t>order to maintain the integrity of the database filing system, users must follow certain rules. </a:t>
            </a:r>
            <a:endParaRPr lang="en-US" sz="1800" dirty="0" smtClean="0"/>
          </a:p>
          <a:p>
            <a:r>
              <a:rPr lang="en-US" sz="1800" dirty="0" smtClean="0"/>
              <a:t>Entity </a:t>
            </a:r>
            <a:r>
              <a:rPr lang="en-US" sz="1800" dirty="0"/>
              <a:t>integrity is an integrity rule, which states that every table must have a primary key and that the column or columns chosen to be the primary key must be unique and not NULL. </a:t>
            </a:r>
            <a:endParaRPr lang="en-US" sz="1800" dirty="0" smtClean="0"/>
          </a:p>
          <a:p>
            <a:r>
              <a:rPr lang="en-US" sz="1800" dirty="0" smtClean="0"/>
              <a:t>Null </a:t>
            </a:r>
            <a:r>
              <a:rPr lang="en-US" sz="1800" dirty="0"/>
              <a:t>in a database signifies missing or unknown values. Entity integrity enables proper organization of data for that </a:t>
            </a:r>
            <a:r>
              <a:rPr lang="en-US" sz="1800" dirty="0" smtClean="0"/>
              <a:t>record.</a:t>
            </a:r>
          </a:p>
        </p:txBody>
      </p:sp>
      <p:pic>
        <p:nvPicPr>
          <p:cNvPr id="3" name="Picture 2"/>
          <p:cNvPicPr>
            <a:picLocks noChangeAspect="1"/>
          </p:cNvPicPr>
          <p:nvPr/>
        </p:nvPicPr>
        <p:blipFill>
          <a:blip r:embed="rId3"/>
          <a:stretch>
            <a:fillRect/>
          </a:stretch>
        </p:blipFill>
        <p:spPr>
          <a:xfrm>
            <a:off x="2508075" y="1253834"/>
            <a:ext cx="3048000" cy="1995638"/>
          </a:xfrm>
          <a:prstGeom prst="rect">
            <a:avLst/>
          </a:prstGeom>
        </p:spPr>
      </p:pic>
    </p:spTree>
    <p:extLst>
      <p:ext uri="{BB962C8B-B14F-4D97-AF65-F5344CB8AC3E}">
        <p14:creationId xmlns:p14="http://schemas.microsoft.com/office/powerpoint/2010/main" val="274432413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r>
              <a:rPr lang="en-US" dirty="0">
                <a:latin typeface="Arial" charset="0"/>
              </a:rPr>
              <a:t/>
            </a:r>
            <a:br>
              <a:rPr lang="en-US" dirty="0">
                <a:latin typeface="Arial" charset="0"/>
              </a:rPr>
            </a:br>
            <a:r>
              <a:rPr lang="en-US" sz="2800" b="0" dirty="0" smtClean="0"/>
              <a:t>Database Integrity Requirements (Cont.)</a:t>
            </a:r>
            <a:endParaRPr lang="en-US" sz="2800" dirty="0">
              <a:latin typeface="Arial" charset="0"/>
            </a:endParaRPr>
          </a:p>
        </p:txBody>
      </p:sp>
      <p:sp>
        <p:nvSpPr>
          <p:cNvPr id="2" name="Content Placeholder 1"/>
          <p:cNvSpPr>
            <a:spLocks noGrp="1"/>
          </p:cNvSpPr>
          <p:nvPr>
            <p:ph idx="1"/>
          </p:nvPr>
        </p:nvSpPr>
        <p:spPr>
          <a:xfrm>
            <a:off x="193868" y="4994854"/>
            <a:ext cx="8432896" cy="1586922"/>
          </a:xfrm>
        </p:spPr>
        <p:txBody>
          <a:bodyPr/>
          <a:lstStyle/>
          <a:p>
            <a:r>
              <a:rPr lang="en-US" sz="1800" dirty="0" smtClean="0"/>
              <a:t>Another important integrity check is referential integrity which deals with foreign </a:t>
            </a:r>
            <a:r>
              <a:rPr lang="en-US" sz="1800" dirty="0"/>
              <a:t>keys. A foreign key in one table references a primary key in a second table. The primary key for a table uniquely identifies entities (rows) in the table. Referential integrity maintains the integrity of foreign keys</a:t>
            </a:r>
            <a:r>
              <a:rPr lang="en-US" sz="1800" dirty="0" smtClean="0"/>
              <a:t>.</a:t>
            </a:r>
          </a:p>
        </p:txBody>
      </p:sp>
      <p:pic>
        <p:nvPicPr>
          <p:cNvPr id="3" name="Picture 2"/>
          <p:cNvPicPr>
            <a:picLocks noChangeAspect="1"/>
          </p:cNvPicPr>
          <p:nvPr/>
        </p:nvPicPr>
        <p:blipFill>
          <a:blip r:embed="rId3"/>
          <a:stretch>
            <a:fillRect/>
          </a:stretch>
        </p:blipFill>
        <p:spPr>
          <a:xfrm>
            <a:off x="1666875" y="1269116"/>
            <a:ext cx="5981700" cy="3585165"/>
          </a:xfrm>
          <a:prstGeom prst="rect">
            <a:avLst/>
          </a:prstGeom>
        </p:spPr>
      </p:pic>
    </p:spTree>
    <p:extLst>
      <p:ext uri="{BB962C8B-B14F-4D97-AF65-F5344CB8AC3E}">
        <p14:creationId xmlns:p14="http://schemas.microsoft.com/office/powerpoint/2010/main" val="149518784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a:t>
            </a:r>
            <a:r>
              <a:rPr lang="en-US" kern="0" dirty="0" smtClean="0">
                <a:solidFill>
                  <a:schemeClr val="bg1"/>
                </a:solidFill>
                <a:latin typeface="+mj-lt"/>
                <a:ea typeface="+mj-ea"/>
                <a:cs typeface="+mj-cs"/>
              </a:rPr>
              <a:t>v1.1</a:t>
            </a:r>
            <a:endParaRPr lang="en-US" kern="0" dirty="0">
              <a:solidFill>
                <a:schemeClr val="bg1"/>
              </a:solidFill>
              <a:latin typeface="+mj-lt"/>
              <a:ea typeface="+mj-ea"/>
              <a:cs typeface="+mj-cs"/>
            </a:endParaRP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5: The Art of Ensuring Integrity</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r>
              <a:rPr lang="en-US" dirty="0">
                <a:latin typeface="Arial" charset="0"/>
              </a:rPr>
              <a:t/>
            </a:r>
            <a:br>
              <a:rPr lang="en-US" dirty="0">
                <a:latin typeface="Arial" charset="0"/>
              </a:rPr>
            </a:br>
            <a:r>
              <a:rPr lang="en-US" sz="2800" b="0" dirty="0" smtClean="0"/>
              <a:t>Database Integrity Requirements (Cont.)</a:t>
            </a:r>
            <a:endParaRPr lang="en-US" sz="2800" dirty="0">
              <a:latin typeface="Arial" charset="0"/>
            </a:endParaRPr>
          </a:p>
        </p:txBody>
      </p:sp>
      <p:sp>
        <p:nvSpPr>
          <p:cNvPr id="2" name="Content Placeholder 1"/>
          <p:cNvSpPr>
            <a:spLocks noGrp="1"/>
          </p:cNvSpPr>
          <p:nvPr>
            <p:ph idx="1"/>
          </p:nvPr>
        </p:nvSpPr>
        <p:spPr>
          <a:xfrm>
            <a:off x="193868" y="4637282"/>
            <a:ext cx="8432896" cy="1796472"/>
          </a:xfrm>
        </p:spPr>
        <p:txBody>
          <a:bodyPr/>
          <a:lstStyle/>
          <a:p>
            <a:r>
              <a:rPr lang="en-US" sz="1800" dirty="0" smtClean="0"/>
              <a:t>Domain </a:t>
            </a:r>
            <a:r>
              <a:rPr lang="en-US" sz="1800" dirty="0"/>
              <a:t>integrity ensures that all the data items in a column fall within a defined set of valid values. Each column in a table has a defined set of values, such as the set of all numbers for credit card numbers, social security numbers, or email addresses. Limiting the value assigned to an instance of that column (an attribute) enforces domain integrity. Domain integrity enforcement can be as simple as choosing the correct data type, length and or format for a column.</a:t>
            </a:r>
          </a:p>
        </p:txBody>
      </p:sp>
      <p:pic>
        <p:nvPicPr>
          <p:cNvPr id="4" name="Picture 3"/>
          <p:cNvPicPr>
            <a:picLocks noChangeAspect="1"/>
          </p:cNvPicPr>
          <p:nvPr/>
        </p:nvPicPr>
        <p:blipFill>
          <a:blip r:embed="rId3"/>
          <a:stretch>
            <a:fillRect/>
          </a:stretch>
        </p:blipFill>
        <p:spPr>
          <a:xfrm>
            <a:off x="1009554" y="1634334"/>
            <a:ext cx="6801523" cy="2467742"/>
          </a:xfrm>
          <a:prstGeom prst="rect">
            <a:avLst/>
          </a:prstGeom>
        </p:spPr>
      </p:pic>
    </p:spTree>
    <p:extLst>
      <p:ext uri="{BB962C8B-B14F-4D97-AF65-F5344CB8AC3E}">
        <p14:creationId xmlns:p14="http://schemas.microsoft.com/office/powerpoint/2010/main" val="418381856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5.5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smtClean="0"/>
              <a:t>Chapter five presented the </a:t>
            </a:r>
            <a:r>
              <a:rPr lang="en-US" sz="1800" dirty="0"/>
              <a:t>art of integrity </a:t>
            </a:r>
            <a:r>
              <a:rPr lang="en-US" sz="1800" dirty="0" smtClean="0"/>
              <a:t>which is used to ensure </a:t>
            </a:r>
            <a:r>
              <a:rPr lang="en-US" sz="1800" dirty="0"/>
              <a:t>that data remains unchanged by anyone or anything over its entire life cycle. </a:t>
            </a:r>
            <a:endParaRPr lang="en-US" sz="1800" dirty="0" smtClean="0"/>
          </a:p>
          <a:p>
            <a:r>
              <a:rPr lang="en-US" sz="1800" dirty="0" smtClean="0"/>
              <a:t>The </a:t>
            </a:r>
            <a:r>
              <a:rPr lang="en-US" sz="1800" dirty="0"/>
              <a:t>chapter </a:t>
            </a:r>
            <a:r>
              <a:rPr lang="en-US" sz="1800" dirty="0" smtClean="0"/>
              <a:t>introduced types </a:t>
            </a:r>
            <a:r>
              <a:rPr lang="en-US" sz="1800" dirty="0"/>
              <a:t>of data integrity </a:t>
            </a:r>
            <a:r>
              <a:rPr lang="en-US" sz="1800" dirty="0" smtClean="0"/>
              <a:t>controls including:</a:t>
            </a:r>
          </a:p>
          <a:p>
            <a:pPr marL="800100" lvl="1" indent="-342900">
              <a:buFont typeface="Arial" panose="020B0604020202020204" pitchFamily="34" charset="0"/>
              <a:buChar char="•"/>
            </a:pPr>
            <a:r>
              <a:rPr lang="en-US" sz="1800" dirty="0"/>
              <a:t>h</a:t>
            </a:r>
            <a:r>
              <a:rPr lang="en-US" sz="1800" dirty="0" smtClean="0"/>
              <a:t>ashing algorithms</a:t>
            </a:r>
          </a:p>
          <a:p>
            <a:pPr marL="800100" lvl="1" indent="-342900">
              <a:buFont typeface="Arial" panose="020B0604020202020204" pitchFamily="34" charset="0"/>
              <a:buChar char="•"/>
            </a:pPr>
            <a:r>
              <a:rPr lang="en-US" sz="1800" dirty="0" smtClean="0"/>
              <a:t>password salting</a:t>
            </a:r>
          </a:p>
          <a:p>
            <a:pPr marL="800100" lvl="1" indent="-342900">
              <a:buFont typeface="Arial" panose="020B0604020202020204" pitchFamily="34" charset="0"/>
              <a:buChar char="•"/>
            </a:pPr>
            <a:r>
              <a:rPr lang="en-US" sz="1800" dirty="0" smtClean="0"/>
              <a:t>keyed-hash </a:t>
            </a:r>
            <a:r>
              <a:rPr lang="en-US" sz="1800" dirty="0"/>
              <a:t>message authentication code (HMAC) </a:t>
            </a:r>
            <a:endParaRPr lang="en-US" sz="1800" dirty="0" smtClean="0"/>
          </a:p>
          <a:p>
            <a:r>
              <a:rPr lang="en-US" sz="1800" dirty="0" smtClean="0"/>
              <a:t>These </a:t>
            </a:r>
            <a:r>
              <a:rPr lang="en-US" sz="1800" dirty="0"/>
              <a:t>tools provide a way for cybersecurity specialists to verify the authenticity of messages and documents. </a:t>
            </a:r>
            <a:endParaRPr lang="en-US" sz="1800" dirty="0" smtClean="0"/>
          </a:p>
          <a:p>
            <a:r>
              <a:rPr lang="en-US" sz="1800" dirty="0" smtClean="0"/>
              <a:t>The </a:t>
            </a:r>
            <a:r>
              <a:rPr lang="en-US" sz="1800" dirty="0"/>
              <a:t>chapter concluded with a discussion of database integrity enforcement. </a:t>
            </a:r>
            <a:endParaRPr lang="en-US" sz="1800" dirty="0" smtClean="0"/>
          </a:p>
          <a:p>
            <a:r>
              <a:rPr lang="en-US" sz="1800" dirty="0" smtClean="0"/>
              <a:t>Having </a:t>
            </a:r>
            <a:r>
              <a:rPr lang="en-US" sz="1800" dirty="0"/>
              <a:t>a well-controlled and well-defined data integrity system increases the stability, performance, and maintainability of a database system.</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Activities</a:t>
            </a:r>
          </a:p>
        </p:txBody>
      </p:sp>
      <p:sp>
        <p:nvSpPr>
          <p:cNvPr id="6147" name="Rectangle 34"/>
          <p:cNvSpPr>
            <a:spLocks noGrp="1" noChangeArrowheads="1"/>
          </p:cNvSpPr>
          <p:nvPr>
            <p:ph type="body" idx="4294967295"/>
          </p:nvPr>
        </p:nvSpPr>
        <p:spPr>
          <a:xfrm>
            <a:off x="701937" y="15558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r>
              <a:rPr lang="en-US" sz="2000" dirty="0" smtClean="0"/>
              <a:t>The </a:t>
            </a:r>
            <a:r>
              <a:rPr lang="en-US" sz="2000" dirty="0"/>
              <a:t>password used in the Packet Tracer activities in this chapter is</a:t>
            </a:r>
            <a:r>
              <a:rPr lang="en-US" sz="2000" dirty="0" smtClean="0"/>
              <a:t>:</a:t>
            </a:r>
            <a:endParaRPr lang="en-US" sz="2000" dirty="0"/>
          </a:p>
          <a:p>
            <a:pPr marL="461963" indent="-342900" eaLnBrk="1" hangingPunct="1">
              <a:spcBef>
                <a:spcPct val="30000"/>
              </a:spcBef>
            </a:pPr>
            <a:r>
              <a:rPr lang="en-US" sz="2000" dirty="0" smtClean="0"/>
              <a:t>Not applicable for this chapter.</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926468320"/>
              </p:ext>
            </p:extLst>
          </p:nvPr>
        </p:nvGraphicFramePr>
        <p:xfrm>
          <a:off x="701937" y="2062019"/>
          <a:ext cx="7683527" cy="3134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5.1.1.0</a:t>
                      </a:r>
                      <a:endParaRPr lang="en-US" dirty="0"/>
                    </a:p>
                  </a:txBody>
                  <a:tcPr/>
                </a:tc>
                <a:tc>
                  <a:txBody>
                    <a:bodyPr/>
                    <a:lstStyle/>
                    <a:p>
                      <a:r>
                        <a:rPr lang="en-US" dirty="0" smtClean="0"/>
                        <a:t>IA</a:t>
                      </a:r>
                      <a:endParaRPr lang="en-US" dirty="0"/>
                    </a:p>
                  </a:txBody>
                  <a:tcPr/>
                </a:tc>
                <a:tc>
                  <a:txBody>
                    <a:bodyPr/>
                    <a:lstStyle/>
                    <a:p>
                      <a:r>
                        <a:rPr lang="en-US" dirty="0" smtClean="0"/>
                        <a:t>Identify Hashing Terminology</a:t>
                      </a:r>
                      <a:endParaRPr lang="en-US" dirty="0"/>
                    </a:p>
                  </a:txBody>
                  <a:tcPr/>
                </a:tc>
                <a:extLst>
                  <a:ext uri="{0D108BD9-81ED-4DB2-BD59-A6C34878D82A}">
                    <a16:rowId xmlns:a16="http://schemas.microsoft.com/office/drawing/2014/main" val="10001"/>
                  </a:ext>
                </a:extLst>
              </a:tr>
              <a:tr h="370840">
                <a:tc>
                  <a:txBody>
                    <a:bodyPr/>
                    <a:lstStyle/>
                    <a:p>
                      <a:r>
                        <a:rPr lang="en-US" dirty="0" smtClean="0"/>
                        <a:t>5.1.2.4</a:t>
                      </a:r>
                      <a:endParaRPr lang="en-US" dirty="0"/>
                    </a:p>
                  </a:txBody>
                  <a:tcPr/>
                </a:tc>
                <a:tc>
                  <a:txBody>
                    <a:bodyPr/>
                    <a:lstStyle/>
                    <a:p>
                      <a:r>
                        <a:rPr lang="en-US" dirty="0" smtClean="0"/>
                        <a:t>Lab</a:t>
                      </a:r>
                      <a:endParaRPr lang="en-US" dirty="0"/>
                    </a:p>
                  </a:txBody>
                  <a:tcPr/>
                </a:tc>
                <a:tc>
                  <a:txBody>
                    <a:bodyPr/>
                    <a:lstStyle/>
                    <a:p>
                      <a:r>
                        <a:rPr lang="en-US" dirty="0" smtClean="0"/>
                        <a:t>Password Cracking</a:t>
                      </a:r>
                      <a:endParaRPr lang="en-US" dirty="0"/>
                    </a:p>
                  </a:txBody>
                  <a:tcPr/>
                </a:tc>
                <a:extLst>
                  <a:ext uri="{0D108BD9-81ED-4DB2-BD59-A6C34878D82A}">
                    <a16:rowId xmlns:a16="http://schemas.microsoft.com/office/drawing/2014/main" val="10002"/>
                  </a:ext>
                </a:extLst>
              </a:tr>
              <a:tr h="370840">
                <a:tc>
                  <a:txBody>
                    <a:bodyPr/>
                    <a:lstStyle/>
                    <a:p>
                      <a:r>
                        <a:rPr lang="en-US" dirty="0" smtClean="0"/>
                        <a:t>5.2.2.4</a:t>
                      </a:r>
                      <a:endParaRPr lang="en-US" dirty="0"/>
                    </a:p>
                  </a:txBody>
                  <a:tcPr/>
                </a:tc>
                <a:tc>
                  <a:txBody>
                    <a:bodyPr/>
                    <a:lstStyle/>
                    <a:p>
                      <a:r>
                        <a:rPr lang="en-US" dirty="0" smtClean="0"/>
                        <a:t>Lab</a:t>
                      </a:r>
                      <a:endParaRPr lang="en-US" dirty="0"/>
                    </a:p>
                  </a:txBody>
                  <a:tcPr/>
                </a:tc>
                <a:tc>
                  <a:txBody>
                    <a:bodyPr/>
                    <a:lstStyle/>
                    <a:p>
                      <a:r>
                        <a:rPr lang="en-US" dirty="0" smtClean="0"/>
                        <a:t>Using Digital Signatures</a:t>
                      </a:r>
                      <a:endParaRPr lang="en-US" dirty="0"/>
                    </a:p>
                  </a:txBody>
                  <a:tcPr/>
                </a:tc>
                <a:extLst>
                  <a:ext uri="{0D108BD9-81ED-4DB2-BD59-A6C34878D82A}">
                    <a16:rowId xmlns:a16="http://schemas.microsoft.com/office/drawing/2014/main" val="10003"/>
                  </a:ext>
                </a:extLst>
              </a:tr>
              <a:tr h="370840">
                <a:tc>
                  <a:txBody>
                    <a:bodyPr/>
                    <a:lstStyle/>
                    <a:p>
                      <a:r>
                        <a:rPr lang="en-US" dirty="0" smtClean="0"/>
                        <a:t>5.3.2.4</a:t>
                      </a:r>
                      <a:endParaRPr lang="en-US" dirty="0"/>
                    </a:p>
                  </a:txBody>
                  <a:tcPr/>
                </a:tc>
                <a:tc>
                  <a:txBody>
                    <a:bodyPr/>
                    <a:lstStyle/>
                    <a:p>
                      <a:r>
                        <a:rPr lang="en-US" dirty="0" smtClean="0"/>
                        <a:t>IA</a:t>
                      </a:r>
                      <a:endParaRPr lang="en-US" dirty="0"/>
                    </a:p>
                  </a:txBody>
                  <a:tcPr/>
                </a:tc>
                <a:tc>
                  <a:txBody>
                    <a:bodyPr/>
                    <a:lstStyle/>
                    <a:p>
                      <a:r>
                        <a:rPr lang="en-US" dirty="0" smtClean="0"/>
                        <a:t>Order</a:t>
                      </a:r>
                      <a:r>
                        <a:rPr lang="en-US" baseline="0" dirty="0" smtClean="0"/>
                        <a:t> the Steps in the Certificate Process</a:t>
                      </a:r>
                      <a:endParaRPr lang="en-US" dirty="0"/>
                    </a:p>
                  </a:txBody>
                  <a:tcPr/>
                </a:tc>
                <a:extLst>
                  <a:ext uri="{0D108BD9-81ED-4DB2-BD59-A6C34878D82A}">
                    <a16:rowId xmlns:a16="http://schemas.microsoft.com/office/drawing/2014/main" val="10004"/>
                  </a:ext>
                </a:extLst>
              </a:tr>
              <a:tr h="370840">
                <a:tc>
                  <a:txBody>
                    <a:bodyPr/>
                    <a:lstStyle/>
                    <a:p>
                      <a:r>
                        <a:rPr lang="en-US" dirty="0" smtClean="0"/>
                        <a:t>5.4.2.5</a:t>
                      </a:r>
                      <a:endParaRPr lang="en-US" dirty="0"/>
                    </a:p>
                  </a:txBody>
                  <a:tcPr/>
                </a:tc>
                <a:tc>
                  <a:txBody>
                    <a:bodyPr/>
                    <a:lstStyle/>
                    <a:p>
                      <a:r>
                        <a:rPr lang="en-US" dirty="0" smtClean="0"/>
                        <a:t>IA</a:t>
                      </a:r>
                      <a:endParaRPr lang="en-US" dirty="0"/>
                    </a:p>
                  </a:txBody>
                  <a:tcPr/>
                </a:tc>
                <a:tc>
                  <a:txBody>
                    <a:bodyPr/>
                    <a:lstStyle/>
                    <a:p>
                      <a:r>
                        <a:rPr lang="en-US" dirty="0" smtClean="0"/>
                        <a:t>Identify the Database Integrity Controls</a:t>
                      </a:r>
                      <a:endParaRPr lang="en-US" dirty="0"/>
                    </a:p>
                  </a:txBody>
                  <a:tcPr/>
                </a:tc>
                <a:extLst>
                  <a:ext uri="{0D108BD9-81ED-4DB2-BD59-A6C34878D82A}">
                    <a16:rowId xmlns:a16="http://schemas.microsoft.com/office/drawing/2014/main" val="10005"/>
                  </a:ext>
                </a:extLst>
              </a:tr>
              <a:tr h="370840">
                <a:tc>
                  <a:txBody>
                    <a:bodyPr/>
                    <a:lstStyle/>
                    <a:p>
                      <a:r>
                        <a:rPr lang="en-US" dirty="0" smtClean="0"/>
                        <a:t>5.4.3.4</a:t>
                      </a:r>
                      <a:endParaRPr lang="en-US" dirty="0"/>
                    </a:p>
                  </a:txBody>
                  <a:tcPr/>
                </a:tc>
                <a:tc>
                  <a:txBody>
                    <a:bodyPr/>
                    <a:lstStyle/>
                    <a:p>
                      <a:r>
                        <a:rPr lang="en-US" dirty="0" smtClean="0"/>
                        <a:t>Lab</a:t>
                      </a:r>
                      <a:endParaRPr lang="en-US" dirty="0"/>
                    </a:p>
                  </a:txBody>
                  <a:tcPr/>
                </a:tc>
                <a:tc>
                  <a:txBody>
                    <a:bodyPr/>
                    <a:lstStyle/>
                    <a:p>
                      <a:r>
                        <a:rPr lang="en-US" dirty="0" smtClean="0"/>
                        <a:t>Remote Access</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5, “Assessment” after completing Chapter 5.</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5, the instructor should:</a:t>
            </a:r>
          </a:p>
          <a:p>
            <a:pPr eaLnBrk="1" hangingPunct="1">
              <a:lnSpc>
                <a:spcPct val="85000"/>
              </a:lnSpc>
              <a:spcBef>
                <a:spcPct val="30000"/>
              </a:spcBef>
            </a:pPr>
            <a:r>
              <a:rPr lang="en-US" sz="2000" dirty="0"/>
              <a:t>Complete </a:t>
            </a:r>
            <a:r>
              <a:rPr lang="en-US" sz="2000" dirty="0" smtClean="0"/>
              <a:t>Chapter 5,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pPr eaLnBrk="1" hangingPunct="1">
              <a:lnSpc>
                <a:spcPct val="85000"/>
              </a:lnSpc>
              <a:spcBef>
                <a:spcPct val="30000"/>
              </a:spcBef>
            </a:pPr>
            <a:r>
              <a:rPr lang="en-US" sz="2000" dirty="0" smtClean="0"/>
              <a:t>This chapter presents the concepts and methods used to ensure data integrity. Make time to ensure students understand the concept of data integrity and the threats to data integrity.</a:t>
            </a:r>
          </a:p>
          <a:p>
            <a:pPr eaLnBrk="1" hangingPunct="1">
              <a:lnSpc>
                <a:spcPct val="85000"/>
              </a:lnSpc>
              <a:spcBef>
                <a:spcPct val="30000"/>
              </a:spcBef>
            </a:pPr>
            <a:r>
              <a:rPr lang="en-US" sz="2000" dirty="0" smtClean="0"/>
              <a:t>Have students use a hash calculator to hash text, files and data strings. Point out the differences between the different types of hashing algorithms.</a:t>
            </a:r>
          </a:p>
          <a:p>
            <a:pPr eaLnBrk="1" hangingPunct="1">
              <a:lnSpc>
                <a:spcPct val="85000"/>
              </a:lnSpc>
              <a:spcBef>
                <a:spcPct val="30000"/>
              </a:spcBef>
            </a:pPr>
            <a:r>
              <a:rPr lang="en-US" sz="2000" dirty="0" smtClean="0"/>
              <a:t>Secure hashing is also introduced in this chapter. Have students use both salting and HMACs to see how hash values can be authenticated.</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5: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5: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smtClean="0"/>
              <a:t>Introduce the three dimensions of The Art of Ensuring Integrity. Challenge the students to give examples of security controls from the 27 intersections of the cube. </a:t>
            </a:r>
          </a:p>
          <a:p>
            <a:r>
              <a:rPr lang="en-US" sz="2000" kern="0" dirty="0" smtClean="0"/>
              <a:t>Example: All VPN connections must include integrity checks.</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a:t>
            </a:r>
            <a:r>
              <a:rPr lang="en-US" sz="1400" dirty="0" smtClean="0"/>
              <a:t>start a </a:t>
            </a:r>
            <a:r>
              <a:rPr lang="en-US" sz="1400" dirty="0"/>
              <a:t>class discussion. </a:t>
            </a:r>
          </a:p>
        </p:txBody>
      </p:sp>
    </p:spTree>
    <p:extLst>
      <p:ext uri="{BB962C8B-B14F-4D97-AF65-F5344CB8AC3E}">
        <p14:creationId xmlns:p14="http://schemas.microsoft.com/office/powerpoint/2010/main" val="287605604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5: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1815882"/>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Data integrity is a foundation concept and students should be given time to explore the different methods, technologies and products that provide data integrity.</a:t>
            </a:r>
          </a:p>
          <a:p>
            <a:pPr algn="l">
              <a:lnSpc>
                <a:spcPct val="8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3373722504"/>
              </p:ext>
            </p:extLst>
          </p:nvPr>
        </p:nvGraphicFramePr>
        <p:xfrm>
          <a:off x="655638" y="3023820"/>
          <a:ext cx="7452946" cy="3039208"/>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val="20000"/>
                    </a:ext>
                  </a:extLst>
                </a:gridCol>
                <a:gridCol w="4501661">
                  <a:extLst>
                    <a:ext uri="{9D8B030D-6E8A-4147-A177-3AD203B41FA5}">
                      <a16:colId xmlns:a16="http://schemas.microsoft.com/office/drawing/2014/main" val="20001"/>
                    </a:ext>
                  </a:extLst>
                </a:gridCol>
              </a:tblGrid>
              <a:tr h="356968">
                <a:tc>
                  <a:txBody>
                    <a:bodyPr/>
                    <a:lstStyle/>
                    <a:p>
                      <a:pPr algn="ctr"/>
                      <a:r>
                        <a:rPr lang="en-US" dirty="0" smtClean="0"/>
                        <a:t>Data Integrity</a:t>
                      </a:r>
                      <a:endParaRPr lang="en-US" dirty="0"/>
                    </a:p>
                  </a:txBody>
                  <a:tcPr/>
                </a:tc>
                <a:tc>
                  <a:txBody>
                    <a:bodyPr/>
                    <a:lstStyle/>
                    <a:p>
                      <a:pPr algn="ctr"/>
                      <a:r>
                        <a:rPr lang="en-US" dirty="0" smtClean="0"/>
                        <a:t>URL Address</a:t>
                      </a:r>
                      <a:endParaRPr lang="en-US" dirty="0"/>
                    </a:p>
                  </a:txBody>
                  <a:tcPr/>
                </a:tc>
                <a:extLst>
                  <a:ext uri="{0D108BD9-81ED-4DB2-BD59-A6C34878D82A}">
                    <a16:rowId xmlns:a16="http://schemas.microsoft.com/office/drawing/2014/main" val="10000"/>
                  </a:ext>
                </a:extLst>
              </a:tr>
              <a:tr h="356968">
                <a:tc>
                  <a:txBody>
                    <a:bodyPr/>
                    <a:lstStyle/>
                    <a:p>
                      <a:r>
                        <a:rPr lang="en-US" sz="1600" b="0" i="0" kern="1200" dirty="0" smtClean="0">
                          <a:solidFill>
                            <a:schemeClr val="dk1"/>
                          </a:solidFill>
                          <a:effectLst/>
                          <a:latin typeface="+mn-lt"/>
                          <a:ea typeface="+mn-ea"/>
                          <a:cs typeface="+mn-cs"/>
                        </a:rPr>
                        <a:t>8-bit Checksum Calculator</a:t>
                      </a:r>
                      <a:endParaRPr lang="en-US" sz="1600" b="0" i="0" kern="1200" dirty="0">
                        <a:solidFill>
                          <a:schemeClr val="dk1"/>
                        </a:solidFill>
                        <a:effectLst/>
                        <a:latin typeface="+mn-lt"/>
                        <a:ea typeface="+mn-ea"/>
                        <a:cs typeface="+mn-cs"/>
                      </a:endParaRPr>
                    </a:p>
                  </a:txBody>
                  <a:tcPr/>
                </a:tc>
                <a:tc>
                  <a:txBody>
                    <a:bodyPr/>
                    <a:lstStyle/>
                    <a:p>
                      <a:r>
                        <a:rPr lang="en-US" sz="1600" dirty="0" smtClean="0"/>
                        <a:t>http://easyonlineconverter.com/converters/checksum_converter.html</a:t>
                      </a:r>
                      <a:endParaRPr lang="en-US" sz="1600" dirty="0"/>
                    </a:p>
                  </a:txBody>
                  <a:tcPr/>
                </a:tc>
                <a:extLst>
                  <a:ext uri="{0D108BD9-81ED-4DB2-BD59-A6C34878D82A}">
                    <a16:rowId xmlns:a16="http://schemas.microsoft.com/office/drawing/2014/main" val="10001"/>
                  </a:ext>
                </a:extLst>
              </a:tr>
              <a:tr h="356968">
                <a:tc>
                  <a:txBody>
                    <a:bodyPr/>
                    <a:lstStyle/>
                    <a:p>
                      <a:r>
                        <a:rPr lang="en-US" sz="1600" dirty="0" err="1" smtClean="0"/>
                        <a:t>Fileformat.Info</a:t>
                      </a:r>
                      <a:r>
                        <a:rPr lang="en-US" sz="1600" dirty="0" smtClean="0"/>
                        <a:t> – Hash Functions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http://www.fileformat.info/tool/hash.htm</a:t>
                      </a:r>
                    </a:p>
                  </a:txBody>
                  <a:tcPr/>
                </a:tc>
                <a:extLst>
                  <a:ext uri="{0D108BD9-81ED-4DB2-BD59-A6C34878D82A}">
                    <a16:rowId xmlns:a16="http://schemas.microsoft.com/office/drawing/2014/main" val="10002"/>
                  </a:ext>
                </a:extLst>
              </a:tr>
              <a:tr h="356968">
                <a:tc>
                  <a:txBody>
                    <a:bodyPr/>
                    <a:lstStyle/>
                    <a:p>
                      <a:r>
                        <a:rPr lang="en-US" sz="1600" dirty="0" smtClean="0"/>
                        <a:t>HMAC Generator / Tester Tool</a:t>
                      </a:r>
                      <a:endParaRPr lang="en-US" sz="1600" dirty="0"/>
                    </a:p>
                  </a:txBody>
                  <a:tcPr/>
                </a:tc>
                <a:tc>
                  <a:txBody>
                    <a:bodyPr/>
                    <a:lstStyle/>
                    <a:p>
                      <a:r>
                        <a:rPr lang="en-US" sz="1600" dirty="0" smtClean="0"/>
                        <a:t>http://www.freeformatter.com/hmac-generator.html</a:t>
                      </a:r>
                      <a:endParaRPr lang="en-US" sz="1600" dirty="0"/>
                    </a:p>
                  </a:txBody>
                  <a:tcPr/>
                </a:tc>
                <a:extLst>
                  <a:ext uri="{0D108BD9-81ED-4DB2-BD59-A6C34878D82A}">
                    <a16:rowId xmlns:a16="http://schemas.microsoft.com/office/drawing/2014/main" val="10003"/>
                  </a:ext>
                </a:extLst>
              </a:tr>
              <a:tr h="356968">
                <a:tc>
                  <a:txBody>
                    <a:bodyPr/>
                    <a:lstStyle/>
                    <a:p>
                      <a:r>
                        <a:rPr lang="en-US" sz="1600" dirty="0" smtClean="0"/>
                        <a:t>Online Code Generator – Hashing with Salting</a:t>
                      </a:r>
                      <a:endParaRPr lang="en-US" sz="1600" dirty="0"/>
                    </a:p>
                  </a:txBody>
                  <a:tcPr/>
                </a:tc>
                <a:tc>
                  <a:txBody>
                    <a:bodyPr/>
                    <a:lstStyle/>
                    <a:p>
                      <a:r>
                        <a:rPr lang="en-US" sz="1600" dirty="0" smtClean="0">
                          <a:hlinkClick r:id="rId3"/>
                        </a:rPr>
                        <a:t>http://online-code-generator.com/sha1-hash-with-optional-salt.php</a:t>
                      </a:r>
                      <a:endParaRPr lang="en-US" sz="1600" dirty="0"/>
                    </a:p>
                  </a:txBody>
                  <a:tcPr/>
                </a:tc>
                <a:extLst>
                  <a:ext uri="{0D108BD9-81ED-4DB2-BD59-A6C34878D82A}">
                    <a16:rowId xmlns:a16="http://schemas.microsoft.com/office/drawing/2014/main" val="10004"/>
                  </a:ext>
                </a:extLst>
              </a:tr>
              <a:tr h="356968">
                <a:tc>
                  <a:txBody>
                    <a:bodyPr/>
                    <a:lstStyle/>
                    <a:p>
                      <a:r>
                        <a:rPr lang="en-US" sz="1600" dirty="0" smtClean="0"/>
                        <a:t>Cracking MD5 – Cracking</a:t>
                      </a:r>
                      <a:endParaRPr lang="en-US" sz="1600" dirty="0"/>
                    </a:p>
                  </a:txBody>
                  <a:tcPr/>
                </a:tc>
                <a:tc>
                  <a:txBody>
                    <a:bodyPr/>
                    <a:lstStyle/>
                    <a:p>
                      <a:r>
                        <a:rPr lang="en-US" sz="1600" dirty="0" smtClean="0"/>
                        <a:t>http://md5cracker.org/</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30373</TotalTime>
  <Pages>28</Pages>
  <Words>1978</Words>
  <Application>Microsoft Office PowerPoint</Application>
  <PresentationFormat>On-screen Show (4:3)</PresentationFormat>
  <Paragraphs>228</Paragraphs>
  <Slides>34</Slides>
  <Notes>33</Notes>
  <HiddenSlides>9</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ＭＳ Ｐゴシック</vt:lpstr>
      <vt:lpstr>Arial</vt:lpstr>
      <vt:lpstr>Wingdings</vt:lpstr>
      <vt:lpstr>PPT-TMPLT-WHT_C</vt:lpstr>
      <vt:lpstr>NetAcad-4F_PPT-WHT_060408</vt:lpstr>
      <vt:lpstr>Instructor Materials Chapter 5: The Art of Ensuring Integrity</vt:lpstr>
      <vt:lpstr>Instructor Materials - Chapter 5 Planning Guide</vt:lpstr>
      <vt:lpstr>PowerPoint Presentation</vt:lpstr>
      <vt:lpstr>Chapter 5: Activities</vt:lpstr>
      <vt:lpstr>Chapter 5: Assessment</vt:lpstr>
      <vt:lpstr>PowerPoint Presentation</vt:lpstr>
      <vt:lpstr>PowerPoint Presentation</vt:lpstr>
      <vt:lpstr>PowerPoint Presentation</vt:lpstr>
      <vt:lpstr>Chapter 5: Additional Help</vt:lpstr>
      <vt:lpstr>PowerPoint Presentation</vt:lpstr>
      <vt:lpstr>Chapter 5: The Art of Ensuring Integrity</vt:lpstr>
      <vt:lpstr>Chapter 5 - Sections &amp; Objectives</vt:lpstr>
      <vt:lpstr>5.1 Types of Data Integrity Controls</vt:lpstr>
      <vt:lpstr>Types of Data Integrity Controls Hashing Algorithms</vt:lpstr>
      <vt:lpstr>Types of Data Integrity Controls Hashing Algorithms</vt:lpstr>
      <vt:lpstr>Types of Data Integrity Controls Salting</vt:lpstr>
      <vt:lpstr>Types of Data Integrity Controls HMAC</vt:lpstr>
      <vt:lpstr>5.2 Digital Signatures</vt:lpstr>
      <vt:lpstr>Digital Signatures Signatures and the Law</vt:lpstr>
      <vt:lpstr> Digital Signatures How Digital Signature Technology Works</vt:lpstr>
      <vt:lpstr>5.3 Certificates</vt:lpstr>
      <vt:lpstr>Certificates The Basics of Digital Certicates</vt:lpstr>
      <vt:lpstr>Certificates Constructing a Digital Certificate</vt:lpstr>
      <vt:lpstr>5.4 Database Integrity Enforcement</vt:lpstr>
      <vt:lpstr>Database Integrity Enforcement Database Integrity</vt:lpstr>
      <vt:lpstr>Database Integrity Enforcement Database Integrity (Cont.)</vt:lpstr>
      <vt:lpstr> Database Integrity Enforcement Database Validation</vt:lpstr>
      <vt:lpstr>Database Integrity Enforcement Database Integrity Requirements</vt:lpstr>
      <vt:lpstr>Database Integrity Enforcement Database Integrity Requirements (Cont.)</vt:lpstr>
      <vt:lpstr>Database Integrity Enforcement Database Integrity Requirements (Cont.)</vt:lpstr>
      <vt:lpstr>5.5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916</cp:revision>
  <cp:lastPrinted>1999-01-27T00:54:54Z</cp:lastPrinted>
  <dcterms:created xsi:type="dcterms:W3CDTF">2006-10-23T15:07:30Z</dcterms:created>
  <dcterms:modified xsi:type="dcterms:W3CDTF">2017-05-04T13:28:48Z</dcterms:modified>
</cp:coreProperties>
</file>