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42"/>
  </p:notesMasterIdLst>
  <p:handoutMasterIdLst>
    <p:handoutMasterId r:id="rId43"/>
  </p:handoutMasterIdLst>
  <p:sldIdLst>
    <p:sldId id="812" r:id="rId3"/>
    <p:sldId id="813" r:id="rId4"/>
    <p:sldId id="871" r:id="rId5"/>
    <p:sldId id="872" r:id="rId6"/>
    <p:sldId id="873" r:id="rId7"/>
    <p:sldId id="874" r:id="rId8"/>
    <p:sldId id="902" r:id="rId9"/>
    <p:sldId id="875" r:id="rId10"/>
    <p:sldId id="877" r:id="rId11"/>
    <p:sldId id="500" r:id="rId12"/>
    <p:sldId id="786" r:id="rId13"/>
    <p:sldId id="791" r:id="rId14"/>
    <p:sldId id="867" r:id="rId15"/>
    <p:sldId id="923" r:id="rId16"/>
    <p:sldId id="930" r:id="rId17"/>
    <p:sldId id="878" r:id="rId18"/>
    <p:sldId id="907" r:id="rId19"/>
    <p:sldId id="924" r:id="rId20"/>
    <p:sldId id="912" r:id="rId21"/>
    <p:sldId id="925" r:id="rId22"/>
    <p:sldId id="913" r:id="rId23"/>
    <p:sldId id="926" r:id="rId24"/>
    <p:sldId id="928" r:id="rId25"/>
    <p:sldId id="927" r:id="rId26"/>
    <p:sldId id="929" r:id="rId27"/>
    <p:sldId id="931" r:id="rId28"/>
    <p:sldId id="932" r:id="rId29"/>
    <p:sldId id="922" r:id="rId30"/>
    <p:sldId id="880" r:id="rId31"/>
    <p:sldId id="919" r:id="rId32"/>
    <p:sldId id="910" r:id="rId33"/>
    <p:sldId id="905" r:id="rId34"/>
    <p:sldId id="914" r:id="rId35"/>
    <p:sldId id="886" r:id="rId36"/>
    <p:sldId id="933" r:id="rId37"/>
    <p:sldId id="882" r:id="rId38"/>
    <p:sldId id="883" r:id="rId39"/>
    <p:sldId id="884" r:id="rId40"/>
    <p:sldId id="885" r:id="rId41"/>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49" autoAdjust="0"/>
    <p:restoredTop sz="75203" autoAdjust="0"/>
  </p:normalViewPr>
  <p:slideViewPr>
    <p:cSldViewPr snapToGrid="0">
      <p:cViewPr varScale="1">
        <p:scale>
          <a:sx n="44" d="100"/>
          <a:sy n="44" d="100"/>
        </p:scale>
        <p:origin x="1107" y="30"/>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43" d="100"/>
          <a:sy n="43" d="100"/>
        </p:scale>
        <p:origin x="1686"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21.xml"/><Relationship Id="rId13" Type="http://schemas.openxmlformats.org/officeDocument/2006/relationships/slide" Target="slides/slide26.xml"/><Relationship Id="rId18" Type="http://schemas.openxmlformats.org/officeDocument/2006/relationships/slide" Target="slides/slide33.xml"/><Relationship Id="rId3" Type="http://schemas.openxmlformats.org/officeDocument/2006/relationships/slide" Target="slides/slide15.xml"/><Relationship Id="rId21" Type="http://schemas.openxmlformats.org/officeDocument/2006/relationships/slide" Target="slides/slide37.xml"/><Relationship Id="rId7" Type="http://schemas.openxmlformats.org/officeDocument/2006/relationships/slide" Target="slides/slide20.xml"/><Relationship Id="rId12" Type="http://schemas.openxmlformats.org/officeDocument/2006/relationships/slide" Target="slides/slide25.xml"/><Relationship Id="rId17" Type="http://schemas.openxmlformats.org/officeDocument/2006/relationships/slide" Target="slides/slide31.xml"/><Relationship Id="rId2" Type="http://schemas.openxmlformats.org/officeDocument/2006/relationships/slide" Target="slides/slide14.xml"/><Relationship Id="rId16" Type="http://schemas.openxmlformats.org/officeDocument/2006/relationships/slide" Target="slides/slide30.xml"/><Relationship Id="rId20" Type="http://schemas.openxmlformats.org/officeDocument/2006/relationships/slide" Target="slides/slide35.xml"/><Relationship Id="rId1" Type="http://schemas.openxmlformats.org/officeDocument/2006/relationships/slide" Target="slides/slide13.xml"/><Relationship Id="rId6" Type="http://schemas.openxmlformats.org/officeDocument/2006/relationships/slide" Target="slides/slide19.xml"/><Relationship Id="rId11" Type="http://schemas.openxmlformats.org/officeDocument/2006/relationships/slide" Target="slides/slide24.xml"/><Relationship Id="rId5" Type="http://schemas.openxmlformats.org/officeDocument/2006/relationships/slide" Target="slides/slide18.xml"/><Relationship Id="rId15" Type="http://schemas.openxmlformats.org/officeDocument/2006/relationships/slide" Target="slides/slide28.xml"/><Relationship Id="rId10" Type="http://schemas.openxmlformats.org/officeDocument/2006/relationships/slide" Target="slides/slide23.xml"/><Relationship Id="rId19" Type="http://schemas.openxmlformats.org/officeDocument/2006/relationships/slide" Target="slides/slide34.xml"/><Relationship Id="rId4" Type="http://schemas.openxmlformats.org/officeDocument/2006/relationships/slide" Target="slides/slide17.xml"/><Relationship Id="rId9" Type="http://schemas.openxmlformats.org/officeDocument/2006/relationships/slide" Target="slides/slide22.xml"/><Relationship Id="rId14"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dirty="0"/>
              <a:t>© 2006, Cisco Systems, Inc. All rights reserved.</a:t>
            </a:r>
          </a:p>
          <a:p>
            <a:pPr algn="l" defTabSz="611188">
              <a:lnSpc>
                <a:spcPct val="100000"/>
              </a:lnSpc>
              <a:tabLst>
                <a:tab pos="2387600" algn="l"/>
                <a:tab pos="4830763" algn="l"/>
              </a:tabLst>
            </a:pPr>
            <a:r>
              <a:rPr lang="en-US" sz="800" dirty="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n-US" sz="800" dirty="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dirty="0"/>
              <a:t>© 2006, Cisco Systems, Inc. All rights reserved.</a:t>
            </a:r>
          </a:p>
          <a:p>
            <a:pPr algn="l" defTabSz="611188">
              <a:lnSpc>
                <a:spcPct val="100000"/>
              </a:lnSpc>
              <a:tabLst>
                <a:tab pos="2387600" algn="l"/>
                <a:tab pos="4830763" algn="l"/>
              </a:tabLst>
            </a:pPr>
            <a:r>
              <a:rPr lang="en-US" sz="800" dirty="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dirty="0"/>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n-US" sz="800" dirty="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Cisco Networking Academy </a:t>
            </a:r>
            <a:r>
              <a:rPr lang="en-US" b="0" dirty="0" smtClean="0"/>
              <a:t>Program</a:t>
            </a:r>
            <a:endParaRPr lang="en-US" b="0" dirty="0"/>
          </a:p>
          <a:p>
            <a:pPr>
              <a:buFontTx/>
              <a:buNone/>
            </a:pPr>
            <a:r>
              <a:rPr lang="en-US" b="0" dirty="0" smtClean="0"/>
              <a:t>Cybersecurity Essentials</a:t>
            </a:r>
            <a:endParaRPr lang="en-US" b="0" dirty="0"/>
          </a:p>
          <a:p>
            <a:pPr>
              <a:buFontTx/>
              <a:buNone/>
            </a:pPr>
            <a:r>
              <a:rPr lang="en-US" sz="1300" b="0" dirty="0" smtClean="0"/>
              <a:t>Chapter 6: The Five Nines Concept</a:t>
            </a:r>
            <a:endParaRPr lang="en-GB" b="0" dirty="0"/>
          </a:p>
        </p:txBody>
      </p:sp>
    </p:spTree>
    <p:extLst>
      <p:ext uri="{BB962C8B-B14F-4D97-AF65-F5344CB8AC3E}">
        <p14:creationId xmlns:p14="http://schemas.microsoft.com/office/powerpoint/2010/main" val="33972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10</a:t>
            </a:fld>
            <a:endParaRPr lang="en-US" sz="800" dirty="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smtClean="0"/>
              <a:t>Cisco Networking Academy Program</a:t>
            </a:r>
          </a:p>
          <a:p>
            <a:pPr>
              <a:buFontTx/>
              <a:buNone/>
            </a:pPr>
            <a:r>
              <a:rPr lang="en-US" b="0" dirty="0" smtClean="0"/>
              <a:t>Cybersecurity </a:t>
            </a:r>
            <a:r>
              <a:rPr lang="en-US" b="0" smtClean="0"/>
              <a:t>Essentials </a:t>
            </a:r>
            <a:r>
              <a:rPr lang="en-US" b="0" smtClean="0"/>
              <a:t>v1.1</a:t>
            </a:r>
            <a:endParaRPr lang="en-US" b="0" dirty="0" smtClean="0"/>
          </a:p>
          <a:p>
            <a:pPr>
              <a:buFontTx/>
              <a:buNone/>
            </a:pPr>
            <a:r>
              <a:rPr lang="en-US" sz="1200" b="0" dirty="0" smtClean="0"/>
              <a:t>Chapter 6: The Five Nines Concept</a:t>
            </a:r>
            <a:endParaRPr lang="en-GB" b="0" dirty="0"/>
          </a:p>
        </p:txBody>
      </p:sp>
    </p:spTree>
    <p:extLst>
      <p:ext uri="{BB962C8B-B14F-4D97-AF65-F5344CB8AC3E}">
        <p14:creationId xmlns:p14="http://schemas.microsoft.com/office/powerpoint/2010/main" val="476943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11</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723805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12</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6: </a:t>
            </a:r>
            <a:r>
              <a:rPr lang="en-US" sz="800" b="0" dirty="0" smtClean="0"/>
              <a:t>The Five Nines Concept</a:t>
            </a:r>
            <a:endParaRPr lang="en-US" sz="800" b="0" kern="0" dirty="0">
              <a:solidFill>
                <a:schemeClr val="bg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867733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13</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818062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14</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345908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803635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16</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6: </a:t>
            </a:r>
            <a:r>
              <a:rPr lang="en-US" sz="800" b="0" dirty="0" smtClean="0"/>
              <a:t>The Five Nines Concept</a:t>
            </a:r>
            <a:endParaRPr lang="en-US" sz="800" b="0" kern="0" dirty="0" smtClean="0">
              <a:solidFill>
                <a:schemeClr val="bg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7799399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64903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18</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472713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003473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217105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20</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9799881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21</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6917287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40255327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23</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6126064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24</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3693760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25</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2431704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26</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1659712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27</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3674821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28</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7403673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29</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6: </a:t>
            </a:r>
            <a:r>
              <a:rPr lang="en-US" sz="800" b="0" dirty="0" smtClean="0"/>
              <a:t>The Five Nines Concept</a:t>
            </a:r>
            <a:endParaRPr lang="en-US" sz="800" b="0" kern="0" dirty="0" smtClean="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164461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3</a:t>
            </a:fld>
            <a:endParaRPr lang="en-US" dirty="0"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l" defTabSz="814388">
              <a:lnSpc>
                <a:spcPct val="90000"/>
              </a:lnSpc>
              <a:buNone/>
              <a:defRPr/>
            </a:pPr>
            <a:r>
              <a:rPr lang="en-US" sz="800" b="0" kern="0" dirty="0" smtClean="0">
                <a:solidFill>
                  <a:schemeClr val="bg1"/>
                </a:solidFill>
                <a:latin typeface="Arial" charset="0"/>
                <a:ea typeface="ＭＳ Ｐゴシック" charset="0"/>
                <a:cs typeface="ＭＳ Ｐゴシック" charset="0"/>
              </a:rPr>
              <a:t>Cybersecurity Essentials </a:t>
            </a:r>
            <a:r>
              <a:rPr lang="en-US" sz="800" b="0" kern="0" dirty="0" smtClean="0">
                <a:solidFill>
                  <a:schemeClr val="bg1"/>
                </a:solidFill>
                <a:latin typeface="Arial" charset="0"/>
                <a:ea typeface="ＭＳ Ｐゴシック" charset="0"/>
                <a:cs typeface="ＭＳ Ｐゴシック" charset="0"/>
              </a:rPr>
              <a:t>v1.1 </a:t>
            </a:r>
            <a:r>
              <a:rPr lang="en-US" sz="800" b="0" kern="0" dirty="0" smtClean="0">
                <a:solidFill>
                  <a:schemeClr val="bg1"/>
                </a:solidFill>
                <a:latin typeface="Arial" charset="0"/>
                <a:ea typeface="ＭＳ Ｐゴシック" charset="0"/>
                <a:cs typeface="ＭＳ Ｐゴシック" charset="0"/>
              </a:rPr>
              <a:t>Planning Guide</a:t>
            </a:r>
          </a:p>
          <a:p>
            <a:pPr marL="0" indent="0" algn="l" defTabSz="814388">
              <a:lnSpc>
                <a:spcPct val="90000"/>
              </a:lnSpc>
              <a:buNone/>
              <a:defRPr/>
            </a:pPr>
            <a:r>
              <a:rPr lang="en-US" b="0" dirty="0" smtClean="0">
                <a:solidFill>
                  <a:schemeClr val="bg1"/>
                </a:solidFill>
                <a:latin typeface="Arial" pitchFamily="34" charset="0"/>
                <a:cs typeface="Arial" pitchFamily="34" charset="0"/>
              </a:rPr>
              <a:t>Chapter 6: </a:t>
            </a:r>
            <a:r>
              <a:rPr lang="en-US" sz="1200" b="0" dirty="0" smtClean="0"/>
              <a:t>The Five Nines Concept</a:t>
            </a:r>
            <a:endParaRPr lang="en-GB" dirty="0" smtClean="0"/>
          </a:p>
        </p:txBody>
      </p:sp>
    </p:spTree>
    <p:extLst>
      <p:ext uri="{BB962C8B-B14F-4D97-AF65-F5344CB8AC3E}">
        <p14:creationId xmlns:p14="http://schemas.microsoft.com/office/powerpoint/2010/main" val="55188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30</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smtClean="0"/>
          </a:p>
          <a:p>
            <a:pPr>
              <a:lnSpc>
                <a:spcPct val="80000"/>
              </a:lnSpc>
              <a:buFontTx/>
              <a:buNone/>
            </a:pPr>
            <a:endParaRPr lang="en-US" dirty="0"/>
          </a:p>
        </p:txBody>
      </p:sp>
    </p:spTree>
    <p:extLst>
      <p:ext uri="{BB962C8B-B14F-4D97-AF65-F5344CB8AC3E}">
        <p14:creationId xmlns:p14="http://schemas.microsoft.com/office/powerpoint/2010/main" val="23012524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31</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smtClean="0"/>
          </a:p>
          <a:p>
            <a:pPr>
              <a:lnSpc>
                <a:spcPct val="80000"/>
              </a:lnSpc>
              <a:buFontTx/>
              <a:buNone/>
            </a:pPr>
            <a:endParaRPr lang="en-US" dirty="0"/>
          </a:p>
        </p:txBody>
      </p:sp>
    </p:spTree>
    <p:extLst>
      <p:ext uri="{BB962C8B-B14F-4D97-AF65-F5344CB8AC3E}">
        <p14:creationId xmlns:p14="http://schemas.microsoft.com/office/powerpoint/2010/main" val="34088965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32</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6: </a:t>
            </a:r>
            <a:r>
              <a:rPr lang="en-US" sz="800" b="0" dirty="0" smtClean="0"/>
              <a:t>The Five Nines Concept</a:t>
            </a:r>
            <a:endParaRPr lang="en-US" sz="800" b="0" kern="0" dirty="0" smtClean="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5302013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33</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9759362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34</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42603296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35</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4196681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36</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6: </a:t>
            </a:r>
            <a:r>
              <a:rPr lang="en-US" sz="800" b="0" dirty="0" smtClean="0"/>
              <a:t>The Five Nines Concept</a:t>
            </a:r>
            <a:endParaRPr lang="en-US" sz="800" b="0" kern="0" dirty="0" smtClean="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6333652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37</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1.6.1.1</a:t>
            </a:r>
            <a:r>
              <a:rPr lang="en-US" sz="1200" kern="1200" baseline="0" dirty="0" smtClean="0">
                <a:solidFill>
                  <a:schemeClr val="tx1"/>
                </a:solidFill>
                <a:latin typeface="Arial" charset="0"/>
                <a:ea typeface="ＭＳ Ｐゴシック" charset="0"/>
                <a:cs typeface="ＭＳ Ｐゴシック" charset="0"/>
              </a:rPr>
              <a:t> - </a:t>
            </a:r>
            <a:r>
              <a:rPr lang="en-US" dirty="0" smtClean="0">
                <a:latin typeface="Arial" charset="0"/>
              </a:rPr>
              <a:t>Summary</a:t>
            </a:r>
            <a:endParaRPr lang="en-US" dirty="0"/>
          </a:p>
        </p:txBody>
      </p:sp>
    </p:spTree>
    <p:extLst>
      <p:ext uri="{BB962C8B-B14F-4D97-AF65-F5344CB8AC3E}">
        <p14:creationId xmlns:p14="http://schemas.microsoft.com/office/powerpoint/2010/main" val="11308289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39</a:t>
            </a:fld>
            <a:endParaRPr lang="en-US" dirty="0"/>
          </a:p>
        </p:txBody>
      </p:sp>
    </p:spTree>
    <p:extLst>
      <p:ext uri="{BB962C8B-B14F-4D97-AF65-F5344CB8AC3E}">
        <p14:creationId xmlns:p14="http://schemas.microsoft.com/office/powerpoint/2010/main" val="1180992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3782660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1784400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6</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3368471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b="0" baseline="0" dirty="0" smtClean="0">
              <a:latin typeface="Arial" charset="0"/>
            </a:endParaRPr>
          </a:p>
        </p:txBody>
      </p:sp>
    </p:spTree>
    <p:extLst>
      <p:ext uri="{BB962C8B-B14F-4D97-AF65-F5344CB8AC3E}">
        <p14:creationId xmlns:p14="http://schemas.microsoft.com/office/powerpoint/2010/main" val="30084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8</a:t>
            </a:fld>
            <a:endParaRPr lang="en-US" sz="800" b="0" dirty="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2635279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9</a:t>
            </a:fld>
            <a:endParaRPr lang="en-US" dirty="0"/>
          </a:p>
        </p:txBody>
      </p:sp>
    </p:spTree>
    <p:extLst>
      <p:ext uri="{BB962C8B-B14F-4D97-AF65-F5344CB8AC3E}">
        <p14:creationId xmlns:p14="http://schemas.microsoft.com/office/powerpoint/2010/main" val="12503892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dirty="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smtClean="0">
                <a:solidFill>
                  <a:srgbClr val="D3D3D3"/>
                </a:solidFill>
              </a:rPr>
              <a:t>Chapter 6</a:t>
            </a:r>
            <a:endParaRPr lang="en-US" sz="700" dirty="0">
              <a:solidFill>
                <a:srgbClr val="D3D3D3"/>
              </a:solidFill>
            </a:endParaRP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hasCustomPrompt="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smtClean="0">
                <a:latin typeface="Arial" charset="0"/>
              </a:rPr>
              <a:t>Cybersecurity Essentials v1.0</a:t>
            </a:r>
            <a:endParaRPr lang="en-US" dirty="0"/>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dirty="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hasCustomPrompt="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smtClean="0">
                <a:latin typeface="Arial" charset="0"/>
              </a:rPr>
              <a:t>Cybersecurity Essentials v1.0</a:t>
            </a:r>
            <a:endParaRPr lang="en-US" dirty="0"/>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smtClean="0">
                <a:solidFill>
                  <a:srgbClr val="D3D3D3"/>
                </a:solidFill>
              </a:rPr>
              <a:t>Chapter 6</a:t>
            </a:r>
            <a:endParaRPr lang="en-US" sz="700" dirty="0">
              <a:solidFill>
                <a:srgbClr val="D3D3D3"/>
              </a:solidFill>
            </a:endParaRP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dirty="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dirty="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dirty="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http://www.computerweekly.com/feature/Top-five-threats" TargetMode="External"/><Relationship Id="rId7" Type="http://schemas.openxmlformats.org/officeDocument/2006/relationships/hyperlink" Target="https://www.youtube.com/watch?v=xvol1L80Yvs" TargetMode="External"/><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hyperlink" Target="https://www.youtube.com/watch?v=GYN8C7Vakyc" TargetMode="External"/><Relationship Id="rId5" Type="http://schemas.openxmlformats.org/officeDocument/2006/relationships/hyperlink" Target="https://www.youtube.com/watch?v=zLG1a7dsQ_Q" TargetMode="External"/><Relationship Id="rId4" Type="http://schemas.openxmlformats.org/officeDocument/2006/relationships/hyperlink" Target="http://www.sans.edu/research/security-laboratory/article/271"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community.netacad.net/" TargetMode="External"/><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49" y="2263775"/>
            <a:ext cx="3951757" cy="1481138"/>
          </a:xfrm>
        </p:spPr>
        <p:txBody>
          <a:bodyPr/>
          <a:lstStyle/>
          <a:p>
            <a:pPr eaLnBrk="1" hangingPunct="1"/>
            <a:r>
              <a:rPr lang="en-US" sz="2400" dirty="0" smtClean="0">
                <a:latin typeface="Arial" charset="0"/>
              </a:rPr>
              <a:t>Instructor Materials</a:t>
            </a:r>
            <a:br>
              <a:rPr lang="en-US" sz="2400" dirty="0" smtClean="0">
                <a:latin typeface="Arial" charset="0"/>
              </a:rPr>
            </a:br>
            <a:r>
              <a:rPr lang="en-US" sz="2400" dirty="0" smtClean="0">
                <a:latin typeface="Arial" charset="0"/>
              </a:rPr>
              <a:t>Chapter 6: The Five Nines Concept</a:t>
            </a:r>
            <a:endParaRPr lang="en-US"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en-US" dirty="0" smtClean="0">
                <a:latin typeface="Arial" charset="0"/>
              </a:rPr>
              <a:t>Cybersecurity Essentials </a:t>
            </a:r>
            <a:r>
              <a:rPr lang="en-US" dirty="0" smtClean="0">
                <a:latin typeface="Arial" charset="0"/>
              </a:rPr>
              <a:t>v1.1</a:t>
            </a:r>
            <a:endParaRPr lang="en-US" dirty="0">
              <a:latin typeface="Arial" charset="0"/>
            </a:endParaRPr>
          </a:p>
        </p:txBody>
      </p:sp>
    </p:spTree>
    <p:extLst>
      <p:ext uri="{BB962C8B-B14F-4D97-AF65-F5344CB8AC3E}">
        <p14:creationId xmlns:p14="http://schemas.microsoft.com/office/powerpoint/2010/main" val="2515264652"/>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400" dirty="0" smtClean="0">
                <a:latin typeface="Arial" charset="0"/>
              </a:rPr>
              <a:t>Chapter 6:</a:t>
            </a:r>
            <a:r>
              <a:rPr lang="en-US" sz="2400" dirty="0">
                <a:latin typeface="Arial" charset="0"/>
              </a:rPr>
              <a:t/>
            </a:r>
            <a:br>
              <a:rPr lang="en-US" sz="2400" dirty="0">
                <a:latin typeface="Arial" charset="0"/>
              </a:rPr>
            </a:br>
            <a:r>
              <a:rPr lang="en-US" sz="2400" dirty="0" smtClean="0">
                <a:latin typeface="Arial" charset="0"/>
              </a:rPr>
              <a:t>The Five Nines Concept</a:t>
            </a:r>
            <a:endParaRPr lang="en-US"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r>
              <a:rPr lang="en-US" dirty="0">
                <a:latin typeface="Arial" charset="0"/>
              </a:rPr>
              <a:t>Cybersecurity Essentials </a:t>
            </a:r>
            <a:r>
              <a:rPr lang="en-US" dirty="0" smtClean="0">
                <a:latin typeface="Arial" charset="0"/>
              </a:rPr>
              <a:t>v1.1</a:t>
            </a:r>
            <a:endParaRPr lang="en-US" dirty="0">
              <a:latin typeface="Arial" charset="0"/>
            </a:endParaRP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6 - Sections &amp; Objectives</a:t>
            </a:r>
          </a:p>
        </p:txBody>
      </p:sp>
      <p:sp>
        <p:nvSpPr>
          <p:cNvPr id="4099" name="Rectangle 34"/>
          <p:cNvSpPr>
            <a:spLocks noGrp="1" noChangeArrowheads="1"/>
          </p:cNvSpPr>
          <p:nvPr>
            <p:ph type="body" idx="4294967295"/>
          </p:nvPr>
        </p:nvSpPr>
        <p:spPr>
          <a:xfrm>
            <a:off x="655638" y="1828800"/>
            <a:ext cx="7940675" cy="4252259"/>
          </a:xfrm>
        </p:spPr>
        <p:txBody>
          <a:bodyPr/>
          <a:lstStyle/>
          <a:p>
            <a:pPr marL="0" indent="0">
              <a:spcBef>
                <a:spcPts val="600"/>
              </a:spcBef>
              <a:buNone/>
            </a:pPr>
            <a:r>
              <a:rPr lang="en-US" dirty="0"/>
              <a:t>6</a:t>
            </a:r>
            <a:r>
              <a:rPr lang="en-US" dirty="0" smtClean="0"/>
              <a:t>.1</a:t>
            </a:r>
            <a:r>
              <a:rPr lang="en-US" dirty="0"/>
              <a:t>	</a:t>
            </a:r>
            <a:r>
              <a:rPr lang="en-US" dirty="0" smtClean="0"/>
              <a:t>High Availability</a:t>
            </a:r>
          </a:p>
          <a:p>
            <a:pPr marL="0" indent="0">
              <a:spcBef>
                <a:spcPts val="600"/>
              </a:spcBef>
              <a:buNone/>
            </a:pPr>
            <a:r>
              <a:rPr lang="en-US" dirty="0"/>
              <a:t>	</a:t>
            </a:r>
            <a:r>
              <a:rPr lang="en-US" sz="1800" dirty="0"/>
              <a:t>Explain the concept of high availability.</a:t>
            </a:r>
          </a:p>
          <a:p>
            <a:pPr marL="0" indent="0">
              <a:spcBef>
                <a:spcPts val="600"/>
              </a:spcBef>
              <a:buNone/>
            </a:pPr>
            <a:r>
              <a:rPr lang="en-US" dirty="0" smtClean="0"/>
              <a:t>6.2	Measures to Improve Availability	</a:t>
            </a:r>
          </a:p>
          <a:p>
            <a:pPr marL="800100" lvl="2">
              <a:spcBef>
                <a:spcPts val="600"/>
              </a:spcBef>
            </a:pPr>
            <a:r>
              <a:rPr lang="en-US" sz="1800" dirty="0" smtClean="0"/>
              <a:t>Explain </a:t>
            </a:r>
            <a:r>
              <a:rPr lang="en-US" sz="1800" dirty="0"/>
              <a:t>how high availability measures are used to improve availability.</a:t>
            </a:r>
          </a:p>
          <a:p>
            <a:pPr marL="0" indent="0">
              <a:spcBef>
                <a:spcPts val="600"/>
              </a:spcBef>
              <a:buNone/>
            </a:pPr>
            <a:r>
              <a:rPr lang="en-US" dirty="0" smtClean="0"/>
              <a:t>6.3	Incident Response</a:t>
            </a:r>
          </a:p>
          <a:p>
            <a:pPr marL="0" indent="0">
              <a:spcBef>
                <a:spcPts val="600"/>
              </a:spcBef>
              <a:buNone/>
            </a:pPr>
            <a:r>
              <a:rPr lang="en-US" dirty="0"/>
              <a:t>	</a:t>
            </a:r>
            <a:r>
              <a:rPr lang="en-US" sz="1800" dirty="0"/>
              <a:t>Describe how an incident response plan improves high availability.</a:t>
            </a:r>
          </a:p>
          <a:p>
            <a:pPr marL="0" indent="0">
              <a:spcBef>
                <a:spcPts val="600"/>
              </a:spcBef>
              <a:buNone/>
            </a:pPr>
            <a:r>
              <a:rPr lang="en-US" dirty="0" smtClean="0"/>
              <a:t>6.4	Disaster Recovery</a:t>
            </a:r>
          </a:p>
          <a:p>
            <a:pPr marL="800100" lvl="3" indent="0">
              <a:spcBef>
                <a:spcPts val="600"/>
              </a:spcBef>
            </a:pPr>
            <a:r>
              <a:rPr lang="en-US" sz="1800" dirty="0" smtClean="0"/>
              <a:t>Describe </a:t>
            </a:r>
            <a:r>
              <a:rPr lang="en-US" sz="1800" dirty="0"/>
              <a:t>how disaster recovery planning plays an important role in implementing high availability.</a:t>
            </a:r>
          </a:p>
        </p:txBody>
      </p:sp>
    </p:spTree>
    <p:extLst>
      <p:ext uri="{BB962C8B-B14F-4D97-AF65-F5344CB8AC3E}">
        <p14:creationId xmlns:p14="http://schemas.microsoft.com/office/powerpoint/2010/main" val="1065710895"/>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4150014" cy="1481138"/>
          </a:xfrm>
        </p:spPr>
        <p:txBody>
          <a:bodyPr/>
          <a:lstStyle/>
          <a:p>
            <a:pPr>
              <a:spcBef>
                <a:spcPts val="600"/>
              </a:spcBef>
            </a:pPr>
            <a:r>
              <a:rPr lang="en-US" sz="2400" dirty="0" smtClean="0"/>
              <a:t>2.1 </a:t>
            </a:r>
            <a:r>
              <a:rPr lang="en-US" sz="2400" dirty="0"/>
              <a:t>High Availability</a:t>
            </a:r>
            <a:br>
              <a:rPr lang="en-US" sz="2400" dirty="0"/>
            </a:br>
            <a:endParaRPr lang="en-US" sz="2400" dirty="0"/>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403628"/>
            <a:ext cx="8772157" cy="838200"/>
          </a:xfrm>
        </p:spPr>
        <p:txBody>
          <a:bodyPr/>
          <a:lstStyle/>
          <a:p>
            <a:pPr eaLnBrk="1" hangingPunct="1"/>
            <a:r>
              <a:rPr lang="en-US" sz="1800" dirty="0"/>
              <a:t>High Availability</a:t>
            </a:r>
            <a:br>
              <a:rPr lang="en-US" sz="1800" dirty="0"/>
            </a:br>
            <a:r>
              <a:rPr lang="en-US" dirty="0" smtClean="0">
                <a:latin typeface="Arial" charset="0"/>
              </a:rPr>
              <a:t>The Five Nines</a:t>
            </a:r>
            <a:endParaRPr lang="en-US" sz="4800" dirty="0">
              <a:latin typeface="Arial" charset="0"/>
            </a:endParaRPr>
          </a:p>
        </p:txBody>
      </p:sp>
      <p:sp>
        <p:nvSpPr>
          <p:cNvPr id="2" name="Content Placeholder 1"/>
          <p:cNvSpPr>
            <a:spLocks noGrp="1"/>
          </p:cNvSpPr>
          <p:nvPr>
            <p:ph idx="1"/>
          </p:nvPr>
        </p:nvSpPr>
        <p:spPr>
          <a:xfrm>
            <a:off x="193868" y="1382484"/>
            <a:ext cx="8035732" cy="2659164"/>
          </a:xfrm>
        </p:spPr>
        <p:txBody>
          <a:bodyPr/>
          <a:lstStyle/>
          <a:p>
            <a:pPr marL="0" indent="0">
              <a:buNone/>
            </a:pPr>
            <a:r>
              <a:rPr lang="en-US" sz="1800" b="1" dirty="0" smtClean="0"/>
              <a:t>What is Five Nine?</a:t>
            </a:r>
          </a:p>
          <a:p>
            <a:r>
              <a:rPr lang="en-US" sz="1800" dirty="0" smtClean="0"/>
              <a:t>Five </a:t>
            </a:r>
            <a:r>
              <a:rPr lang="en-US" sz="1800" dirty="0"/>
              <a:t>nines mean that systems and services are available 99.999% of the time. It also means that both planned and unplanned downtime is less than 5.26 minutes per year. </a:t>
            </a:r>
            <a:r>
              <a:rPr lang="en-US" sz="1800" dirty="0" smtClean="0"/>
              <a:t>High </a:t>
            </a:r>
            <a:r>
              <a:rPr lang="en-US" sz="1800" dirty="0"/>
              <a:t>availability refers to a system or component that is continuously operational for a given length of time. To help ensure high availability:</a:t>
            </a:r>
          </a:p>
          <a:p>
            <a:r>
              <a:rPr lang="en-US" sz="1800" dirty="0"/>
              <a:t>Eliminate single points of failure</a:t>
            </a:r>
          </a:p>
          <a:p>
            <a:r>
              <a:rPr lang="en-US" sz="1800" dirty="0"/>
              <a:t>Design for reliability</a:t>
            </a:r>
          </a:p>
          <a:p>
            <a:r>
              <a:rPr lang="en-US" sz="1800" dirty="0"/>
              <a:t>Detect failures as they occur</a:t>
            </a:r>
          </a:p>
          <a:p>
            <a:pPr marL="0" indent="0">
              <a:buNone/>
            </a:pPr>
            <a:endParaRPr lang="en-US" sz="1800" dirty="0"/>
          </a:p>
        </p:txBody>
      </p:sp>
      <p:pic>
        <p:nvPicPr>
          <p:cNvPr id="3" name="Picture 2"/>
          <p:cNvPicPr>
            <a:picLocks noChangeAspect="1"/>
          </p:cNvPicPr>
          <p:nvPr/>
        </p:nvPicPr>
        <p:blipFill>
          <a:blip r:embed="rId3"/>
          <a:stretch>
            <a:fillRect/>
          </a:stretch>
        </p:blipFill>
        <p:spPr>
          <a:xfrm>
            <a:off x="2379345" y="4590669"/>
            <a:ext cx="5505450" cy="1524000"/>
          </a:xfrm>
          <a:prstGeom prst="rect">
            <a:avLst/>
          </a:prstGeom>
        </p:spPr>
      </p:pic>
    </p:spTree>
    <p:extLst>
      <p:ext uri="{BB962C8B-B14F-4D97-AF65-F5344CB8AC3E}">
        <p14:creationId xmlns:p14="http://schemas.microsoft.com/office/powerpoint/2010/main" val="1534168903"/>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403628"/>
            <a:ext cx="8772157" cy="838200"/>
          </a:xfrm>
        </p:spPr>
        <p:txBody>
          <a:bodyPr/>
          <a:lstStyle/>
          <a:p>
            <a:pPr eaLnBrk="1" hangingPunct="1"/>
            <a:r>
              <a:rPr lang="en-US" sz="1800" dirty="0"/>
              <a:t>High Availability</a:t>
            </a:r>
            <a:br>
              <a:rPr lang="en-US" sz="1800" dirty="0"/>
            </a:br>
            <a:r>
              <a:rPr lang="en-US" dirty="0" smtClean="0">
                <a:latin typeface="Arial" charset="0"/>
              </a:rPr>
              <a:t>The Five Nines (Cont.)</a:t>
            </a:r>
            <a:endParaRPr lang="en-US" sz="4800" dirty="0">
              <a:latin typeface="Arial" charset="0"/>
            </a:endParaRPr>
          </a:p>
        </p:txBody>
      </p:sp>
      <p:sp>
        <p:nvSpPr>
          <p:cNvPr id="2" name="Content Placeholder 1"/>
          <p:cNvSpPr>
            <a:spLocks noGrp="1"/>
          </p:cNvSpPr>
          <p:nvPr>
            <p:ph idx="1"/>
          </p:nvPr>
        </p:nvSpPr>
        <p:spPr>
          <a:xfrm>
            <a:off x="193868" y="1382484"/>
            <a:ext cx="6133780" cy="4762284"/>
          </a:xfrm>
        </p:spPr>
        <p:txBody>
          <a:bodyPr/>
          <a:lstStyle/>
          <a:p>
            <a:pPr marL="0" indent="0">
              <a:buNone/>
            </a:pPr>
            <a:r>
              <a:rPr lang="en-US" sz="1800" b="1" dirty="0" smtClean="0"/>
              <a:t>Environments That Require Five Nines</a:t>
            </a:r>
          </a:p>
          <a:p>
            <a:pPr marL="0" indent="0">
              <a:buNone/>
            </a:pPr>
            <a:r>
              <a:rPr lang="en-US" sz="1800" dirty="0" smtClean="0"/>
              <a:t>Although </a:t>
            </a:r>
            <a:r>
              <a:rPr lang="en-US" sz="1800" dirty="0"/>
              <a:t>the cost of sustaining high availability may be too costly for some industries, several environments require five nines.</a:t>
            </a:r>
          </a:p>
          <a:p>
            <a:r>
              <a:rPr lang="en-US" sz="1800" dirty="0"/>
              <a:t>The finance industry needs to main high availability for continuous trading, compliance, and customer trust. </a:t>
            </a:r>
            <a:endParaRPr lang="en-US" sz="1800" dirty="0" smtClean="0"/>
          </a:p>
          <a:p>
            <a:r>
              <a:rPr lang="en-US" sz="1800" dirty="0" smtClean="0"/>
              <a:t>Healthcare </a:t>
            </a:r>
            <a:r>
              <a:rPr lang="en-US" sz="1800" dirty="0"/>
              <a:t>facilities require high availability to provide around-the-clock care for patients. </a:t>
            </a:r>
            <a:endParaRPr lang="en-US" sz="1800" dirty="0" smtClean="0"/>
          </a:p>
          <a:p>
            <a:r>
              <a:rPr lang="en-US" sz="1800" dirty="0" smtClean="0"/>
              <a:t>The </a:t>
            </a:r>
            <a:r>
              <a:rPr lang="en-US" sz="1800" dirty="0"/>
              <a:t>public safety industry includes agencies that provide security and services to a community, state, or nation. </a:t>
            </a:r>
            <a:endParaRPr lang="en-US" sz="1800" dirty="0" smtClean="0"/>
          </a:p>
          <a:p>
            <a:r>
              <a:rPr lang="en-US" sz="1800" dirty="0" smtClean="0"/>
              <a:t>The </a:t>
            </a:r>
            <a:r>
              <a:rPr lang="en-US" sz="1800" dirty="0"/>
              <a:t>retail industry depends on efficient supply chains and the delivery of products to customers. Disruption can be devastating, especially during peak demand times such as holidays.</a:t>
            </a:r>
          </a:p>
          <a:p>
            <a:pPr marL="0" indent="0">
              <a:buNone/>
            </a:pPr>
            <a:endParaRPr lang="en-US" sz="1800" dirty="0"/>
          </a:p>
        </p:txBody>
      </p:sp>
      <p:pic>
        <p:nvPicPr>
          <p:cNvPr id="4" name="Picture 3"/>
          <p:cNvPicPr>
            <a:picLocks noChangeAspect="1"/>
          </p:cNvPicPr>
          <p:nvPr/>
        </p:nvPicPr>
        <p:blipFill>
          <a:blip r:embed="rId3"/>
          <a:stretch>
            <a:fillRect/>
          </a:stretch>
        </p:blipFill>
        <p:spPr>
          <a:xfrm>
            <a:off x="6803136" y="1241828"/>
            <a:ext cx="1994725" cy="1538367"/>
          </a:xfrm>
          <a:prstGeom prst="rect">
            <a:avLst/>
          </a:prstGeom>
        </p:spPr>
      </p:pic>
      <p:pic>
        <p:nvPicPr>
          <p:cNvPr id="5" name="Picture 4"/>
          <p:cNvPicPr>
            <a:picLocks noChangeAspect="1"/>
          </p:cNvPicPr>
          <p:nvPr/>
        </p:nvPicPr>
        <p:blipFill>
          <a:blip r:embed="rId4"/>
          <a:stretch>
            <a:fillRect/>
          </a:stretch>
        </p:blipFill>
        <p:spPr>
          <a:xfrm>
            <a:off x="6803136" y="3014831"/>
            <a:ext cx="1994725" cy="1551453"/>
          </a:xfrm>
          <a:prstGeom prst="rect">
            <a:avLst/>
          </a:prstGeom>
        </p:spPr>
      </p:pic>
      <p:pic>
        <p:nvPicPr>
          <p:cNvPr id="6" name="Picture 5"/>
          <p:cNvPicPr>
            <a:picLocks noChangeAspect="1"/>
          </p:cNvPicPr>
          <p:nvPr/>
        </p:nvPicPr>
        <p:blipFill>
          <a:blip r:embed="rId5"/>
          <a:stretch>
            <a:fillRect/>
          </a:stretch>
        </p:blipFill>
        <p:spPr>
          <a:xfrm>
            <a:off x="6803136" y="4869942"/>
            <a:ext cx="1994725" cy="1601825"/>
          </a:xfrm>
          <a:prstGeom prst="rect">
            <a:avLst/>
          </a:prstGeom>
        </p:spPr>
      </p:pic>
    </p:spTree>
    <p:extLst>
      <p:ext uri="{BB962C8B-B14F-4D97-AF65-F5344CB8AC3E}">
        <p14:creationId xmlns:p14="http://schemas.microsoft.com/office/powerpoint/2010/main" val="2031712170"/>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403628"/>
            <a:ext cx="8772157" cy="838200"/>
          </a:xfrm>
        </p:spPr>
        <p:txBody>
          <a:bodyPr/>
          <a:lstStyle/>
          <a:p>
            <a:pPr eaLnBrk="1" hangingPunct="1"/>
            <a:r>
              <a:rPr lang="en-US" sz="1800" dirty="0"/>
              <a:t>High Availability</a:t>
            </a:r>
            <a:br>
              <a:rPr lang="en-US" sz="1800" dirty="0"/>
            </a:br>
            <a:r>
              <a:rPr lang="en-US" dirty="0" smtClean="0">
                <a:latin typeface="Arial" charset="0"/>
              </a:rPr>
              <a:t>The Five Nines (Cont.)</a:t>
            </a:r>
            <a:endParaRPr lang="en-US" sz="4800" dirty="0">
              <a:latin typeface="Arial" charset="0"/>
            </a:endParaRPr>
          </a:p>
        </p:txBody>
      </p:sp>
      <p:sp>
        <p:nvSpPr>
          <p:cNvPr id="2" name="Content Placeholder 1"/>
          <p:cNvSpPr>
            <a:spLocks noGrp="1"/>
          </p:cNvSpPr>
          <p:nvPr>
            <p:ph idx="1"/>
          </p:nvPr>
        </p:nvSpPr>
        <p:spPr>
          <a:xfrm>
            <a:off x="193868" y="1382484"/>
            <a:ext cx="6133780" cy="4762284"/>
          </a:xfrm>
        </p:spPr>
        <p:txBody>
          <a:bodyPr/>
          <a:lstStyle/>
          <a:p>
            <a:pPr marL="0" indent="0">
              <a:buNone/>
            </a:pPr>
            <a:r>
              <a:rPr lang="en-US" sz="1800" b="1" dirty="0" smtClean="0"/>
              <a:t>Threats to Availability</a:t>
            </a:r>
          </a:p>
          <a:p>
            <a:pPr marL="0" indent="0">
              <a:buNone/>
            </a:pPr>
            <a:r>
              <a:rPr lang="en-US" sz="1800" dirty="0" smtClean="0"/>
              <a:t>There are many different types of threats to high availability, the threats can range from failure of a </a:t>
            </a:r>
            <a:r>
              <a:rPr lang="en-US" sz="1800" dirty="0"/>
              <a:t>mission-critical application </a:t>
            </a:r>
            <a:r>
              <a:rPr lang="en-US" sz="1800" dirty="0" smtClean="0"/>
              <a:t>to severe </a:t>
            </a:r>
            <a:r>
              <a:rPr lang="en-US" sz="1800" dirty="0"/>
              <a:t>storm such as a hurricane or </a:t>
            </a:r>
            <a:r>
              <a:rPr lang="en-US" sz="1800" dirty="0" smtClean="0"/>
              <a:t>tornado. Threats can also include catastrophic </a:t>
            </a:r>
            <a:r>
              <a:rPr lang="en-US" sz="1800" dirty="0"/>
              <a:t>event such as a terrorist attack, building bombing, or building </a:t>
            </a:r>
            <a:r>
              <a:rPr lang="en-US" sz="1800" dirty="0" smtClean="0"/>
              <a:t>fires.</a:t>
            </a:r>
            <a:endParaRPr lang="en-US" sz="1800" dirty="0"/>
          </a:p>
          <a:p>
            <a:pPr marL="0" indent="0">
              <a:buNone/>
            </a:pPr>
            <a:r>
              <a:rPr lang="en-US" sz="1800" b="1" dirty="0"/>
              <a:t>Designing </a:t>
            </a:r>
            <a:r>
              <a:rPr lang="en-US" sz="1800" b="1" dirty="0" smtClean="0"/>
              <a:t>a High </a:t>
            </a:r>
            <a:r>
              <a:rPr lang="en-US" sz="1800" b="1" dirty="0"/>
              <a:t>Availability System</a:t>
            </a:r>
          </a:p>
          <a:p>
            <a:pPr marL="0" indent="0">
              <a:buNone/>
            </a:pPr>
            <a:r>
              <a:rPr lang="en-US" sz="1800" dirty="0"/>
              <a:t>High availability incorporates three major principles to achieve the goal of uninterrupted access to data and services:</a:t>
            </a:r>
          </a:p>
          <a:p>
            <a:r>
              <a:rPr lang="en-US" sz="1800" dirty="0" smtClean="0"/>
              <a:t>Elimination </a:t>
            </a:r>
            <a:r>
              <a:rPr lang="en-US" sz="1800" dirty="0"/>
              <a:t>or reduction of single-points of failure</a:t>
            </a:r>
          </a:p>
          <a:p>
            <a:r>
              <a:rPr lang="en-US" sz="1800" dirty="0" smtClean="0"/>
              <a:t>System </a:t>
            </a:r>
            <a:r>
              <a:rPr lang="en-US" sz="1800" dirty="0"/>
              <a:t>Resiliency</a:t>
            </a:r>
          </a:p>
          <a:p>
            <a:r>
              <a:rPr lang="en-US" sz="1800" dirty="0" smtClean="0"/>
              <a:t>Fault </a:t>
            </a:r>
            <a:r>
              <a:rPr lang="en-US" sz="1800" dirty="0"/>
              <a:t>Tolerance</a:t>
            </a:r>
          </a:p>
          <a:p>
            <a:pPr marL="0" indent="0">
              <a:buNone/>
            </a:pPr>
            <a:endParaRPr lang="en-US" sz="1800" dirty="0"/>
          </a:p>
        </p:txBody>
      </p:sp>
      <p:pic>
        <p:nvPicPr>
          <p:cNvPr id="4" name="Picture 3"/>
          <p:cNvPicPr>
            <a:picLocks noChangeAspect="1"/>
          </p:cNvPicPr>
          <p:nvPr/>
        </p:nvPicPr>
        <p:blipFill>
          <a:blip r:embed="rId3"/>
          <a:stretch>
            <a:fillRect/>
          </a:stretch>
        </p:blipFill>
        <p:spPr>
          <a:xfrm>
            <a:off x="6803136" y="1241828"/>
            <a:ext cx="1994725" cy="1538367"/>
          </a:xfrm>
          <a:prstGeom prst="rect">
            <a:avLst/>
          </a:prstGeom>
        </p:spPr>
      </p:pic>
      <p:pic>
        <p:nvPicPr>
          <p:cNvPr id="5" name="Picture 4"/>
          <p:cNvPicPr>
            <a:picLocks noChangeAspect="1"/>
          </p:cNvPicPr>
          <p:nvPr/>
        </p:nvPicPr>
        <p:blipFill>
          <a:blip r:embed="rId4"/>
          <a:stretch>
            <a:fillRect/>
          </a:stretch>
        </p:blipFill>
        <p:spPr>
          <a:xfrm>
            <a:off x="6803136" y="3014831"/>
            <a:ext cx="1994725" cy="1551453"/>
          </a:xfrm>
          <a:prstGeom prst="rect">
            <a:avLst/>
          </a:prstGeom>
        </p:spPr>
      </p:pic>
      <p:pic>
        <p:nvPicPr>
          <p:cNvPr id="6" name="Picture 5"/>
          <p:cNvPicPr>
            <a:picLocks noChangeAspect="1"/>
          </p:cNvPicPr>
          <p:nvPr/>
        </p:nvPicPr>
        <p:blipFill>
          <a:blip r:embed="rId5"/>
          <a:stretch>
            <a:fillRect/>
          </a:stretch>
        </p:blipFill>
        <p:spPr>
          <a:xfrm>
            <a:off x="6803136" y="4869942"/>
            <a:ext cx="1994725" cy="1601825"/>
          </a:xfrm>
          <a:prstGeom prst="rect">
            <a:avLst/>
          </a:prstGeom>
        </p:spPr>
      </p:pic>
    </p:spTree>
    <p:extLst>
      <p:ext uri="{BB962C8B-B14F-4D97-AF65-F5344CB8AC3E}">
        <p14:creationId xmlns:p14="http://schemas.microsoft.com/office/powerpoint/2010/main" val="1438521519"/>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48902" cy="1481138"/>
          </a:xfrm>
        </p:spPr>
        <p:txBody>
          <a:bodyPr/>
          <a:lstStyle/>
          <a:p>
            <a:pPr eaLnBrk="1" hangingPunct="1"/>
            <a:r>
              <a:rPr lang="en-US" sz="2400" dirty="0" smtClean="0"/>
              <a:t>6.2 Measures to Improve Availability</a:t>
            </a:r>
            <a:endParaRPr lang="en-US" sz="2400" dirty="0"/>
          </a:p>
        </p:txBody>
      </p:sp>
    </p:spTree>
    <p:extLst>
      <p:ext uri="{BB962C8B-B14F-4D97-AF65-F5344CB8AC3E}">
        <p14:creationId xmlns:p14="http://schemas.microsoft.com/office/powerpoint/2010/main" val="1077898608"/>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323273"/>
            <a:ext cx="8772157" cy="931003"/>
          </a:xfrm>
        </p:spPr>
        <p:txBody>
          <a:bodyPr/>
          <a:lstStyle/>
          <a:p>
            <a:r>
              <a:rPr lang="en-US" sz="1800" b="0" dirty="0" smtClean="0"/>
              <a:t>Measures to Improve Availability</a:t>
            </a:r>
            <a:r>
              <a:rPr lang="en-US" sz="2800" b="0" dirty="0" smtClean="0"/>
              <a:t/>
            </a:r>
            <a:br>
              <a:rPr lang="en-US" sz="2800" b="0" dirty="0" smtClean="0"/>
            </a:br>
            <a:r>
              <a:rPr lang="en-US" sz="2800" b="0" dirty="0" smtClean="0"/>
              <a:t>Asset Management</a:t>
            </a:r>
            <a:endParaRPr lang="en-US" sz="2800" b="0" dirty="0"/>
          </a:p>
        </p:txBody>
      </p:sp>
      <p:sp>
        <p:nvSpPr>
          <p:cNvPr id="2" name="Content Placeholder 1"/>
          <p:cNvSpPr>
            <a:spLocks noGrp="1"/>
          </p:cNvSpPr>
          <p:nvPr>
            <p:ph idx="1"/>
          </p:nvPr>
        </p:nvSpPr>
        <p:spPr>
          <a:xfrm>
            <a:off x="213110" y="1392822"/>
            <a:ext cx="8441363" cy="3508362"/>
          </a:xfrm>
        </p:spPr>
        <p:txBody>
          <a:bodyPr/>
          <a:lstStyle/>
          <a:p>
            <a:endParaRPr lang="en-US" sz="2000" dirty="0"/>
          </a:p>
          <a:p>
            <a:endParaRPr lang="en-US" sz="1600" dirty="0"/>
          </a:p>
          <a:p>
            <a:endParaRPr lang="en-US" sz="1600" dirty="0"/>
          </a:p>
        </p:txBody>
      </p:sp>
      <p:sp>
        <p:nvSpPr>
          <p:cNvPr id="3" name="TextBox 2"/>
          <p:cNvSpPr txBox="1"/>
          <p:nvPr/>
        </p:nvSpPr>
        <p:spPr>
          <a:xfrm>
            <a:off x="371843" y="1392822"/>
            <a:ext cx="8282630" cy="3693319"/>
          </a:xfrm>
          <a:prstGeom prst="rect">
            <a:avLst/>
          </a:prstGeom>
          <a:noFill/>
        </p:spPr>
        <p:txBody>
          <a:bodyPr wrap="square" rtlCol="0">
            <a:spAutoFit/>
          </a:bodyPr>
          <a:lstStyle/>
          <a:p>
            <a:pPr algn="l">
              <a:lnSpc>
                <a:spcPct val="100000"/>
              </a:lnSpc>
            </a:pPr>
            <a:r>
              <a:rPr lang="en-US" sz="1800" dirty="0"/>
              <a:t>An organization needs to know what hardware and software </a:t>
            </a:r>
            <a:r>
              <a:rPr lang="en-US" sz="1800" dirty="0" smtClean="0"/>
              <a:t>assets they have in order to protect them. </a:t>
            </a:r>
            <a:r>
              <a:rPr lang="en-US" sz="1800" dirty="0"/>
              <a:t>Asset management includes a complete inventory of hardware and software</a:t>
            </a:r>
            <a:r>
              <a:rPr lang="en-US" sz="1800" dirty="0" smtClean="0"/>
              <a:t>. This </a:t>
            </a:r>
            <a:r>
              <a:rPr lang="en-US" sz="1800" dirty="0"/>
              <a:t>means that the organization needs to know all of components that can be subject to security risks, including:</a:t>
            </a:r>
          </a:p>
          <a:p>
            <a:pPr marL="285750" indent="-285750" algn="l">
              <a:lnSpc>
                <a:spcPct val="100000"/>
              </a:lnSpc>
              <a:buFont typeface="Arial" panose="020B0604020202020204" pitchFamily="34" charset="0"/>
              <a:buChar char="•"/>
            </a:pPr>
            <a:r>
              <a:rPr lang="en-US" sz="1800" dirty="0"/>
              <a:t>Every hardware system</a:t>
            </a:r>
          </a:p>
          <a:p>
            <a:pPr marL="285750" indent="-285750" algn="l">
              <a:lnSpc>
                <a:spcPct val="100000"/>
              </a:lnSpc>
              <a:buFont typeface="Arial" panose="020B0604020202020204" pitchFamily="34" charset="0"/>
              <a:buChar char="•"/>
            </a:pPr>
            <a:r>
              <a:rPr lang="en-US" sz="1800" dirty="0"/>
              <a:t>Every operating system</a:t>
            </a:r>
          </a:p>
          <a:p>
            <a:pPr marL="285750" indent="-285750" algn="l">
              <a:lnSpc>
                <a:spcPct val="100000"/>
              </a:lnSpc>
              <a:buFont typeface="Arial" panose="020B0604020202020204" pitchFamily="34" charset="0"/>
              <a:buChar char="•"/>
            </a:pPr>
            <a:r>
              <a:rPr lang="en-US" sz="1800" dirty="0"/>
              <a:t>Every hardware network device</a:t>
            </a:r>
          </a:p>
          <a:p>
            <a:pPr marL="285750" indent="-285750" algn="l">
              <a:lnSpc>
                <a:spcPct val="100000"/>
              </a:lnSpc>
              <a:buFont typeface="Arial" panose="020B0604020202020204" pitchFamily="34" charset="0"/>
              <a:buChar char="•"/>
            </a:pPr>
            <a:r>
              <a:rPr lang="en-US" sz="1800" dirty="0"/>
              <a:t>Every network device operating system</a:t>
            </a:r>
          </a:p>
          <a:p>
            <a:pPr marL="285750" indent="-285750" algn="l">
              <a:lnSpc>
                <a:spcPct val="100000"/>
              </a:lnSpc>
              <a:buFont typeface="Arial" panose="020B0604020202020204" pitchFamily="34" charset="0"/>
              <a:buChar char="•"/>
            </a:pPr>
            <a:r>
              <a:rPr lang="en-US" sz="1800" dirty="0"/>
              <a:t>Every software application</a:t>
            </a:r>
          </a:p>
          <a:p>
            <a:pPr marL="285750" indent="-285750" algn="l">
              <a:lnSpc>
                <a:spcPct val="100000"/>
              </a:lnSpc>
              <a:buFont typeface="Arial" panose="020B0604020202020204" pitchFamily="34" charset="0"/>
              <a:buChar char="•"/>
            </a:pPr>
            <a:r>
              <a:rPr lang="en-US" sz="1800" dirty="0"/>
              <a:t>All firmware</a:t>
            </a:r>
          </a:p>
          <a:p>
            <a:pPr marL="285750" indent="-285750" algn="l">
              <a:lnSpc>
                <a:spcPct val="100000"/>
              </a:lnSpc>
              <a:buFont typeface="Arial" panose="020B0604020202020204" pitchFamily="34" charset="0"/>
              <a:buChar char="•"/>
            </a:pPr>
            <a:r>
              <a:rPr lang="en-US" sz="1800" dirty="0"/>
              <a:t>All language runtime environments</a:t>
            </a:r>
          </a:p>
          <a:p>
            <a:pPr marL="285750" indent="-285750" algn="l">
              <a:lnSpc>
                <a:spcPct val="100000"/>
              </a:lnSpc>
              <a:buFont typeface="Arial" panose="020B0604020202020204" pitchFamily="34" charset="0"/>
              <a:buChar char="•"/>
            </a:pPr>
            <a:r>
              <a:rPr lang="en-US" sz="1800" dirty="0"/>
              <a:t>All individual libraries</a:t>
            </a:r>
          </a:p>
          <a:p>
            <a:pPr algn="l">
              <a:lnSpc>
                <a:spcPct val="100000"/>
              </a:lnSpc>
            </a:pPr>
            <a:r>
              <a:rPr lang="en-US" sz="1800" dirty="0" smtClean="0"/>
              <a:t>Many organizations </a:t>
            </a:r>
            <a:r>
              <a:rPr lang="en-US" sz="1800" dirty="0"/>
              <a:t>may choose an automated solution to keep track of assets. </a:t>
            </a:r>
          </a:p>
        </p:txBody>
      </p:sp>
    </p:spTree>
    <p:extLst>
      <p:ext uri="{BB962C8B-B14F-4D97-AF65-F5344CB8AC3E}">
        <p14:creationId xmlns:p14="http://schemas.microsoft.com/office/powerpoint/2010/main" val="3727217048"/>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r>
              <a:rPr lang="en-US" sz="2800" dirty="0" smtClean="0">
                <a:latin typeface="Arial" charset="0"/>
              </a:rPr>
              <a:t/>
            </a:r>
            <a:br>
              <a:rPr lang="en-US" sz="2800" dirty="0" smtClean="0">
                <a:latin typeface="Arial" charset="0"/>
              </a:rPr>
            </a:br>
            <a:r>
              <a:rPr lang="en-US" sz="1800" b="0" dirty="0"/>
              <a:t>Measures to Improve Availability</a:t>
            </a:r>
            <a:r>
              <a:rPr lang="en-US" sz="2800" b="0" dirty="0"/>
              <a:t/>
            </a:r>
            <a:br>
              <a:rPr lang="en-US" sz="2800" b="0" dirty="0"/>
            </a:br>
            <a:r>
              <a:rPr lang="en-US" sz="2800" b="0" dirty="0"/>
              <a:t>Asset </a:t>
            </a:r>
            <a:r>
              <a:rPr lang="en-US" sz="2800" b="0" dirty="0" smtClean="0"/>
              <a:t>Management (Cont.)</a:t>
            </a:r>
            <a:endParaRPr lang="en-US" sz="4400" dirty="0">
              <a:latin typeface="Arial" charset="0"/>
            </a:endParaRPr>
          </a:p>
        </p:txBody>
      </p:sp>
      <p:sp>
        <p:nvSpPr>
          <p:cNvPr id="2" name="Content Placeholder 1"/>
          <p:cNvSpPr>
            <a:spLocks noGrp="1"/>
          </p:cNvSpPr>
          <p:nvPr>
            <p:ph idx="1"/>
          </p:nvPr>
        </p:nvSpPr>
        <p:spPr>
          <a:xfrm>
            <a:off x="213110" y="1117600"/>
            <a:ext cx="8570672" cy="5477164"/>
          </a:xfrm>
        </p:spPr>
        <p:txBody>
          <a:bodyPr/>
          <a:lstStyle/>
          <a:p>
            <a:r>
              <a:rPr lang="en-US" sz="1800" b="1" dirty="0" smtClean="0"/>
              <a:t>Asset </a:t>
            </a:r>
            <a:r>
              <a:rPr lang="en-US" sz="1800" b="1" dirty="0"/>
              <a:t>classification </a:t>
            </a:r>
            <a:r>
              <a:rPr lang="en-US" sz="1800" b="1" dirty="0" smtClean="0"/>
              <a:t>- </a:t>
            </a:r>
            <a:r>
              <a:rPr lang="en-US" sz="1800" dirty="0" smtClean="0"/>
              <a:t>assigns </a:t>
            </a:r>
            <a:r>
              <a:rPr lang="en-US" sz="1800" dirty="0"/>
              <a:t>all resources of an organization into a group based on common characteristics. An organization should apply an asset classification system to documents, data records, data files, and disks. </a:t>
            </a:r>
            <a:endParaRPr lang="en-US" sz="1800" dirty="0" smtClean="0"/>
          </a:p>
          <a:p>
            <a:r>
              <a:rPr lang="en-US" sz="1800" b="1" dirty="0" smtClean="0"/>
              <a:t>Asset Standardization - </a:t>
            </a:r>
            <a:r>
              <a:rPr lang="en-US" sz="1800" dirty="0" smtClean="0"/>
              <a:t>as </a:t>
            </a:r>
            <a:r>
              <a:rPr lang="en-US" sz="1800" dirty="0"/>
              <a:t>part of an IT asset management system, an organization specifies the acceptable IT assets that meet its </a:t>
            </a:r>
            <a:r>
              <a:rPr lang="en-US" sz="1800" dirty="0" smtClean="0"/>
              <a:t>objectives</a:t>
            </a:r>
          </a:p>
          <a:p>
            <a:r>
              <a:rPr lang="en-US" sz="1800" b="1" dirty="0"/>
              <a:t>Threat </a:t>
            </a:r>
            <a:r>
              <a:rPr lang="en-US" sz="1800" b="1" dirty="0" smtClean="0"/>
              <a:t>Identification - </a:t>
            </a:r>
            <a:r>
              <a:rPr lang="en-US" sz="1800" dirty="0" smtClean="0"/>
              <a:t>The </a:t>
            </a:r>
            <a:r>
              <a:rPr lang="en-US" sz="1800" dirty="0"/>
              <a:t>United States Computer Emergency Readiness Team (US-CERT) and the U.S. Department of Homeland Security sponsor a dictionary of common vulnerabilities and exposure (CVE). </a:t>
            </a:r>
            <a:r>
              <a:rPr lang="en-US" sz="1800" dirty="0" smtClean="0"/>
              <a:t>The CVE identification contains </a:t>
            </a:r>
            <a:r>
              <a:rPr lang="en-US" sz="1800" dirty="0"/>
              <a:t>a standard identifier number with a brief description, and references to related vulnerability reports </a:t>
            </a:r>
            <a:r>
              <a:rPr lang="en-US" sz="1800" dirty="0" smtClean="0"/>
              <a:t>and </a:t>
            </a:r>
            <a:r>
              <a:rPr lang="en-US" sz="1800" dirty="0"/>
              <a:t>advisories. </a:t>
            </a:r>
            <a:endParaRPr lang="en-US" sz="1800" dirty="0" smtClean="0"/>
          </a:p>
          <a:p>
            <a:r>
              <a:rPr lang="en-US" sz="1800" b="1" dirty="0"/>
              <a:t>Risk </a:t>
            </a:r>
            <a:r>
              <a:rPr lang="en-US" sz="1800" b="1" dirty="0" smtClean="0"/>
              <a:t>Analysis - </a:t>
            </a:r>
            <a:r>
              <a:rPr lang="en-US" sz="1800" dirty="0" smtClean="0"/>
              <a:t>is </a:t>
            </a:r>
            <a:r>
              <a:rPr lang="en-US" sz="1800" dirty="0"/>
              <a:t>the process of analyzing the dangers posed by natural and human-caused events to the assets of an organization</a:t>
            </a:r>
            <a:r>
              <a:rPr lang="en-US" sz="1800" dirty="0" smtClean="0"/>
              <a:t>. A </a:t>
            </a:r>
            <a:r>
              <a:rPr lang="en-US" sz="1800" dirty="0"/>
              <a:t>user performs an asset </a:t>
            </a:r>
            <a:r>
              <a:rPr lang="en-US" sz="1800" dirty="0" smtClean="0"/>
              <a:t>identification </a:t>
            </a:r>
            <a:r>
              <a:rPr lang="en-US" sz="1800" dirty="0"/>
              <a:t>to help determine which assets to protect. </a:t>
            </a:r>
            <a:endParaRPr lang="en-US" sz="1800" dirty="0" smtClean="0"/>
          </a:p>
          <a:p>
            <a:r>
              <a:rPr lang="en-US" sz="1800" b="1" dirty="0" smtClean="0"/>
              <a:t>Mitigation - </a:t>
            </a:r>
            <a:r>
              <a:rPr lang="en-US" sz="1800" dirty="0" smtClean="0"/>
              <a:t>Mitigation </a:t>
            </a:r>
            <a:r>
              <a:rPr lang="en-US" sz="1800" dirty="0"/>
              <a:t>involves reducing the severity of the loss or the likelihood of the loss from occurring. Many technical controls mitigate risk including authentication systems, file permissions, and firewalls. </a:t>
            </a:r>
          </a:p>
        </p:txBody>
      </p:sp>
    </p:spTree>
    <p:extLst>
      <p:ext uri="{BB962C8B-B14F-4D97-AF65-F5344CB8AC3E}">
        <p14:creationId xmlns:p14="http://schemas.microsoft.com/office/powerpoint/2010/main" val="3006878118"/>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r>
              <a:rPr lang="en-US" sz="2800" dirty="0" smtClean="0">
                <a:latin typeface="Arial" charset="0"/>
              </a:rPr>
              <a:t/>
            </a:r>
            <a:br>
              <a:rPr lang="en-US" sz="2800" dirty="0" smtClean="0">
                <a:latin typeface="Arial" charset="0"/>
              </a:rPr>
            </a:br>
            <a:r>
              <a:rPr lang="en-US" sz="1800" b="0" dirty="0" smtClean="0"/>
              <a:t>Measures to Improve Availability</a:t>
            </a:r>
            <a:r>
              <a:rPr lang="en-US" sz="2800" dirty="0">
                <a:latin typeface="Arial" charset="0"/>
              </a:rPr>
              <a:t/>
            </a:r>
            <a:br>
              <a:rPr lang="en-US" sz="2800" dirty="0">
                <a:latin typeface="Arial" charset="0"/>
              </a:rPr>
            </a:br>
            <a:r>
              <a:rPr lang="en-US" sz="2800" dirty="0" smtClean="0">
                <a:latin typeface="Arial" charset="0"/>
              </a:rPr>
              <a:t>Defense in Depth</a:t>
            </a:r>
            <a:endParaRPr lang="en-US" sz="4400" dirty="0">
              <a:latin typeface="Arial" charset="0"/>
            </a:endParaRPr>
          </a:p>
        </p:txBody>
      </p:sp>
      <p:sp>
        <p:nvSpPr>
          <p:cNvPr id="2" name="Content Placeholder 1"/>
          <p:cNvSpPr>
            <a:spLocks noGrp="1"/>
          </p:cNvSpPr>
          <p:nvPr>
            <p:ph idx="1"/>
          </p:nvPr>
        </p:nvSpPr>
        <p:spPr>
          <a:xfrm>
            <a:off x="213110" y="1117600"/>
            <a:ext cx="8570672" cy="5477164"/>
          </a:xfrm>
        </p:spPr>
        <p:txBody>
          <a:bodyPr/>
          <a:lstStyle/>
          <a:p>
            <a:pPr marL="0" indent="0">
              <a:buNone/>
            </a:pPr>
            <a:r>
              <a:rPr lang="en-US" sz="1800" dirty="0"/>
              <a:t>Defense in depth will not provide an impenetrable cyber shield, but it will help an organization minimize risk by keeping it </a:t>
            </a:r>
            <a:r>
              <a:rPr lang="en-US" sz="1800" dirty="0" smtClean="0"/>
              <a:t>one step </a:t>
            </a:r>
            <a:r>
              <a:rPr lang="en-US" sz="1800" dirty="0"/>
              <a:t>ahead of cyber </a:t>
            </a:r>
            <a:r>
              <a:rPr lang="en-US" sz="1800" dirty="0" smtClean="0"/>
              <a:t>criminals. To </a:t>
            </a:r>
            <a:r>
              <a:rPr lang="en-US" sz="1800" dirty="0"/>
              <a:t>make sure data and information remains available, an organization must create different layers of </a:t>
            </a:r>
            <a:r>
              <a:rPr lang="en-US" sz="1800" dirty="0" smtClean="0"/>
              <a:t>protection:</a:t>
            </a:r>
            <a:endParaRPr lang="en-US" sz="1800" dirty="0"/>
          </a:p>
          <a:p>
            <a:r>
              <a:rPr lang="en-US" sz="1800" dirty="0"/>
              <a:t>A </a:t>
            </a:r>
            <a:r>
              <a:rPr lang="en-US" sz="1800" b="1" dirty="0"/>
              <a:t>layered</a:t>
            </a:r>
            <a:r>
              <a:rPr lang="en-US" sz="1800" dirty="0"/>
              <a:t> approach provides the most comprehensive protection. If cyber criminals penetrate one layer, they still have to contend with several more layers with each layer being more complicated than the </a:t>
            </a:r>
            <a:r>
              <a:rPr lang="en-US" sz="1800" dirty="0" smtClean="0"/>
              <a:t>previous one. Layering </a:t>
            </a:r>
            <a:r>
              <a:rPr lang="en-US" sz="1800" dirty="0"/>
              <a:t>is creating a barrier of multiple defenses that coordinate together to prevent attacks. </a:t>
            </a:r>
            <a:endParaRPr lang="en-US" sz="1800" dirty="0" smtClean="0"/>
          </a:p>
          <a:p>
            <a:r>
              <a:rPr lang="en-US" sz="1800" b="1" dirty="0"/>
              <a:t>Limiting</a:t>
            </a:r>
            <a:r>
              <a:rPr lang="en-US" sz="1800" dirty="0"/>
              <a:t> access to data and information reduces the possibility of a threat. An organization should restrict access so that users only have the level of access r</a:t>
            </a:r>
            <a:r>
              <a:rPr lang="en-US" sz="1800" dirty="0" smtClean="0"/>
              <a:t>equired </a:t>
            </a:r>
            <a:r>
              <a:rPr lang="en-US" sz="1800" dirty="0"/>
              <a:t>to do their job. </a:t>
            </a:r>
            <a:endParaRPr lang="en-US" sz="1800" dirty="0" smtClean="0"/>
          </a:p>
        </p:txBody>
      </p:sp>
    </p:spTree>
    <p:extLst>
      <p:ext uri="{BB962C8B-B14F-4D97-AF65-F5344CB8AC3E}">
        <p14:creationId xmlns:p14="http://schemas.microsoft.com/office/powerpoint/2010/main" val="1083447691"/>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n-US" dirty="0">
                <a:latin typeface="Arial" charset="0"/>
              </a:rPr>
              <a:t>Instructor </a:t>
            </a:r>
            <a:r>
              <a:rPr lang="en-US" dirty="0" smtClean="0">
                <a:latin typeface="Arial" charset="0"/>
              </a:rPr>
              <a:t>Materials </a:t>
            </a:r>
            <a:r>
              <a:rPr lang="en-US" dirty="0">
                <a:latin typeface="Arial" charset="0"/>
              </a:rPr>
              <a:t>- </a:t>
            </a:r>
            <a:r>
              <a:rPr lang="en-US" dirty="0" smtClean="0">
                <a:latin typeface="Arial" charset="0"/>
              </a:rPr>
              <a:t>Chapter 6 Planning Guide</a:t>
            </a:r>
            <a:endParaRPr lang="en-US" dirty="0" smtClean="0"/>
          </a:p>
        </p:txBody>
      </p:sp>
      <p:sp>
        <p:nvSpPr>
          <p:cNvPr id="4099" name="Rectangle 34"/>
          <p:cNvSpPr>
            <a:spLocks noGrp="1" noChangeArrowheads="1"/>
          </p:cNvSpPr>
          <p:nvPr>
            <p:ph type="body" idx="4294967295"/>
          </p:nvPr>
        </p:nvSpPr>
        <p:spPr>
          <a:xfrm>
            <a:off x="655638" y="1532586"/>
            <a:ext cx="7940675" cy="4539803"/>
          </a:xfrm>
        </p:spPr>
        <p:txBody>
          <a:bodyPr/>
          <a:lstStyle/>
          <a:p>
            <a:pPr marL="0" indent="0">
              <a:buNone/>
            </a:pPr>
            <a:r>
              <a:rPr lang="en-CA" sz="1800" dirty="0" smtClean="0"/>
              <a:t>This PowerPoint deck is divided in two parts:</a:t>
            </a:r>
          </a:p>
          <a:p>
            <a:pPr marL="457200" indent="-457200">
              <a:buFont typeface="+mj-lt"/>
              <a:buAutoNum type="arabicPeriod"/>
            </a:pPr>
            <a:r>
              <a:rPr lang="en-US" sz="1800" dirty="0" smtClean="0"/>
              <a:t>Instructor Planning Guide</a:t>
            </a:r>
            <a:endParaRPr lang="en-CA" sz="1800" dirty="0" smtClean="0"/>
          </a:p>
          <a:p>
            <a:pPr lvl="1">
              <a:buFont typeface="Wingdings" charset="2"/>
              <a:buChar char="§"/>
            </a:pPr>
            <a:r>
              <a:rPr lang="en-CA" sz="1800" dirty="0" smtClean="0"/>
              <a:t>Information to help you become familiar with the chapter</a:t>
            </a:r>
          </a:p>
          <a:p>
            <a:pPr lvl="1">
              <a:buFont typeface="Wingdings" charset="2"/>
              <a:buChar char="§"/>
            </a:pPr>
            <a:r>
              <a:rPr lang="en-CA" sz="1800" dirty="0" smtClean="0"/>
              <a:t>Teaching aids</a:t>
            </a:r>
          </a:p>
          <a:p>
            <a:pPr marL="457200" indent="-457200">
              <a:buFont typeface="+mj-lt"/>
              <a:buAutoNum type="arabicPeriod"/>
            </a:pPr>
            <a:r>
              <a:rPr lang="en-CA" sz="1800" dirty="0" smtClean="0"/>
              <a:t>Instructor Class Presentation</a:t>
            </a:r>
          </a:p>
          <a:p>
            <a:pPr lvl="1">
              <a:buFont typeface="Wingdings" charset="2"/>
              <a:buChar char="§"/>
            </a:pPr>
            <a:r>
              <a:rPr lang="en-CA" sz="1800" dirty="0" smtClean="0"/>
              <a:t>Optional </a:t>
            </a:r>
            <a:r>
              <a:rPr lang="en-CA" sz="1800" dirty="0"/>
              <a:t>slides that </a:t>
            </a:r>
            <a:r>
              <a:rPr lang="en-CA" sz="1800" dirty="0" smtClean="0"/>
              <a:t>you can use in the classroom</a:t>
            </a:r>
            <a:endParaRPr lang="en-CA" sz="1800" dirty="0"/>
          </a:p>
          <a:p>
            <a:pPr lvl="1">
              <a:buFont typeface="Wingdings" charset="2"/>
              <a:buChar char="§"/>
            </a:pPr>
            <a:r>
              <a:rPr lang="en-CA" sz="1800" dirty="0"/>
              <a:t>Begins on </a:t>
            </a:r>
            <a:r>
              <a:rPr lang="en-CA" sz="1800" dirty="0" smtClean="0"/>
              <a:t>slide #10</a:t>
            </a:r>
            <a:endParaRPr lang="en-CA" sz="1800" b="1" dirty="0" smtClean="0">
              <a:solidFill>
                <a:srgbClr val="FF0000"/>
              </a:solidFill>
            </a:endParaRPr>
          </a:p>
          <a:p>
            <a:pPr marL="0" indent="0">
              <a:buNone/>
            </a:pPr>
            <a:r>
              <a:rPr lang="en-CA" sz="1800" dirty="0" smtClean="0"/>
              <a:t>Note: Remove the Planning Guide from this presentation before sharing with anyone.</a:t>
            </a:r>
          </a:p>
          <a:p>
            <a:pPr>
              <a:buFont typeface="Wingdings" charset="2"/>
              <a:buChar char="§"/>
            </a:pPr>
            <a:endParaRPr lang="en-CA" sz="1800" dirty="0" smtClean="0"/>
          </a:p>
        </p:txBody>
      </p:sp>
    </p:spTree>
    <p:extLst>
      <p:ext uri="{BB962C8B-B14F-4D97-AF65-F5344CB8AC3E}">
        <p14:creationId xmlns:p14="http://schemas.microsoft.com/office/powerpoint/2010/main" val="428916898"/>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r>
              <a:rPr lang="en-US" sz="2800" dirty="0" smtClean="0">
                <a:latin typeface="Arial" charset="0"/>
              </a:rPr>
              <a:t/>
            </a:r>
            <a:br>
              <a:rPr lang="en-US" sz="2800" dirty="0" smtClean="0">
                <a:latin typeface="Arial" charset="0"/>
              </a:rPr>
            </a:br>
            <a:r>
              <a:rPr lang="en-US" sz="1800" b="0" dirty="0" smtClean="0"/>
              <a:t>Measures to Improve Availability</a:t>
            </a:r>
            <a:r>
              <a:rPr lang="en-US" sz="2800" dirty="0">
                <a:latin typeface="Arial" charset="0"/>
              </a:rPr>
              <a:t/>
            </a:r>
            <a:br>
              <a:rPr lang="en-US" sz="2800" dirty="0">
                <a:latin typeface="Arial" charset="0"/>
              </a:rPr>
            </a:br>
            <a:r>
              <a:rPr lang="en-US" sz="2800" dirty="0" smtClean="0">
                <a:latin typeface="Arial" charset="0"/>
              </a:rPr>
              <a:t>Defense in Depth</a:t>
            </a:r>
            <a:endParaRPr lang="en-US" sz="4400" dirty="0">
              <a:latin typeface="Arial" charset="0"/>
            </a:endParaRPr>
          </a:p>
        </p:txBody>
      </p:sp>
      <p:sp>
        <p:nvSpPr>
          <p:cNvPr id="2" name="Content Placeholder 1"/>
          <p:cNvSpPr>
            <a:spLocks noGrp="1"/>
          </p:cNvSpPr>
          <p:nvPr>
            <p:ph idx="1"/>
          </p:nvPr>
        </p:nvSpPr>
        <p:spPr>
          <a:xfrm>
            <a:off x="193868" y="1117600"/>
            <a:ext cx="4924867" cy="5477164"/>
          </a:xfrm>
        </p:spPr>
        <p:txBody>
          <a:bodyPr/>
          <a:lstStyle/>
          <a:p>
            <a:r>
              <a:rPr lang="en-US" sz="1800" b="1" dirty="0" smtClean="0"/>
              <a:t>Diversity</a:t>
            </a:r>
            <a:r>
              <a:rPr lang="en-US" sz="1800" dirty="0" smtClean="0"/>
              <a:t> refers to changing the controls and procedures at different layers. Breaching </a:t>
            </a:r>
            <a:r>
              <a:rPr lang="en-US" sz="1800" dirty="0"/>
              <a:t>one layer of security does not compromise the whole system. An organization may use different encryption algorithms or authentication systems </a:t>
            </a:r>
            <a:r>
              <a:rPr lang="en-US" sz="1800" dirty="0" smtClean="0"/>
              <a:t>to </a:t>
            </a:r>
            <a:r>
              <a:rPr lang="en-US" sz="1800" dirty="0"/>
              <a:t>protect data in different states</a:t>
            </a:r>
            <a:r>
              <a:rPr lang="en-US" sz="1800" dirty="0" smtClean="0"/>
              <a:t>.</a:t>
            </a:r>
          </a:p>
          <a:p>
            <a:r>
              <a:rPr lang="en-US" sz="1800" b="1" dirty="0"/>
              <a:t>Obscuring</a:t>
            </a:r>
            <a:r>
              <a:rPr lang="en-US" sz="1800" dirty="0"/>
              <a:t> information can also protect data and information. An organization should not reveal any information that cyber criminals can use to figure out what version of the operating system a server is running or the type of equipment it uses. </a:t>
            </a:r>
            <a:endParaRPr lang="en-US" sz="1800" dirty="0" smtClean="0"/>
          </a:p>
          <a:p>
            <a:r>
              <a:rPr lang="en-US" sz="1800" dirty="0" smtClean="0"/>
              <a:t>Complexity </a:t>
            </a:r>
            <a:r>
              <a:rPr lang="en-US" sz="1800" dirty="0"/>
              <a:t>does not necessarily guarantee security. </a:t>
            </a:r>
            <a:r>
              <a:rPr lang="en-US" sz="1800" dirty="0" smtClean="0"/>
              <a:t>If the process or technology are too complex, misconfigurations or failure to comply can result. </a:t>
            </a:r>
            <a:r>
              <a:rPr lang="en-US" sz="1800" b="1" dirty="0" smtClean="0"/>
              <a:t>Simplicity</a:t>
            </a:r>
            <a:r>
              <a:rPr lang="en-US" sz="1800" dirty="0" smtClean="0"/>
              <a:t> can actually improve availability.</a:t>
            </a:r>
            <a:endParaRPr lang="en-US" sz="1800" dirty="0"/>
          </a:p>
        </p:txBody>
      </p:sp>
      <p:pic>
        <p:nvPicPr>
          <p:cNvPr id="3" name="Picture 2"/>
          <p:cNvPicPr>
            <a:picLocks noChangeAspect="1"/>
          </p:cNvPicPr>
          <p:nvPr/>
        </p:nvPicPr>
        <p:blipFill>
          <a:blip r:embed="rId3"/>
          <a:stretch>
            <a:fillRect/>
          </a:stretch>
        </p:blipFill>
        <p:spPr>
          <a:xfrm>
            <a:off x="5239512" y="2189398"/>
            <a:ext cx="3529584" cy="3618565"/>
          </a:xfrm>
          <a:prstGeom prst="rect">
            <a:avLst/>
          </a:prstGeom>
        </p:spPr>
      </p:pic>
    </p:spTree>
    <p:extLst>
      <p:ext uri="{BB962C8B-B14F-4D97-AF65-F5344CB8AC3E}">
        <p14:creationId xmlns:p14="http://schemas.microsoft.com/office/powerpoint/2010/main" val="4140515793"/>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b="0" dirty="0" smtClean="0"/>
              <a:t>Measures to Improve Availability</a:t>
            </a:r>
            <a:r>
              <a:rPr lang="en-US" sz="2800" dirty="0" smtClean="0">
                <a:latin typeface="Arial" charset="0"/>
              </a:rPr>
              <a:t/>
            </a:r>
            <a:br>
              <a:rPr lang="en-US" sz="2800" dirty="0" smtClean="0">
                <a:latin typeface="Arial" charset="0"/>
              </a:rPr>
            </a:br>
            <a:r>
              <a:rPr lang="en-US" sz="2800" dirty="0" smtClean="0">
                <a:latin typeface="Arial" charset="0"/>
              </a:rPr>
              <a:t>Redundancy</a:t>
            </a:r>
            <a:endParaRPr lang="en-US" sz="4400" dirty="0">
              <a:latin typeface="Arial" charset="0"/>
            </a:endParaRPr>
          </a:p>
        </p:txBody>
      </p:sp>
      <p:sp>
        <p:nvSpPr>
          <p:cNvPr id="2" name="Content Placeholder 1"/>
          <p:cNvSpPr>
            <a:spLocks noGrp="1"/>
          </p:cNvSpPr>
          <p:nvPr>
            <p:ph idx="1"/>
          </p:nvPr>
        </p:nvSpPr>
        <p:spPr>
          <a:xfrm>
            <a:off x="304800" y="1339273"/>
            <a:ext cx="5334000" cy="5246253"/>
          </a:xfrm>
        </p:spPr>
        <p:txBody>
          <a:bodyPr/>
          <a:lstStyle/>
          <a:p>
            <a:pPr marL="228600" lvl="1" indent="-171450"/>
            <a:r>
              <a:rPr lang="en-US" sz="1800" dirty="0"/>
              <a:t>A </a:t>
            </a:r>
            <a:r>
              <a:rPr lang="en-US" sz="1800" b="1" dirty="0"/>
              <a:t>single point of failure </a:t>
            </a:r>
            <a:r>
              <a:rPr lang="en-US" sz="1800" dirty="0" smtClean="0"/>
              <a:t>must be identified and addressed. A </a:t>
            </a:r>
            <a:r>
              <a:rPr lang="en-US" sz="1800" dirty="0"/>
              <a:t>single point of failure can be a </a:t>
            </a:r>
            <a:r>
              <a:rPr lang="en-US" sz="1800" dirty="0" smtClean="0"/>
              <a:t>specific </a:t>
            </a:r>
            <a:r>
              <a:rPr lang="en-US" sz="1800" dirty="0"/>
              <a:t>piece of hardware, a process, a specific piece of data, or even an essential utility. </a:t>
            </a:r>
            <a:endParaRPr lang="en-US" sz="1800" dirty="0" smtClean="0"/>
          </a:p>
          <a:p>
            <a:pPr marL="228600" lvl="1" indent="-171450">
              <a:buFont typeface="Arial" panose="020B0604020202020204" pitchFamily="34" charset="0"/>
              <a:buChar char="•"/>
            </a:pPr>
            <a:r>
              <a:rPr lang="en-US" sz="1800" dirty="0" smtClean="0"/>
              <a:t>Single </a:t>
            </a:r>
            <a:r>
              <a:rPr lang="en-US" sz="1800" dirty="0"/>
              <a:t>points of failure are the weak links in the chain that can cause disruption of the organization's operations. </a:t>
            </a:r>
            <a:endParaRPr lang="en-US" sz="1800" dirty="0" smtClean="0"/>
          </a:p>
          <a:p>
            <a:pPr marL="228600" lvl="1" indent="-171450">
              <a:buFont typeface="Arial" panose="020B0604020202020204" pitchFamily="34" charset="0"/>
              <a:buChar char="•"/>
            </a:pPr>
            <a:r>
              <a:rPr lang="en-US" sz="1800" dirty="0" smtClean="0"/>
              <a:t>Generally</a:t>
            </a:r>
            <a:r>
              <a:rPr lang="en-US" sz="1800" dirty="0"/>
              <a:t>, the solution to a single point of failure is to modify the critical operation so that it does not rely on a single element. </a:t>
            </a:r>
            <a:endParaRPr lang="en-US" sz="1800" dirty="0" smtClean="0"/>
          </a:p>
          <a:p>
            <a:pPr marL="228600" lvl="1" indent="-171450">
              <a:buFont typeface="Arial" panose="020B0604020202020204" pitchFamily="34" charset="0"/>
              <a:buChar char="•"/>
            </a:pPr>
            <a:r>
              <a:rPr lang="en-US" sz="1800" dirty="0" smtClean="0"/>
              <a:t>The </a:t>
            </a:r>
            <a:r>
              <a:rPr lang="en-US" sz="1800" dirty="0"/>
              <a:t>organization can also build redundant components into the critical operation to take over the process should one of these points fail.</a:t>
            </a:r>
          </a:p>
        </p:txBody>
      </p:sp>
      <p:pic>
        <p:nvPicPr>
          <p:cNvPr id="3" name="Picture 2"/>
          <p:cNvPicPr>
            <a:picLocks noChangeAspect="1"/>
          </p:cNvPicPr>
          <p:nvPr/>
        </p:nvPicPr>
        <p:blipFill>
          <a:blip r:embed="rId3"/>
          <a:stretch>
            <a:fillRect/>
          </a:stretch>
        </p:blipFill>
        <p:spPr>
          <a:xfrm>
            <a:off x="5743575" y="2435829"/>
            <a:ext cx="2890837" cy="2145695"/>
          </a:xfrm>
          <a:prstGeom prst="rect">
            <a:avLst/>
          </a:prstGeom>
        </p:spPr>
      </p:pic>
    </p:spTree>
    <p:extLst>
      <p:ext uri="{BB962C8B-B14F-4D97-AF65-F5344CB8AC3E}">
        <p14:creationId xmlns:p14="http://schemas.microsoft.com/office/powerpoint/2010/main" val="2666405247"/>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b="0" dirty="0" smtClean="0"/>
              <a:t>Measures to Improve Availability</a:t>
            </a:r>
            <a:r>
              <a:rPr lang="en-US" sz="2800" dirty="0" smtClean="0">
                <a:latin typeface="Arial" charset="0"/>
              </a:rPr>
              <a:t/>
            </a:r>
            <a:br>
              <a:rPr lang="en-US" sz="2800" dirty="0" smtClean="0">
                <a:latin typeface="Arial" charset="0"/>
              </a:rPr>
            </a:br>
            <a:r>
              <a:rPr lang="en-US" sz="2800" dirty="0" smtClean="0">
                <a:latin typeface="Arial" charset="0"/>
              </a:rPr>
              <a:t>Redundancy (Cont.)</a:t>
            </a:r>
            <a:endParaRPr lang="en-US" sz="4400" dirty="0">
              <a:latin typeface="Arial" charset="0"/>
            </a:endParaRPr>
          </a:p>
        </p:txBody>
      </p:sp>
      <p:sp>
        <p:nvSpPr>
          <p:cNvPr id="2" name="Content Placeholder 1"/>
          <p:cNvSpPr>
            <a:spLocks noGrp="1"/>
          </p:cNvSpPr>
          <p:nvPr>
            <p:ph idx="1"/>
          </p:nvPr>
        </p:nvSpPr>
        <p:spPr>
          <a:xfrm>
            <a:off x="397838" y="1339274"/>
            <a:ext cx="8365162" cy="2156402"/>
          </a:xfrm>
        </p:spPr>
        <p:txBody>
          <a:bodyPr/>
          <a:lstStyle/>
          <a:p>
            <a:r>
              <a:rPr lang="en-US" sz="1800" b="1" dirty="0"/>
              <a:t>N+1 redundancy </a:t>
            </a:r>
            <a:r>
              <a:rPr lang="en-US" sz="1800" dirty="0"/>
              <a:t>ensures system availability in the event of a component failure. </a:t>
            </a:r>
            <a:endParaRPr lang="en-US" sz="1800" dirty="0" smtClean="0"/>
          </a:p>
          <a:p>
            <a:r>
              <a:rPr lang="en-US" sz="1800" dirty="0" smtClean="0"/>
              <a:t>Components </a:t>
            </a:r>
            <a:r>
              <a:rPr lang="en-US" sz="1800" dirty="0"/>
              <a:t>(N) need to have at least one backup component (+1). </a:t>
            </a:r>
            <a:endParaRPr lang="en-US" sz="1800" dirty="0" smtClean="0"/>
          </a:p>
          <a:p>
            <a:r>
              <a:rPr lang="en-US" sz="1800" dirty="0" smtClean="0"/>
              <a:t>For </a:t>
            </a:r>
            <a:r>
              <a:rPr lang="en-US" sz="1800" dirty="0"/>
              <a:t>example, a car has four tires (N) and a spare tire in the trunk in case of a flat (+1</a:t>
            </a:r>
            <a:r>
              <a:rPr lang="en-US" sz="1800" dirty="0" smtClean="0"/>
              <a:t>).</a:t>
            </a:r>
          </a:p>
          <a:p>
            <a:endParaRPr lang="en-US" sz="1800" dirty="0"/>
          </a:p>
        </p:txBody>
      </p:sp>
      <p:pic>
        <p:nvPicPr>
          <p:cNvPr id="4" name="Picture 3"/>
          <p:cNvPicPr>
            <a:picLocks noChangeAspect="1"/>
          </p:cNvPicPr>
          <p:nvPr/>
        </p:nvPicPr>
        <p:blipFill>
          <a:blip r:embed="rId3"/>
          <a:stretch>
            <a:fillRect/>
          </a:stretch>
        </p:blipFill>
        <p:spPr>
          <a:xfrm>
            <a:off x="1466849" y="3382580"/>
            <a:ext cx="6010275" cy="3056320"/>
          </a:xfrm>
          <a:prstGeom prst="rect">
            <a:avLst/>
          </a:prstGeom>
        </p:spPr>
      </p:pic>
    </p:spTree>
    <p:extLst>
      <p:ext uri="{BB962C8B-B14F-4D97-AF65-F5344CB8AC3E}">
        <p14:creationId xmlns:p14="http://schemas.microsoft.com/office/powerpoint/2010/main" val="2496299364"/>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b="0" dirty="0" smtClean="0"/>
              <a:t>Measures to Improve Availability</a:t>
            </a:r>
            <a:r>
              <a:rPr lang="en-US" sz="2800" dirty="0" smtClean="0">
                <a:latin typeface="Arial" charset="0"/>
              </a:rPr>
              <a:t/>
            </a:r>
            <a:br>
              <a:rPr lang="en-US" sz="2800" dirty="0" smtClean="0">
                <a:latin typeface="Arial" charset="0"/>
              </a:rPr>
            </a:br>
            <a:r>
              <a:rPr lang="en-US" sz="2800" dirty="0" smtClean="0">
                <a:latin typeface="Arial" charset="0"/>
              </a:rPr>
              <a:t>Redundancy (Cont.)</a:t>
            </a:r>
            <a:endParaRPr lang="en-US" sz="4400" dirty="0">
              <a:latin typeface="Arial" charset="0"/>
            </a:endParaRPr>
          </a:p>
        </p:txBody>
      </p:sp>
      <p:sp>
        <p:nvSpPr>
          <p:cNvPr id="2" name="Content Placeholder 1"/>
          <p:cNvSpPr>
            <a:spLocks noGrp="1"/>
          </p:cNvSpPr>
          <p:nvPr>
            <p:ph idx="1"/>
          </p:nvPr>
        </p:nvSpPr>
        <p:spPr>
          <a:xfrm>
            <a:off x="397838" y="1339274"/>
            <a:ext cx="8365162" cy="2156402"/>
          </a:xfrm>
        </p:spPr>
        <p:txBody>
          <a:bodyPr/>
          <a:lstStyle/>
          <a:p>
            <a:r>
              <a:rPr lang="en-US" sz="1800" dirty="0"/>
              <a:t>A </a:t>
            </a:r>
            <a:r>
              <a:rPr lang="en-US" sz="1800" b="1" dirty="0"/>
              <a:t>redundant array of independent disks (RAID) </a:t>
            </a:r>
            <a:r>
              <a:rPr lang="en-US" sz="1800" dirty="0"/>
              <a:t>combines multiple physical hard drives into a single logical unit to provide data redundancy and improve performance. </a:t>
            </a:r>
            <a:endParaRPr lang="en-US" sz="1800" dirty="0" smtClean="0"/>
          </a:p>
          <a:p>
            <a:r>
              <a:rPr lang="en-US" sz="1800" dirty="0" smtClean="0"/>
              <a:t>RAID </a:t>
            </a:r>
            <a:r>
              <a:rPr lang="en-US" sz="1800" dirty="0"/>
              <a:t>takes data that is normally stored on a single disk and spreads it out among several drives. If any single disk is lost, the user can recover data from the other disks where the data also resides.</a:t>
            </a:r>
          </a:p>
          <a:p>
            <a:r>
              <a:rPr lang="en-US" sz="1800" dirty="0"/>
              <a:t>RAID can also increase the speed of data recovery. </a:t>
            </a:r>
            <a:endParaRPr lang="en-US" sz="1800" dirty="0" smtClean="0"/>
          </a:p>
          <a:p>
            <a:r>
              <a:rPr lang="en-US" sz="1800" dirty="0" smtClean="0"/>
              <a:t>Using </a:t>
            </a:r>
            <a:r>
              <a:rPr lang="en-US" sz="1800" dirty="0"/>
              <a:t>multiple drives </a:t>
            </a:r>
            <a:r>
              <a:rPr lang="en-US" sz="1800" dirty="0" smtClean="0"/>
              <a:t>makes </a:t>
            </a:r>
            <a:r>
              <a:rPr lang="en-US" sz="1800" dirty="0"/>
              <a:t>retrieving requested data </a:t>
            </a:r>
            <a:r>
              <a:rPr lang="en-US" sz="1800" dirty="0" smtClean="0"/>
              <a:t>faster, instead </a:t>
            </a:r>
            <a:r>
              <a:rPr lang="en-US" sz="1800" dirty="0"/>
              <a:t>of relying on just one disk to do the work.</a:t>
            </a:r>
          </a:p>
          <a:p>
            <a:r>
              <a:rPr lang="en-US" sz="1800" dirty="0"/>
              <a:t>A RAID solution can be either hardware-based or software-based. </a:t>
            </a:r>
            <a:r>
              <a:rPr lang="en-US" sz="1800" dirty="0" smtClean="0"/>
              <a:t>The </a:t>
            </a:r>
            <a:r>
              <a:rPr lang="en-US" sz="1800" dirty="0"/>
              <a:t>following terms describe how RAID stores data on the various disks:</a:t>
            </a:r>
          </a:p>
          <a:p>
            <a:pPr marL="623887" lvl="1" indent="-285750">
              <a:buFont typeface="Arial" panose="020B0604020202020204" pitchFamily="34" charset="0"/>
              <a:buChar char="•"/>
            </a:pPr>
            <a:r>
              <a:rPr lang="en-US" sz="1800" b="1" dirty="0"/>
              <a:t>Parity</a:t>
            </a:r>
            <a:r>
              <a:rPr lang="en-US" sz="1800" dirty="0"/>
              <a:t> - Detects data errors.</a:t>
            </a:r>
          </a:p>
          <a:p>
            <a:pPr marL="623887" lvl="1" indent="-285750">
              <a:buFont typeface="Arial" panose="020B0604020202020204" pitchFamily="34" charset="0"/>
              <a:buChar char="•"/>
            </a:pPr>
            <a:r>
              <a:rPr lang="en-US" sz="1800" b="1" dirty="0"/>
              <a:t>Striping</a:t>
            </a:r>
            <a:r>
              <a:rPr lang="en-US" sz="1800" dirty="0"/>
              <a:t> - Writes data across multiple drives.</a:t>
            </a:r>
          </a:p>
          <a:p>
            <a:pPr marL="623887" lvl="1" indent="-285750">
              <a:buFont typeface="Arial" panose="020B0604020202020204" pitchFamily="34" charset="0"/>
              <a:buChar char="•"/>
            </a:pPr>
            <a:r>
              <a:rPr lang="en-US" sz="1800" b="1" dirty="0"/>
              <a:t>Mirroring</a:t>
            </a:r>
            <a:r>
              <a:rPr lang="en-US" sz="1800" dirty="0"/>
              <a:t> - Stores duplicate data on a second drive.</a:t>
            </a:r>
          </a:p>
          <a:p>
            <a:pPr marL="0" indent="0">
              <a:buNone/>
            </a:pPr>
            <a:endParaRPr lang="en-US" sz="1800" dirty="0"/>
          </a:p>
        </p:txBody>
      </p:sp>
    </p:spTree>
    <p:extLst>
      <p:ext uri="{BB962C8B-B14F-4D97-AF65-F5344CB8AC3E}">
        <p14:creationId xmlns:p14="http://schemas.microsoft.com/office/powerpoint/2010/main" val="3932658168"/>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b="0" dirty="0" smtClean="0"/>
              <a:t>Measures to Improve Availability</a:t>
            </a:r>
            <a:r>
              <a:rPr lang="en-US" sz="2800" dirty="0" smtClean="0">
                <a:latin typeface="Arial" charset="0"/>
              </a:rPr>
              <a:t/>
            </a:r>
            <a:br>
              <a:rPr lang="en-US" sz="2800" dirty="0" smtClean="0">
                <a:latin typeface="Arial" charset="0"/>
              </a:rPr>
            </a:br>
            <a:r>
              <a:rPr lang="en-US" sz="2800" dirty="0" smtClean="0">
                <a:latin typeface="Arial" charset="0"/>
              </a:rPr>
              <a:t>Redundancy (Cont.)</a:t>
            </a:r>
            <a:endParaRPr lang="en-US" sz="4400" dirty="0">
              <a:latin typeface="Arial" charset="0"/>
            </a:endParaRPr>
          </a:p>
        </p:txBody>
      </p:sp>
      <p:sp>
        <p:nvSpPr>
          <p:cNvPr id="2" name="Content Placeholder 1"/>
          <p:cNvSpPr>
            <a:spLocks noGrp="1"/>
          </p:cNvSpPr>
          <p:nvPr>
            <p:ph idx="1"/>
          </p:nvPr>
        </p:nvSpPr>
        <p:spPr>
          <a:xfrm>
            <a:off x="397838" y="1339274"/>
            <a:ext cx="8365162" cy="2156402"/>
          </a:xfrm>
        </p:spPr>
        <p:txBody>
          <a:bodyPr/>
          <a:lstStyle/>
          <a:p>
            <a:pPr marL="0" indent="0">
              <a:buNone/>
            </a:pPr>
            <a:r>
              <a:rPr lang="en-US" sz="1800" b="1" dirty="0"/>
              <a:t>Spanning </a:t>
            </a:r>
            <a:r>
              <a:rPr lang="en-US" sz="1800" b="1" dirty="0" smtClean="0"/>
              <a:t>Tree </a:t>
            </a:r>
            <a:r>
              <a:rPr lang="en-US" sz="1800" dirty="0" smtClean="0"/>
              <a:t>is a network protocol that provides for redundancy: </a:t>
            </a:r>
          </a:p>
          <a:p>
            <a:r>
              <a:rPr lang="en-US" sz="1800" dirty="0" smtClean="0"/>
              <a:t>The </a:t>
            </a:r>
            <a:r>
              <a:rPr lang="en-US" sz="1800" dirty="0"/>
              <a:t>basic function of STP is to prevent loops on a network when switches interconnect via multiple paths. </a:t>
            </a:r>
            <a:endParaRPr lang="en-US" sz="1800" dirty="0" smtClean="0"/>
          </a:p>
          <a:p>
            <a:r>
              <a:rPr lang="en-US" sz="1800" dirty="0" smtClean="0"/>
              <a:t>STP </a:t>
            </a:r>
            <a:r>
              <a:rPr lang="en-US" sz="1800" dirty="0"/>
              <a:t>ensures that redundant physical links are loop-free. It ensures that there is only one logical path between all destinations on the network. </a:t>
            </a:r>
            <a:endParaRPr lang="en-US" sz="1800" dirty="0" smtClean="0"/>
          </a:p>
          <a:p>
            <a:r>
              <a:rPr lang="en-US" sz="1800" dirty="0" smtClean="0"/>
              <a:t>STP </a:t>
            </a:r>
            <a:r>
              <a:rPr lang="en-US" sz="1800" dirty="0"/>
              <a:t>intentionally blocks redundant paths that could cause a loop.</a:t>
            </a:r>
          </a:p>
          <a:p>
            <a:endParaRPr lang="en-US" sz="1800" dirty="0"/>
          </a:p>
        </p:txBody>
      </p:sp>
      <p:pic>
        <p:nvPicPr>
          <p:cNvPr id="3" name="Picture 2"/>
          <p:cNvPicPr>
            <a:picLocks noChangeAspect="1"/>
          </p:cNvPicPr>
          <p:nvPr/>
        </p:nvPicPr>
        <p:blipFill>
          <a:blip r:embed="rId3"/>
          <a:stretch>
            <a:fillRect/>
          </a:stretch>
        </p:blipFill>
        <p:spPr>
          <a:xfrm>
            <a:off x="2362199" y="3752236"/>
            <a:ext cx="3705225" cy="2629515"/>
          </a:xfrm>
          <a:prstGeom prst="rect">
            <a:avLst/>
          </a:prstGeom>
        </p:spPr>
      </p:pic>
    </p:spTree>
    <p:extLst>
      <p:ext uri="{BB962C8B-B14F-4D97-AF65-F5344CB8AC3E}">
        <p14:creationId xmlns:p14="http://schemas.microsoft.com/office/powerpoint/2010/main" val="621914174"/>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b="0" dirty="0" smtClean="0"/>
              <a:t>Measures to Improve Availability</a:t>
            </a:r>
            <a:r>
              <a:rPr lang="en-US" sz="2800" dirty="0" smtClean="0">
                <a:latin typeface="Arial" charset="0"/>
              </a:rPr>
              <a:t/>
            </a:r>
            <a:br>
              <a:rPr lang="en-US" sz="2800" dirty="0" smtClean="0">
                <a:latin typeface="Arial" charset="0"/>
              </a:rPr>
            </a:br>
            <a:r>
              <a:rPr lang="en-US" sz="2800" dirty="0" smtClean="0">
                <a:latin typeface="Arial" charset="0"/>
              </a:rPr>
              <a:t>Redundancy (Cont.)</a:t>
            </a:r>
            <a:endParaRPr lang="en-US" sz="4400" dirty="0">
              <a:latin typeface="Arial" charset="0"/>
            </a:endParaRPr>
          </a:p>
        </p:txBody>
      </p:sp>
      <p:sp>
        <p:nvSpPr>
          <p:cNvPr id="2" name="Content Placeholder 1"/>
          <p:cNvSpPr>
            <a:spLocks noGrp="1"/>
          </p:cNvSpPr>
          <p:nvPr>
            <p:ph idx="1"/>
          </p:nvPr>
        </p:nvSpPr>
        <p:spPr>
          <a:xfrm>
            <a:off x="397838" y="1257300"/>
            <a:ext cx="8365162" cy="1981200"/>
          </a:xfrm>
        </p:spPr>
        <p:txBody>
          <a:bodyPr/>
          <a:lstStyle/>
          <a:p>
            <a:pPr marL="0" indent="0">
              <a:buNone/>
            </a:pPr>
            <a:r>
              <a:rPr lang="en-US" sz="1800" dirty="0"/>
              <a:t>The default gateway is typically the router that provides devices access to the rest of the network or to the Internet. If there is only one router serving as the default gateway, it is a single point of failure. </a:t>
            </a:r>
            <a:r>
              <a:rPr lang="en-US" sz="1800" dirty="0" smtClean="0"/>
              <a:t>Router redundancy involves:</a:t>
            </a:r>
          </a:p>
          <a:p>
            <a:r>
              <a:rPr lang="en-US" sz="1800" dirty="0" smtClean="0"/>
              <a:t>Choosing </a:t>
            </a:r>
            <a:r>
              <a:rPr lang="en-US" sz="1800" dirty="0"/>
              <a:t>to install an additional standby router.</a:t>
            </a:r>
          </a:p>
          <a:p>
            <a:r>
              <a:rPr lang="en-US" sz="1800" dirty="0" smtClean="0"/>
              <a:t>The </a:t>
            </a:r>
            <a:r>
              <a:rPr lang="en-US" sz="1800" dirty="0"/>
              <a:t>ability of a network to dynamically recover from the failure of a </a:t>
            </a:r>
            <a:r>
              <a:rPr lang="en-US" sz="1800" dirty="0" smtClean="0"/>
              <a:t>router acting </a:t>
            </a:r>
            <a:r>
              <a:rPr lang="en-US" sz="1800" dirty="0"/>
              <a:t>as a default gateway is known as first-hop redundancy.</a:t>
            </a:r>
          </a:p>
          <a:p>
            <a:endParaRPr lang="en-US" sz="1800" dirty="0"/>
          </a:p>
        </p:txBody>
      </p:sp>
      <p:pic>
        <p:nvPicPr>
          <p:cNvPr id="4" name="Picture 3"/>
          <p:cNvPicPr>
            <a:picLocks noChangeAspect="1"/>
          </p:cNvPicPr>
          <p:nvPr/>
        </p:nvPicPr>
        <p:blipFill>
          <a:blip r:embed="rId3"/>
          <a:stretch>
            <a:fillRect/>
          </a:stretch>
        </p:blipFill>
        <p:spPr>
          <a:xfrm>
            <a:off x="2628899" y="3288424"/>
            <a:ext cx="3781426" cy="3164562"/>
          </a:xfrm>
          <a:prstGeom prst="rect">
            <a:avLst/>
          </a:prstGeom>
        </p:spPr>
      </p:pic>
    </p:spTree>
    <p:extLst>
      <p:ext uri="{BB962C8B-B14F-4D97-AF65-F5344CB8AC3E}">
        <p14:creationId xmlns:p14="http://schemas.microsoft.com/office/powerpoint/2010/main" val="909464727"/>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b="0" dirty="0" smtClean="0"/>
              <a:t>Measures to Improve Availability</a:t>
            </a:r>
            <a:r>
              <a:rPr lang="en-US" sz="2800" dirty="0" smtClean="0">
                <a:latin typeface="Arial" charset="0"/>
              </a:rPr>
              <a:t/>
            </a:r>
            <a:br>
              <a:rPr lang="en-US" sz="2800" dirty="0" smtClean="0">
                <a:latin typeface="Arial" charset="0"/>
              </a:rPr>
            </a:br>
            <a:r>
              <a:rPr lang="en-US" sz="2800" dirty="0" smtClean="0">
                <a:latin typeface="Arial" charset="0"/>
              </a:rPr>
              <a:t>Redundancy (Cont.)</a:t>
            </a:r>
            <a:endParaRPr lang="en-US" sz="4400" dirty="0">
              <a:latin typeface="Arial" charset="0"/>
            </a:endParaRPr>
          </a:p>
        </p:txBody>
      </p:sp>
      <p:sp>
        <p:nvSpPr>
          <p:cNvPr id="2" name="Content Placeholder 1"/>
          <p:cNvSpPr>
            <a:spLocks noGrp="1"/>
          </p:cNvSpPr>
          <p:nvPr>
            <p:ph idx="1"/>
          </p:nvPr>
        </p:nvSpPr>
        <p:spPr>
          <a:xfrm>
            <a:off x="397838" y="1257299"/>
            <a:ext cx="8365162" cy="5229225"/>
          </a:xfrm>
        </p:spPr>
        <p:txBody>
          <a:bodyPr/>
          <a:lstStyle/>
          <a:p>
            <a:pPr marL="0" indent="0">
              <a:buNone/>
            </a:pPr>
            <a:r>
              <a:rPr lang="en-US" sz="1800" b="1" dirty="0"/>
              <a:t>Router Redundancy Options - </a:t>
            </a:r>
            <a:r>
              <a:rPr lang="en-US" sz="1800" dirty="0"/>
              <a:t> options available for router redundancy include:</a:t>
            </a:r>
          </a:p>
          <a:p>
            <a:r>
              <a:rPr lang="en-US" sz="1800" b="1" dirty="0" smtClean="0"/>
              <a:t>Hot </a:t>
            </a:r>
            <a:r>
              <a:rPr lang="en-US" sz="1800" b="1" dirty="0"/>
              <a:t>Standby Router Protocol (HSRP)</a:t>
            </a:r>
            <a:r>
              <a:rPr lang="en-US" sz="1800" dirty="0"/>
              <a:t> - HSRP provides high network availability by providing first-hop routing redundancy. </a:t>
            </a:r>
          </a:p>
          <a:p>
            <a:r>
              <a:rPr lang="en-US" sz="1800" b="1" dirty="0"/>
              <a:t>Virtual Router Redundancy Protocol (VRRP)</a:t>
            </a:r>
            <a:r>
              <a:rPr lang="en-US" sz="1800" dirty="0"/>
              <a:t> - A VRRP router runs the VRRP protocol in conjunction with one or more other routers attached to a LAN. In a VRRP configuration, the elected router is the virtual router master, and the other routers act as backups, in case the virtual router master fails.</a:t>
            </a:r>
          </a:p>
          <a:p>
            <a:r>
              <a:rPr lang="en-US" sz="1800" b="1" dirty="0"/>
              <a:t>Gateway Load Balancing Protocol (GLBP)</a:t>
            </a:r>
            <a:r>
              <a:rPr lang="en-US" sz="1800" dirty="0"/>
              <a:t> - GLBP protects data traffic from a failed router or circuit, like HSRP and VRRP, while also allowing load balancing (also called load sharing) between a group of redundant routers</a:t>
            </a:r>
            <a:r>
              <a:rPr lang="en-US" sz="1800" dirty="0" smtClean="0"/>
              <a:t>.</a:t>
            </a:r>
          </a:p>
          <a:p>
            <a:pPr marL="0" indent="0">
              <a:buNone/>
            </a:pPr>
            <a:endParaRPr lang="en-US" sz="1800" b="1" dirty="0"/>
          </a:p>
          <a:p>
            <a:endParaRPr lang="en-US" sz="1800" dirty="0"/>
          </a:p>
        </p:txBody>
      </p:sp>
    </p:spTree>
    <p:extLst>
      <p:ext uri="{BB962C8B-B14F-4D97-AF65-F5344CB8AC3E}">
        <p14:creationId xmlns:p14="http://schemas.microsoft.com/office/powerpoint/2010/main" val="856667673"/>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b="0" dirty="0" smtClean="0"/>
              <a:t>Measures to Improve Availability</a:t>
            </a:r>
            <a:r>
              <a:rPr lang="en-US" sz="2800" dirty="0" smtClean="0">
                <a:latin typeface="Arial" charset="0"/>
              </a:rPr>
              <a:t/>
            </a:r>
            <a:br>
              <a:rPr lang="en-US" sz="2800" dirty="0" smtClean="0">
                <a:latin typeface="Arial" charset="0"/>
              </a:rPr>
            </a:br>
            <a:r>
              <a:rPr lang="en-US" sz="2800" dirty="0" smtClean="0">
                <a:latin typeface="Arial" charset="0"/>
              </a:rPr>
              <a:t>Redundancy (Cont.)</a:t>
            </a:r>
            <a:endParaRPr lang="en-US" sz="4400" dirty="0">
              <a:latin typeface="Arial" charset="0"/>
            </a:endParaRPr>
          </a:p>
        </p:txBody>
      </p:sp>
      <p:sp>
        <p:nvSpPr>
          <p:cNvPr id="2" name="Content Placeholder 1"/>
          <p:cNvSpPr>
            <a:spLocks noGrp="1"/>
          </p:cNvSpPr>
          <p:nvPr>
            <p:ph idx="1"/>
          </p:nvPr>
        </p:nvSpPr>
        <p:spPr>
          <a:xfrm>
            <a:off x="397838" y="1257299"/>
            <a:ext cx="8365162" cy="5229225"/>
          </a:xfrm>
        </p:spPr>
        <p:txBody>
          <a:bodyPr/>
          <a:lstStyle/>
          <a:p>
            <a:pPr marL="0" indent="0">
              <a:buNone/>
            </a:pPr>
            <a:r>
              <a:rPr lang="en-US" sz="1800" b="1" dirty="0" smtClean="0"/>
              <a:t>Location Redundancy - </a:t>
            </a:r>
            <a:r>
              <a:rPr lang="en-US" sz="1800" dirty="0" smtClean="0"/>
              <a:t>An </a:t>
            </a:r>
            <a:r>
              <a:rPr lang="en-US" sz="1800" dirty="0"/>
              <a:t>organization may need to consider location redundancy depending on its needs. The following outlines three forms of location </a:t>
            </a:r>
            <a:r>
              <a:rPr lang="en-US" sz="1800" dirty="0" smtClean="0"/>
              <a:t>redundancy:</a:t>
            </a:r>
            <a:endParaRPr lang="en-US" sz="1800" dirty="0"/>
          </a:p>
          <a:p>
            <a:r>
              <a:rPr lang="en-US" sz="1800" b="1" dirty="0" smtClean="0"/>
              <a:t>Synchronous - </a:t>
            </a:r>
            <a:r>
              <a:rPr lang="en-US" sz="1800" dirty="0" smtClean="0"/>
              <a:t>Synchronizes </a:t>
            </a:r>
            <a:r>
              <a:rPr lang="en-US" sz="1800" dirty="0"/>
              <a:t>both locations in real </a:t>
            </a:r>
            <a:r>
              <a:rPr lang="en-US" sz="1800" dirty="0" smtClean="0"/>
              <a:t>time, requires </a:t>
            </a:r>
            <a:r>
              <a:rPr lang="en-US" sz="1800" dirty="0"/>
              <a:t>high </a:t>
            </a:r>
            <a:r>
              <a:rPr lang="en-US" sz="1800" dirty="0" smtClean="0"/>
              <a:t>bandwidth and locations </a:t>
            </a:r>
            <a:r>
              <a:rPr lang="en-US" sz="1800" dirty="0"/>
              <a:t>must be close together to reduce </a:t>
            </a:r>
            <a:r>
              <a:rPr lang="en-US" sz="1800" dirty="0" smtClean="0"/>
              <a:t>latency.</a:t>
            </a:r>
            <a:endParaRPr lang="en-US" sz="1800" dirty="0"/>
          </a:p>
          <a:p>
            <a:r>
              <a:rPr lang="en-US" sz="1800" b="1" dirty="0"/>
              <a:t>Asynchronous </a:t>
            </a:r>
            <a:r>
              <a:rPr lang="en-US" sz="1800" b="1" dirty="0" smtClean="0"/>
              <a:t>Replication - </a:t>
            </a:r>
            <a:r>
              <a:rPr lang="en-US" sz="1800" dirty="0" smtClean="0"/>
              <a:t>Not </a:t>
            </a:r>
            <a:r>
              <a:rPr lang="en-US" sz="1800" dirty="0"/>
              <a:t>synchronized in real time but close to </a:t>
            </a:r>
            <a:r>
              <a:rPr lang="en-US" sz="1800" dirty="0" smtClean="0"/>
              <a:t>it, requires </a:t>
            </a:r>
            <a:r>
              <a:rPr lang="en-US" sz="1800" dirty="0"/>
              <a:t>less </a:t>
            </a:r>
            <a:r>
              <a:rPr lang="en-US" sz="1800" dirty="0" smtClean="0"/>
              <a:t>bandwidth and sites </a:t>
            </a:r>
            <a:r>
              <a:rPr lang="en-US" sz="1800" dirty="0"/>
              <a:t>can be further apart because latency is less of an </a:t>
            </a:r>
            <a:r>
              <a:rPr lang="en-US" sz="1800" dirty="0" smtClean="0"/>
              <a:t>issue.</a:t>
            </a:r>
            <a:endParaRPr lang="en-US" sz="1800" dirty="0"/>
          </a:p>
          <a:p>
            <a:r>
              <a:rPr lang="en-US" sz="1800" b="1" dirty="0" smtClean="0"/>
              <a:t>Point-in-time-Replicatio</a:t>
            </a:r>
            <a:r>
              <a:rPr lang="en-US" sz="1800" dirty="0" smtClean="0"/>
              <a:t>n - Updates </a:t>
            </a:r>
            <a:r>
              <a:rPr lang="en-US" sz="1800" dirty="0"/>
              <a:t>the backup data location </a:t>
            </a:r>
            <a:r>
              <a:rPr lang="en-US" sz="1800" dirty="0" smtClean="0"/>
              <a:t>periodically and is the most </a:t>
            </a:r>
            <a:r>
              <a:rPr lang="en-US" sz="1800" dirty="0"/>
              <a:t>bandwidth conservative </a:t>
            </a:r>
            <a:r>
              <a:rPr lang="en-US" sz="1800" dirty="0" smtClean="0"/>
              <a:t>option because </a:t>
            </a:r>
            <a:r>
              <a:rPr lang="en-US" sz="1800" dirty="0"/>
              <a:t>it does not require a constant </a:t>
            </a:r>
            <a:r>
              <a:rPr lang="en-US" sz="1800" dirty="0" smtClean="0"/>
              <a:t>connection.</a:t>
            </a:r>
            <a:endParaRPr lang="en-US" sz="1800" dirty="0"/>
          </a:p>
          <a:p>
            <a:pPr marL="0" indent="0">
              <a:buNone/>
            </a:pPr>
            <a:endParaRPr lang="en-US" sz="1800" b="1" dirty="0"/>
          </a:p>
          <a:p>
            <a:endParaRPr lang="en-US" sz="1800" dirty="0"/>
          </a:p>
        </p:txBody>
      </p:sp>
    </p:spTree>
    <p:extLst>
      <p:ext uri="{BB962C8B-B14F-4D97-AF65-F5344CB8AC3E}">
        <p14:creationId xmlns:p14="http://schemas.microsoft.com/office/powerpoint/2010/main" val="3058072484"/>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b="0" dirty="0" smtClean="0"/>
              <a:t>Measures to Improve Availability</a:t>
            </a:r>
            <a:r>
              <a:rPr lang="en-US" sz="2800" dirty="0" smtClean="0">
                <a:latin typeface="Arial" charset="0"/>
              </a:rPr>
              <a:t/>
            </a:r>
            <a:br>
              <a:rPr lang="en-US" sz="2800" dirty="0" smtClean="0">
                <a:latin typeface="Arial" charset="0"/>
              </a:rPr>
            </a:br>
            <a:r>
              <a:rPr lang="en-US" sz="2800" dirty="0" smtClean="0">
                <a:latin typeface="Arial" charset="0"/>
              </a:rPr>
              <a:t>System Resilience</a:t>
            </a:r>
            <a:endParaRPr lang="en-US" sz="4400" dirty="0">
              <a:latin typeface="Arial" charset="0"/>
            </a:endParaRPr>
          </a:p>
        </p:txBody>
      </p:sp>
      <p:sp>
        <p:nvSpPr>
          <p:cNvPr id="2" name="Content Placeholder 1"/>
          <p:cNvSpPr>
            <a:spLocks noGrp="1"/>
          </p:cNvSpPr>
          <p:nvPr>
            <p:ph idx="1"/>
          </p:nvPr>
        </p:nvSpPr>
        <p:spPr>
          <a:xfrm>
            <a:off x="397838" y="1339274"/>
            <a:ext cx="8330526" cy="2194502"/>
          </a:xfrm>
        </p:spPr>
        <p:txBody>
          <a:bodyPr/>
          <a:lstStyle/>
          <a:p>
            <a:pPr marL="0" indent="0">
              <a:buNone/>
            </a:pPr>
            <a:r>
              <a:rPr lang="en-US" sz="1800" dirty="0" smtClean="0"/>
              <a:t>Resiliency defines </a:t>
            </a:r>
            <a:r>
              <a:rPr lang="en-US" sz="1800" dirty="0"/>
              <a:t>the methods and configurations used to make a system or network tolerant of failure. </a:t>
            </a:r>
            <a:r>
              <a:rPr lang="en-US" sz="1800" dirty="0" smtClean="0"/>
              <a:t>Routing </a:t>
            </a:r>
            <a:r>
              <a:rPr lang="en-US" sz="1800" dirty="0"/>
              <a:t>protocols </a:t>
            </a:r>
            <a:r>
              <a:rPr lang="en-US" sz="1800" dirty="0" smtClean="0"/>
              <a:t>provide resiliency. Resilient </a:t>
            </a:r>
            <a:r>
              <a:rPr lang="en-US" sz="1800" dirty="0"/>
              <a:t>design is more than just adding redundancy. </a:t>
            </a:r>
            <a:r>
              <a:rPr lang="en-US" sz="1800" dirty="0" smtClean="0"/>
              <a:t>Resiliency is </a:t>
            </a:r>
            <a:r>
              <a:rPr lang="en-US" sz="1800" dirty="0"/>
              <a:t>critical to understand the business needs of the organization, and then incorporate redundancy to create a resilient network</a:t>
            </a:r>
            <a:r>
              <a:rPr lang="en-US" sz="1800" dirty="0" smtClean="0"/>
              <a:t>.</a:t>
            </a:r>
          </a:p>
          <a:p>
            <a:pPr marL="0" indent="0">
              <a:buNone/>
            </a:pPr>
            <a:endParaRPr lang="en-US" sz="1800" dirty="0"/>
          </a:p>
          <a:p>
            <a:pPr marL="338137" lvl="1" indent="0"/>
            <a:endParaRPr lang="en-US" sz="1800" dirty="0"/>
          </a:p>
        </p:txBody>
      </p:sp>
    </p:spTree>
    <p:extLst>
      <p:ext uri="{BB962C8B-B14F-4D97-AF65-F5344CB8AC3E}">
        <p14:creationId xmlns:p14="http://schemas.microsoft.com/office/powerpoint/2010/main" val="1243973049"/>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7" y="2263775"/>
            <a:ext cx="4339280" cy="1481138"/>
          </a:xfrm>
        </p:spPr>
        <p:txBody>
          <a:bodyPr/>
          <a:lstStyle/>
          <a:p>
            <a:pPr eaLnBrk="1" hangingPunct="1"/>
            <a:r>
              <a:rPr lang="en-US" sz="2400" dirty="0" smtClean="0"/>
              <a:t>6.3 </a:t>
            </a:r>
            <a:r>
              <a:rPr lang="en-US" sz="2400" dirty="0"/>
              <a:t>Incident </a:t>
            </a:r>
            <a:r>
              <a:rPr lang="en-US" sz="2400" dirty="0" smtClean="0"/>
              <a:t>Response Phases</a:t>
            </a:r>
            <a:endParaRPr lang="en-US" sz="2400" dirty="0"/>
          </a:p>
        </p:txBody>
      </p:sp>
    </p:spTree>
    <p:extLst>
      <p:ext uri="{BB962C8B-B14F-4D97-AF65-F5344CB8AC3E}">
        <p14:creationId xmlns:p14="http://schemas.microsoft.com/office/powerpoint/2010/main" val="814020540"/>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8" y="2155592"/>
            <a:ext cx="4189413" cy="1838248"/>
          </a:xfrm>
          <a:prstGeom prst="rect">
            <a:avLst/>
          </a:prstGeom>
          <a:noFill/>
          <a:ln w="9525" algn="ctr">
            <a:noFill/>
            <a:miter lim="800000"/>
            <a:headEnd/>
            <a:tailEnd/>
          </a:ln>
        </p:spPr>
        <p:txBody>
          <a:bodyPr lIns="82124" tIns="41061" rIns="82124" bIns="41061" anchor="ctr"/>
          <a:lstStyle/>
          <a:p>
            <a:pPr algn="l" defTabSz="814388">
              <a:defRPr/>
            </a:pPr>
            <a:r>
              <a:rPr lang="en-US" kern="0" dirty="0" smtClean="0">
                <a:solidFill>
                  <a:schemeClr val="bg1"/>
                </a:solidFill>
                <a:latin typeface="+mj-lt"/>
                <a:ea typeface="+mj-ea"/>
                <a:cs typeface="+mj-cs"/>
              </a:rPr>
              <a:t>Cybersecurity </a:t>
            </a:r>
            <a:r>
              <a:rPr lang="en-US" kern="0" dirty="0">
                <a:solidFill>
                  <a:schemeClr val="bg1"/>
                </a:solidFill>
                <a:latin typeface="+mj-lt"/>
                <a:ea typeface="+mj-ea"/>
                <a:cs typeface="+mj-cs"/>
              </a:rPr>
              <a:t>Essentials </a:t>
            </a:r>
            <a:r>
              <a:rPr lang="en-US" kern="0" dirty="0" smtClean="0">
                <a:solidFill>
                  <a:schemeClr val="bg1"/>
                </a:solidFill>
                <a:latin typeface="+mj-lt"/>
                <a:ea typeface="+mj-ea"/>
                <a:cs typeface="+mj-cs"/>
              </a:rPr>
              <a:t>v1.1</a:t>
            </a:r>
            <a:endParaRPr lang="en-US" kern="0" dirty="0">
              <a:solidFill>
                <a:schemeClr val="bg1"/>
              </a:solidFill>
              <a:latin typeface="+mj-lt"/>
              <a:ea typeface="+mj-ea"/>
              <a:cs typeface="+mj-cs"/>
            </a:endParaRPr>
          </a:p>
          <a:p>
            <a:pPr algn="l" defTabSz="814388">
              <a:lnSpc>
                <a:spcPct val="90000"/>
              </a:lnSpc>
              <a:defRPr/>
            </a:pPr>
            <a:r>
              <a:rPr lang="en-US" b="0" kern="0" dirty="0" smtClean="0">
                <a:solidFill>
                  <a:schemeClr val="bg1"/>
                </a:solidFill>
                <a:latin typeface="+mj-lt"/>
                <a:ea typeface="+mj-ea"/>
                <a:cs typeface="+mj-cs"/>
              </a:rPr>
              <a:t>Planning Guide</a:t>
            </a:r>
          </a:p>
          <a:p>
            <a:pPr algn="l" defTabSz="814388">
              <a:defRPr/>
            </a:pPr>
            <a:r>
              <a:rPr lang="en-US" b="0" dirty="0" smtClean="0">
                <a:solidFill>
                  <a:schemeClr val="bg1"/>
                </a:solidFill>
                <a:latin typeface="Arial" pitchFamily="34" charset="0"/>
                <a:cs typeface="Arial" pitchFamily="34" charset="0"/>
              </a:rPr>
              <a:t>Chapter 6: The Five Nines Concept</a:t>
            </a:r>
            <a:endParaRPr lang="en-US" b="0" kern="0" dirty="0">
              <a:solidFill>
                <a:schemeClr val="bg1"/>
              </a:solidFill>
              <a:latin typeface="+mj-lt"/>
              <a:ea typeface="+mj-ea"/>
              <a:cs typeface="+mj-cs"/>
            </a:endParaRPr>
          </a:p>
        </p:txBody>
      </p:sp>
    </p:spTree>
    <p:extLst>
      <p:ext uri="{BB962C8B-B14F-4D97-AF65-F5344CB8AC3E}">
        <p14:creationId xmlns:p14="http://schemas.microsoft.com/office/powerpoint/2010/main" val="3725981340"/>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24808"/>
          </a:xfrm>
        </p:spPr>
        <p:txBody>
          <a:bodyPr/>
          <a:lstStyle/>
          <a:p>
            <a:pPr eaLnBrk="1" hangingPunct="1"/>
            <a:r>
              <a:rPr lang="en-US" sz="1800" dirty="0"/>
              <a:t>Incident </a:t>
            </a:r>
            <a:r>
              <a:rPr lang="en-US" sz="1800" dirty="0" smtClean="0"/>
              <a:t>Response</a:t>
            </a:r>
            <a:r>
              <a:rPr lang="en-US" sz="2800" dirty="0" smtClean="0">
                <a:latin typeface="Arial" charset="0"/>
              </a:rPr>
              <a:t/>
            </a:r>
            <a:br>
              <a:rPr lang="en-US" sz="2800" dirty="0" smtClean="0">
                <a:latin typeface="Arial" charset="0"/>
              </a:rPr>
            </a:br>
            <a:r>
              <a:rPr lang="en-US" sz="2800" dirty="0" smtClean="0">
                <a:latin typeface="Arial" charset="0"/>
              </a:rPr>
              <a:t>Incident Response Phases</a:t>
            </a:r>
            <a:endParaRPr lang="en-US" sz="4400" dirty="0">
              <a:latin typeface="Arial" charset="0"/>
            </a:endParaRPr>
          </a:p>
        </p:txBody>
      </p:sp>
      <p:sp>
        <p:nvSpPr>
          <p:cNvPr id="2" name="Content Placeholder 1"/>
          <p:cNvSpPr>
            <a:spLocks noGrp="1"/>
          </p:cNvSpPr>
          <p:nvPr>
            <p:ph idx="1"/>
          </p:nvPr>
        </p:nvSpPr>
        <p:spPr>
          <a:xfrm>
            <a:off x="213110" y="1219200"/>
            <a:ext cx="8071908" cy="5107171"/>
          </a:xfrm>
        </p:spPr>
        <p:txBody>
          <a:bodyPr/>
          <a:lstStyle/>
          <a:p>
            <a:pPr marL="0" indent="0">
              <a:buNone/>
            </a:pPr>
            <a:r>
              <a:rPr lang="en-US" sz="1800" dirty="0"/>
              <a:t>Incident response </a:t>
            </a:r>
            <a:r>
              <a:rPr lang="en-US" sz="1800" dirty="0" smtClean="0"/>
              <a:t>defines </a:t>
            </a:r>
            <a:r>
              <a:rPr lang="en-US" sz="1800" dirty="0"/>
              <a:t>the procedures that an organization follows after an event occurs outside the normal range. </a:t>
            </a:r>
            <a:r>
              <a:rPr lang="en-US" sz="1800" dirty="0" smtClean="0"/>
              <a:t>When </a:t>
            </a:r>
            <a:r>
              <a:rPr lang="en-US" sz="1800" dirty="0"/>
              <a:t>an incident occurs, the organization must know how to respond. </a:t>
            </a:r>
            <a:r>
              <a:rPr lang="en-US" sz="1800" dirty="0" smtClean="0"/>
              <a:t>Organizations </a:t>
            </a:r>
            <a:r>
              <a:rPr lang="en-US" sz="1800" dirty="0"/>
              <a:t>needs to develop an incident response plan and put together a Computer Security Incident Response Team (CSIRT) to manage the response. </a:t>
            </a:r>
            <a:r>
              <a:rPr lang="en-US" sz="1800" dirty="0" smtClean="0"/>
              <a:t>Incident response has consist of four phases:</a:t>
            </a:r>
          </a:p>
          <a:p>
            <a:pPr marL="342900" indent="-342900">
              <a:buFont typeface="+mj-lt"/>
              <a:buAutoNum type="arabicPeriod"/>
            </a:pPr>
            <a:r>
              <a:rPr lang="en-US" sz="1800" b="1" dirty="0" smtClean="0"/>
              <a:t>Preparation </a:t>
            </a:r>
            <a:r>
              <a:rPr lang="en-US" sz="1800" dirty="0" smtClean="0"/>
              <a:t>– planning for potential incidents</a:t>
            </a:r>
          </a:p>
          <a:p>
            <a:pPr marL="342900" indent="-342900">
              <a:buFont typeface="+mj-lt"/>
              <a:buAutoNum type="arabicPeriod"/>
            </a:pPr>
            <a:r>
              <a:rPr lang="en-US" sz="1800" b="1" dirty="0"/>
              <a:t>Detection and </a:t>
            </a:r>
            <a:r>
              <a:rPr lang="en-US" sz="1800" b="1" dirty="0" smtClean="0"/>
              <a:t>Analysis </a:t>
            </a:r>
            <a:r>
              <a:rPr lang="en-US" sz="1800" dirty="0" smtClean="0"/>
              <a:t>- discovering </a:t>
            </a:r>
            <a:r>
              <a:rPr lang="en-US" sz="1800" dirty="0"/>
              <a:t>the </a:t>
            </a:r>
            <a:r>
              <a:rPr lang="en-US" sz="1800" dirty="0" smtClean="0"/>
              <a:t>incident</a:t>
            </a:r>
            <a:endParaRPr lang="en-US" sz="1800" dirty="0"/>
          </a:p>
          <a:p>
            <a:pPr marL="342900" indent="-342900">
              <a:buFont typeface="+mj-lt"/>
              <a:buAutoNum type="arabicPeriod"/>
            </a:pPr>
            <a:r>
              <a:rPr lang="en-US" sz="1800" b="1" dirty="0"/>
              <a:t>Containment and Eradication, and </a:t>
            </a:r>
            <a:r>
              <a:rPr lang="en-US" sz="1800" b="1" dirty="0" smtClean="0"/>
              <a:t>Recovery </a:t>
            </a:r>
            <a:r>
              <a:rPr lang="en-US" sz="1800" dirty="0" smtClean="0"/>
              <a:t>- efforts to immediately contain or eradicate the threat and begin recovery efforts</a:t>
            </a:r>
          </a:p>
          <a:p>
            <a:pPr marL="342900" indent="-342900">
              <a:buFont typeface="+mj-lt"/>
              <a:buAutoNum type="arabicPeriod"/>
            </a:pPr>
            <a:r>
              <a:rPr lang="en-US" sz="1800" b="1" dirty="0"/>
              <a:t>Post-Incident </a:t>
            </a:r>
            <a:r>
              <a:rPr lang="en-US" sz="1800" b="1" dirty="0" smtClean="0"/>
              <a:t>Follow-Up </a:t>
            </a:r>
            <a:r>
              <a:rPr lang="en-US" sz="1800" dirty="0" smtClean="0"/>
              <a:t>– investigate the </a:t>
            </a:r>
            <a:r>
              <a:rPr lang="en-US" sz="1800" dirty="0"/>
              <a:t>cause of the incident and ask </a:t>
            </a:r>
            <a:r>
              <a:rPr lang="en-US" sz="1800" dirty="0" smtClean="0"/>
              <a:t>questions to better understand the nature of the threat</a:t>
            </a:r>
            <a:endParaRPr lang="en-US" sz="1800" dirty="0"/>
          </a:p>
          <a:p>
            <a:pPr marL="342900" indent="-342900">
              <a:buFont typeface="+mj-lt"/>
              <a:buAutoNum type="arabicPeriod"/>
            </a:pPr>
            <a:endParaRPr lang="en-US" sz="1800" dirty="0" smtClean="0"/>
          </a:p>
          <a:p>
            <a:endParaRPr lang="en-US" sz="1800" dirty="0" smtClean="0"/>
          </a:p>
          <a:p>
            <a:pPr marL="0" indent="0">
              <a:buNone/>
            </a:pPr>
            <a:endParaRPr lang="en-US" sz="1800" dirty="0" smtClean="0"/>
          </a:p>
        </p:txBody>
      </p:sp>
    </p:spTree>
    <p:extLst>
      <p:ext uri="{BB962C8B-B14F-4D97-AF65-F5344CB8AC3E}">
        <p14:creationId xmlns:p14="http://schemas.microsoft.com/office/powerpoint/2010/main" val="3010128681"/>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15572"/>
          </a:xfrm>
        </p:spPr>
        <p:txBody>
          <a:bodyPr/>
          <a:lstStyle/>
          <a:p>
            <a:pPr eaLnBrk="1" hangingPunct="1"/>
            <a:r>
              <a:rPr lang="en-US" sz="1800" dirty="0"/>
              <a:t>Incident </a:t>
            </a:r>
            <a:r>
              <a:rPr lang="en-US" sz="1800" dirty="0" smtClean="0"/>
              <a:t>Response</a:t>
            </a:r>
            <a:r>
              <a:rPr lang="en-US" sz="2800" dirty="0" smtClean="0">
                <a:latin typeface="Arial" charset="0"/>
              </a:rPr>
              <a:t/>
            </a:r>
            <a:br>
              <a:rPr lang="en-US" sz="2800" dirty="0" smtClean="0">
                <a:latin typeface="Arial" charset="0"/>
              </a:rPr>
            </a:br>
            <a:r>
              <a:rPr lang="en-US" sz="2800" dirty="0" smtClean="0">
                <a:latin typeface="Arial" charset="0"/>
              </a:rPr>
              <a:t>Incident Response Technologies</a:t>
            </a:r>
            <a:endParaRPr lang="en-US" sz="4400" dirty="0">
              <a:latin typeface="Arial" charset="0"/>
            </a:endParaRPr>
          </a:p>
        </p:txBody>
      </p:sp>
      <p:sp>
        <p:nvSpPr>
          <p:cNvPr id="2" name="Content Placeholder 1"/>
          <p:cNvSpPr>
            <a:spLocks noGrp="1"/>
          </p:cNvSpPr>
          <p:nvPr>
            <p:ph idx="1"/>
          </p:nvPr>
        </p:nvSpPr>
        <p:spPr>
          <a:xfrm>
            <a:off x="213110" y="1209964"/>
            <a:ext cx="8071908" cy="4847936"/>
          </a:xfrm>
        </p:spPr>
        <p:txBody>
          <a:bodyPr/>
          <a:lstStyle/>
          <a:p>
            <a:pPr marL="0" indent="0">
              <a:buNone/>
            </a:pPr>
            <a:r>
              <a:rPr lang="en-US" sz="1800" dirty="0" smtClean="0"/>
              <a:t>There are many technologies that are used to implement an incident response:</a:t>
            </a:r>
          </a:p>
          <a:p>
            <a:r>
              <a:rPr lang="en-US" sz="1800" b="1" dirty="0" smtClean="0"/>
              <a:t>Network </a:t>
            </a:r>
            <a:r>
              <a:rPr lang="en-US" sz="1800" b="1" dirty="0"/>
              <a:t>Admission Control (NAC) </a:t>
            </a:r>
            <a:r>
              <a:rPr lang="en-US" sz="1800" dirty="0" smtClean="0"/>
              <a:t>- allows network access for authorized </a:t>
            </a:r>
            <a:r>
              <a:rPr lang="en-US" sz="1800" dirty="0"/>
              <a:t>users with compliant </a:t>
            </a:r>
            <a:r>
              <a:rPr lang="en-US" sz="1800" dirty="0" smtClean="0"/>
              <a:t>systems. </a:t>
            </a:r>
            <a:r>
              <a:rPr lang="en-US" sz="1800" dirty="0"/>
              <a:t>A compliant system meets all of the policy requirements of the organization. </a:t>
            </a:r>
            <a:endParaRPr lang="en-US" sz="1800" dirty="0" smtClean="0"/>
          </a:p>
          <a:p>
            <a:r>
              <a:rPr lang="en-US" sz="1800" b="1" dirty="0"/>
              <a:t>Intrusion Detection Systems (IDSs) </a:t>
            </a:r>
            <a:r>
              <a:rPr lang="en-US" sz="1800" dirty="0" smtClean="0"/>
              <a:t>- monitor </a:t>
            </a:r>
            <a:r>
              <a:rPr lang="en-US" sz="1800" dirty="0"/>
              <a:t>the traffic on a network. IDS </a:t>
            </a:r>
            <a:r>
              <a:rPr lang="en-US" sz="1800" dirty="0" smtClean="0"/>
              <a:t>systems are passive. </a:t>
            </a:r>
          </a:p>
          <a:p>
            <a:r>
              <a:rPr lang="en-US" sz="1800" b="1" dirty="0"/>
              <a:t>Intrusion Prevention </a:t>
            </a:r>
            <a:r>
              <a:rPr lang="en-US" sz="1800" b="1" dirty="0" smtClean="0"/>
              <a:t>Systems </a:t>
            </a:r>
            <a:r>
              <a:rPr lang="en-US" sz="1800" dirty="0" smtClean="0"/>
              <a:t>- operates </a:t>
            </a:r>
            <a:r>
              <a:rPr lang="en-US" sz="1800" dirty="0"/>
              <a:t>in inline mode. </a:t>
            </a:r>
            <a:r>
              <a:rPr lang="en-US" sz="1800" dirty="0" smtClean="0"/>
              <a:t>It </a:t>
            </a:r>
            <a:r>
              <a:rPr lang="en-US" sz="1800" dirty="0"/>
              <a:t>can detect and immediately address a network problem.</a:t>
            </a:r>
          </a:p>
          <a:p>
            <a:r>
              <a:rPr lang="en-US" sz="1800" b="1" dirty="0"/>
              <a:t>NetFlow and </a:t>
            </a:r>
            <a:r>
              <a:rPr lang="en-US" sz="1800" b="1" dirty="0" smtClean="0"/>
              <a:t>IPFIX </a:t>
            </a:r>
            <a:r>
              <a:rPr lang="en-US" sz="1800" dirty="0" smtClean="0"/>
              <a:t>- NetFlow is </a:t>
            </a:r>
            <a:r>
              <a:rPr lang="en-US" sz="1800" dirty="0"/>
              <a:t>a Cisco IOS technology that provides statistics on packets flowing through a Cisco router or multilayer switch. </a:t>
            </a:r>
            <a:r>
              <a:rPr lang="en-US" sz="1800" dirty="0" smtClean="0"/>
              <a:t>The </a:t>
            </a:r>
            <a:r>
              <a:rPr lang="en-US" sz="1800" dirty="0"/>
              <a:t>Internet Engineering Task Force (IETF) used Cisco’s NetFlow Version 9 as the basis for IP Flow Information Export (IPFIX</a:t>
            </a:r>
            <a:r>
              <a:rPr lang="en-US" sz="1800" dirty="0" smtClean="0"/>
              <a:t>).</a:t>
            </a:r>
          </a:p>
          <a:p>
            <a:r>
              <a:rPr lang="en-US" sz="1800" b="1" dirty="0"/>
              <a:t>Advanced Threat </a:t>
            </a:r>
            <a:r>
              <a:rPr lang="en-US" sz="1800" b="1" dirty="0" smtClean="0"/>
              <a:t>Intelligence </a:t>
            </a:r>
            <a:r>
              <a:rPr lang="en-US" sz="1800" dirty="0" smtClean="0"/>
              <a:t>- can </a:t>
            </a:r>
            <a:r>
              <a:rPr lang="en-US" sz="1800" dirty="0"/>
              <a:t>help organizations detect attacks during one of the stages of the cyberattack </a:t>
            </a:r>
            <a:r>
              <a:rPr lang="en-US" sz="1800" dirty="0" smtClean="0"/>
              <a:t>(and </a:t>
            </a:r>
            <a:r>
              <a:rPr lang="en-US" sz="1800" dirty="0"/>
              <a:t>sometimes before with the right </a:t>
            </a:r>
            <a:r>
              <a:rPr lang="en-US" sz="1800" dirty="0" smtClean="0"/>
              <a:t>information).</a:t>
            </a:r>
            <a:endParaRPr lang="en-US" sz="1800" dirty="0"/>
          </a:p>
          <a:p>
            <a:endParaRPr lang="en-US" sz="1800" dirty="0"/>
          </a:p>
          <a:p>
            <a:endParaRPr lang="en-US" sz="1800" dirty="0" smtClean="0"/>
          </a:p>
        </p:txBody>
      </p:sp>
    </p:spTree>
    <p:extLst>
      <p:ext uri="{BB962C8B-B14F-4D97-AF65-F5344CB8AC3E}">
        <p14:creationId xmlns:p14="http://schemas.microsoft.com/office/powerpoint/2010/main" val="1874630823"/>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7" y="2263775"/>
            <a:ext cx="4339280" cy="1481138"/>
          </a:xfrm>
        </p:spPr>
        <p:txBody>
          <a:bodyPr/>
          <a:lstStyle/>
          <a:p>
            <a:pPr eaLnBrk="1" hangingPunct="1"/>
            <a:r>
              <a:rPr lang="en-US" sz="2400" dirty="0" smtClean="0"/>
              <a:t>6.4 Disaster Recovery</a:t>
            </a:r>
            <a:endParaRPr lang="en-US" sz="2400" dirty="0"/>
          </a:p>
        </p:txBody>
      </p:sp>
    </p:spTree>
    <p:extLst>
      <p:ext uri="{BB962C8B-B14F-4D97-AF65-F5344CB8AC3E}">
        <p14:creationId xmlns:p14="http://schemas.microsoft.com/office/powerpoint/2010/main" val="1232946051"/>
      </p:ext>
    </p:extLst>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38200"/>
          </a:xfrm>
        </p:spPr>
        <p:txBody>
          <a:bodyPr/>
          <a:lstStyle/>
          <a:p>
            <a:r>
              <a:rPr lang="en-US" sz="1800" b="0" dirty="0" smtClean="0"/>
              <a:t>Disaster Recovery</a:t>
            </a:r>
            <a:br>
              <a:rPr lang="en-US" sz="1800" b="0" dirty="0" smtClean="0"/>
            </a:br>
            <a:r>
              <a:rPr lang="en-US" b="0" dirty="0" smtClean="0"/>
              <a:t>Disaster Recovery Planning</a:t>
            </a:r>
            <a:endParaRPr lang="en-US" b="0" dirty="0"/>
          </a:p>
        </p:txBody>
      </p:sp>
      <p:sp>
        <p:nvSpPr>
          <p:cNvPr id="2" name="Content Placeholder 1"/>
          <p:cNvSpPr>
            <a:spLocks noGrp="1"/>
          </p:cNvSpPr>
          <p:nvPr>
            <p:ph idx="1"/>
          </p:nvPr>
        </p:nvSpPr>
        <p:spPr>
          <a:xfrm>
            <a:off x="274655" y="1232592"/>
            <a:ext cx="8097820" cy="4786870"/>
          </a:xfrm>
        </p:spPr>
        <p:txBody>
          <a:bodyPr/>
          <a:lstStyle/>
          <a:p>
            <a:pPr marL="0" indent="0">
              <a:buNone/>
            </a:pPr>
            <a:r>
              <a:rPr lang="en-US" sz="1800" b="1" dirty="0" smtClean="0"/>
              <a:t>Types </a:t>
            </a:r>
            <a:r>
              <a:rPr lang="en-US" sz="1800" b="1" dirty="0"/>
              <a:t>of </a:t>
            </a:r>
            <a:r>
              <a:rPr lang="en-US" sz="1800" b="1" dirty="0" smtClean="0"/>
              <a:t>Disasters </a:t>
            </a:r>
            <a:r>
              <a:rPr lang="en-US" sz="1800" dirty="0" smtClean="0"/>
              <a:t>- It </a:t>
            </a:r>
            <a:r>
              <a:rPr lang="en-US" sz="1800" dirty="0"/>
              <a:t>is critical to keep an organization functioning when a disaster occurs. A disaster includes any natural or human-caused event that damages assets or property and impairs the ability for the organization to continue operating.</a:t>
            </a:r>
          </a:p>
          <a:p>
            <a:r>
              <a:rPr lang="en-US" sz="1800" b="1" dirty="0"/>
              <a:t>Natural </a:t>
            </a:r>
            <a:r>
              <a:rPr lang="en-US" sz="1800" b="1" dirty="0" smtClean="0"/>
              <a:t>Disasters - </a:t>
            </a:r>
            <a:r>
              <a:rPr lang="en-US" sz="1800" dirty="0"/>
              <a:t>g</a:t>
            </a:r>
            <a:r>
              <a:rPr lang="en-US" sz="1800" dirty="0" smtClean="0"/>
              <a:t>eological </a:t>
            </a:r>
            <a:r>
              <a:rPr lang="en-US" sz="1800" dirty="0"/>
              <a:t>disasters </a:t>
            </a:r>
            <a:r>
              <a:rPr lang="en-US" sz="1800" dirty="0" smtClean="0"/>
              <a:t>(earthquakes</a:t>
            </a:r>
            <a:r>
              <a:rPr lang="en-US" sz="1800" dirty="0"/>
              <a:t>, landslides, volcanoes, and </a:t>
            </a:r>
            <a:r>
              <a:rPr lang="en-US" sz="1800" dirty="0" smtClean="0"/>
              <a:t>tsunamis), meteorological </a:t>
            </a:r>
            <a:r>
              <a:rPr lang="en-US" sz="1800" dirty="0"/>
              <a:t>disasters </a:t>
            </a:r>
            <a:r>
              <a:rPr lang="en-US" sz="1800" dirty="0" smtClean="0"/>
              <a:t>(hurricanes</a:t>
            </a:r>
            <a:r>
              <a:rPr lang="en-US" sz="1800" dirty="0"/>
              <a:t>, tornadoes, snow storms, lightning, and </a:t>
            </a:r>
            <a:r>
              <a:rPr lang="en-US" sz="1800" dirty="0" smtClean="0"/>
              <a:t>hail), health </a:t>
            </a:r>
            <a:r>
              <a:rPr lang="en-US" sz="1800" dirty="0"/>
              <a:t>disasters </a:t>
            </a:r>
            <a:r>
              <a:rPr lang="en-US" sz="1800" dirty="0" smtClean="0"/>
              <a:t>(widespread </a:t>
            </a:r>
            <a:r>
              <a:rPr lang="en-US" sz="1800" dirty="0"/>
              <a:t>illnesses, quarantines, and </a:t>
            </a:r>
            <a:r>
              <a:rPr lang="en-US" sz="1800" dirty="0" smtClean="0"/>
              <a:t>pandemics) and miscellaneous </a:t>
            </a:r>
            <a:r>
              <a:rPr lang="en-US" sz="1800" dirty="0"/>
              <a:t>disasters </a:t>
            </a:r>
            <a:r>
              <a:rPr lang="en-US" sz="1800" dirty="0" smtClean="0"/>
              <a:t>(fires</a:t>
            </a:r>
            <a:r>
              <a:rPr lang="en-US" sz="1800" dirty="0"/>
              <a:t>, floods, solar storms, and </a:t>
            </a:r>
            <a:r>
              <a:rPr lang="en-US" sz="1800" dirty="0" smtClean="0"/>
              <a:t>avalanches).</a:t>
            </a:r>
            <a:endParaRPr lang="en-US" sz="1800" dirty="0"/>
          </a:p>
          <a:p>
            <a:r>
              <a:rPr lang="en-US" sz="1800" b="1" dirty="0"/>
              <a:t>Human-caused </a:t>
            </a:r>
            <a:r>
              <a:rPr lang="en-US" sz="1800" b="1" dirty="0" smtClean="0"/>
              <a:t>Disasters - </a:t>
            </a:r>
            <a:r>
              <a:rPr lang="en-US" sz="1800" dirty="0" smtClean="0"/>
              <a:t>Human-caused </a:t>
            </a:r>
            <a:r>
              <a:rPr lang="en-US" sz="1800" dirty="0"/>
              <a:t>disasters </a:t>
            </a:r>
            <a:r>
              <a:rPr lang="en-US" sz="1800" dirty="0" smtClean="0"/>
              <a:t>- labor </a:t>
            </a:r>
            <a:r>
              <a:rPr lang="en-US" sz="1800" dirty="0"/>
              <a:t>events </a:t>
            </a:r>
            <a:r>
              <a:rPr lang="en-US" sz="1800" dirty="0" smtClean="0"/>
              <a:t>(strikes</a:t>
            </a:r>
            <a:r>
              <a:rPr lang="en-US" sz="1800" dirty="0"/>
              <a:t>, walkouts, and </a:t>
            </a:r>
            <a:r>
              <a:rPr lang="en-US" sz="1800" dirty="0" smtClean="0"/>
              <a:t>slowdowns), social-political </a:t>
            </a:r>
            <a:r>
              <a:rPr lang="en-US" sz="1800" dirty="0"/>
              <a:t>events </a:t>
            </a:r>
            <a:r>
              <a:rPr lang="en-US" sz="1800" dirty="0" smtClean="0"/>
              <a:t>(vandalism</a:t>
            </a:r>
            <a:r>
              <a:rPr lang="en-US" sz="1800" dirty="0"/>
              <a:t>, blockades, protests, sabotage, terrorism, and </a:t>
            </a:r>
            <a:r>
              <a:rPr lang="en-US" sz="1800" dirty="0" smtClean="0"/>
              <a:t>war), materials </a:t>
            </a:r>
            <a:r>
              <a:rPr lang="en-US" sz="1800" dirty="0"/>
              <a:t>events </a:t>
            </a:r>
            <a:r>
              <a:rPr lang="en-US" sz="1800" dirty="0" smtClean="0"/>
              <a:t>(hazardous </a:t>
            </a:r>
            <a:r>
              <a:rPr lang="en-US" sz="1800" dirty="0"/>
              <a:t>spills and </a:t>
            </a:r>
            <a:r>
              <a:rPr lang="en-US" sz="1800" dirty="0" smtClean="0"/>
              <a:t>fires) and utilities </a:t>
            </a:r>
            <a:r>
              <a:rPr lang="en-US" sz="1800" dirty="0"/>
              <a:t>disruptions </a:t>
            </a:r>
            <a:r>
              <a:rPr lang="en-US" sz="1800" dirty="0" smtClean="0"/>
              <a:t>(power </a:t>
            </a:r>
            <a:r>
              <a:rPr lang="en-US" sz="1800" dirty="0"/>
              <a:t>failures, communication outages, fuel shortages, and radioactive </a:t>
            </a:r>
            <a:r>
              <a:rPr lang="en-US" sz="1800" dirty="0" smtClean="0"/>
              <a:t>fallout)</a:t>
            </a:r>
            <a:endParaRPr lang="en-US" sz="1800" dirty="0"/>
          </a:p>
          <a:p>
            <a:endParaRPr lang="en-US" sz="1800" dirty="0"/>
          </a:p>
        </p:txBody>
      </p:sp>
    </p:spTree>
    <p:extLst>
      <p:ext uri="{BB962C8B-B14F-4D97-AF65-F5344CB8AC3E}">
        <p14:creationId xmlns:p14="http://schemas.microsoft.com/office/powerpoint/2010/main" val="768346920"/>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r>
              <a:rPr lang="en-US" dirty="0">
                <a:latin typeface="Arial" charset="0"/>
              </a:rPr>
              <a:t/>
            </a:r>
            <a:br>
              <a:rPr lang="en-US" dirty="0">
                <a:latin typeface="Arial" charset="0"/>
              </a:rPr>
            </a:br>
            <a:r>
              <a:rPr lang="en-US" sz="1800" b="0" dirty="0" smtClean="0"/>
              <a:t>Disaster Recovery</a:t>
            </a:r>
            <a:r>
              <a:rPr lang="en-US" sz="1800" dirty="0" smtClean="0">
                <a:latin typeface="Arial" charset="0"/>
              </a:rPr>
              <a:t/>
            </a:r>
            <a:br>
              <a:rPr lang="en-US" sz="1800" dirty="0" smtClean="0">
                <a:latin typeface="Arial" charset="0"/>
              </a:rPr>
            </a:br>
            <a:r>
              <a:rPr lang="en-US" sz="2800" b="0" dirty="0" smtClean="0"/>
              <a:t>Business Continuity Planning</a:t>
            </a:r>
            <a:endParaRPr lang="en-US" sz="2800" dirty="0">
              <a:latin typeface="Arial" charset="0"/>
            </a:endParaRPr>
          </a:p>
        </p:txBody>
      </p:sp>
      <p:sp>
        <p:nvSpPr>
          <p:cNvPr id="2" name="Content Placeholder 1"/>
          <p:cNvSpPr>
            <a:spLocks noGrp="1"/>
          </p:cNvSpPr>
          <p:nvPr>
            <p:ph idx="1"/>
          </p:nvPr>
        </p:nvSpPr>
        <p:spPr>
          <a:xfrm>
            <a:off x="465763" y="1209675"/>
            <a:ext cx="7773362" cy="5113189"/>
          </a:xfrm>
        </p:spPr>
        <p:txBody>
          <a:bodyPr/>
          <a:lstStyle/>
          <a:p>
            <a:pPr marL="0" indent="0">
              <a:buNone/>
            </a:pPr>
            <a:r>
              <a:rPr lang="en-US" sz="1800" b="1" dirty="0"/>
              <a:t>Need for Business </a:t>
            </a:r>
            <a:r>
              <a:rPr lang="en-US" sz="1800" b="1" dirty="0" smtClean="0"/>
              <a:t>Continuity - </a:t>
            </a:r>
            <a:r>
              <a:rPr lang="en-US" sz="1800" dirty="0" smtClean="0"/>
              <a:t>Business </a:t>
            </a:r>
            <a:r>
              <a:rPr lang="en-US" sz="1800" dirty="0"/>
              <a:t>continuity is one of the most important concepts in computer security. Even though companies do whatever they can to prevent disasters and loss of data, it is impossible to predict every </a:t>
            </a:r>
            <a:r>
              <a:rPr lang="en-US" sz="1800" dirty="0" smtClean="0"/>
              <a:t>scenario</a:t>
            </a:r>
            <a:r>
              <a:rPr lang="en-US" sz="1800" dirty="0"/>
              <a:t>. It is important for companies to have plans in place that ensure business continuity regardless of what may occur. </a:t>
            </a:r>
            <a:endParaRPr lang="en-US" sz="1800" dirty="0" smtClean="0"/>
          </a:p>
          <a:p>
            <a:pPr marL="0" indent="0">
              <a:buNone/>
            </a:pPr>
            <a:r>
              <a:rPr lang="en-US" sz="1800" b="1" dirty="0"/>
              <a:t>Business Continuity </a:t>
            </a:r>
            <a:r>
              <a:rPr lang="en-US" sz="1800" b="1" dirty="0" smtClean="0"/>
              <a:t>Considerations - </a:t>
            </a:r>
            <a:r>
              <a:rPr lang="en-US" sz="1800" dirty="0" smtClean="0"/>
              <a:t>Business </a:t>
            </a:r>
            <a:r>
              <a:rPr lang="en-US" sz="1800" dirty="0"/>
              <a:t>continuity controls are more than just backing up data and providing redundant hardware. Business Continuity </a:t>
            </a:r>
            <a:r>
              <a:rPr lang="en-US" sz="1800" dirty="0" smtClean="0"/>
              <a:t>Considerations should include: </a:t>
            </a:r>
          </a:p>
          <a:p>
            <a:r>
              <a:rPr lang="en-US" sz="1800" dirty="0" smtClean="0"/>
              <a:t>Documenting configurations</a:t>
            </a:r>
            <a:endParaRPr lang="en-US" sz="1800" dirty="0"/>
          </a:p>
          <a:p>
            <a:r>
              <a:rPr lang="en-US" sz="1800" dirty="0" smtClean="0"/>
              <a:t>Establishing </a:t>
            </a:r>
            <a:r>
              <a:rPr lang="en-US" sz="1800" dirty="0"/>
              <a:t>alternate communications channels </a:t>
            </a:r>
            <a:endParaRPr lang="en-US" sz="1800" dirty="0" smtClean="0"/>
          </a:p>
          <a:p>
            <a:r>
              <a:rPr lang="en-US" sz="1800" dirty="0" smtClean="0"/>
              <a:t>Providing </a:t>
            </a:r>
            <a:r>
              <a:rPr lang="en-US" sz="1800" dirty="0"/>
              <a:t>power</a:t>
            </a:r>
          </a:p>
          <a:p>
            <a:r>
              <a:rPr lang="en-US" sz="1800" dirty="0" smtClean="0"/>
              <a:t>Identifying </a:t>
            </a:r>
            <a:r>
              <a:rPr lang="en-US" sz="1800" dirty="0"/>
              <a:t>all dependencies for applications and processes </a:t>
            </a:r>
            <a:endParaRPr lang="en-US" sz="1800" dirty="0" smtClean="0"/>
          </a:p>
          <a:p>
            <a:r>
              <a:rPr lang="en-US" sz="1800" dirty="0" smtClean="0"/>
              <a:t>Understanding </a:t>
            </a:r>
            <a:r>
              <a:rPr lang="en-US" sz="1800" dirty="0"/>
              <a:t>how to carry out automated tasks manually</a:t>
            </a:r>
          </a:p>
          <a:p>
            <a:pPr marL="0" indent="0">
              <a:buNone/>
            </a:pPr>
            <a:endParaRPr lang="en-US" sz="1800" dirty="0" smtClean="0"/>
          </a:p>
          <a:p>
            <a:endParaRPr lang="en-US" sz="2000" dirty="0"/>
          </a:p>
        </p:txBody>
      </p:sp>
    </p:spTree>
    <p:extLst>
      <p:ext uri="{BB962C8B-B14F-4D97-AF65-F5344CB8AC3E}">
        <p14:creationId xmlns:p14="http://schemas.microsoft.com/office/powerpoint/2010/main" val="1247276670"/>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r>
              <a:rPr lang="en-US" dirty="0">
                <a:latin typeface="Arial" charset="0"/>
              </a:rPr>
              <a:t/>
            </a:r>
            <a:br>
              <a:rPr lang="en-US" dirty="0">
                <a:latin typeface="Arial" charset="0"/>
              </a:rPr>
            </a:br>
            <a:r>
              <a:rPr lang="en-US" sz="1800" b="0" dirty="0" smtClean="0"/>
              <a:t>Disaster Recovery</a:t>
            </a:r>
            <a:r>
              <a:rPr lang="en-US" sz="1800" dirty="0" smtClean="0">
                <a:latin typeface="Arial" charset="0"/>
              </a:rPr>
              <a:t/>
            </a:r>
            <a:br>
              <a:rPr lang="en-US" sz="1800" dirty="0" smtClean="0">
                <a:latin typeface="Arial" charset="0"/>
              </a:rPr>
            </a:br>
            <a:r>
              <a:rPr lang="en-US" sz="2800" b="0" dirty="0" smtClean="0"/>
              <a:t>Business Continuity Planning</a:t>
            </a:r>
            <a:endParaRPr lang="en-US" sz="2800" dirty="0">
              <a:latin typeface="Arial" charset="0"/>
            </a:endParaRPr>
          </a:p>
        </p:txBody>
      </p:sp>
      <p:sp>
        <p:nvSpPr>
          <p:cNvPr id="2" name="Content Placeholder 1"/>
          <p:cNvSpPr>
            <a:spLocks noGrp="1"/>
          </p:cNvSpPr>
          <p:nvPr>
            <p:ph idx="1"/>
          </p:nvPr>
        </p:nvSpPr>
        <p:spPr>
          <a:xfrm>
            <a:off x="465763" y="1209675"/>
            <a:ext cx="7773362" cy="5113189"/>
          </a:xfrm>
        </p:spPr>
        <p:txBody>
          <a:bodyPr/>
          <a:lstStyle/>
          <a:p>
            <a:pPr marL="0" indent="0">
              <a:buNone/>
            </a:pPr>
            <a:r>
              <a:rPr lang="en-US" sz="1800" b="1" dirty="0"/>
              <a:t>Business Continuity Best Practices</a:t>
            </a:r>
          </a:p>
          <a:p>
            <a:pPr marL="342900" indent="-342900">
              <a:buFont typeface="+mj-lt"/>
              <a:buAutoNum type="arabicPeriod"/>
            </a:pPr>
            <a:r>
              <a:rPr lang="en-US" sz="1800" dirty="0" smtClean="0"/>
              <a:t>Write </a:t>
            </a:r>
            <a:r>
              <a:rPr lang="en-US" sz="1800" dirty="0"/>
              <a:t>a policy that </a:t>
            </a:r>
            <a:r>
              <a:rPr lang="en-US" sz="1800" dirty="0" smtClean="0"/>
              <a:t>provides </a:t>
            </a:r>
            <a:r>
              <a:rPr lang="en-US" sz="1800" dirty="0"/>
              <a:t>guidance to develop the business continuity plan and assigns roles to carry out the tasks.</a:t>
            </a:r>
          </a:p>
          <a:p>
            <a:pPr marL="342900" indent="-342900">
              <a:buFont typeface="+mj-lt"/>
              <a:buAutoNum type="arabicPeriod"/>
            </a:pPr>
            <a:r>
              <a:rPr lang="en-US" sz="1800" dirty="0" smtClean="0"/>
              <a:t>Identify </a:t>
            </a:r>
            <a:r>
              <a:rPr lang="en-US" sz="1800" dirty="0"/>
              <a:t>critical systems and </a:t>
            </a:r>
            <a:r>
              <a:rPr lang="en-US" sz="1800" dirty="0" smtClean="0"/>
              <a:t>processes, </a:t>
            </a:r>
            <a:r>
              <a:rPr lang="en-US" sz="1800" dirty="0"/>
              <a:t>and prioritize them based on necessity.</a:t>
            </a:r>
          </a:p>
          <a:p>
            <a:pPr marL="342900" indent="-342900">
              <a:buFont typeface="+mj-lt"/>
              <a:buAutoNum type="arabicPeriod"/>
            </a:pPr>
            <a:r>
              <a:rPr lang="en-US" sz="1800" dirty="0" smtClean="0"/>
              <a:t>Identify </a:t>
            </a:r>
            <a:r>
              <a:rPr lang="en-US" sz="1800" dirty="0"/>
              <a:t>vulnerabilities, threats, and calculate risks.</a:t>
            </a:r>
          </a:p>
          <a:p>
            <a:pPr marL="342900" indent="-342900">
              <a:buFont typeface="+mj-lt"/>
              <a:buAutoNum type="arabicPeriod"/>
            </a:pPr>
            <a:r>
              <a:rPr lang="en-US" sz="1800" dirty="0" smtClean="0"/>
              <a:t>Identify </a:t>
            </a:r>
            <a:r>
              <a:rPr lang="en-US" sz="1800" dirty="0"/>
              <a:t>and implement controls and countermeasures to reduce risk.</a:t>
            </a:r>
          </a:p>
          <a:p>
            <a:pPr marL="342900" indent="-342900">
              <a:buFont typeface="+mj-lt"/>
              <a:buAutoNum type="arabicPeriod"/>
            </a:pPr>
            <a:r>
              <a:rPr lang="en-US" sz="1800" dirty="0" smtClean="0"/>
              <a:t>Devise </a:t>
            </a:r>
            <a:r>
              <a:rPr lang="en-US" sz="1800" dirty="0"/>
              <a:t>methods to bring back critical systems quickly.</a:t>
            </a:r>
          </a:p>
          <a:p>
            <a:pPr marL="342900" indent="-342900">
              <a:buFont typeface="+mj-lt"/>
              <a:buAutoNum type="arabicPeriod"/>
            </a:pPr>
            <a:r>
              <a:rPr lang="en-US" sz="1800" dirty="0" smtClean="0"/>
              <a:t>Write </a:t>
            </a:r>
            <a:r>
              <a:rPr lang="en-US" sz="1800" dirty="0"/>
              <a:t>procedures to keep the organization functioning </a:t>
            </a:r>
            <a:r>
              <a:rPr lang="en-US" sz="1800" dirty="0" smtClean="0"/>
              <a:t>when in </a:t>
            </a:r>
            <a:r>
              <a:rPr lang="en-US" sz="1800" dirty="0"/>
              <a:t>a chaotic state.</a:t>
            </a:r>
          </a:p>
          <a:p>
            <a:pPr marL="342900" indent="-342900">
              <a:buFont typeface="+mj-lt"/>
              <a:buAutoNum type="arabicPeriod"/>
            </a:pPr>
            <a:r>
              <a:rPr lang="en-US" sz="1800" dirty="0" smtClean="0"/>
              <a:t>Test </a:t>
            </a:r>
            <a:r>
              <a:rPr lang="en-US" sz="1800" dirty="0"/>
              <a:t>the plan.</a:t>
            </a:r>
          </a:p>
          <a:p>
            <a:pPr marL="342900" indent="-342900">
              <a:buFont typeface="+mj-lt"/>
              <a:buAutoNum type="arabicPeriod"/>
            </a:pPr>
            <a:r>
              <a:rPr lang="en-US" sz="1800" dirty="0" smtClean="0"/>
              <a:t>Update </a:t>
            </a:r>
            <a:r>
              <a:rPr lang="en-US" sz="1800" dirty="0"/>
              <a:t>the plan regularly.</a:t>
            </a:r>
          </a:p>
          <a:p>
            <a:pPr marL="0" indent="0">
              <a:buNone/>
            </a:pPr>
            <a:endParaRPr lang="en-US" sz="1800" dirty="0" smtClean="0"/>
          </a:p>
          <a:p>
            <a:endParaRPr lang="en-US" sz="2000" dirty="0"/>
          </a:p>
        </p:txBody>
      </p:sp>
    </p:spTree>
    <p:extLst>
      <p:ext uri="{BB962C8B-B14F-4D97-AF65-F5344CB8AC3E}">
        <p14:creationId xmlns:p14="http://schemas.microsoft.com/office/powerpoint/2010/main" val="1874931020"/>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58524" cy="1481138"/>
          </a:xfrm>
        </p:spPr>
        <p:txBody>
          <a:bodyPr/>
          <a:lstStyle/>
          <a:p>
            <a:pPr eaLnBrk="1" hangingPunct="1"/>
            <a:r>
              <a:rPr lang="en-US" sz="2400" dirty="0" smtClean="0"/>
              <a:t>6.5  Chapter Summary</a:t>
            </a:r>
            <a:endParaRPr lang="en-US" sz="2400" dirty="0"/>
          </a:p>
        </p:txBody>
      </p:sp>
    </p:spTree>
    <p:extLst>
      <p:ext uri="{BB962C8B-B14F-4D97-AF65-F5344CB8AC3E}">
        <p14:creationId xmlns:p14="http://schemas.microsoft.com/office/powerpoint/2010/main" val="1818553580"/>
      </p:ext>
    </p:extLst>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539502"/>
            <a:ext cx="8600517" cy="414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sz="1800" dirty="0"/>
              <a:t>This chapter began by explaining the concept of five nines, a high availability standard that allows for 5.26 minutes of downtime per year. </a:t>
            </a:r>
            <a:endParaRPr lang="en-US" sz="1800" dirty="0" smtClean="0"/>
          </a:p>
          <a:p>
            <a:r>
              <a:rPr lang="en-US" sz="1800" dirty="0" smtClean="0"/>
              <a:t>The </a:t>
            </a:r>
            <a:r>
              <a:rPr lang="en-US" sz="1800" dirty="0"/>
              <a:t>chapter discussed the various approaches that organizations take to ensure system availability. </a:t>
            </a:r>
            <a:endParaRPr lang="en-US" sz="1800" dirty="0" smtClean="0"/>
          </a:p>
          <a:p>
            <a:r>
              <a:rPr lang="en-US" sz="1800" dirty="0" smtClean="0"/>
              <a:t>Solid </a:t>
            </a:r>
            <a:r>
              <a:rPr lang="en-US" sz="1800" dirty="0"/>
              <a:t>system design includes accommodating measures that provide redundancy and resiliency so that an organization can recover quickly and continue operation.</a:t>
            </a:r>
          </a:p>
          <a:p>
            <a:r>
              <a:rPr lang="en-US" sz="1800" dirty="0"/>
              <a:t>The chapter also discussed how an organization responds to an incident by establishing procedures that it follows after an event occurs. </a:t>
            </a:r>
            <a:endParaRPr lang="en-US" sz="1800" dirty="0" smtClean="0"/>
          </a:p>
          <a:p>
            <a:r>
              <a:rPr lang="en-US" sz="1800" dirty="0" smtClean="0"/>
              <a:t>The </a:t>
            </a:r>
            <a:r>
              <a:rPr lang="en-US" sz="1800" dirty="0"/>
              <a:t>chapter concluded with a discussion of disaster recovery and business continuity planning.</a:t>
            </a:r>
          </a:p>
        </p:txBody>
      </p:sp>
      <p:sp>
        <p:nvSpPr>
          <p:cNvPr id="21505" name="Rectangle 2"/>
          <p:cNvSpPr>
            <a:spLocks noGrp="1" noChangeArrowheads="1"/>
          </p:cNvSpPr>
          <p:nvPr>
            <p:ph type="title"/>
          </p:nvPr>
        </p:nvSpPr>
        <p:spPr/>
        <p:txBody>
          <a:bodyPr/>
          <a:lstStyle/>
          <a:p>
            <a:pPr eaLnBrk="1" hangingPunct="1"/>
            <a:r>
              <a:rPr lang="en-US" sz="1800" dirty="0" smtClean="0">
                <a:latin typeface="Arial" charset="0"/>
              </a:rPr>
              <a:t>Chapter Summary</a:t>
            </a:r>
            <a:r>
              <a:rPr lang="en-US" dirty="0" smtClean="0">
                <a:latin typeface="Arial" charset="0"/>
              </a:rPr>
              <a:t/>
            </a:r>
            <a:br>
              <a:rPr lang="en-US" dirty="0" smtClean="0">
                <a:latin typeface="Arial" charset="0"/>
              </a:rPr>
            </a:br>
            <a:r>
              <a:rPr lang="en-US" dirty="0" smtClean="0">
                <a:latin typeface="Arial" charset="0"/>
              </a:rPr>
              <a:t>Summary</a:t>
            </a:r>
            <a:endParaRPr lang="en-US" dirty="0">
              <a:latin typeface="Arial" charset="0"/>
            </a:endParaRPr>
          </a:p>
        </p:txBody>
      </p:sp>
    </p:spTree>
    <p:extLst>
      <p:ext uri="{BB962C8B-B14F-4D97-AF65-F5344CB8AC3E}">
        <p14:creationId xmlns:p14="http://schemas.microsoft.com/office/powerpoint/2010/main" val="2497760924"/>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dirty="0"/>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dirty="0"/>
          </a:p>
        </p:txBody>
      </p:sp>
    </p:spTree>
    <p:extLst>
      <p:ext uri="{BB962C8B-B14F-4D97-AF65-F5344CB8AC3E}">
        <p14:creationId xmlns:p14="http://schemas.microsoft.com/office/powerpoint/2010/main" val="725382621"/>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6: Activities</a:t>
            </a:r>
          </a:p>
        </p:txBody>
      </p:sp>
      <p:sp>
        <p:nvSpPr>
          <p:cNvPr id="6147" name="Rectangle 34"/>
          <p:cNvSpPr>
            <a:spLocks noGrp="1" noChangeArrowheads="1"/>
          </p:cNvSpPr>
          <p:nvPr>
            <p:ph type="body" idx="4294967295"/>
          </p:nvPr>
        </p:nvSpPr>
        <p:spPr>
          <a:xfrm>
            <a:off x="701937" y="1632031"/>
            <a:ext cx="7940675" cy="4605454"/>
          </a:xfrm>
        </p:spPr>
        <p:txBody>
          <a:bodyPr/>
          <a:lstStyle/>
          <a:p>
            <a:pPr marL="0" indent="0" eaLnBrk="1" hangingPunct="1">
              <a:spcBef>
                <a:spcPct val="30000"/>
              </a:spcBef>
              <a:buNone/>
            </a:pPr>
            <a:r>
              <a:rPr lang="en-US" sz="2000" dirty="0" smtClean="0"/>
              <a:t>What activities are associated with this chapter?</a:t>
            </a:r>
          </a:p>
          <a:p>
            <a:pPr marL="0" indent="0" eaLnBrk="1" hangingPunct="1">
              <a:spcBef>
                <a:spcPct val="30000"/>
              </a:spcBef>
              <a:buNone/>
            </a:pPr>
            <a:endParaRPr lang="en-US" sz="2000" dirty="0" smtClean="0"/>
          </a:p>
          <a:p>
            <a:pPr marL="0" indent="0" eaLnBrk="1" hangingPunct="1">
              <a:spcBef>
                <a:spcPct val="30000"/>
              </a:spcBef>
              <a:buNone/>
            </a:pPr>
            <a:endParaRPr lang="en-US" sz="2000" dirty="0" smtClean="0"/>
          </a:p>
          <a:p>
            <a:pPr marL="119063" indent="0" eaLnBrk="1" hangingPunct="1">
              <a:spcBef>
                <a:spcPct val="30000"/>
              </a:spcBef>
              <a:buNone/>
            </a:pPr>
            <a:endParaRPr lang="en-US" sz="2000" dirty="0" smtClean="0"/>
          </a:p>
          <a:p>
            <a:pPr marL="119063" indent="0" eaLnBrk="1" hangingPunct="1">
              <a:spcBef>
                <a:spcPct val="30000"/>
              </a:spcBef>
              <a:buNone/>
            </a:pPr>
            <a:endParaRPr lang="en-US" sz="2000" dirty="0"/>
          </a:p>
          <a:p>
            <a:pPr marL="119063" indent="0" eaLnBrk="1" hangingPunct="1">
              <a:spcBef>
                <a:spcPct val="30000"/>
              </a:spcBef>
              <a:buNone/>
            </a:pPr>
            <a:endParaRPr lang="en-US" sz="2000" dirty="0" smtClean="0"/>
          </a:p>
          <a:p>
            <a:pPr marL="119063" indent="0" eaLnBrk="1" hangingPunct="1">
              <a:spcBef>
                <a:spcPct val="30000"/>
              </a:spcBef>
              <a:buNone/>
            </a:pPr>
            <a:endParaRPr lang="en-US" sz="2000" dirty="0"/>
          </a:p>
          <a:p>
            <a:pPr marL="0" indent="0" eaLnBrk="1" hangingPunct="1">
              <a:spcBef>
                <a:spcPct val="30000"/>
              </a:spcBef>
              <a:buNone/>
            </a:pPr>
            <a:endParaRPr lang="en-US" sz="2000" dirty="0" smtClean="0"/>
          </a:p>
          <a:p>
            <a:pPr marL="0" indent="0" eaLnBrk="1" hangingPunct="1">
              <a:spcBef>
                <a:spcPct val="30000"/>
              </a:spcBef>
              <a:buNone/>
            </a:pPr>
            <a:r>
              <a:rPr lang="en-US" dirty="0"/>
              <a:t>The password used in the Packet Tracer activities in this chapter is: </a:t>
            </a:r>
            <a:r>
              <a:rPr lang="en-US" dirty="0">
                <a:solidFill>
                  <a:srgbClr val="00B0F0"/>
                </a:solidFill>
              </a:rPr>
              <a:t>PT_cyber1</a:t>
            </a:r>
          </a:p>
          <a:p>
            <a:pPr marL="0" lvl="0" indent="0" eaLnBrk="1" hangingPunct="1">
              <a:spcBef>
                <a:spcPct val="30000"/>
              </a:spcBef>
              <a:buNone/>
            </a:pPr>
            <a:endParaRPr lang="en-US" sz="1100" i="1" dirty="0">
              <a:solidFill>
                <a:srgbClr val="00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901001916"/>
              </p:ext>
            </p:extLst>
          </p:nvPr>
        </p:nvGraphicFramePr>
        <p:xfrm>
          <a:off x="701937" y="2062019"/>
          <a:ext cx="7683527" cy="24942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3619527">
                  <a:extLst>
                    <a:ext uri="{9D8B030D-6E8A-4147-A177-3AD203B41FA5}">
                      <a16:colId xmlns:a16="http://schemas.microsoft.com/office/drawing/2014/main" val="20002"/>
                    </a:ext>
                  </a:extLst>
                </a:gridCol>
              </a:tblGrid>
              <a:tr h="370840">
                <a:tc>
                  <a:txBody>
                    <a:bodyPr/>
                    <a:lstStyle/>
                    <a:p>
                      <a:r>
                        <a:rPr lang="en-US" dirty="0" smtClean="0"/>
                        <a:t>Page Number</a:t>
                      </a:r>
                      <a:endParaRPr lang="en-US" dirty="0"/>
                    </a:p>
                  </a:txBody>
                  <a:tcPr/>
                </a:tc>
                <a:tc>
                  <a:txBody>
                    <a:bodyPr/>
                    <a:lstStyle/>
                    <a:p>
                      <a:r>
                        <a:rPr lang="en-US" dirty="0" smtClean="0"/>
                        <a:t>Activity Type</a:t>
                      </a:r>
                      <a:endParaRPr lang="en-US" dirty="0"/>
                    </a:p>
                  </a:txBody>
                  <a:tcPr/>
                </a:tc>
                <a:tc>
                  <a:txBody>
                    <a:bodyPr/>
                    <a:lstStyle/>
                    <a:p>
                      <a:r>
                        <a:rPr lang="en-US" dirty="0" smtClean="0"/>
                        <a:t>Activity Name</a:t>
                      </a:r>
                      <a:endParaRPr lang="en-US" dirty="0"/>
                    </a:p>
                  </a:txBody>
                  <a:tcPr/>
                </a:tc>
                <a:extLst>
                  <a:ext uri="{0D108BD9-81ED-4DB2-BD59-A6C34878D82A}">
                    <a16:rowId xmlns:a16="http://schemas.microsoft.com/office/drawing/2014/main" val="10000"/>
                  </a:ext>
                </a:extLst>
              </a:tr>
              <a:tr h="370840">
                <a:tc>
                  <a:txBody>
                    <a:bodyPr/>
                    <a:lstStyle/>
                    <a:p>
                      <a:r>
                        <a:rPr lang="en-US" dirty="0" smtClean="0"/>
                        <a:t>6.2.1.7</a:t>
                      </a:r>
                      <a:endParaRPr lang="en-US" dirty="0"/>
                    </a:p>
                  </a:txBody>
                  <a:tcPr/>
                </a:tc>
                <a:tc>
                  <a:txBody>
                    <a:bodyPr/>
                    <a:lstStyle/>
                    <a:p>
                      <a:r>
                        <a:rPr lang="en-US" dirty="0" smtClean="0"/>
                        <a:t>IA</a:t>
                      </a:r>
                      <a:endParaRPr lang="en-US" dirty="0"/>
                    </a:p>
                  </a:txBody>
                  <a:tcPr/>
                </a:tc>
                <a:tc>
                  <a:txBody>
                    <a:bodyPr/>
                    <a:lstStyle/>
                    <a:p>
                      <a:r>
                        <a:rPr lang="en-US" dirty="0" smtClean="0"/>
                        <a:t>Perform an Asset</a:t>
                      </a:r>
                      <a:r>
                        <a:rPr lang="en-US" baseline="0" dirty="0" smtClean="0"/>
                        <a:t> Risk Analysis</a:t>
                      </a:r>
                      <a:endParaRPr lang="en-US" dirty="0"/>
                    </a:p>
                  </a:txBody>
                  <a:tcPr/>
                </a:tc>
                <a:extLst>
                  <a:ext uri="{0D108BD9-81ED-4DB2-BD59-A6C34878D82A}">
                    <a16:rowId xmlns:a16="http://schemas.microsoft.com/office/drawing/2014/main" val="10001"/>
                  </a:ext>
                </a:extLst>
              </a:tr>
              <a:tr h="370840">
                <a:tc>
                  <a:txBody>
                    <a:bodyPr/>
                    <a:lstStyle/>
                    <a:p>
                      <a:r>
                        <a:rPr lang="en-US" dirty="0" smtClean="0"/>
                        <a:t>6.2.2.6</a:t>
                      </a:r>
                      <a:endParaRPr lang="en-US" dirty="0"/>
                    </a:p>
                  </a:txBody>
                  <a:tcPr/>
                </a:tc>
                <a:tc>
                  <a:txBody>
                    <a:bodyPr/>
                    <a:lstStyle/>
                    <a:p>
                      <a:r>
                        <a:rPr lang="en-US" dirty="0" smtClean="0"/>
                        <a:t>IA</a:t>
                      </a:r>
                      <a:endParaRPr lang="en-US" dirty="0"/>
                    </a:p>
                  </a:txBody>
                  <a:tcPr/>
                </a:tc>
                <a:tc>
                  <a:txBody>
                    <a:bodyPr/>
                    <a:lstStyle/>
                    <a:p>
                      <a:r>
                        <a:rPr lang="en-US" dirty="0" smtClean="0"/>
                        <a:t>Identify the Layers of Defense</a:t>
                      </a:r>
                      <a:endParaRPr lang="en-US" dirty="0"/>
                    </a:p>
                  </a:txBody>
                  <a:tcPr/>
                </a:tc>
                <a:extLst>
                  <a:ext uri="{0D108BD9-81ED-4DB2-BD59-A6C34878D82A}">
                    <a16:rowId xmlns:a16="http://schemas.microsoft.com/office/drawing/2014/main" val="10002"/>
                  </a:ext>
                </a:extLst>
              </a:tr>
              <a:tr h="370840">
                <a:tc>
                  <a:txBody>
                    <a:bodyPr/>
                    <a:lstStyle/>
                    <a:p>
                      <a:r>
                        <a:rPr lang="en-US" dirty="0" smtClean="0"/>
                        <a:t>6.2.3.8</a:t>
                      </a:r>
                      <a:endParaRPr lang="en-US" dirty="0"/>
                    </a:p>
                  </a:txBody>
                  <a:tcPr/>
                </a:tc>
                <a:tc>
                  <a:txBody>
                    <a:bodyPr/>
                    <a:lstStyle/>
                    <a:p>
                      <a:r>
                        <a:rPr lang="en-US" dirty="0" smtClean="0"/>
                        <a:t>Packet Tracer</a:t>
                      </a:r>
                      <a:endParaRPr lang="en-US" dirty="0"/>
                    </a:p>
                  </a:txBody>
                  <a:tcPr/>
                </a:tc>
                <a:tc>
                  <a:txBody>
                    <a:bodyPr/>
                    <a:lstStyle/>
                    <a:p>
                      <a:r>
                        <a:rPr lang="en-US" dirty="0" smtClean="0"/>
                        <a:t>Router and Switch Redundancy</a:t>
                      </a:r>
                      <a:endParaRPr lang="en-US" dirty="0"/>
                    </a:p>
                  </a:txBody>
                  <a:tcPr/>
                </a:tc>
                <a:extLst>
                  <a:ext uri="{0D108BD9-81ED-4DB2-BD59-A6C34878D82A}">
                    <a16:rowId xmlns:a16="http://schemas.microsoft.com/office/drawing/2014/main" val="10003"/>
                  </a:ext>
                </a:extLst>
              </a:tr>
              <a:tr h="370840">
                <a:tc>
                  <a:txBody>
                    <a:bodyPr/>
                    <a:lstStyle/>
                    <a:p>
                      <a:r>
                        <a:rPr lang="en-US" dirty="0" smtClean="0"/>
                        <a:t>6.2.4.4</a:t>
                      </a:r>
                      <a:endParaRPr lang="en-US" dirty="0"/>
                    </a:p>
                  </a:txBody>
                  <a:tcPr/>
                </a:tc>
                <a:tc>
                  <a:txBody>
                    <a:bodyPr/>
                    <a:lstStyle/>
                    <a:p>
                      <a:r>
                        <a:rPr lang="en-US" dirty="0" smtClean="0"/>
                        <a:t>Packet Tracer</a:t>
                      </a:r>
                      <a:endParaRPr lang="en-US" dirty="0"/>
                    </a:p>
                  </a:txBody>
                  <a:tcPr/>
                </a:tc>
                <a:tc>
                  <a:txBody>
                    <a:bodyPr/>
                    <a:lstStyle/>
                    <a:p>
                      <a:r>
                        <a:rPr lang="en-US" dirty="0" smtClean="0"/>
                        <a:t>Router and Switch Resilience</a:t>
                      </a:r>
                      <a:endParaRPr lang="en-US" dirty="0"/>
                    </a:p>
                  </a:txBody>
                  <a:tcPr/>
                </a:tc>
                <a:extLst>
                  <a:ext uri="{0D108BD9-81ED-4DB2-BD59-A6C34878D82A}">
                    <a16:rowId xmlns:a16="http://schemas.microsoft.com/office/drawing/2014/main" val="10004"/>
                  </a:ext>
                </a:extLst>
              </a:tr>
              <a:tr h="370840">
                <a:tc>
                  <a:txBody>
                    <a:bodyPr/>
                    <a:lstStyle/>
                    <a:p>
                      <a:r>
                        <a:rPr lang="en-US" dirty="0" smtClean="0"/>
                        <a:t>6.3.1.5</a:t>
                      </a:r>
                      <a:endParaRPr lang="en-US" dirty="0"/>
                    </a:p>
                  </a:txBody>
                  <a:tcPr/>
                </a:tc>
                <a:tc>
                  <a:txBody>
                    <a:bodyPr/>
                    <a:lstStyle/>
                    <a:p>
                      <a:r>
                        <a:rPr lang="en-US" dirty="0" smtClean="0"/>
                        <a:t>IA</a:t>
                      </a:r>
                      <a:endParaRPr lang="en-US" dirty="0"/>
                    </a:p>
                  </a:txBody>
                  <a:tcPr/>
                </a:tc>
                <a:tc>
                  <a:txBody>
                    <a:bodyPr/>
                    <a:lstStyle/>
                    <a:p>
                      <a:r>
                        <a:rPr lang="en-US" dirty="0" smtClean="0"/>
                        <a:t>Order the Incident Response Phases</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45688366"/>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6: Assessment</a:t>
            </a:r>
          </a:p>
        </p:txBody>
      </p:sp>
      <p:sp>
        <p:nvSpPr>
          <p:cNvPr id="7171" name="Rectangle 34"/>
          <p:cNvSpPr>
            <a:spLocks noGrp="1" noChangeArrowheads="1"/>
          </p:cNvSpPr>
          <p:nvPr>
            <p:ph type="body" idx="4294967295"/>
          </p:nvPr>
        </p:nvSpPr>
        <p:spPr>
          <a:xfrm>
            <a:off x="646113" y="1593850"/>
            <a:ext cx="7940675" cy="3571875"/>
          </a:xfrm>
        </p:spPr>
        <p:txBody>
          <a:bodyPr/>
          <a:lstStyle/>
          <a:p>
            <a:pPr eaLnBrk="1" hangingPunct="1">
              <a:spcBef>
                <a:spcPct val="30000"/>
              </a:spcBef>
            </a:pPr>
            <a:r>
              <a:rPr lang="en-US" sz="2000" dirty="0" smtClean="0"/>
              <a:t>Students should complete Chapter 6, “Assessment” after completing Chapter 6.</a:t>
            </a:r>
          </a:p>
          <a:p>
            <a:pPr eaLnBrk="1" hangingPunct="1">
              <a:spcBef>
                <a:spcPct val="30000"/>
              </a:spcBef>
            </a:pPr>
            <a:r>
              <a:rPr lang="en-US" sz="2000" dirty="0" smtClean="0"/>
              <a:t>Quizzes, labs, Packet </a:t>
            </a:r>
            <a:r>
              <a:rPr lang="en-US" sz="2000" dirty="0"/>
              <a:t>T</a:t>
            </a:r>
            <a:r>
              <a:rPr lang="en-US" sz="2000" dirty="0" smtClean="0"/>
              <a:t>racers and other activities can be used to informally assess student progress.</a:t>
            </a:r>
          </a:p>
          <a:p>
            <a:pPr eaLnBrk="1" hangingPunct="1">
              <a:spcBef>
                <a:spcPct val="30000"/>
              </a:spcBef>
            </a:pPr>
            <a:endParaRPr lang="en-US" sz="1600" dirty="0" smtClean="0"/>
          </a:p>
        </p:txBody>
      </p:sp>
    </p:spTree>
    <p:extLst>
      <p:ext uri="{BB962C8B-B14F-4D97-AF65-F5344CB8AC3E}">
        <p14:creationId xmlns:p14="http://schemas.microsoft.com/office/powerpoint/2010/main" val="3303044919"/>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655638" y="1559476"/>
            <a:ext cx="7940675" cy="4906537"/>
          </a:xfrm>
        </p:spPr>
        <p:txBody>
          <a:bodyPr/>
          <a:lstStyle/>
          <a:p>
            <a:pPr marL="0" indent="0" eaLnBrk="1" hangingPunct="1">
              <a:lnSpc>
                <a:spcPct val="85000"/>
              </a:lnSpc>
              <a:spcBef>
                <a:spcPct val="30000"/>
              </a:spcBef>
              <a:buNone/>
            </a:pPr>
            <a:r>
              <a:rPr lang="en-US" sz="2000" dirty="0" smtClean="0"/>
              <a:t>Prior to teaching Chapter 6, the instructor should:</a:t>
            </a:r>
          </a:p>
          <a:p>
            <a:pPr eaLnBrk="1" hangingPunct="1">
              <a:lnSpc>
                <a:spcPct val="85000"/>
              </a:lnSpc>
              <a:spcBef>
                <a:spcPct val="30000"/>
              </a:spcBef>
            </a:pPr>
            <a:r>
              <a:rPr lang="en-US" sz="2000" dirty="0"/>
              <a:t>Complete </a:t>
            </a:r>
            <a:r>
              <a:rPr lang="en-US" sz="2000" dirty="0" smtClean="0"/>
              <a:t>Chapter 6, </a:t>
            </a:r>
            <a:r>
              <a:rPr lang="en-US" sz="2000" dirty="0"/>
              <a:t>“Assessment</a:t>
            </a:r>
            <a:r>
              <a:rPr lang="en-US" sz="2000" dirty="0" smtClean="0"/>
              <a:t>.”</a:t>
            </a:r>
          </a:p>
          <a:p>
            <a:pPr eaLnBrk="1" hangingPunct="1">
              <a:lnSpc>
                <a:spcPct val="85000"/>
              </a:lnSpc>
              <a:spcBef>
                <a:spcPct val="30000"/>
              </a:spcBef>
            </a:pPr>
            <a:r>
              <a:rPr lang="en-US" sz="2000" dirty="0" smtClean="0"/>
              <a:t>The concepts and topics covered here will follow the students through their cybersecurity career. Make sure to take your time to eliminate any misconceptions.</a:t>
            </a:r>
          </a:p>
          <a:p>
            <a:r>
              <a:rPr lang="en-US" sz="2000" dirty="0" smtClean="0"/>
              <a:t>This chapter introduces the concept of high availability. Availability includes several technologies, methods and standards. Give students time to evaluate an environment to identify risk to the availability of that environment, the devices and services provided by the environment. </a:t>
            </a:r>
            <a:endParaRPr lang="en-US" sz="2000" dirty="0"/>
          </a:p>
          <a:p>
            <a:r>
              <a:rPr lang="en-US" sz="2000" dirty="0"/>
              <a:t>The chapter also </a:t>
            </a:r>
            <a:r>
              <a:rPr lang="en-US" sz="2000" dirty="0" smtClean="0"/>
              <a:t>introduces the concept of incident response and disaster recovery. Cybersecurity professionals are typically directly responsibility for incident response within an organization. Have students discuss why cybersecurity professionals are assigned the responsibility of incident response.  </a:t>
            </a:r>
          </a:p>
          <a:p>
            <a:pPr marL="0" indent="0" eaLnBrk="1" hangingPunct="1">
              <a:lnSpc>
                <a:spcPct val="85000"/>
              </a:lnSpc>
              <a:spcBef>
                <a:spcPct val="30000"/>
              </a:spcBef>
              <a:buNone/>
            </a:pPr>
            <a:endParaRPr lang="en-US" sz="2000" b="1" dirty="0">
              <a:solidFill>
                <a:srgbClr val="FF0000"/>
              </a:solidFill>
            </a:endParaRPr>
          </a:p>
          <a:p>
            <a:pPr eaLnBrk="1" hangingPunct="1">
              <a:lnSpc>
                <a:spcPct val="85000"/>
              </a:lnSpc>
              <a:spcBef>
                <a:spcPct val="30000"/>
              </a:spcBef>
            </a:pPr>
            <a:endParaRPr lang="en-US" dirty="0" smtClean="0"/>
          </a:p>
        </p:txBody>
      </p:sp>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smtClean="0">
                <a:solidFill>
                  <a:srgbClr val="708CA1"/>
                </a:solidFill>
                <a:latin typeface="+mj-lt"/>
                <a:ea typeface="+mj-ea"/>
                <a:cs typeface="+mj-cs"/>
              </a:rPr>
              <a:t>Chapter 6: </a:t>
            </a:r>
            <a:r>
              <a:rPr lang="en-US" sz="3200" b="1" kern="0" dirty="0">
                <a:solidFill>
                  <a:srgbClr val="708CA1"/>
                </a:solidFill>
                <a:latin typeface="+mj-lt"/>
                <a:ea typeface="+mj-ea"/>
                <a:cs typeface="+mj-cs"/>
              </a:rPr>
              <a:t>Best Practices</a:t>
            </a:r>
          </a:p>
        </p:txBody>
      </p:sp>
    </p:spTree>
    <p:extLst>
      <p:ext uri="{BB962C8B-B14F-4D97-AF65-F5344CB8AC3E}">
        <p14:creationId xmlns:p14="http://schemas.microsoft.com/office/powerpoint/2010/main" val="2804945289"/>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smtClean="0">
                <a:solidFill>
                  <a:srgbClr val="708CA1"/>
                </a:solidFill>
                <a:latin typeface="+mj-lt"/>
                <a:ea typeface="+mj-ea"/>
                <a:cs typeface="+mj-cs"/>
              </a:rPr>
              <a:t>Chapter 6: </a:t>
            </a:r>
            <a:r>
              <a:rPr lang="en-US" sz="3200" b="1" kern="0" dirty="0">
                <a:solidFill>
                  <a:srgbClr val="708CA1"/>
                </a:solidFill>
                <a:latin typeface="+mj-lt"/>
                <a:ea typeface="+mj-ea"/>
                <a:cs typeface="+mj-cs"/>
              </a:rPr>
              <a:t>Best </a:t>
            </a:r>
            <a:r>
              <a:rPr lang="en-US" sz="3200" b="1" kern="0" dirty="0" smtClean="0">
                <a:solidFill>
                  <a:srgbClr val="708CA1"/>
                </a:solidFill>
                <a:latin typeface="+mj-lt"/>
                <a:ea typeface="+mj-ea"/>
                <a:cs typeface="+mj-cs"/>
              </a:rPr>
              <a:t>Practices (Cont.)</a:t>
            </a:r>
            <a:endParaRPr lang="en-US" sz="3200" b="1" kern="0" dirty="0">
              <a:solidFill>
                <a:srgbClr val="708CA1"/>
              </a:solidFill>
              <a:latin typeface="+mj-lt"/>
              <a:ea typeface="+mj-ea"/>
              <a:cs typeface="+mj-cs"/>
            </a:endParaRPr>
          </a:p>
        </p:txBody>
      </p:sp>
      <p:sp>
        <p:nvSpPr>
          <p:cNvPr id="8" name="TextBox 7"/>
          <p:cNvSpPr txBox="1"/>
          <p:nvPr/>
        </p:nvSpPr>
        <p:spPr>
          <a:xfrm>
            <a:off x="655639" y="1543269"/>
            <a:ext cx="7137734" cy="2123658"/>
          </a:xfrm>
          <a:prstGeom prst="rect">
            <a:avLst/>
          </a:prstGeom>
          <a:noFill/>
        </p:spPr>
        <p:txBody>
          <a:bodyPr wrap="square" rtlCol="0">
            <a:spAutoFit/>
          </a:bodyPr>
          <a:lstStyle/>
          <a:p>
            <a:pPr algn="l">
              <a:lnSpc>
                <a:spcPct val="100000"/>
              </a:lnSpc>
              <a:buFontTx/>
              <a:buNone/>
            </a:pPr>
            <a:r>
              <a:rPr lang="en-US" sz="2000" dirty="0" smtClean="0"/>
              <a:t>Encourage students to explore each of the major topics in this chapter. System and data availability form the foundation of cybersecurity principles. Have student explore the technologies, products and methods </a:t>
            </a:r>
            <a:r>
              <a:rPr lang="en-US" sz="2000" dirty="0"/>
              <a:t>e</a:t>
            </a:r>
            <a:r>
              <a:rPr lang="en-US" sz="2000" dirty="0" smtClean="0"/>
              <a:t>mployed to increase overall availability of information systems.</a:t>
            </a:r>
          </a:p>
          <a:p>
            <a:pPr algn="l">
              <a:lnSpc>
                <a:spcPct val="80000"/>
              </a:lnSpc>
            </a:pPr>
            <a:endParaRPr lang="en-US" sz="2000" dirty="0" smtClean="0"/>
          </a:p>
          <a:p>
            <a:pPr marL="285750" indent="-285750" algn="l">
              <a:lnSpc>
                <a:spcPct val="80000"/>
              </a:lnSpc>
              <a:buFont typeface="Arial" panose="020B0604020202020204" pitchFamily="34" charset="0"/>
              <a:buChar char="•"/>
            </a:pPr>
            <a:endParaRPr lang="en-US" sz="2000" dirty="0"/>
          </a:p>
        </p:txBody>
      </p:sp>
      <p:graphicFrame>
        <p:nvGraphicFramePr>
          <p:cNvPr id="2" name="Table 1"/>
          <p:cNvGraphicFramePr>
            <a:graphicFrameLocks noGrp="1"/>
          </p:cNvGraphicFramePr>
          <p:nvPr>
            <p:extLst>
              <p:ext uri="{D42A27DB-BD31-4B8C-83A1-F6EECF244321}">
                <p14:modId xmlns:p14="http://schemas.microsoft.com/office/powerpoint/2010/main" val="4163438577"/>
              </p:ext>
            </p:extLst>
          </p:nvPr>
        </p:nvGraphicFramePr>
        <p:xfrm>
          <a:off x="655637" y="3261945"/>
          <a:ext cx="7840663" cy="3273552"/>
        </p:xfrm>
        <a:graphic>
          <a:graphicData uri="http://schemas.openxmlformats.org/drawingml/2006/table">
            <a:tbl>
              <a:tblPr firstRow="1" bandRow="1">
                <a:tableStyleId>{5C22544A-7EE6-4342-B048-85BDC9FD1C3A}</a:tableStyleId>
              </a:tblPr>
              <a:tblGrid>
                <a:gridCol w="3421063">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356968">
                <a:tc>
                  <a:txBody>
                    <a:bodyPr/>
                    <a:lstStyle/>
                    <a:p>
                      <a:pPr algn="ctr"/>
                      <a:r>
                        <a:rPr lang="en-US" dirty="0" smtClean="0"/>
                        <a:t>Availability</a:t>
                      </a:r>
                      <a:endParaRPr lang="en-US" dirty="0"/>
                    </a:p>
                  </a:txBody>
                  <a:tcPr/>
                </a:tc>
                <a:tc>
                  <a:txBody>
                    <a:bodyPr/>
                    <a:lstStyle/>
                    <a:p>
                      <a:pPr algn="ctr"/>
                      <a:r>
                        <a:rPr lang="en-US" dirty="0" smtClean="0"/>
                        <a:t>URL Address</a:t>
                      </a:r>
                      <a:endParaRPr lang="en-US" dirty="0"/>
                    </a:p>
                  </a:txBody>
                  <a:tcPr/>
                </a:tc>
                <a:extLst>
                  <a:ext uri="{0D108BD9-81ED-4DB2-BD59-A6C34878D82A}">
                    <a16:rowId xmlns:a16="http://schemas.microsoft.com/office/drawing/2014/main" val="10000"/>
                  </a:ext>
                </a:extLst>
              </a:tr>
              <a:tr h="356968">
                <a:tc>
                  <a:txBody>
                    <a:bodyPr/>
                    <a:lstStyle/>
                    <a:p>
                      <a:pPr marL="0" marR="0" indent="0" algn="l" defTabSz="914400" rtl="0" eaLnBrk="1" fontAlgn="auto" latinLnBrk="0" hangingPunct="1">
                        <a:lnSpc>
                          <a:spcPct val="80000"/>
                        </a:lnSpc>
                        <a:spcBef>
                          <a:spcPts val="0"/>
                        </a:spcBef>
                        <a:spcAft>
                          <a:spcPts val="0"/>
                        </a:spcAft>
                        <a:buClrTx/>
                        <a:buSzTx/>
                        <a:buFontTx/>
                        <a:buNone/>
                        <a:tabLst/>
                        <a:defRPr/>
                      </a:pPr>
                      <a:r>
                        <a:rPr lang="en-US" sz="1600" dirty="0" smtClean="0"/>
                        <a:t>ComputerWeekly.com - </a:t>
                      </a:r>
                      <a:r>
                        <a:rPr lang="en-US" sz="1800" b="0" i="0" kern="1200" dirty="0" smtClean="0">
                          <a:solidFill>
                            <a:schemeClr val="dk1"/>
                          </a:solidFill>
                          <a:effectLst/>
                          <a:latin typeface="+mn-lt"/>
                          <a:ea typeface="+mn-ea"/>
                          <a:cs typeface="+mn-cs"/>
                        </a:rPr>
                        <a:t>Top five threats</a:t>
                      </a:r>
                    </a:p>
                  </a:txBody>
                  <a:tcPr/>
                </a:tc>
                <a:tc>
                  <a:txBody>
                    <a:bodyPr/>
                    <a:lstStyle/>
                    <a:p>
                      <a:r>
                        <a:rPr lang="en-US" sz="1400" dirty="0" smtClean="0">
                          <a:hlinkClick r:id="rId3"/>
                        </a:rPr>
                        <a:t>http://www.computerweekly.com/feature/Top-five-threats</a:t>
                      </a:r>
                      <a:endParaRPr lang="en-US" sz="1400" dirty="0"/>
                    </a:p>
                  </a:txBody>
                  <a:tcPr/>
                </a:tc>
                <a:extLst>
                  <a:ext uri="{0D108BD9-81ED-4DB2-BD59-A6C34878D82A}">
                    <a16:rowId xmlns:a16="http://schemas.microsoft.com/office/drawing/2014/main" val="10001"/>
                  </a:ext>
                </a:extLst>
              </a:tr>
              <a:tr h="3569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SANS Technology Institute - </a:t>
                      </a:r>
                      <a:r>
                        <a:rPr lang="en-US" sz="1800" b="0" i="0" kern="1200" dirty="0" smtClean="0">
                          <a:solidFill>
                            <a:schemeClr val="dk1"/>
                          </a:solidFill>
                          <a:effectLst/>
                          <a:latin typeface="+mn-lt"/>
                          <a:ea typeface="+mn-ea"/>
                          <a:cs typeface="+mn-cs"/>
                        </a:rPr>
                        <a:t>Denial of Service Attacks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hlinkClick r:id="rId4"/>
                        </a:rPr>
                        <a:t>http://www.sans.edu/research/security-laboratory/article/271</a:t>
                      </a:r>
                      <a:endParaRPr lang="en-US" sz="1400" dirty="0" smtClean="0"/>
                    </a:p>
                  </a:txBody>
                  <a:tcPr/>
                </a:tc>
                <a:extLst>
                  <a:ext uri="{0D108BD9-81ED-4DB2-BD59-A6C34878D82A}">
                    <a16:rowId xmlns:a16="http://schemas.microsoft.com/office/drawing/2014/main" val="10002"/>
                  </a:ext>
                </a:extLst>
              </a:tr>
              <a:tr h="356968">
                <a:tc>
                  <a:txBody>
                    <a:bodyPr/>
                    <a:lstStyle/>
                    <a:p>
                      <a:r>
                        <a:rPr lang="en-US" sz="1600" dirty="0" smtClean="0"/>
                        <a:t>Cyber War Threat Documentary HD 2015 (Nova)</a:t>
                      </a:r>
                      <a:endParaRPr lang="en-US" sz="1600" dirty="0"/>
                    </a:p>
                  </a:txBody>
                  <a:tcPr/>
                </a:tc>
                <a:tc>
                  <a:txBody>
                    <a:bodyPr/>
                    <a:lstStyle/>
                    <a:p>
                      <a:r>
                        <a:rPr lang="en-US" sz="1400" dirty="0" smtClean="0">
                          <a:hlinkClick r:id="rId5"/>
                        </a:rPr>
                        <a:t>https://www.youtube.com/watch?v=zLG1a7dsQ_Q</a:t>
                      </a:r>
                      <a:endParaRPr lang="en-US" sz="1400" dirty="0"/>
                    </a:p>
                  </a:txBody>
                  <a:tcPr/>
                </a:tc>
                <a:extLst>
                  <a:ext uri="{0D108BD9-81ED-4DB2-BD59-A6C34878D82A}">
                    <a16:rowId xmlns:a16="http://schemas.microsoft.com/office/drawing/2014/main" val="10003"/>
                  </a:ext>
                </a:extLst>
              </a:tr>
              <a:tr h="356968">
                <a:tc>
                  <a:txBody>
                    <a:bodyPr/>
                    <a:lstStyle/>
                    <a:p>
                      <a:r>
                        <a:rPr lang="en-US" sz="1600" dirty="0" smtClean="0"/>
                        <a:t>Cyber Security Incident Response Automation Made Easy!</a:t>
                      </a:r>
                      <a:endParaRPr lang="en-US" sz="1600" dirty="0"/>
                    </a:p>
                  </a:txBody>
                  <a:tcPr/>
                </a:tc>
                <a:tc>
                  <a:txBody>
                    <a:bodyPr/>
                    <a:lstStyle/>
                    <a:p>
                      <a:r>
                        <a:rPr lang="en-US" sz="1400" dirty="0" smtClean="0">
                          <a:hlinkClick r:id="rId6"/>
                        </a:rPr>
                        <a:t>https://www.youtube.com/watch?v=GYN8C7Vakyc</a:t>
                      </a:r>
                      <a:endParaRPr lang="en-US" sz="1400" dirty="0"/>
                    </a:p>
                  </a:txBody>
                  <a:tcPr/>
                </a:tc>
                <a:extLst>
                  <a:ext uri="{0D108BD9-81ED-4DB2-BD59-A6C34878D82A}">
                    <a16:rowId xmlns:a16="http://schemas.microsoft.com/office/drawing/2014/main" val="10004"/>
                  </a:ext>
                </a:extLst>
              </a:tr>
              <a:tr h="356968">
                <a:tc>
                  <a:txBody>
                    <a:bodyPr/>
                    <a:lstStyle/>
                    <a:p>
                      <a:r>
                        <a:rPr lang="en-US" sz="1600" dirty="0" smtClean="0"/>
                        <a:t>Incident Response Goes to Hollywood</a:t>
                      </a:r>
                      <a:endParaRPr lang="en-US" sz="1600" dirty="0"/>
                    </a:p>
                  </a:txBody>
                  <a:tcPr/>
                </a:tc>
                <a:tc>
                  <a:txBody>
                    <a:bodyPr/>
                    <a:lstStyle/>
                    <a:p>
                      <a:r>
                        <a:rPr lang="en-US" sz="1400" dirty="0" smtClean="0">
                          <a:hlinkClick r:id="rId7"/>
                        </a:rPr>
                        <a:t>https://www.youtube.com/watch?v=xvol1L80Yvs</a:t>
                      </a:r>
                      <a:endParaRPr lang="en-US" sz="14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77509437"/>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6: Additional Help</a:t>
            </a:r>
          </a:p>
        </p:txBody>
      </p:sp>
      <p:sp>
        <p:nvSpPr>
          <p:cNvPr id="20483" name="Rectangle 34"/>
          <p:cNvSpPr>
            <a:spLocks noGrp="1" noChangeArrowheads="1"/>
          </p:cNvSpPr>
          <p:nvPr>
            <p:ph type="body" idx="4294967295"/>
          </p:nvPr>
        </p:nvSpPr>
        <p:spPr>
          <a:xfrm>
            <a:off x="655638" y="1828800"/>
            <a:ext cx="7940675" cy="3571875"/>
          </a:xfrm>
        </p:spPr>
        <p:txBody>
          <a:bodyPr/>
          <a:lstStyle/>
          <a:p>
            <a:pPr eaLnBrk="1" hangingPunct="1">
              <a:lnSpc>
                <a:spcPct val="85000"/>
              </a:lnSpc>
              <a:spcBef>
                <a:spcPct val="30000"/>
              </a:spcBef>
              <a:defRPr/>
            </a:pPr>
            <a:r>
              <a:rPr lang="en-US" sz="2000" dirty="0" smtClean="0"/>
              <a:t>For additional help with teaching strategies, including lesson plans, analogies for difficult concepts, and discussion topics, visit the Cybersecurity Essentials Community at </a:t>
            </a:r>
            <a:r>
              <a:rPr lang="en-US" sz="2000" dirty="0" smtClean="0">
                <a:hlinkClick r:id="rId3"/>
              </a:rPr>
              <a:t>community.netacad.net</a:t>
            </a:r>
            <a:r>
              <a:rPr lang="en-US" sz="2000" dirty="0" smtClean="0"/>
              <a:t>.</a:t>
            </a:r>
          </a:p>
          <a:p>
            <a:pPr eaLnBrk="1" hangingPunct="1">
              <a:lnSpc>
                <a:spcPct val="85000"/>
              </a:lnSpc>
              <a:spcBef>
                <a:spcPct val="30000"/>
              </a:spcBef>
              <a:defRPr/>
            </a:pPr>
            <a:r>
              <a:rPr lang="en-US" sz="2000" dirty="0" smtClean="0"/>
              <a:t>If you have lesson plans or resources that you would like to share, upload them to the </a:t>
            </a:r>
            <a:r>
              <a:rPr lang="en-US" sz="2000" dirty="0"/>
              <a:t>Cybersecurity Essentials Community </a:t>
            </a:r>
            <a:r>
              <a:rPr lang="en-US" sz="2000" dirty="0" smtClean="0"/>
              <a:t>in order to help other instructors.</a:t>
            </a:r>
          </a:p>
        </p:txBody>
      </p:sp>
    </p:spTree>
    <p:extLst>
      <p:ext uri="{BB962C8B-B14F-4D97-AF65-F5344CB8AC3E}">
        <p14:creationId xmlns:p14="http://schemas.microsoft.com/office/powerpoint/2010/main" val="1402589301"/>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dirty="0"/>
          </a:p>
        </p:txBody>
      </p:sp>
      <p:pic>
        <p:nvPicPr>
          <p:cNvPr id="14339" name="Picture 100"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9297878"/>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30581</TotalTime>
  <Pages>28</Pages>
  <Words>2797</Words>
  <Application>Microsoft Office PowerPoint</Application>
  <PresentationFormat>On-screen Show (4:3)</PresentationFormat>
  <Paragraphs>274</Paragraphs>
  <Slides>39</Slides>
  <Notes>38</Notes>
  <HiddenSlides>8</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39</vt:i4>
      </vt:variant>
    </vt:vector>
  </HeadingPairs>
  <TitlesOfParts>
    <vt:vector size="44" baseType="lpstr">
      <vt:lpstr>ＭＳ Ｐゴシック</vt:lpstr>
      <vt:lpstr>Arial</vt:lpstr>
      <vt:lpstr>Wingdings</vt:lpstr>
      <vt:lpstr>PPT-TMPLT-WHT_C</vt:lpstr>
      <vt:lpstr>NetAcad-4F_PPT-WHT_060408</vt:lpstr>
      <vt:lpstr>Instructor Materials Chapter 6: The Five Nines Concept</vt:lpstr>
      <vt:lpstr>Instructor Materials - Chapter 6 Planning Guide</vt:lpstr>
      <vt:lpstr>PowerPoint Presentation</vt:lpstr>
      <vt:lpstr>Chapter 6: Activities</vt:lpstr>
      <vt:lpstr>Chapter 6: Assessment</vt:lpstr>
      <vt:lpstr>PowerPoint Presentation</vt:lpstr>
      <vt:lpstr>PowerPoint Presentation</vt:lpstr>
      <vt:lpstr>Chapter 6: Additional Help</vt:lpstr>
      <vt:lpstr>PowerPoint Presentation</vt:lpstr>
      <vt:lpstr>Chapter 6: The Five Nines Concept</vt:lpstr>
      <vt:lpstr>Chapter 6 - Sections &amp; Objectives</vt:lpstr>
      <vt:lpstr>2.1 High Availability </vt:lpstr>
      <vt:lpstr>High Availability The Five Nines</vt:lpstr>
      <vt:lpstr>High Availability The Five Nines (Cont.)</vt:lpstr>
      <vt:lpstr>High Availability The Five Nines (Cont.)</vt:lpstr>
      <vt:lpstr>6.2 Measures to Improve Availability</vt:lpstr>
      <vt:lpstr>Measures to Improve Availability Asset Management</vt:lpstr>
      <vt:lpstr> Measures to Improve Availability Asset Management (Cont.)</vt:lpstr>
      <vt:lpstr> Measures to Improve Availability Defense in Depth</vt:lpstr>
      <vt:lpstr> Measures to Improve Availability Defense in Depth</vt:lpstr>
      <vt:lpstr>Measures to Improve Availability Redundancy</vt:lpstr>
      <vt:lpstr>Measures to Improve Availability Redundancy (Cont.)</vt:lpstr>
      <vt:lpstr>Measures to Improve Availability Redundancy (Cont.)</vt:lpstr>
      <vt:lpstr>Measures to Improve Availability Redundancy (Cont.)</vt:lpstr>
      <vt:lpstr>Measures to Improve Availability Redundancy (Cont.)</vt:lpstr>
      <vt:lpstr>Measures to Improve Availability Redundancy (Cont.)</vt:lpstr>
      <vt:lpstr>Measures to Improve Availability Redundancy (Cont.)</vt:lpstr>
      <vt:lpstr>Measures to Improve Availability System Resilience</vt:lpstr>
      <vt:lpstr>6.3 Incident Response Phases</vt:lpstr>
      <vt:lpstr>Incident Response Incident Response Phases</vt:lpstr>
      <vt:lpstr>Incident Response Incident Response Technologies</vt:lpstr>
      <vt:lpstr>6.4 Disaster Recovery</vt:lpstr>
      <vt:lpstr>Disaster Recovery Disaster Recovery Planning</vt:lpstr>
      <vt:lpstr> Disaster Recovery Business Continuity Planning</vt:lpstr>
      <vt:lpstr> Disaster Recovery Business Continuity Planning</vt:lpstr>
      <vt:lpstr>6.5  Chapter Summary</vt:lpstr>
      <vt:lpstr>Chapter Summary 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Jane Gibbons -X (jagibbon - DEL ORO CONSULTING INC at Cisco)</cp:lastModifiedBy>
  <cp:revision>925</cp:revision>
  <cp:lastPrinted>1999-01-27T00:54:54Z</cp:lastPrinted>
  <dcterms:created xsi:type="dcterms:W3CDTF">2006-10-23T15:07:30Z</dcterms:created>
  <dcterms:modified xsi:type="dcterms:W3CDTF">2017-05-04T13:29:55Z</dcterms:modified>
</cp:coreProperties>
</file>