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38"/>
  </p:notesMasterIdLst>
  <p:handoutMasterIdLst>
    <p:handoutMasterId r:id="rId39"/>
  </p:handoutMasterIdLst>
  <p:sldIdLst>
    <p:sldId id="812" r:id="rId3"/>
    <p:sldId id="813" r:id="rId4"/>
    <p:sldId id="871" r:id="rId5"/>
    <p:sldId id="872" r:id="rId6"/>
    <p:sldId id="903" r:id="rId7"/>
    <p:sldId id="873" r:id="rId8"/>
    <p:sldId id="874" r:id="rId9"/>
    <p:sldId id="902" r:id="rId10"/>
    <p:sldId id="875" r:id="rId11"/>
    <p:sldId id="877" r:id="rId12"/>
    <p:sldId id="500" r:id="rId13"/>
    <p:sldId id="786" r:id="rId14"/>
    <p:sldId id="791" r:id="rId15"/>
    <p:sldId id="867" r:id="rId16"/>
    <p:sldId id="925" r:id="rId17"/>
    <p:sldId id="911" r:id="rId18"/>
    <p:sldId id="922" r:id="rId19"/>
    <p:sldId id="923" r:id="rId20"/>
    <p:sldId id="924" r:id="rId21"/>
    <p:sldId id="926" r:id="rId22"/>
    <p:sldId id="878" r:id="rId23"/>
    <p:sldId id="907" r:id="rId24"/>
    <p:sldId id="912" r:id="rId25"/>
    <p:sldId id="913" r:id="rId26"/>
    <p:sldId id="880" r:id="rId27"/>
    <p:sldId id="927" r:id="rId28"/>
    <p:sldId id="919" r:id="rId29"/>
    <p:sldId id="910" r:id="rId30"/>
    <p:sldId id="905" r:id="rId31"/>
    <p:sldId id="914" r:id="rId32"/>
    <p:sldId id="886" r:id="rId33"/>
    <p:sldId id="882" r:id="rId34"/>
    <p:sldId id="883" r:id="rId35"/>
    <p:sldId id="884" r:id="rId36"/>
    <p:sldId id="885" r:id="rId37"/>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49" autoAdjust="0"/>
    <p:restoredTop sz="73928" autoAdjust="0"/>
  </p:normalViewPr>
  <p:slideViewPr>
    <p:cSldViewPr snapToGrid="0">
      <p:cViewPr varScale="1">
        <p:scale>
          <a:sx n="43" d="100"/>
          <a:sy n="43" d="100"/>
        </p:scale>
        <p:origin x="1137" y="36"/>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43" d="100"/>
          <a:sy n="43" d="100"/>
        </p:scale>
        <p:origin x="1686"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22.xml"/><Relationship Id="rId13" Type="http://schemas.openxmlformats.org/officeDocument/2006/relationships/slide" Target="slides/slide28.xml"/><Relationship Id="rId3" Type="http://schemas.openxmlformats.org/officeDocument/2006/relationships/slide" Target="slides/slide16.xml"/><Relationship Id="rId7" Type="http://schemas.openxmlformats.org/officeDocument/2006/relationships/slide" Target="slides/slide20.xml"/><Relationship Id="rId12" Type="http://schemas.openxmlformats.org/officeDocument/2006/relationships/slide" Target="slides/slide27.xml"/><Relationship Id="rId2" Type="http://schemas.openxmlformats.org/officeDocument/2006/relationships/slide" Target="slides/slide15.xml"/><Relationship Id="rId16" Type="http://schemas.openxmlformats.org/officeDocument/2006/relationships/slide" Target="slides/slide33.xml"/><Relationship Id="rId1" Type="http://schemas.openxmlformats.org/officeDocument/2006/relationships/slide" Target="slides/slide14.xml"/><Relationship Id="rId6" Type="http://schemas.openxmlformats.org/officeDocument/2006/relationships/slide" Target="slides/slide19.xml"/><Relationship Id="rId11" Type="http://schemas.openxmlformats.org/officeDocument/2006/relationships/slide" Target="slides/slide26.xml"/><Relationship Id="rId5" Type="http://schemas.openxmlformats.org/officeDocument/2006/relationships/slide" Target="slides/slide18.xml"/><Relationship Id="rId15" Type="http://schemas.openxmlformats.org/officeDocument/2006/relationships/slide" Target="slides/slide31.xml"/><Relationship Id="rId10" Type="http://schemas.openxmlformats.org/officeDocument/2006/relationships/slide" Target="slides/slide24.xml"/><Relationship Id="rId4" Type="http://schemas.openxmlformats.org/officeDocument/2006/relationships/slide" Target="slides/slide17.xml"/><Relationship Id="rId9" Type="http://schemas.openxmlformats.org/officeDocument/2006/relationships/slide" Target="slides/slide23.xml"/><Relationship Id="rId14"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dirty="0"/>
              <a:t>© 2006, Cisco Systems, Inc. All rights reserved.</a:t>
            </a:r>
          </a:p>
          <a:p>
            <a:pPr algn="l" defTabSz="611188">
              <a:lnSpc>
                <a:spcPct val="100000"/>
              </a:lnSpc>
              <a:tabLst>
                <a:tab pos="2387600" algn="l"/>
                <a:tab pos="4830763" algn="l"/>
              </a:tabLst>
            </a:pPr>
            <a:r>
              <a:rPr lang="en-US" sz="800" dirty="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en-US" sz="800" dirty="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dirty="0"/>
              <a:t>© 2006, Cisco Systems, Inc. All rights reserved.</a:t>
            </a:r>
          </a:p>
          <a:p>
            <a:pPr algn="l" defTabSz="611188">
              <a:lnSpc>
                <a:spcPct val="100000"/>
              </a:lnSpc>
              <a:tabLst>
                <a:tab pos="2387600" algn="l"/>
                <a:tab pos="4830763" algn="l"/>
              </a:tabLst>
            </a:pPr>
            <a:r>
              <a:rPr lang="en-US" sz="800" dirty="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n-US" dirty="0"/>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n-US" sz="800" dirty="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a:t>Cisco Networking Academy </a:t>
            </a:r>
            <a:r>
              <a:rPr lang="en-US" b="0" dirty="0" smtClean="0"/>
              <a:t>Program</a:t>
            </a:r>
            <a:endParaRPr lang="en-US" b="0" dirty="0"/>
          </a:p>
          <a:p>
            <a:pPr>
              <a:buFontTx/>
              <a:buNone/>
            </a:pPr>
            <a:r>
              <a:rPr lang="en-US" b="0" dirty="0" smtClean="0"/>
              <a:t>Cybersecurity Essentials</a:t>
            </a:r>
            <a:endParaRPr lang="en-US" b="0" dirty="0"/>
          </a:p>
          <a:p>
            <a:pPr>
              <a:buFontTx/>
              <a:buNone/>
            </a:pPr>
            <a:r>
              <a:rPr lang="en-US" sz="1300" b="0" dirty="0" smtClean="0"/>
              <a:t>Chapter 7: Protecting a Cybersecurity Domain</a:t>
            </a:r>
            <a:endParaRPr lang="en-GB" b="0" dirty="0"/>
          </a:p>
        </p:txBody>
      </p:sp>
    </p:spTree>
    <p:extLst>
      <p:ext uri="{BB962C8B-B14F-4D97-AF65-F5344CB8AC3E}">
        <p14:creationId xmlns:p14="http://schemas.microsoft.com/office/powerpoint/2010/main" val="33972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B8CB16DC-A265-4634-B8FE-A98AE8199390}" type="slidenum">
              <a:rPr lang="en-US" smtClean="0"/>
              <a:pPr>
                <a:defRPr/>
              </a:pPr>
              <a:t>10</a:t>
            </a:fld>
            <a:endParaRPr lang="en-US" dirty="0"/>
          </a:p>
        </p:txBody>
      </p:sp>
    </p:spTree>
    <p:extLst>
      <p:ext uri="{BB962C8B-B14F-4D97-AF65-F5344CB8AC3E}">
        <p14:creationId xmlns:p14="http://schemas.microsoft.com/office/powerpoint/2010/main" val="1250389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11</a:t>
            </a:fld>
            <a:endParaRPr lang="en-US" sz="800" dirty="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smtClean="0"/>
              <a:t>Cisco Networking Academy Program</a:t>
            </a:r>
          </a:p>
          <a:p>
            <a:pPr>
              <a:buFontTx/>
              <a:buNone/>
            </a:pPr>
            <a:r>
              <a:rPr lang="en-US" b="0" dirty="0" smtClean="0"/>
              <a:t>Cybersecurity </a:t>
            </a:r>
            <a:r>
              <a:rPr lang="en-US" b="0" smtClean="0"/>
              <a:t>Essentials </a:t>
            </a:r>
            <a:r>
              <a:rPr lang="en-US" b="0" smtClean="0"/>
              <a:t>v1.1</a:t>
            </a:r>
            <a:endParaRPr lang="en-US" b="0" dirty="0" smtClean="0"/>
          </a:p>
          <a:p>
            <a:pPr>
              <a:buFontTx/>
              <a:buNone/>
            </a:pPr>
            <a:r>
              <a:rPr lang="en-US" sz="1200" b="0" dirty="0" smtClean="0"/>
              <a:t>Chapter 7: Protecting a Cybersecurity Domain</a:t>
            </a:r>
            <a:endParaRPr lang="en-GB" b="0" dirty="0"/>
          </a:p>
        </p:txBody>
      </p:sp>
    </p:spTree>
    <p:extLst>
      <p:ext uri="{BB962C8B-B14F-4D97-AF65-F5344CB8AC3E}">
        <p14:creationId xmlns:p14="http://schemas.microsoft.com/office/powerpoint/2010/main" val="476943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12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723805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13</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Cybersecurity Essentials</a:t>
            </a:r>
          </a:p>
          <a:p>
            <a:pPr marL="0" indent="0" algn="l" defTabSz="814388">
              <a:buNone/>
              <a:defRPr/>
            </a:pPr>
            <a:r>
              <a:rPr lang="en-US" sz="1200" b="0" dirty="0" smtClean="0"/>
              <a:t>Chapter 7: </a:t>
            </a:r>
            <a:r>
              <a:rPr lang="en-US" sz="800" b="0" dirty="0" smtClean="0"/>
              <a:t>Protecting a Cybersecurity Domain</a:t>
            </a:r>
            <a:endParaRPr lang="en-US" sz="800" b="0" kern="0" dirty="0">
              <a:solidFill>
                <a:schemeClr val="bg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867733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14</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818062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15</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635291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16</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5953650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785802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18</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196477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19</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415097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217105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20</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8792089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21</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Cybersecurity Essentials</a:t>
            </a:r>
          </a:p>
          <a:p>
            <a:pPr marL="0" indent="0" algn="l" defTabSz="814388">
              <a:buNone/>
              <a:defRPr/>
            </a:pPr>
            <a:r>
              <a:rPr lang="en-US" sz="1200" b="0" dirty="0" smtClean="0"/>
              <a:t>Chapter 7: </a:t>
            </a:r>
            <a:r>
              <a:rPr lang="en-US" sz="800" b="0" dirty="0" smtClean="0"/>
              <a:t>Protecting a Cybersecurity Domain</a:t>
            </a:r>
            <a:endParaRPr lang="en-US" sz="800" b="0" kern="0" dirty="0" smtClean="0">
              <a:solidFill>
                <a:schemeClr val="bg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779939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22</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649032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23</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0034730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24</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6917287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25</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Cybersecurity Essentials</a:t>
            </a:r>
          </a:p>
          <a:p>
            <a:pPr marL="0" indent="0" algn="l" defTabSz="814388">
              <a:buNone/>
              <a:defRPr/>
            </a:pPr>
            <a:r>
              <a:rPr lang="en-US" sz="1200" b="0" dirty="0" smtClean="0"/>
              <a:t>Chapter 7: </a:t>
            </a:r>
            <a:r>
              <a:rPr lang="en-US" sz="800" b="0" dirty="0" smtClean="0"/>
              <a:t>Protecting a Cybersecurity Domain</a:t>
            </a:r>
            <a:endParaRPr lang="en-US" sz="800" b="0" kern="0" dirty="0" smtClean="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21644612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26</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smtClean="0"/>
          </a:p>
          <a:p>
            <a:pPr>
              <a:lnSpc>
                <a:spcPct val="80000"/>
              </a:lnSpc>
              <a:buFontTx/>
              <a:buNone/>
            </a:pPr>
            <a:endParaRPr lang="en-US" dirty="0"/>
          </a:p>
        </p:txBody>
      </p:sp>
    </p:spTree>
    <p:extLst>
      <p:ext uri="{BB962C8B-B14F-4D97-AF65-F5344CB8AC3E}">
        <p14:creationId xmlns:p14="http://schemas.microsoft.com/office/powerpoint/2010/main" val="4225087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27</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smtClean="0"/>
          </a:p>
          <a:p>
            <a:pPr>
              <a:lnSpc>
                <a:spcPct val="80000"/>
              </a:lnSpc>
              <a:buFontTx/>
              <a:buNone/>
            </a:pPr>
            <a:endParaRPr lang="en-US" dirty="0"/>
          </a:p>
        </p:txBody>
      </p:sp>
    </p:spTree>
    <p:extLst>
      <p:ext uri="{BB962C8B-B14F-4D97-AF65-F5344CB8AC3E}">
        <p14:creationId xmlns:p14="http://schemas.microsoft.com/office/powerpoint/2010/main" val="23012524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28</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smtClean="0"/>
          </a:p>
          <a:p>
            <a:pPr>
              <a:lnSpc>
                <a:spcPct val="80000"/>
              </a:lnSpc>
              <a:buFontTx/>
              <a:buNone/>
            </a:pPr>
            <a:endParaRPr lang="en-US" dirty="0"/>
          </a:p>
        </p:txBody>
      </p:sp>
    </p:spTree>
    <p:extLst>
      <p:ext uri="{BB962C8B-B14F-4D97-AF65-F5344CB8AC3E}">
        <p14:creationId xmlns:p14="http://schemas.microsoft.com/office/powerpoint/2010/main" val="34088965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29</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Cybersecurity Essentials</a:t>
            </a:r>
          </a:p>
          <a:p>
            <a:pPr marL="0" indent="0" algn="l" defTabSz="814388">
              <a:buNone/>
              <a:defRPr/>
            </a:pPr>
            <a:r>
              <a:rPr lang="en-US" sz="1200" b="0" dirty="0" smtClean="0"/>
              <a:t>Chapter 7: </a:t>
            </a:r>
            <a:r>
              <a:rPr lang="en-US" sz="800" b="0" dirty="0" smtClean="0"/>
              <a:t>Protecting a Cybersecurity Domain</a:t>
            </a:r>
            <a:endParaRPr lang="en-US" sz="800" b="0" kern="0" dirty="0" smtClean="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2530201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type="sldNum" sz="quarter" idx="5"/>
          </p:nvPr>
        </p:nvSpPr>
        <p:spPr/>
        <p:txBody>
          <a:bodyPr/>
          <a:lstStyle/>
          <a:p>
            <a:pPr>
              <a:defRPr/>
            </a:pPr>
            <a:fld id="{D897EDCD-494B-463B-94F5-50E6B57D71C3}" type="slidenum">
              <a:rPr lang="en-US" smtClean="0"/>
              <a:pPr>
                <a:defRPr/>
              </a:pPr>
              <a:t>3</a:t>
            </a:fld>
            <a:endParaRPr lang="en-US" dirty="0"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l" defTabSz="814388">
              <a:lnSpc>
                <a:spcPct val="90000"/>
              </a:lnSpc>
              <a:buNone/>
              <a:defRPr/>
            </a:pPr>
            <a:r>
              <a:rPr lang="en-US" sz="800" b="0" kern="0" dirty="0" smtClean="0">
                <a:solidFill>
                  <a:schemeClr val="bg1"/>
                </a:solidFill>
                <a:latin typeface="Arial" charset="0"/>
                <a:ea typeface="ＭＳ Ｐゴシック" charset="0"/>
                <a:cs typeface="ＭＳ Ｐゴシック" charset="0"/>
              </a:rPr>
              <a:t>Cybersecurity Essentials </a:t>
            </a:r>
            <a:r>
              <a:rPr lang="en-US" sz="800" b="0" kern="0" dirty="0" smtClean="0">
                <a:solidFill>
                  <a:schemeClr val="bg1"/>
                </a:solidFill>
                <a:latin typeface="Arial" charset="0"/>
                <a:ea typeface="ＭＳ Ｐゴシック" charset="0"/>
                <a:cs typeface="ＭＳ Ｐゴシック" charset="0"/>
              </a:rPr>
              <a:t>v1.1 </a:t>
            </a:r>
            <a:r>
              <a:rPr lang="en-US" sz="800" b="0" kern="0" dirty="0" smtClean="0">
                <a:solidFill>
                  <a:schemeClr val="bg1"/>
                </a:solidFill>
                <a:latin typeface="Arial" charset="0"/>
                <a:ea typeface="ＭＳ Ｐゴシック" charset="0"/>
                <a:cs typeface="ＭＳ Ｐゴシック" charset="0"/>
              </a:rPr>
              <a:t>Planning Guide</a:t>
            </a:r>
          </a:p>
          <a:p>
            <a:pPr marL="0" indent="0" algn="l" defTabSz="814388">
              <a:lnSpc>
                <a:spcPct val="90000"/>
              </a:lnSpc>
              <a:buNone/>
              <a:defRPr/>
            </a:pPr>
            <a:r>
              <a:rPr lang="en-US" b="0" dirty="0" smtClean="0">
                <a:solidFill>
                  <a:schemeClr val="bg1"/>
                </a:solidFill>
                <a:latin typeface="Arial" pitchFamily="34" charset="0"/>
                <a:cs typeface="Arial" pitchFamily="34" charset="0"/>
              </a:rPr>
              <a:t>Chapter 7: </a:t>
            </a:r>
            <a:r>
              <a:rPr lang="en-US" sz="1200" b="0" dirty="0" smtClean="0"/>
              <a:t>Protecting a Cybersecurity Domain</a:t>
            </a:r>
            <a:endParaRPr lang="en-GB" dirty="0" smtClean="0"/>
          </a:p>
        </p:txBody>
      </p:sp>
    </p:spTree>
    <p:extLst>
      <p:ext uri="{BB962C8B-B14F-4D97-AF65-F5344CB8AC3E}">
        <p14:creationId xmlns:p14="http://schemas.microsoft.com/office/powerpoint/2010/main" val="55188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30</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9759362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31</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42603296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32</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Cybersecurity Essentials</a:t>
            </a:r>
          </a:p>
          <a:p>
            <a:pPr marL="0" indent="0" algn="l" defTabSz="814388">
              <a:buNone/>
              <a:defRPr/>
            </a:pPr>
            <a:r>
              <a:rPr lang="en-US" sz="1200" b="0" dirty="0" smtClean="0"/>
              <a:t>Chapter 7: </a:t>
            </a:r>
            <a:r>
              <a:rPr lang="en-US" sz="800" b="0" dirty="0" smtClean="0"/>
              <a:t>Protecting a Cybersecurity Domain</a:t>
            </a:r>
            <a:endParaRPr lang="en-US" sz="800" b="0" kern="0" dirty="0" smtClean="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26333652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33</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1.6.7.1</a:t>
            </a:r>
            <a:r>
              <a:rPr lang="en-US" sz="1200" kern="1200" baseline="0" dirty="0" smtClean="0">
                <a:solidFill>
                  <a:schemeClr val="tx1"/>
                </a:solidFill>
                <a:latin typeface="Arial" charset="0"/>
                <a:ea typeface="ＭＳ Ｐゴシック" charset="0"/>
                <a:cs typeface="ＭＳ Ｐゴシック" charset="0"/>
              </a:rPr>
              <a:t>- </a:t>
            </a:r>
            <a:r>
              <a:rPr lang="en-US" dirty="0" smtClean="0">
                <a:latin typeface="Arial" charset="0"/>
              </a:rPr>
              <a:t>Summary</a:t>
            </a:r>
            <a:endParaRPr lang="en-US" dirty="0"/>
          </a:p>
        </p:txBody>
      </p:sp>
    </p:spTree>
    <p:extLst>
      <p:ext uri="{BB962C8B-B14F-4D97-AF65-F5344CB8AC3E}">
        <p14:creationId xmlns:p14="http://schemas.microsoft.com/office/powerpoint/2010/main" val="11308289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35</a:t>
            </a:fld>
            <a:endParaRPr lang="en-US" dirty="0"/>
          </a:p>
        </p:txBody>
      </p:sp>
    </p:spTree>
    <p:extLst>
      <p:ext uri="{BB962C8B-B14F-4D97-AF65-F5344CB8AC3E}">
        <p14:creationId xmlns:p14="http://schemas.microsoft.com/office/powerpoint/2010/main" val="1180992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4</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3782660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1386924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6</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1784400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3368471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b="0" baseline="0" dirty="0" smtClean="0">
              <a:latin typeface="Arial" charset="0"/>
            </a:endParaRPr>
          </a:p>
        </p:txBody>
      </p:sp>
    </p:spTree>
    <p:extLst>
      <p:ext uri="{BB962C8B-B14F-4D97-AF65-F5344CB8AC3E}">
        <p14:creationId xmlns:p14="http://schemas.microsoft.com/office/powerpoint/2010/main" val="30084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9</a:t>
            </a:fld>
            <a:endParaRPr lang="en-US" sz="800" b="0" dirty="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26352797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dirty="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dirty="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smtClean="0">
                <a:solidFill>
                  <a:srgbClr val="D3D3D3"/>
                </a:solidFill>
              </a:rPr>
              <a:t>Chapter 7</a:t>
            </a:r>
            <a:endParaRPr lang="en-US" sz="700" dirty="0">
              <a:solidFill>
                <a:srgbClr val="D3D3D3"/>
              </a:solidFill>
            </a:endParaRP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hasCustomPrompt="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smtClean="0">
                <a:latin typeface="Arial" charset="0"/>
              </a:rPr>
              <a:t>Cybersecurity Essentials v1.0</a:t>
            </a:r>
            <a:endParaRPr lang="en-US" dirty="0"/>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dirty="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dirty="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hasCustomPrompt="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smtClean="0">
                <a:latin typeface="Arial" charset="0"/>
              </a:rPr>
              <a:t>Cybersecurity Essentials v1.0</a:t>
            </a:r>
            <a:endParaRPr lang="en-US" dirty="0"/>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smtClean="0">
                <a:solidFill>
                  <a:srgbClr val="D3D3D3"/>
                </a:solidFill>
              </a:rPr>
              <a:t>Chapter 7</a:t>
            </a:r>
            <a:endParaRPr lang="en-US" sz="700" dirty="0">
              <a:solidFill>
                <a:srgbClr val="D3D3D3"/>
              </a:solidFill>
            </a:endParaRP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en-US" sz="1000" dirty="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dirty="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dirty="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n-US" sz="1000" dirty="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dirty="0">
                <a:solidFill>
                  <a:srgbClr val="D3D3D3"/>
                </a:solidFill>
              </a:rPr>
              <a:t>© 2008 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dirty="0">
                <a:solidFill>
                  <a:srgbClr val="D3D3D3"/>
                </a:solidFill>
              </a:rPr>
              <a:t>Cisco Confidential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8" Type="http://schemas.openxmlformats.org/officeDocument/2006/relationships/hyperlink" Target="https://www.youtube.com/watch?v=-pTIo5lBuTc" TargetMode="External"/><Relationship Id="rId3" Type="http://schemas.openxmlformats.org/officeDocument/2006/relationships/hyperlink" Target="https://www.youtube.com/watch?v=H4Nmz62RAKQ" TargetMode="External"/><Relationship Id="rId7" Type="http://schemas.openxmlformats.org/officeDocument/2006/relationships/hyperlink" Target="http://www.tutorialspoint.com/wimax/wireless_introduction.htm" TargetMode="External"/><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hyperlink" Target="http://www.hardwaresecrets.com/everything-you-need-to-know-about-power-supplies/9/" TargetMode="External"/><Relationship Id="rId5" Type="http://schemas.openxmlformats.org/officeDocument/2006/relationships/hyperlink" Target="https://www.youtube.com/watch?v=2HG-Fo7JTSg" TargetMode="External"/><Relationship Id="rId4" Type="http://schemas.openxmlformats.org/officeDocument/2006/relationships/hyperlink" Target="https://www.youtube.com/watch?v=QNlcEtshRO8"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community.netacad.net/" TargetMode="External"/><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49" y="2263775"/>
            <a:ext cx="3951757" cy="1481138"/>
          </a:xfrm>
        </p:spPr>
        <p:txBody>
          <a:bodyPr/>
          <a:lstStyle/>
          <a:p>
            <a:pPr eaLnBrk="1" hangingPunct="1"/>
            <a:r>
              <a:rPr lang="en-US" sz="2400" dirty="0" smtClean="0">
                <a:latin typeface="Arial" charset="0"/>
              </a:rPr>
              <a:t>Instructor Materials</a:t>
            </a:r>
            <a:br>
              <a:rPr lang="en-US" sz="2400" dirty="0" smtClean="0">
                <a:latin typeface="Arial" charset="0"/>
              </a:rPr>
            </a:br>
            <a:r>
              <a:rPr lang="en-US" sz="2400" dirty="0" smtClean="0">
                <a:latin typeface="Arial" charset="0"/>
              </a:rPr>
              <a:t>Chapter 7: Protecting a Cybersecurity Domain</a:t>
            </a:r>
            <a:endParaRPr lang="en-US"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en-US" dirty="0" smtClean="0">
                <a:latin typeface="Arial" charset="0"/>
              </a:rPr>
              <a:t>Cybersecurity Essentials </a:t>
            </a:r>
            <a:r>
              <a:rPr lang="en-US" dirty="0" smtClean="0">
                <a:latin typeface="Arial" charset="0"/>
              </a:rPr>
              <a:t>v1.1</a:t>
            </a:r>
            <a:endParaRPr lang="en-US" dirty="0">
              <a:latin typeface="Arial" charset="0"/>
            </a:endParaRPr>
          </a:p>
        </p:txBody>
      </p:sp>
    </p:spTree>
    <p:extLst>
      <p:ext uri="{BB962C8B-B14F-4D97-AF65-F5344CB8AC3E}">
        <p14:creationId xmlns:p14="http://schemas.microsoft.com/office/powerpoint/2010/main" val="2515264652"/>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dirty="0"/>
          </a:p>
        </p:txBody>
      </p:sp>
      <p:pic>
        <p:nvPicPr>
          <p:cNvPr id="14339" name="Picture 100"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9297878"/>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n-US" sz="2400" dirty="0" smtClean="0">
                <a:latin typeface="Arial" charset="0"/>
              </a:rPr>
              <a:t>Chapter 7:</a:t>
            </a:r>
            <a:r>
              <a:rPr lang="en-US" sz="2400" dirty="0">
                <a:latin typeface="Arial" charset="0"/>
              </a:rPr>
              <a:t/>
            </a:r>
            <a:br>
              <a:rPr lang="en-US" sz="2400" dirty="0">
                <a:latin typeface="Arial" charset="0"/>
              </a:rPr>
            </a:br>
            <a:r>
              <a:rPr lang="en-US" sz="2400" dirty="0" smtClean="0">
                <a:latin typeface="Arial" charset="0"/>
              </a:rPr>
              <a:t>Protecting a Cybersecurity Domain</a:t>
            </a:r>
            <a:endParaRPr lang="en-US"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r>
              <a:rPr lang="en-US" dirty="0">
                <a:latin typeface="Arial" charset="0"/>
              </a:rPr>
              <a:t>Cybersecurity Essentials </a:t>
            </a:r>
            <a:r>
              <a:rPr lang="en-US" dirty="0" smtClean="0">
                <a:latin typeface="Arial" charset="0"/>
              </a:rPr>
              <a:t>v1.1</a:t>
            </a:r>
            <a:endParaRPr lang="en-US" dirty="0">
              <a:latin typeface="Arial" charset="0"/>
            </a:endParaRPr>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en-US" dirty="0" smtClean="0"/>
              <a:t>Chapter 7 - Sections &amp; Objectives</a:t>
            </a:r>
          </a:p>
        </p:txBody>
      </p:sp>
      <p:sp>
        <p:nvSpPr>
          <p:cNvPr id="4099" name="Rectangle 34"/>
          <p:cNvSpPr>
            <a:spLocks noGrp="1" noChangeArrowheads="1"/>
          </p:cNvSpPr>
          <p:nvPr>
            <p:ph type="body" idx="4294967295"/>
          </p:nvPr>
        </p:nvSpPr>
        <p:spPr>
          <a:xfrm>
            <a:off x="655638" y="1828800"/>
            <a:ext cx="7940675" cy="4476750"/>
          </a:xfrm>
        </p:spPr>
        <p:txBody>
          <a:bodyPr/>
          <a:lstStyle/>
          <a:p>
            <a:pPr marL="0" indent="0">
              <a:spcBef>
                <a:spcPts val="600"/>
              </a:spcBef>
              <a:buNone/>
            </a:pPr>
            <a:r>
              <a:rPr lang="en-US" dirty="0"/>
              <a:t>7</a:t>
            </a:r>
            <a:r>
              <a:rPr lang="en-US" dirty="0" smtClean="0"/>
              <a:t>.1</a:t>
            </a:r>
            <a:r>
              <a:rPr lang="en-US" dirty="0"/>
              <a:t>	</a:t>
            </a:r>
            <a:r>
              <a:rPr lang="en-US" dirty="0" smtClean="0"/>
              <a:t>Defending Systems and Devices</a:t>
            </a:r>
          </a:p>
          <a:p>
            <a:pPr marL="0" indent="0">
              <a:spcBef>
                <a:spcPts val="600"/>
              </a:spcBef>
              <a:buNone/>
            </a:pPr>
            <a:r>
              <a:rPr lang="en-US" dirty="0"/>
              <a:t>	</a:t>
            </a:r>
            <a:r>
              <a:rPr lang="en-US" sz="1800" dirty="0"/>
              <a:t>Describe how cybersecurity domains are used within the CIA triad</a:t>
            </a:r>
            <a:r>
              <a:rPr lang="en-US" sz="1800" dirty="0" smtClean="0"/>
              <a:t>.</a:t>
            </a:r>
          </a:p>
          <a:p>
            <a:pPr marL="857250" lvl="3" indent="0">
              <a:spcBef>
                <a:spcPts val="600"/>
              </a:spcBef>
            </a:pPr>
            <a:r>
              <a:rPr lang="en-US" sz="1800" dirty="0"/>
              <a:t>Explain how technologies, processes and procedures protect systems</a:t>
            </a:r>
            <a:r>
              <a:rPr lang="en-US" sz="1800" dirty="0" smtClean="0"/>
              <a:t>.</a:t>
            </a:r>
            <a:endParaRPr lang="en-US" dirty="0"/>
          </a:p>
          <a:p>
            <a:pPr marL="0" indent="0">
              <a:spcBef>
                <a:spcPts val="600"/>
              </a:spcBef>
              <a:buNone/>
            </a:pPr>
            <a:r>
              <a:rPr lang="en-US" dirty="0"/>
              <a:t>7</a:t>
            </a:r>
            <a:r>
              <a:rPr lang="en-US" dirty="0" smtClean="0"/>
              <a:t>.2</a:t>
            </a:r>
            <a:r>
              <a:rPr lang="en-US" dirty="0"/>
              <a:t>	</a:t>
            </a:r>
            <a:r>
              <a:rPr lang="en-US" dirty="0" smtClean="0"/>
              <a:t>Server Hardening	</a:t>
            </a:r>
          </a:p>
          <a:p>
            <a:pPr marL="0" indent="0">
              <a:spcBef>
                <a:spcPts val="600"/>
              </a:spcBef>
              <a:buNone/>
            </a:pPr>
            <a:r>
              <a:rPr lang="en-US" dirty="0"/>
              <a:t>	</a:t>
            </a:r>
            <a:r>
              <a:rPr lang="en-US" sz="1800" dirty="0"/>
              <a:t>Explain how to protect servers on a network</a:t>
            </a:r>
            <a:r>
              <a:rPr lang="en-US" sz="1800" dirty="0" smtClean="0"/>
              <a:t>.</a:t>
            </a:r>
          </a:p>
          <a:p>
            <a:pPr marL="0" indent="0">
              <a:spcBef>
                <a:spcPts val="600"/>
              </a:spcBef>
              <a:buNone/>
            </a:pPr>
            <a:r>
              <a:rPr lang="en-US" dirty="0" smtClean="0"/>
              <a:t>7.3</a:t>
            </a:r>
            <a:r>
              <a:rPr lang="en-US" dirty="0"/>
              <a:t>	</a:t>
            </a:r>
            <a:r>
              <a:rPr lang="en-US" dirty="0" smtClean="0"/>
              <a:t>Network Hardening</a:t>
            </a:r>
          </a:p>
          <a:p>
            <a:pPr marL="857250" lvl="3" indent="0">
              <a:spcBef>
                <a:spcPts val="600"/>
              </a:spcBef>
            </a:pPr>
            <a:r>
              <a:rPr lang="en-US" sz="1800" dirty="0" smtClean="0"/>
              <a:t>Explain </a:t>
            </a:r>
            <a:r>
              <a:rPr lang="en-US" sz="1800" dirty="0"/>
              <a:t>how to implement security measures to protect network devices.</a:t>
            </a:r>
            <a:endParaRPr lang="en-US" sz="1400" dirty="0"/>
          </a:p>
          <a:p>
            <a:pPr marL="0" indent="0">
              <a:spcBef>
                <a:spcPts val="600"/>
              </a:spcBef>
              <a:buNone/>
            </a:pPr>
            <a:r>
              <a:rPr lang="en-US" dirty="0" smtClean="0"/>
              <a:t>7.4	Physical Security</a:t>
            </a:r>
          </a:p>
          <a:p>
            <a:pPr marL="857250" lvl="3" indent="0">
              <a:spcBef>
                <a:spcPts val="600"/>
              </a:spcBef>
            </a:pPr>
            <a:r>
              <a:rPr lang="en-US" sz="1800" dirty="0" smtClean="0"/>
              <a:t>Explain </a:t>
            </a:r>
            <a:r>
              <a:rPr lang="en-US" sz="1800" dirty="0"/>
              <a:t>how physical security measures are implemented to protect network equipment.</a:t>
            </a:r>
          </a:p>
          <a:p>
            <a:pPr marL="0" indent="0">
              <a:spcBef>
                <a:spcPts val="600"/>
              </a:spcBef>
              <a:buNone/>
            </a:pPr>
            <a:endParaRPr lang="en-US" sz="1800" dirty="0"/>
          </a:p>
          <a:p>
            <a:pPr marL="0" indent="0">
              <a:spcBef>
                <a:spcPts val="600"/>
              </a:spcBef>
              <a:buNone/>
            </a:pPr>
            <a:endParaRPr lang="en-CA" sz="1200" dirty="0"/>
          </a:p>
        </p:txBody>
      </p:sp>
    </p:spTree>
    <p:extLst>
      <p:ext uri="{BB962C8B-B14F-4D97-AF65-F5344CB8AC3E}">
        <p14:creationId xmlns:p14="http://schemas.microsoft.com/office/powerpoint/2010/main" val="1065710895"/>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4150014" cy="1481138"/>
          </a:xfrm>
        </p:spPr>
        <p:txBody>
          <a:bodyPr/>
          <a:lstStyle/>
          <a:p>
            <a:pPr marL="0" indent="0">
              <a:spcBef>
                <a:spcPts val="600"/>
              </a:spcBef>
              <a:buNone/>
            </a:pPr>
            <a:r>
              <a:rPr lang="en-US" sz="2400" dirty="0"/>
              <a:t>7</a:t>
            </a:r>
            <a:r>
              <a:rPr lang="en-US" sz="2400" dirty="0" smtClean="0"/>
              <a:t>.1 </a:t>
            </a:r>
            <a:r>
              <a:rPr lang="en-US" sz="2400" dirty="0"/>
              <a:t>Defending Systems and Devices</a:t>
            </a:r>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403628"/>
            <a:ext cx="8772157" cy="838200"/>
          </a:xfrm>
        </p:spPr>
        <p:txBody>
          <a:bodyPr/>
          <a:lstStyle/>
          <a:p>
            <a:pPr eaLnBrk="1" hangingPunct="1"/>
            <a:r>
              <a:rPr lang="en-US" sz="1800" dirty="0"/>
              <a:t>Defending Systems and Devices</a:t>
            </a:r>
            <a:r>
              <a:rPr lang="en-US" dirty="0" smtClean="0"/>
              <a:t/>
            </a:r>
            <a:br>
              <a:rPr lang="en-US" dirty="0" smtClean="0"/>
            </a:br>
            <a:r>
              <a:rPr lang="en-US" dirty="0" smtClean="0"/>
              <a:t>Host </a:t>
            </a:r>
            <a:r>
              <a:rPr lang="en-US" dirty="0" smtClean="0">
                <a:latin typeface="Arial" charset="0"/>
              </a:rPr>
              <a:t>Hardening</a:t>
            </a:r>
            <a:endParaRPr lang="en-US" sz="4800" dirty="0">
              <a:latin typeface="Arial" charset="0"/>
            </a:endParaRPr>
          </a:p>
        </p:txBody>
      </p:sp>
      <p:sp>
        <p:nvSpPr>
          <p:cNvPr id="2" name="Content Placeholder 1"/>
          <p:cNvSpPr>
            <a:spLocks noGrp="1"/>
          </p:cNvSpPr>
          <p:nvPr>
            <p:ph idx="1"/>
          </p:nvPr>
        </p:nvSpPr>
        <p:spPr>
          <a:xfrm>
            <a:off x="371843" y="1382484"/>
            <a:ext cx="8248282" cy="4786870"/>
          </a:xfrm>
        </p:spPr>
        <p:txBody>
          <a:bodyPr/>
          <a:lstStyle/>
          <a:p>
            <a:pPr marL="0" indent="0">
              <a:buNone/>
            </a:pPr>
            <a:r>
              <a:rPr lang="en-US" sz="1800" b="1" dirty="0"/>
              <a:t>Operating System </a:t>
            </a:r>
            <a:r>
              <a:rPr lang="en-US" sz="1800" b="1" dirty="0" smtClean="0"/>
              <a:t>Security - </a:t>
            </a:r>
            <a:r>
              <a:rPr lang="en-US" sz="1800" dirty="0" smtClean="0"/>
              <a:t>The </a:t>
            </a:r>
            <a:r>
              <a:rPr lang="en-US" sz="1800" dirty="0"/>
              <a:t>operating system plays a critical role in the operation of a computer system and is the target of many attacks. </a:t>
            </a:r>
            <a:endParaRPr lang="en-US" sz="1800" dirty="0" smtClean="0"/>
          </a:p>
          <a:p>
            <a:r>
              <a:rPr lang="en-US" sz="1800" dirty="0" smtClean="0"/>
              <a:t>An </a:t>
            </a:r>
            <a:r>
              <a:rPr lang="en-US" sz="1800" dirty="0"/>
              <a:t>administrator hardens an operating system by modifying the default configuration to make it more secure to outside threats. </a:t>
            </a:r>
            <a:endParaRPr lang="en-US" sz="1800" dirty="0" smtClean="0"/>
          </a:p>
          <a:p>
            <a:r>
              <a:rPr lang="en-US" sz="1800" dirty="0" smtClean="0"/>
              <a:t>This </a:t>
            </a:r>
            <a:r>
              <a:rPr lang="en-US" sz="1800" dirty="0"/>
              <a:t>process includes the removal of unnecessary programs and services. </a:t>
            </a:r>
            <a:endParaRPr lang="en-US" sz="1800" dirty="0" smtClean="0"/>
          </a:p>
          <a:p>
            <a:r>
              <a:rPr lang="en-US" sz="1800" dirty="0" smtClean="0"/>
              <a:t>Another </a:t>
            </a:r>
            <a:r>
              <a:rPr lang="en-US" sz="1800" dirty="0"/>
              <a:t>critical requirement of hardening operating systems is the application of security patches and updates. </a:t>
            </a:r>
            <a:endParaRPr lang="en-US" sz="1800" dirty="0" smtClean="0"/>
          </a:p>
          <a:p>
            <a:pPr marL="0" indent="0">
              <a:buNone/>
            </a:pPr>
            <a:r>
              <a:rPr lang="en-US" sz="1800" b="1" dirty="0" smtClean="0"/>
              <a:t>Antimalware - </a:t>
            </a:r>
            <a:r>
              <a:rPr lang="en-US" sz="1800" dirty="0" smtClean="0"/>
              <a:t>Malware </a:t>
            </a:r>
            <a:r>
              <a:rPr lang="en-US" sz="1800" dirty="0"/>
              <a:t>includes viruses, worms, Trojan horses, keyloggers, spyware, and adware. </a:t>
            </a:r>
            <a:endParaRPr lang="en-US" sz="1800" dirty="0" smtClean="0"/>
          </a:p>
          <a:p>
            <a:r>
              <a:rPr lang="en-US" sz="1800" dirty="0" smtClean="0"/>
              <a:t>They </a:t>
            </a:r>
            <a:r>
              <a:rPr lang="en-US" sz="1800" dirty="0"/>
              <a:t>all invade privacy, steal information, damage the system, or delete and corrupt data</a:t>
            </a:r>
            <a:r>
              <a:rPr lang="en-US" sz="1800" dirty="0" smtClean="0"/>
              <a:t>. </a:t>
            </a:r>
          </a:p>
          <a:p>
            <a:r>
              <a:rPr lang="en-US" sz="1800" dirty="0" smtClean="0"/>
              <a:t>It </a:t>
            </a:r>
            <a:r>
              <a:rPr lang="en-US" sz="1800" dirty="0"/>
              <a:t>is important to protect computers and mobile devices using reputable antimalware software. </a:t>
            </a:r>
          </a:p>
          <a:p>
            <a:endParaRPr lang="en-US" sz="1800" dirty="0"/>
          </a:p>
        </p:txBody>
      </p:sp>
    </p:spTree>
    <p:extLst>
      <p:ext uri="{BB962C8B-B14F-4D97-AF65-F5344CB8AC3E}">
        <p14:creationId xmlns:p14="http://schemas.microsoft.com/office/powerpoint/2010/main" val="1534168903"/>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403628"/>
            <a:ext cx="8772157" cy="838200"/>
          </a:xfrm>
        </p:spPr>
        <p:txBody>
          <a:bodyPr/>
          <a:lstStyle/>
          <a:p>
            <a:pPr eaLnBrk="1" hangingPunct="1"/>
            <a:r>
              <a:rPr lang="en-US" sz="1800" dirty="0"/>
              <a:t>Defending Systems and Devices</a:t>
            </a:r>
            <a:r>
              <a:rPr lang="en-US" dirty="0" smtClean="0"/>
              <a:t/>
            </a:r>
            <a:br>
              <a:rPr lang="en-US" dirty="0" smtClean="0"/>
            </a:br>
            <a:r>
              <a:rPr lang="en-US" dirty="0" smtClean="0"/>
              <a:t>Host </a:t>
            </a:r>
            <a:r>
              <a:rPr lang="en-US" dirty="0" smtClean="0">
                <a:latin typeface="Arial" charset="0"/>
              </a:rPr>
              <a:t>Hardening (Cont.)</a:t>
            </a:r>
            <a:endParaRPr lang="en-US" sz="4800" dirty="0">
              <a:latin typeface="Arial" charset="0"/>
            </a:endParaRPr>
          </a:p>
        </p:txBody>
      </p:sp>
      <p:sp>
        <p:nvSpPr>
          <p:cNvPr id="2" name="Content Placeholder 1"/>
          <p:cNvSpPr>
            <a:spLocks noGrp="1"/>
          </p:cNvSpPr>
          <p:nvPr>
            <p:ph idx="1"/>
          </p:nvPr>
        </p:nvSpPr>
        <p:spPr>
          <a:xfrm>
            <a:off x="371843" y="1382483"/>
            <a:ext cx="8248282" cy="5199291"/>
          </a:xfrm>
        </p:spPr>
        <p:txBody>
          <a:bodyPr/>
          <a:lstStyle/>
          <a:p>
            <a:pPr marL="0" indent="0">
              <a:buNone/>
            </a:pPr>
            <a:r>
              <a:rPr lang="en-US" sz="1800" b="1" dirty="0"/>
              <a:t>Patch </a:t>
            </a:r>
            <a:r>
              <a:rPr lang="en-US" sz="1800" b="1" dirty="0" smtClean="0"/>
              <a:t>Management - </a:t>
            </a:r>
            <a:r>
              <a:rPr lang="en-US" sz="1800" dirty="0" smtClean="0"/>
              <a:t>Patches </a:t>
            </a:r>
            <a:r>
              <a:rPr lang="en-US" sz="1800" dirty="0"/>
              <a:t>are code updates that manufacturers provide to prevent a newly discovered virus or worm from making a successful attack. </a:t>
            </a:r>
            <a:r>
              <a:rPr lang="en-US" sz="1800" dirty="0" smtClean="0"/>
              <a:t>Manufacturers </a:t>
            </a:r>
            <a:r>
              <a:rPr lang="en-US" sz="1800" dirty="0"/>
              <a:t>combine patches and upgrades into a comprehensive update application called a service pack. </a:t>
            </a:r>
            <a:endParaRPr lang="en-US" sz="1800" dirty="0" smtClean="0"/>
          </a:p>
          <a:p>
            <a:pPr marL="0" indent="0">
              <a:buNone/>
            </a:pPr>
            <a:r>
              <a:rPr lang="en-US" sz="1800" b="1" dirty="0" smtClean="0"/>
              <a:t>Host-based Firewalls - </a:t>
            </a:r>
            <a:r>
              <a:rPr lang="en-US" sz="1800" dirty="0" smtClean="0"/>
              <a:t>A </a:t>
            </a:r>
            <a:r>
              <a:rPr lang="en-US" sz="1800" dirty="0"/>
              <a:t>software firewall is a program that runs on a computer to allow or deny traffic between the computer and other connected computers. </a:t>
            </a:r>
            <a:r>
              <a:rPr lang="en-US" sz="1800" dirty="0" smtClean="0"/>
              <a:t>The </a:t>
            </a:r>
            <a:r>
              <a:rPr lang="en-US" sz="1800" dirty="0"/>
              <a:t>software firewall applies a set of rules to data transmissions through inspection and filtering of data packets. </a:t>
            </a:r>
            <a:endParaRPr lang="en-US" sz="1800" dirty="0" smtClean="0"/>
          </a:p>
          <a:p>
            <a:pPr marL="0" indent="0">
              <a:buNone/>
            </a:pPr>
            <a:r>
              <a:rPr lang="en-US" sz="1800" b="1" dirty="0" smtClean="0"/>
              <a:t>Host </a:t>
            </a:r>
            <a:r>
              <a:rPr lang="en-US" sz="1800" b="1" dirty="0"/>
              <a:t>Intrusion Detection </a:t>
            </a:r>
            <a:r>
              <a:rPr lang="en-US" sz="1800" b="1" dirty="0" smtClean="0"/>
              <a:t>Systems - </a:t>
            </a:r>
            <a:r>
              <a:rPr lang="en-US" sz="1800" dirty="0" smtClean="0"/>
              <a:t>A </a:t>
            </a:r>
            <a:r>
              <a:rPr lang="en-US" sz="1800" dirty="0"/>
              <a:t>host intrusion detection system (HIDS) is </a:t>
            </a:r>
            <a:r>
              <a:rPr lang="en-US" sz="1800" dirty="0" smtClean="0"/>
              <a:t>software </a:t>
            </a:r>
            <a:r>
              <a:rPr lang="en-US" sz="1800" dirty="0"/>
              <a:t>that runs on a host computer that monitors suspicious activity. </a:t>
            </a:r>
            <a:endParaRPr lang="en-US" sz="1800" dirty="0" smtClean="0"/>
          </a:p>
          <a:p>
            <a:pPr marL="0" indent="0">
              <a:buNone/>
            </a:pPr>
            <a:r>
              <a:rPr lang="en-US" sz="1800" b="1" dirty="0"/>
              <a:t>Secure </a:t>
            </a:r>
            <a:r>
              <a:rPr lang="en-US" sz="1800" b="1" dirty="0" smtClean="0"/>
              <a:t>Communications (VPNs) </a:t>
            </a:r>
            <a:r>
              <a:rPr lang="en-US" sz="1800" dirty="0" smtClean="0"/>
              <a:t>- When </a:t>
            </a:r>
            <a:r>
              <a:rPr lang="en-US" sz="1800" dirty="0"/>
              <a:t>connecting to the local network and sharing files, the communication between computers remains within that network</a:t>
            </a:r>
            <a:r>
              <a:rPr lang="en-US" sz="1800" dirty="0" smtClean="0"/>
              <a:t>. To </a:t>
            </a:r>
            <a:r>
              <a:rPr lang="en-US" sz="1800" dirty="0"/>
              <a:t>communicate and share resources over a network that is not secure, users employ a Virtual Private Network (VPN</a:t>
            </a:r>
            <a:r>
              <a:rPr lang="en-US" sz="1800" dirty="0" smtClean="0"/>
              <a:t>). </a:t>
            </a:r>
            <a:r>
              <a:rPr lang="en-US" sz="1800" dirty="0"/>
              <a:t>A VPN is a private network that connects remote sites or users together over a public network, like the Internet.</a:t>
            </a:r>
          </a:p>
          <a:p>
            <a:pPr marL="0" indent="0">
              <a:buNone/>
            </a:pPr>
            <a:endParaRPr lang="en-US" sz="1800" dirty="0"/>
          </a:p>
        </p:txBody>
      </p:sp>
    </p:spTree>
    <p:extLst>
      <p:ext uri="{BB962C8B-B14F-4D97-AF65-F5344CB8AC3E}">
        <p14:creationId xmlns:p14="http://schemas.microsoft.com/office/powerpoint/2010/main" val="164189671"/>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t>Defending Systems and Devices</a:t>
            </a:r>
            <a:r>
              <a:rPr lang="en-US" dirty="0" smtClean="0"/>
              <a:t/>
            </a:r>
            <a:br>
              <a:rPr lang="en-US" dirty="0" smtClean="0"/>
            </a:br>
            <a:r>
              <a:rPr lang="en-US" dirty="0" smtClean="0"/>
              <a:t>Hardening Wireless and Mobile Devices</a:t>
            </a:r>
            <a:endParaRPr lang="en-US" sz="4800" dirty="0">
              <a:latin typeface="Arial" charset="0"/>
            </a:endParaRPr>
          </a:p>
        </p:txBody>
      </p:sp>
      <p:sp>
        <p:nvSpPr>
          <p:cNvPr id="3" name="Content Placeholder 2"/>
          <p:cNvSpPr>
            <a:spLocks noGrp="1"/>
          </p:cNvSpPr>
          <p:nvPr>
            <p:ph idx="1"/>
          </p:nvPr>
        </p:nvSpPr>
        <p:spPr>
          <a:xfrm>
            <a:off x="213109" y="1539502"/>
            <a:ext cx="8311766" cy="4926405"/>
          </a:xfrm>
        </p:spPr>
        <p:txBody>
          <a:bodyPr/>
          <a:lstStyle/>
          <a:p>
            <a:pPr marL="0" indent="0">
              <a:buNone/>
            </a:pPr>
            <a:r>
              <a:rPr lang="en-US" sz="1800" b="1" dirty="0"/>
              <a:t>Wired Equivalent Privacy (WEP)</a:t>
            </a:r>
            <a:r>
              <a:rPr lang="en-US" sz="1800" b="1" dirty="0" smtClean="0"/>
              <a:t> </a:t>
            </a:r>
            <a:r>
              <a:rPr lang="en-US" sz="1800" dirty="0" smtClean="0"/>
              <a:t>- One </a:t>
            </a:r>
            <a:r>
              <a:rPr lang="en-US" sz="1800" dirty="0"/>
              <a:t>of the most important components of modern computing are mobile devices. The majority of devices found on today’s networks are laptops, tablets, smart phones and other wireless devices</a:t>
            </a:r>
            <a:r>
              <a:rPr lang="en-US" sz="1800" dirty="0" smtClean="0"/>
              <a:t>. WEP </a:t>
            </a:r>
            <a:r>
              <a:rPr lang="en-US" sz="1800" dirty="0"/>
              <a:t>is one of the first </a:t>
            </a:r>
            <a:r>
              <a:rPr lang="en-US" sz="1800" dirty="0" smtClean="0"/>
              <a:t>widely </a:t>
            </a:r>
            <a:r>
              <a:rPr lang="en-US" sz="1800" dirty="0"/>
              <a:t>used Wi-Fi security standards. The WEP standard provides authentication and encryption protections. </a:t>
            </a:r>
          </a:p>
          <a:p>
            <a:pPr marL="0" indent="0">
              <a:buNone/>
            </a:pPr>
            <a:r>
              <a:rPr lang="en-US" sz="1800" b="1" dirty="0" smtClean="0"/>
              <a:t>WPA/WPA2 - </a:t>
            </a:r>
            <a:r>
              <a:rPr lang="en-US" sz="1800" dirty="0" smtClean="0"/>
              <a:t>The </a:t>
            </a:r>
            <a:r>
              <a:rPr lang="en-US" sz="1800" dirty="0"/>
              <a:t>next major improvement to wireless security was the introduction of WPA and WPA2. Wi-Fi Protected Access (WPA) was the computer industry’s response to the weakness of the WEP standard. The WPA </a:t>
            </a:r>
            <a:r>
              <a:rPr lang="en-US" sz="1800" dirty="0" smtClean="0"/>
              <a:t>standard </a:t>
            </a:r>
            <a:r>
              <a:rPr lang="en-US" sz="1800" dirty="0"/>
              <a:t>provided several security improvements</a:t>
            </a:r>
            <a:r>
              <a:rPr lang="en-US" sz="1800" dirty="0" smtClean="0"/>
              <a:t>.</a:t>
            </a:r>
          </a:p>
          <a:p>
            <a:pPr marL="0" indent="0">
              <a:buNone/>
            </a:pPr>
            <a:r>
              <a:rPr lang="en-US" sz="1800" b="1" dirty="0"/>
              <a:t>Mutual </a:t>
            </a:r>
            <a:r>
              <a:rPr lang="en-US" sz="1800" b="1" dirty="0" smtClean="0"/>
              <a:t>Authentication - </a:t>
            </a:r>
            <a:r>
              <a:rPr lang="en-US" sz="1800" dirty="0"/>
              <a:t>The imposter can </a:t>
            </a:r>
            <a:r>
              <a:rPr lang="en-US" sz="1800" dirty="0" smtClean="0"/>
              <a:t>launch a man-in-the-middle </a:t>
            </a:r>
            <a:r>
              <a:rPr lang="en-US" sz="1800" dirty="0"/>
              <a:t>attack </a:t>
            </a:r>
            <a:r>
              <a:rPr lang="en-US" sz="1800" dirty="0" smtClean="0"/>
              <a:t>which is </a:t>
            </a:r>
            <a:r>
              <a:rPr lang="en-US" sz="1800" dirty="0"/>
              <a:t>very difficult to detect and can result in stolen login credentials and transmitted data. To prevent </a:t>
            </a:r>
            <a:r>
              <a:rPr lang="en-US" sz="1800" dirty="0" smtClean="0"/>
              <a:t>rogue </a:t>
            </a:r>
            <a:r>
              <a:rPr lang="en-US" sz="1800" dirty="0"/>
              <a:t>access points, the computer industry developed mutual authentication. Mutual authentication, also called two-way authentication, is a process or technology in which both entities in a communications link authenticate to each other.</a:t>
            </a:r>
          </a:p>
        </p:txBody>
      </p:sp>
    </p:spTree>
    <p:extLst>
      <p:ext uri="{BB962C8B-B14F-4D97-AF65-F5344CB8AC3E}">
        <p14:creationId xmlns:p14="http://schemas.microsoft.com/office/powerpoint/2010/main" val="2108388080"/>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t>Defending Systems and Devices</a:t>
            </a:r>
            <a:r>
              <a:rPr lang="en-US" dirty="0" smtClean="0"/>
              <a:t/>
            </a:r>
            <a:br>
              <a:rPr lang="en-US" dirty="0" smtClean="0"/>
            </a:br>
            <a:r>
              <a:rPr lang="en-US" dirty="0" smtClean="0"/>
              <a:t>Host Data Protection</a:t>
            </a:r>
            <a:endParaRPr lang="en-US" sz="4800" dirty="0">
              <a:latin typeface="Arial" charset="0"/>
            </a:endParaRPr>
          </a:p>
        </p:txBody>
      </p:sp>
      <p:sp>
        <p:nvSpPr>
          <p:cNvPr id="3" name="Content Placeholder 2"/>
          <p:cNvSpPr>
            <a:spLocks noGrp="1"/>
          </p:cNvSpPr>
          <p:nvPr>
            <p:ph idx="1"/>
          </p:nvPr>
        </p:nvSpPr>
        <p:spPr>
          <a:xfrm>
            <a:off x="213109" y="1539502"/>
            <a:ext cx="8311766" cy="4926405"/>
          </a:xfrm>
        </p:spPr>
        <p:txBody>
          <a:bodyPr/>
          <a:lstStyle/>
          <a:p>
            <a:pPr marL="0" indent="0">
              <a:buNone/>
            </a:pPr>
            <a:r>
              <a:rPr lang="en-US" sz="1800" b="1" dirty="0"/>
              <a:t>File Access </a:t>
            </a:r>
            <a:r>
              <a:rPr lang="en-US" sz="1800" b="1" dirty="0" smtClean="0"/>
              <a:t>Control </a:t>
            </a:r>
            <a:r>
              <a:rPr lang="en-US" sz="1800" dirty="0" smtClean="0"/>
              <a:t>– This consists of permissions that limit </a:t>
            </a:r>
            <a:r>
              <a:rPr lang="en-US" sz="1800" dirty="0"/>
              <a:t>folder or file access for an individual or for a group of users. </a:t>
            </a:r>
            <a:endParaRPr lang="en-US" sz="1800" dirty="0" smtClean="0"/>
          </a:p>
          <a:p>
            <a:pPr marL="0" indent="0">
              <a:buNone/>
            </a:pPr>
            <a:r>
              <a:rPr lang="en-US" sz="1800" b="1" dirty="0"/>
              <a:t>File </a:t>
            </a:r>
            <a:r>
              <a:rPr lang="en-US" sz="1800" b="1" dirty="0" smtClean="0"/>
              <a:t>Encryption </a:t>
            </a:r>
            <a:r>
              <a:rPr lang="en-US" sz="1800" dirty="0" smtClean="0"/>
              <a:t>– File encryption </a:t>
            </a:r>
            <a:r>
              <a:rPr lang="en-US" sz="1800" dirty="0"/>
              <a:t>is a tool used to protect </a:t>
            </a:r>
            <a:r>
              <a:rPr lang="en-US" sz="1800" dirty="0" smtClean="0"/>
              <a:t>data stored in the form of files. </a:t>
            </a:r>
            <a:r>
              <a:rPr lang="en-US" sz="1800" dirty="0"/>
              <a:t>Encryption transforms data using a complicated algorithm to make it unreadable. </a:t>
            </a:r>
            <a:r>
              <a:rPr lang="en-US" sz="1800" dirty="0" smtClean="0"/>
              <a:t>Software </a:t>
            </a:r>
            <a:r>
              <a:rPr lang="en-US" sz="1800" dirty="0"/>
              <a:t>programs </a:t>
            </a:r>
            <a:r>
              <a:rPr lang="en-US" sz="1800" dirty="0" smtClean="0"/>
              <a:t>can encrypt </a:t>
            </a:r>
            <a:r>
              <a:rPr lang="en-US" sz="1800" dirty="0"/>
              <a:t>files, folders, and even entire drives.</a:t>
            </a:r>
          </a:p>
          <a:p>
            <a:pPr marL="0" indent="0">
              <a:buNone/>
            </a:pPr>
            <a:r>
              <a:rPr lang="en-US" sz="1800" b="1" dirty="0"/>
              <a:t>System and Data </a:t>
            </a:r>
            <a:r>
              <a:rPr lang="en-US" sz="1800" b="1" dirty="0" smtClean="0"/>
              <a:t>Backups </a:t>
            </a:r>
            <a:r>
              <a:rPr lang="en-US" sz="1800" dirty="0" smtClean="0"/>
              <a:t>- A </a:t>
            </a:r>
            <a:r>
              <a:rPr lang="en-US" sz="1800" dirty="0"/>
              <a:t>data backup stores a copy of the information from a computer to removable backup media. </a:t>
            </a:r>
            <a:r>
              <a:rPr lang="en-US" sz="1800" dirty="0" smtClean="0"/>
              <a:t>Backing </a:t>
            </a:r>
            <a:r>
              <a:rPr lang="en-US" sz="1800" dirty="0"/>
              <a:t>up data is one of the most effective ways of protecting against data loss. If the computer hardware fails, the user can restore the data from the backup </a:t>
            </a:r>
            <a:r>
              <a:rPr lang="en-US" sz="1800" dirty="0" smtClean="0"/>
              <a:t>after </a:t>
            </a:r>
            <a:r>
              <a:rPr lang="en-US" sz="1800" dirty="0"/>
              <a:t>the system is </a:t>
            </a:r>
            <a:r>
              <a:rPr lang="en-US" sz="1800" dirty="0" smtClean="0"/>
              <a:t>again functional.</a:t>
            </a:r>
            <a:endParaRPr lang="en-US" sz="1800" dirty="0"/>
          </a:p>
        </p:txBody>
      </p:sp>
    </p:spTree>
    <p:extLst>
      <p:ext uri="{BB962C8B-B14F-4D97-AF65-F5344CB8AC3E}">
        <p14:creationId xmlns:p14="http://schemas.microsoft.com/office/powerpoint/2010/main" val="1350809667"/>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t>Defending Systems and Devices</a:t>
            </a:r>
            <a:r>
              <a:rPr lang="en-US" dirty="0" smtClean="0"/>
              <a:t/>
            </a:r>
            <a:br>
              <a:rPr lang="en-US" dirty="0" smtClean="0"/>
            </a:br>
            <a:r>
              <a:rPr lang="en-US" dirty="0" smtClean="0"/>
              <a:t>Images and Content Control</a:t>
            </a:r>
            <a:endParaRPr lang="en-US" sz="4800" dirty="0">
              <a:latin typeface="Arial" charset="0"/>
            </a:endParaRPr>
          </a:p>
        </p:txBody>
      </p:sp>
      <p:sp>
        <p:nvSpPr>
          <p:cNvPr id="3" name="Content Placeholder 2"/>
          <p:cNvSpPr>
            <a:spLocks noGrp="1"/>
          </p:cNvSpPr>
          <p:nvPr>
            <p:ph idx="1"/>
          </p:nvPr>
        </p:nvSpPr>
        <p:spPr>
          <a:xfrm>
            <a:off x="213109" y="1539502"/>
            <a:ext cx="8311766" cy="4926405"/>
          </a:xfrm>
        </p:spPr>
        <p:txBody>
          <a:bodyPr/>
          <a:lstStyle/>
          <a:p>
            <a:pPr marL="0" indent="0">
              <a:buNone/>
            </a:pPr>
            <a:r>
              <a:rPr lang="en-US" sz="1800" b="1" dirty="0" smtClean="0"/>
              <a:t>Content </a:t>
            </a:r>
            <a:r>
              <a:rPr lang="en-US" sz="1800" b="1" dirty="0"/>
              <a:t>Screening and Blocking </a:t>
            </a:r>
          </a:p>
          <a:p>
            <a:pPr marL="0" indent="0">
              <a:buNone/>
            </a:pPr>
            <a:r>
              <a:rPr lang="en-US" sz="1800" dirty="0"/>
              <a:t>Content control software restricts the content that a user can access </a:t>
            </a:r>
            <a:r>
              <a:rPr lang="en-US" sz="1800" dirty="0" smtClean="0"/>
              <a:t>with </a:t>
            </a:r>
            <a:r>
              <a:rPr lang="en-US" sz="1800" dirty="0"/>
              <a:t>a web browser over the Internet. </a:t>
            </a:r>
          </a:p>
          <a:p>
            <a:pPr marL="0" indent="0">
              <a:buNone/>
            </a:pPr>
            <a:r>
              <a:rPr lang="en-US" sz="1800" dirty="0"/>
              <a:t>Content control software can block sites that contain certain types of material such as pornography or controversial religious or political content. </a:t>
            </a:r>
          </a:p>
          <a:p>
            <a:pPr marL="0" indent="0">
              <a:buNone/>
            </a:pPr>
            <a:r>
              <a:rPr lang="en-US" sz="1800" b="1" dirty="0"/>
              <a:t>Disk Cloning and Deep Freeze</a:t>
            </a:r>
          </a:p>
          <a:p>
            <a:r>
              <a:rPr lang="en-US" sz="1800" dirty="0"/>
              <a:t>Many third-party applications are available to restore a system back to a default state. This allows the administrator to protect the operating system and configuration files for a system.</a:t>
            </a:r>
          </a:p>
          <a:p>
            <a:r>
              <a:rPr lang="en-US" sz="1800" dirty="0"/>
              <a:t>Disk cloning copies the contents of the computer’s hard disk to an image file. </a:t>
            </a:r>
            <a:endParaRPr lang="en-US" sz="1800" dirty="0" smtClean="0"/>
          </a:p>
          <a:p>
            <a:r>
              <a:rPr lang="en-US" sz="1800" dirty="0"/>
              <a:t>Deep Freeze “freezes” the hard drive partition. When a user restarts the system, the system reverts to its frozen configuration. The system does not save any changes that the user makes, so any applications installed or files saved are lost when the system restarts.</a:t>
            </a:r>
          </a:p>
          <a:p>
            <a:endParaRPr lang="en-US" sz="1800" dirty="0"/>
          </a:p>
        </p:txBody>
      </p:sp>
    </p:spTree>
    <p:extLst>
      <p:ext uri="{BB962C8B-B14F-4D97-AF65-F5344CB8AC3E}">
        <p14:creationId xmlns:p14="http://schemas.microsoft.com/office/powerpoint/2010/main" val="3682918830"/>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t>Defending Systems and Devices</a:t>
            </a:r>
            <a:r>
              <a:rPr lang="en-US" dirty="0" smtClean="0"/>
              <a:t/>
            </a:r>
            <a:br>
              <a:rPr lang="en-US" dirty="0" smtClean="0"/>
            </a:br>
            <a:r>
              <a:rPr lang="en-US" dirty="0" smtClean="0"/>
              <a:t>Physical Protection and Workstations</a:t>
            </a:r>
            <a:endParaRPr lang="en-US" sz="4800" dirty="0">
              <a:latin typeface="Arial" charset="0"/>
            </a:endParaRPr>
          </a:p>
        </p:txBody>
      </p:sp>
      <p:sp>
        <p:nvSpPr>
          <p:cNvPr id="3" name="Content Placeholder 2"/>
          <p:cNvSpPr>
            <a:spLocks noGrp="1"/>
          </p:cNvSpPr>
          <p:nvPr>
            <p:ph idx="1"/>
          </p:nvPr>
        </p:nvSpPr>
        <p:spPr>
          <a:xfrm>
            <a:off x="213109" y="1447800"/>
            <a:ext cx="8311766" cy="5018107"/>
          </a:xfrm>
        </p:spPr>
        <p:txBody>
          <a:bodyPr/>
          <a:lstStyle/>
          <a:p>
            <a:pPr marL="0" indent="0">
              <a:buNone/>
            </a:pPr>
            <a:r>
              <a:rPr lang="en-US" sz="1800" b="1" dirty="0"/>
              <a:t>Security Cables and </a:t>
            </a:r>
            <a:r>
              <a:rPr lang="en-US" sz="1800" b="1" dirty="0" smtClean="0"/>
              <a:t>Locks </a:t>
            </a:r>
            <a:r>
              <a:rPr lang="en-US" sz="1800" dirty="0" smtClean="0"/>
              <a:t>- There </a:t>
            </a:r>
            <a:r>
              <a:rPr lang="en-US" sz="1800" dirty="0"/>
              <a:t>are several methods of physically protecting computer equipment:</a:t>
            </a:r>
          </a:p>
          <a:p>
            <a:pPr>
              <a:spcBef>
                <a:spcPts val="600"/>
              </a:spcBef>
            </a:pPr>
            <a:r>
              <a:rPr lang="en-US" sz="1800" dirty="0"/>
              <a:t>Use cable locks </a:t>
            </a:r>
            <a:endParaRPr lang="en-US" sz="1800" dirty="0" smtClean="0"/>
          </a:p>
          <a:p>
            <a:pPr>
              <a:spcBef>
                <a:spcPts val="600"/>
              </a:spcBef>
            </a:pPr>
            <a:r>
              <a:rPr lang="en-US" sz="1800" dirty="0" smtClean="0"/>
              <a:t>Keep </a:t>
            </a:r>
            <a:r>
              <a:rPr lang="en-US" sz="1800" dirty="0"/>
              <a:t>telecommunication rooms locked.</a:t>
            </a:r>
          </a:p>
          <a:p>
            <a:pPr>
              <a:spcBef>
                <a:spcPts val="600"/>
              </a:spcBef>
            </a:pPr>
            <a:r>
              <a:rPr lang="en-US" sz="1800" dirty="0"/>
              <a:t>Use security cages around equipment.</a:t>
            </a:r>
          </a:p>
          <a:p>
            <a:pPr marL="0" indent="0">
              <a:buNone/>
            </a:pPr>
            <a:r>
              <a:rPr lang="en-US" sz="1800" b="1" dirty="0"/>
              <a:t>Logout </a:t>
            </a:r>
            <a:r>
              <a:rPr lang="en-US" sz="1800" b="1" dirty="0" smtClean="0"/>
              <a:t>Timers - </a:t>
            </a:r>
            <a:r>
              <a:rPr lang="en-US" sz="1800" dirty="0" smtClean="0"/>
              <a:t>An </a:t>
            </a:r>
            <a:r>
              <a:rPr lang="en-US" sz="1800" dirty="0"/>
              <a:t>employee gets up and leaves his computer to take a break. If the employee does not take any action to secure his workstation, any information on that system is vulnerable to an unauthorized user. </a:t>
            </a:r>
            <a:endParaRPr lang="en-US" sz="1800" dirty="0" smtClean="0"/>
          </a:p>
          <a:p>
            <a:pPr marL="0" indent="0">
              <a:buNone/>
            </a:pPr>
            <a:r>
              <a:rPr lang="en-US" sz="1800" b="1" dirty="0" smtClean="0"/>
              <a:t>Idle </a:t>
            </a:r>
            <a:r>
              <a:rPr lang="en-US" sz="1800" b="1" dirty="0"/>
              <a:t>Timeout and Screen </a:t>
            </a:r>
            <a:r>
              <a:rPr lang="en-US" sz="1800" b="1" dirty="0" smtClean="0"/>
              <a:t>Lock - </a:t>
            </a:r>
            <a:r>
              <a:rPr lang="en-US" sz="1800" dirty="0" smtClean="0"/>
              <a:t>Employees </a:t>
            </a:r>
            <a:r>
              <a:rPr lang="en-US" sz="1800" dirty="0"/>
              <a:t>may or may not log out of their computer when they leave the workplace. Therefore, it is a security best practice to configure an idle timer that will automatically log the user out and lock the </a:t>
            </a:r>
            <a:r>
              <a:rPr lang="en-US" sz="1800" dirty="0" smtClean="0"/>
              <a:t>screen. </a:t>
            </a:r>
          </a:p>
          <a:p>
            <a:pPr marL="0" indent="0">
              <a:buNone/>
            </a:pPr>
            <a:r>
              <a:rPr lang="en-US" sz="1800" b="1" dirty="0" smtClean="0"/>
              <a:t>Login Times - </a:t>
            </a:r>
            <a:r>
              <a:rPr lang="en-US" sz="1800" dirty="0" smtClean="0"/>
              <a:t>In </a:t>
            </a:r>
            <a:r>
              <a:rPr lang="en-US" sz="1800" dirty="0"/>
              <a:t>some situations, an organization may want employees to log in during specific hours, such as 7 a.m. to 6 p.m. The system blocks logins during the hours that fall outside of the allowed login hours.</a:t>
            </a:r>
          </a:p>
          <a:p>
            <a:pPr marL="0" indent="0">
              <a:buNone/>
            </a:pPr>
            <a:endParaRPr lang="en-US" sz="1800" dirty="0"/>
          </a:p>
        </p:txBody>
      </p:sp>
    </p:spTree>
    <p:extLst>
      <p:ext uri="{BB962C8B-B14F-4D97-AF65-F5344CB8AC3E}">
        <p14:creationId xmlns:p14="http://schemas.microsoft.com/office/powerpoint/2010/main" val="3645685503"/>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en-US" dirty="0">
                <a:latin typeface="Arial" charset="0"/>
              </a:rPr>
              <a:t>Instructor </a:t>
            </a:r>
            <a:r>
              <a:rPr lang="en-US" dirty="0" smtClean="0">
                <a:latin typeface="Arial" charset="0"/>
              </a:rPr>
              <a:t>Materials </a:t>
            </a:r>
            <a:r>
              <a:rPr lang="en-US" dirty="0">
                <a:latin typeface="Arial" charset="0"/>
              </a:rPr>
              <a:t>- </a:t>
            </a:r>
            <a:r>
              <a:rPr lang="en-US" dirty="0" smtClean="0">
                <a:latin typeface="Arial" charset="0"/>
              </a:rPr>
              <a:t>Chapter 7 Planning Guide</a:t>
            </a:r>
            <a:endParaRPr lang="en-US" dirty="0" smtClean="0"/>
          </a:p>
        </p:txBody>
      </p:sp>
      <p:sp>
        <p:nvSpPr>
          <p:cNvPr id="4099" name="Rectangle 34"/>
          <p:cNvSpPr>
            <a:spLocks noGrp="1" noChangeArrowheads="1"/>
          </p:cNvSpPr>
          <p:nvPr>
            <p:ph type="body" idx="4294967295"/>
          </p:nvPr>
        </p:nvSpPr>
        <p:spPr>
          <a:xfrm>
            <a:off x="655638" y="1532586"/>
            <a:ext cx="7940675" cy="4539803"/>
          </a:xfrm>
        </p:spPr>
        <p:txBody>
          <a:bodyPr/>
          <a:lstStyle/>
          <a:p>
            <a:pPr marL="0" indent="0">
              <a:buNone/>
            </a:pPr>
            <a:r>
              <a:rPr lang="en-CA" dirty="0" smtClean="0"/>
              <a:t>This PowerPoint deck is divided in two parts:</a:t>
            </a:r>
          </a:p>
          <a:p>
            <a:pPr marL="457200" indent="-457200">
              <a:buFont typeface="+mj-lt"/>
              <a:buAutoNum type="arabicPeriod"/>
            </a:pPr>
            <a:r>
              <a:rPr lang="en-US" sz="2000" dirty="0" smtClean="0"/>
              <a:t>Instructor Planning Guide</a:t>
            </a:r>
            <a:endParaRPr lang="en-CA" sz="2000" dirty="0" smtClean="0"/>
          </a:p>
          <a:p>
            <a:pPr lvl="1">
              <a:buFont typeface="Wingdings" charset="2"/>
              <a:buChar char="§"/>
            </a:pPr>
            <a:r>
              <a:rPr lang="en-CA" sz="1600" dirty="0" smtClean="0"/>
              <a:t>Information to help you become familiar with the chapter</a:t>
            </a:r>
          </a:p>
          <a:p>
            <a:pPr lvl="1">
              <a:buFont typeface="Wingdings" charset="2"/>
              <a:buChar char="§"/>
            </a:pPr>
            <a:r>
              <a:rPr lang="en-CA" sz="1600" dirty="0" smtClean="0"/>
              <a:t>Teaching aids</a:t>
            </a:r>
          </a:p>
          <a:p>
            <a:pPr marL="457200" indent="-457200">
              <a:buFont typeface="+mj-lt"/>
              <a:buAutoNum type="arabicPeriod"/>
            </a:pPr>
            <a:r>
              <a:rPr lang="en-CA" sz="2000" dirty="0" smtClean="0"/>
              <a:t>Instructor Class Presentation</a:t>
            </a:r>
          </a:p>
          <a:p>
            <a:pPr lvl="1">
              <a:buFont typeface="Wingdings" charset="2"/>
              <a:buChar char="§"/>
            </a:pPr>
            <a:r>
              <a:rPr lang="en-CA" sz="1600" dirty="0" smtClean="0"/>
              <a:t>Optional </a:t>
            </a:r>
            <a:r>
              <a:rPr lang="en-CA" sz="1600" dirty="0"/>
              <a:t>slides that </a:t>
            </a:r>
            <a:r>
              <a:rPr lang="en-CA" sz="1600" dirty="0" smtClean="0"/>
              <a:t>you can use in the classroom</a:t>
            </a:r>
            <a:endParaRPr lang="en-CA" sz="1600" dirty="0"/>
          </a:p>
          <a:p>
            <a:pPr lvl="1">
              <a:buFont typeface="Wingdings" charset="2"/>
              <a:buChar char="§"/>
            </a:pPr>
            <a:r>
              <a:rPr lang="en-CA" sz="1600" dirty="0"/>
              <a:t>Begins on </a:t>
            </a:r>
            <a:r>
              <a:rPr lang="en-CA" sz="1600" dirty="0" smtClean="0"/>
              <a:t>slide #10</a:t>
            </a:r>
            <a:endParaRPr lang="en-CA" sz="1600" b="1" dirty="0" smtClean="0">
              <a:solidFill>
                <a:srgbClr val="FF0000"/>
              </a:solidFill>
            </a:endParaRPr>
          </a:p>
          <a:p>
            <a:pPr marL="0" indent="0">
              <a:buNone/>
            </a:pPr>
            <a:r>
              <a:rPr lang="en-CA" sz="2000" dirty="0" smtClean="0"/>
              <a:t>Note: Remove the Planning Guide from this presentation before sharing with anyone.</a:t>
            </a:r>
          </a:p>
          <a:p>
            <a:pPr>
              <a:buFont typeface="Wingdings" charset="2"/>
              <a:buChar char="§"/>
            </a:pPr>
            <a:endParaRPr lang="en-CA" dirty="0" smtClean="0"/>
          </a:p>
        </p:txBody>
      </p:sp>
    </p:spTree>
    <p:extLst>
      <p:ext uri="{BB962C8B-B14F-4D97-AF65-F5344CB8AC3E}">
        <p14:creationId xmlns:p14="http://schemas.microsoft.com/office/powerpoint/2010/main" val="428916898"/>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t>Defending Systems and Devices</a:t>
            </a:r>
            <a:r>
              <a:rPr lang="en-US" dirty="0" smtClean="0"/>
              <a:t/>
            </a:r>
            <a:br>
              <a:rPr lang="en-US" dirty="0" smtClean="0"/>
            </a:br>
            <a:r>
              <a:rPr lang="en-US" dirty="0" smtClean="0"/>
              <a:t>Physical Protection and Workstations</a:t>
            </a:r>
            <a:endParaRPr lang="en-US" sz="4800" dirty="0">
              <a:latin typeface="Arial" charset="0"/>
            </a:endParaRPr>
          </a:p>
        </p:txBody>
      </p:sp>
      <p:sp>
        <p:nvSpPr>
          <p:cNvPr id="3" name="Content Placeholder 2"/>
          <p:cNvSpPr>
            <a:spLocks noGrp="1"/>
          </p:cNvSpPr>
          <p:nvPr>
            <p:ph idx="1"/>
          </p:nvPr>
        </p:nvSpPr>
        <p:spPr>
          <a:xfrm>
            <a:off x="213109" y="1447800"/>
            <a:ext cx="8311766" cy="2238375"/>
          </a:xfrm>
        </p:spPr>
        <p:txBody>
          <a:bodyPr/>
          <a:lstStyle/>
          <a:p>
            <a:pPr marL="0" indent="0">
              <a:buNone/>
            </a:pPr>
            <a:r>
              <a:rPr lang="en-US" sz="1800" b="1" dirty="0"/>
              <a:t>GPS </a:t>
            </a:r>
            <a:r>
              <a:rPr lang="en-US" sz="1800" b="1" dirty="0" smtClean="0"/>
              <a:t>Tracking </a:t>
            </a:r>
            <a:r>
              <a:rPr lang="en-US" sz="1800" dirty="0" smtClean="0"/>
              <a:t>– uses </a:t>
            </a:r>
            <a:r>
              <a:rPr lang="en-US" sz="1800" dirty="0"/>
              <a:t>satellites and computers to determine the location of a device. GPS technology is a standard feature on smartphones that </a:t>
            </a:r>
            <a:r>
              <a:rPr lang="en-US" sz="1800" dirty="0" smtClean="0"/>
              <a:t>provides </a:t>
            </a:r>
            <a:r>
              <a:rPr lang="en-US" sz="1800" dirty="0"/>
              <a:t>real-time position tracking. GPS tracking can pinpoint a location within 100 meters. </a:t>
            </a:r>
            <a:endParaRPr lang="en-US" sz="1800" dirty="0" smtClean="0"/>
          </a:p>
          <a:p>
            <a:pPr marL="0" indent="0">
              <a:buNone/>
            </a:pPr>
            <a:r>
              <a:rPr lang="en-US" sz="1800" b="1" dirty="0"/>
              <a:t>Inventory and RFID </a:t>
            </a:r>
            <a:r>
              <a:rPr lang="en-US" sz="1800" b="1" dirty="0" smtClean="0"/>
              <a:t>Tags </a:t>
            </a:r>
            <a:r>
              <a:rPr lang="en-US" sz="1800" dirty="0" smtClean="0"/>
              <a:t>- Radio </a:t>
            </a:r>
            <a:r>
              <a:rPr lang="en-US" sz="1800" dirty="0"/>
              <a:t>frequency identification (RFID) uses radio waves to identify and track objects. RFID inventory systems use tags attached to all items that an organization wants to track. </a:t>
            </a:r>
            <a:endParaRPr lang="en-US" sz="1800" dirty="0" smtClean="0"/>
          </a:p>
          <a:p>
            <a:pPr marL="0" indent="0">
              <a:buNone/>
            </a:pPr>
            <a:endParaRPr lang="en-US" sz="1800" dirty="0"/>
          </a:p>
        </p:txBody>
      </p:sp>
      <p:pic>
        <p:nvPicPr>
          <p:cNvPr id="2" name="Picture 1"/>
          <p:cNvPicPr>
            <a:picLocks noChangeAspect="1"/>
          </p:cNvPicPr>
          <p:nvPr/>
        </p:nvPicPr>
        <p:blipFill>
          <a:blip r:embed="rId3"/>
          <a:stretch>
            <a:fillRect/>
          </a:stretch>
        </p:blipFill>
        <p:spPr>
          <a:xfrm>
            <a:off x="2971103" y="3619500"/>
            <a:ext cx="3445764" cy="2428875"/>
          </a:xfrm>
          <a:prstGeom prst="rect">
            <a:avLst/>
          </a:prstGeom>
        </p:spPr>
      </p:pic>
    </p:spTree>
    <p:extLst>
      <p:ext uri="{BB962C8B-B14F-4D97-AF65-F5344CB8AC3E}">
        <p14:creationId xmlns:p14="http://schemas.microsoft.com/office/powerpoint/2010/main" val="623477634"/>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48902" cy="1481138"/>
          </a:xfrm>
        </p:spPr>
        <p:txBody>
          <a:bodyPr/>
          <a:lstStyle/>
          <a:p>
            <a:pPr eaLnBrk="1" hangingPunct="1"/>
            <a:r>
              <a:rPr lang="en-US" sz="2400" dirty="0"/>
              <a:t>7</a:t>
            </a:r>
            <a:r>
              <a:rPr lang="en-US" sz="2400" dirty="0" smtClean="0"/>
              <a:t>.2 Server Hardening </a:t>
            </a:r>
            <a:endParaRPr lang="en-US" sz="2400" dirty="0"/>
          </a:p>
        </p:txBody>
      </p:sp>
    </p:spTree>
    <p:extLst>
      <p:ext uri="{BB962C8B-B14F-4D97-AF65-F5344CB8AC3E}">
        <p14:creationId xmlns:p14="http://schemas.microsoft.com/office/powerpoint/2010/main" val="1077898608"/>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323273"/>
            <a:ext cx="8772157" cy="931003"/>
          </a:xfrm>
        </p:spPr>
        <p:txBody>
          <a:bodyPr/>
          <a:lstStyle/>
          <a:p>
            <a:r>
              <a:rPr lang="en-US" sz="1800" dirty="0"/>
              <a:t>Server Hardening</a:t>
            </a:r>
            <a:r>
              <a:rPr lang="en-US" sz="2800" b="0" dirty="0" smtClean="0"/>
              <a:t/>
            </a:r>
            <a:br>
              <a:rPr lang="en-US" sz="2800" b="0" dirty="0" smtClean="0"/>
            </a:br>
            <a:r>
              <a:rPr lang="en-US" sz="2800" dirty="0">
                <a:latin typeface="Arial" charset="0"/>
              </a:rPr>
              <a:t>Secure Remote Access</a:t>
            </a:r>
            <a:endParaRPr lang="en-US" sz="2800" b="0" dirty="0"/>
          </a:p>
        </p:txBody>
      </p:sp>
      <p:sp>
        <p:nvSpPr>
          <p:cNvPr id="2" name="Content Placeholder 1"/>
          <p:cNvSpPr>
            <a:spLocks noGrp="1"/>
          </p:cNvSpPr>
          <p:nvPr>
            <p:ph idx="1"/>
          </p:nvPr>
        </p:nvSpPr>
        <p:spPr>
          <a:xfrm>
            <a:off x="371843" y="1392822"/>
            <a:ext cx="8320730" cy="4350753"/>
          </a:xfrm>
        </p:spPr>
        <p:txBody>
          <a:bodyPr/>
          <a:lstStyle/>
          <a:p>
            <a:pPr marL="0" indent="0">
              <a:buNone/>
            </a:pPr>
            <a:r>
              <a:rPr lang="en-US" sz="1800" b="1" dirty="0"/>
              <a:t>Managing Remote </a:t>
            </a:r>
            <a:r>
              <a:rPr lang="en-US" sz="1800" b="1" dirty="0" smtClean="0"/>
              <a:t>Access </a:t>
            </a:r>
            <a:r>
              <a:rPr lang="en-US" sz="1800" dirty="0" smtClean="0"/>
              <a:t>- Remote </a:t>
            </a:r>
            <a:r>
              <a:rPr lang="en-US" sz="1800" dirty="0"/>
              <a:t>access refers to any combination of hardware and software that enables users to access a local internal network remotely</a:t>
            </a:r>
            <a:r>
              <a:rPr lang="en-US" sz="1800" dirty="0" smtClean="0"/>
              <a:t>.</a:t>
            </a:r>
          </a:p>
          <a:p>
            <a:pPr marL="0" indent="0">
              <a:buNone/>
            </a:pPr>
            <a:r>
              <a:rPr lang="en-US" sz="1800" b="1" dirty="0"/>
              <a:t>Telnet, SSH, and </a:t>
            </a:r>
            <a:r>
              <a:rPr lang="en-US" sz="1800" b="1" dirty="0" smtClean="0"/>
              <a:t>SCP </a:t>
            </a:r>
            <a:r>
              <a:rPr lang="en-US" sz="1800" dirty="0" smtClean="0"/>
              <a:t>- Secure </a:t>
            </a:r>
            <a:r>
              <a:rPr lang="en-US" sz="1800" dirty="0"/>
              <a:t>Shell (SSH) is a protocol that provides a secure (encrypted) management connection to a remote device. </a:t>
            </a:r>
            <a:endParaRPr lang="en-US" sz="1800" dirty="0" smtClean="0"/>
          </a:p>
          <a:p>
            <a:r>
              <a:rPr lang="en-US" sz="1800" b="1" dirty="0" smtClean="0"/>
              <a:t>SSH</a:t>
            </a:r>
            <a:r>
              <a:rPr lang="en-US" sz="1800" dirty="0" smtClean="0"/>
              <a:t> </a:t>
            </a:r>
            <a:r>
              <a:rPr lang="en-US" sz="1800" dirty="0"/>
              <a:t>should replace Telnet for management connections. </a:t>
            </a:r>
            <a:endParaRPr lang="en-US" sz="1800" dirty="0" smtClean="0"/>
          </a:p>
          <a:p>
            <a:r>
              <a:rPr lang="en-US" sz="1800" b="1" dirty="0" smtClean="0"/>
              <a:t>Telnet</a:t>
            </a:r>
            <a:r>
              <a:rPr lang="en-US" sz="1800" dirty="0" smtClean="0"/>
              <a:t> </a:t>
            </a:r>
            <a:r>
              <a:rPr lang="en-US" sz="1800" dirty="0"/>
              <a:t>is an older protocol that uses unsecure plaintext transmission of both the login authentication (username and password) and the data transmitted between the communicating devices. </a:t>
            </a:r>
            <a:endParaRPr lang="en-US" sz="1800" dirty="0" smtClean="0"/>
          </a:p>
          <a:p>
            <a:r>
              <a:rPr lang="en-US" sz="1800" b="1" dirty="0" smtClean="0"/>
              <a:t>Secure </a:t>
            </a:r>
            <a:r>
              <a:rPr lang="en-US" sz="1800" b="1" dirty="0"/>
              <a:t>copy (SCP) </a:t>
            </a:r>
            <a:r>
              <a:rPr lang="en-US" sz="1800" dirty="0"/>
              <a:t>securely transfers computer files between two remote systems. SCP uses SSH for data transfer (including the authentication element), so SCP ensures the authenticity and confidentiality of the data in transit.</a:t>
            </a:r>
          </a:p>
          <a:p>
            <a:pPr marL="0" indent="0">
              <a:buNone/>
            </a:pPr>
            <a:endParaRPr lang="en-US" sz="1800" dirty="0"/>
          </a:p>
        </p:txBody>
      </p:sp>
    </p:spTree>
    <p:extLst>
      <p:ext uri="{BB962C8B-B14F-4D97-AF65-F5344CB8AC3E}">
        <p14:creationId xmlns:p14="http://schemas.microsoft.com/office/powerpoint/2010/main" val="3727217048"/>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208"/>
          </a:xfrm>
        </p:spPr>
        <p:txBody>
          <a:bodyPr/>
          <a:lstStyle/>
          <a:p>
            <a:pPr eaLnBrk="1" hangingPunct="1"/>
            <a:r>
              <a:rPr lang="en-US" sz="2800" dirty="0" smtClean="0">
                <a:latin typeface="Arial" charset="0"/>
              </a:rPr>
              <a:t/>
            </a:r>
            <a:br>
              <a:rPr lang="en-US" sz="2800" dirty="0" smtClean="0">
                <a:latin typeface="Arial" charset="0"/>
              </a:rPr>
            </a:br>
            <a:r>
              <a:rPr lang="en-US" sz="1800" dirty="0"/>
              <a:t>Server Hardening </a:t>
            </a:r>
            <a:r>
              <a:rPr lang="en-US" sz="1800" dirty="0" smtClean="0"/>
              <a:t/>
            </a:r>
            <a:br>
              <a:rPr lang="en-US" sz="1800" dirty="0" smtClean="0"/>
            </a:br>
            <a:r>
              <a:rPr lang="en-US" sz="2800" dirty="0" smtClean="0">
                <a:latin typeface="Arial" charset="0"/>
              </a:rPr>
              <a:t>Administrative Measures</a:t>
            </a:r>
            <a:endParaRPr lang="en-US" sz="4400" dirty="0">
              <a:latin typeface="Arial" charset="0"/>
            </a:endParaRPr>
          </a:p>
        </p:txBody>
      </p:sp>
      <p:sp>
        <p:nvSpPr>
          <p:cNvPr id="2" name="Content Placeholder 1"/>
          <p:cNvSpPr>
            <a:spLocks noGrp="1"/>
          </p:cNvSpPr>
          <p:nvPr>
            <p:ph idx="1"/>
          </p:nvPr>
        </p:nvSpPr>
        <p:spPr>
          <a:xfrm>
            <a:off x="213110" y="1117600"/>
            <a:ext cx="8570672" cy="5477164"/>
          </a:xfrm>
        </p:spPr>
        <p:txBody>
          <a:bodyPr/>
          <a:lstStyle/>
          <a:p>
            <a:pPr marL="0" indent="0">
              <a:buNone/>
            </a:pPr>
            <a:r>
              <a:rPr lang="en-US" sz="1800" b="1" dirty="0"/>
              <a:t>Securing Ports and </a:t>
            </a:r>
            <a:r>
              <a:rPr lang="en-US" sz="1800" b="1" dirty="0" smtClean="0"/>
              <a:t>Services </a:t>
            </a:r>
            <a:r>
              <a:rPr lang="en-US" sz="1800" dirty="0" smtClean="0"/>
              <a:t>- Cyber </a:t>
            </a:r>
            <a:r>
              <a:rPr lang="en-US" sz="1800" dirty="0"/>
              <a:t>criminals exploit the services running on a system because they know that most devices run more services or programs than they need. An administrator should look at every service to verify its necessity and evaluate its risk. Remove any unnecessary services</a:t>
            </a:r>
            <a:r>
              <a:rPr lang="en-US" sz="1800" dirty="0" smtClean="0"/>
              <a:t>.</a:t>
            </a:r>
          </a:p>
          <a:p>
            <a:pPr marL="0" indent="0">
              <a:buNone/>
            </a:pPr>
            <a:r>
              <a:rPr lang="en-US" sz="1800" b="1" dirty="0"/>
              <a:t>Privileged </a:t>
            </a:r>
            <a:r>
              <a:rPr lang="en-US" sz="1800" b="1" dirty="0" smtClean="0"/>
              <a:t>Accounts </a:t>
            </a:r>
            <a:r>
              <a:rPr lang="en-US" sz="1800" dirty="0" smtClean="0"/>
              <a:t>- Cyber </a:t>
            </a:r>
            <a:r>
              <a:rPr lang="en-US" sz="1800" dirty="0"/>
              <a:t>criminals exploit privileged accounts because they are the most powerful accounts in the organization. Privileged accounts have the credentials to gain access to systems and they provide elevated, unrestricted access. Administrators use these accounts to deploy and manage operating systems, applications, and network devices. </a:t>
            </a:r>
            <a:r>
              <a:rPr lang="en-US" sz="1800" dirty="0" smtClean="0"/>
              <a:t>These account should be secured or removed to mitigate these risks.</a:t>
            </a:r>
          </a:p>
          <a:p>
            <a:pPr marL="0" indent="0">
              <a:buNone/>
            </a:pPr>
            <a:r>
              <a:rPr lang="en-US" sz="1800" b="1" dirty="0"/>
              <a:t>Group </a:t>
            </a:r>
            <a:r>
              <a:rPr lang="en-US" sz="1800" b="1" dirty="0" smtClean="0"/>
              <a:t>Policies </a:t>
            </a:r>
            <a:r>
              <a:rPr lang="en-US" sz="1800" dirty="0" smtClean="0"/>
              <a:t>- In </a:t>
            </a:r>
            <a:r>
              <a:rPr lang="en-US" sz="1800" dirty="0"/>
              <a:t>most networks that use Windows computers, an administrator configures Active Directory with Domains on a Windows Server</a:t>
            </a:r>
            <a:r>
              <a:rPr lang="en-US" sz="1800" dirty="0" smtClean="0"/>
              <a:t>. </a:t>
            </a:r>
            <a:r>
              <a:rPr lang="en-US" sz="1800" dirty="0"/>
              <a:t>An administrator configures user account policies such as password policies and lockout policies by </a:t>
            </a:r>
            <a:r>
              <a:rPr lang="en-US" sz="1800" dirty="0" smtClean="0"/>
              <a:t>adding users to groups and setting policy at a group level.</a:t>
            </a:r>
            <a:r>
              <a:rPr lang="en-US" sz="1800" dirty="0"/>
              <a:t> </a:t>
            </a:r>
          </a:p>
          <a:p>
            <a:pPr marL="0" indent="0">
              <a:buNone/>
            </a:pPr>
            <a:r>
              <a:rPr lang="en-US" sz="1800" b="1" dirty="0"/>
              <a:t>Enable Logs and </a:t>
            </a:r>
            <a:r>
              <a:rPr lang="en-US" sz="1800" b="1" dirty="0" smtClean="0"/>
              <a:t>Alerts </a:t>
            </a:r>
            <a:r>
              <a:rPr lang="en-US" sz="1800" dirty="0" smtClean="0"/>
              <a:t>- A </a:t>
            </a:r>
            <a:r>
              <a:rPr lang="en-US" sz="1800" dirty="0"/>
              <a:t>log records </a:t>
            </a:r>
            <a:r>
              <a:rPr lang="en-US" sz="1800" dirty="0" smtClean="0"/>
              <a:t>events </a:t>
            </a:r>
            <a:r>
              <a:rPr lang="en-US" sz="1800" dirty="0"/>
              <a:t>as they </a:t>
            </a:r>
            <a:r>
              <a:rPr lang="en-US" sz="1800" dirty="0" smtClean="0"/>
              <a:t>occur on  a system. </a:t>
            </a:r>
            <a:r>
              <a:rPr lang="en-US" sz="1800" dirty="0"/>
              <a:t>Log entries make up a log file, and a log entry contains all of the information related to a specific event. Logs that relate to computer security have grown in importance.</a:t>
            </a:r>
          </a:p>
          <a:p>
            <a:pPr marL="0" indent="0">
              <a:buNone/>
            </a:pPr>
            <a:endParaRPr lang="en-US" sz="1800" dirty="0" smtClean="0"/>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1083447691"/>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dirty="0"/>
              <a:t>Server Hardening</a:t>
            </a:r>
            <a:r>
              <a:rPr lang="en-US" sz="2800" dirty="0" smtClean="0">
                <a:latin typeface="Arial" charset="0"/>
              </a:rPr>
              <a:t/>
            </a:r>
            <a:br>
              <a:rPr lang="en-US" sz="2800" dirty="0" smtClean="0">
                <a:latin typeface="Arial" charset="0"/>
              </a:rPr>
            </a:br>
            <a:r>
              <a:rPr lang="en-US" sz="2800" dirty="0" smtClean="0">
                <a:latin typeface="Arial" charset="0"/>
              </a:rPr>
              <a:t>Physical Protection of Server</a:t>
            </a:r>
            <a:endParaRPr lang="en-US" sz="4400" dirty="0">
              <a:latin typeface="Arial" charset="0"/>
            </a:endParaRPr>
          </a:p>
        </p:txBody>
      </p:sp>
      <p:sp>
        <p:nvSpPr>
          <p:cNvPr id="2" name="Content Placeholder 1"/>
          <p:cNvSpPr>
            <a:spLocks noGrp="1"/>
          </p:cNvSpPr>
          <p:nvPr>
            <p:ph idx="1"/>
          </p:nvPr>
        </p:nvSpPr>
        <p:spPr>
          <a:xfrm>
            <a:off x="397838" y="1339273"/>
            <a:ext cx="8330526" cy="5246253"/>
          </a:xfrm>
        </p:spPr>
        <p:txBody>
          <a:bodyPr/>
          <a:lstStyle/>
          <a:p>
            <a:pPr marL="0" indent="0">
              <a:buNone/>
            </a:pPr>
            <a:r>
              <a:rPr lang="en-US" sz="1800" b="1" dirty="0" smtClean="0"/>
              <a:t>Power - </a:t>
            </a:r>
            <a:r>
              <a:rPr lang="en-US" sz="1800" dirty="0" smtClean="0"/>
              <a:t>A </a:t>
            </a:r>
            <a:r>
              <a:rPr lang="en-US" sz="1800" dirty="0"/>
              <a:t>critical issue in protecting information systems is electrical power systems and power considerations. A continuous supply of electrical power is critical in today's massive server and data storage facilities. </a:t>
            </a:r>
            <a:endParaRPr lang="en-US" sz="1800" dirty="0" smtClean="0"/>
          </a:p>
          <a:p>
            <a:pPr marL="0" indent="0">
              <a:buNone/>
            </a:pPr>
            <a:r>
              <a:rPr lang="en-US" sz="1800" b="1" dirty="0"/>
              <a:t>Heating, Ventilation, and Air Conditioning (HVAC</a:t>
            </a:r>
            <a:r>
              <a:rPr lang="en-US" sz="1800" b="1" dirty="0" smtClean="0"/>
              <a:t>) - </a:t>
            </a:r>
            <a:r>
              <a:rPr lang="en-US" sz="1800" dirty="0" smtClean="0"/>
              <a:t>HVAC </a:t>
            </a:r>
            <a:r>
              <a:rPr lang="en-US" sz="1800" dirty="0"/>
              <a:t>systems are critical to the safety of people and information systems in the organization's facilities. When designing modern IT facilities, these systems play a very important role in the overall security. HVAC systems control the ambient environment (temperature, humidity, airflow, and air filtering) and must be planned for and operated along with other data center components such as computing hardware, cabling, data storage, fire protection, physical security systems and power. </a:t>
            </a:r>
          </a:p>
          <a:p>
            <a:pPr marL="0" indent="0">
              <a:buNone/>
            </a:pPr>
            <a:r>
              <a:rPr lang="en-US" sz="1800" b="1" dirty="0"/>
              <a:t>Hardware </a:t>
            </a:r>
            <a:r>
              <a:rPr lang="en-US" sz="1800" b="1" dirty="0" smtClean="0"/>
              <a:t>Monitoring </a:t>
            </a:r>
            <a:r>
              <a:rPr lang="en-US" sz="1800" dirty="0" smtClean="0"/>
              <a:t>- Hardware </a:t>
            </a:r>
            <a:r>
              <a:rPr lang="en-US" sz="1800" dirty="0"/>
              <a:t>monitoring is often found in large server farms. A server farm is a facility that houses hundreds or thousands of servers for companies. </a:t>
            </a:r>
            <a:endParaRPr lang="en-US" sz="1800" dirty="0" smtClean="0"/>
          </a:p>
          <a:p>
            <a:pPr marL="0" indent="0">
              <a:buNone/>
            </a:pPr>
            <a:endParaRPr lang="en-US" sz="1800" dirty="0"/>
          </a:p>
          <a:p>
            <a:pPr marL="338137" lvl="1" indent="0"/>
            <a:endParaRPr lang="en-US" sz="1800" dirty="0"/>
          </a:p>
        </p:txBody>
      </p:sp>
    </p:spTree>
    <p:extLst>
      <p:ext uri="{BB962C8B-B14F-4D97-AF65-F5344CB8AC3E}">
        <p14:creationId xmlns:p14="http://schemas.microsoft.com/office/powerpoint/2010/main" val="2666405247"/>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7" y="2263775"/>
            <a:ext cx="4339280" cy="1481138"/>
          </a:xfrm>
        </p:spPr>
        <p:txBody>
          <a:bodyPr/>
          <a:lstStyle/>
          <a:p>
            <a:pPr eaLnBrk="1" hangingPunct="1"/>
            <a:r>
              <a:rPr lang="en-US" sz="2400" dirty="0"/>
              <a:t>7</a:t>
            </a:r>
            <a:r>
              <a:rPr lang="en-US" sz="2400" dirty="0" smtClean="0"/>
              <a:t>.3 Network Hardening</a:t>
            </a:r>
            <a:endParaRPr lang="en-US" sz="2400" dirty="0"/>
          </a:p>
        </p:txBody>
      </p:sp>
    </p:spTree>
    <p:extLst>
      <p:ext uri="{BB962C8B-B14F-4D97-AF65-F5344CB8AC3E}">
        <p14:creationId xmlns:p14="http://schemas.microsoft.com/office/powerpoint/2010/main" val="814020540"/>
      </p:ext>
    </p:extLst>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24808"/>
          </a:xfrm>
        </p:spPr>
        <p:txBody>
          <a:bodyPr/>
          <a:lstStyle/>
          <a:p>
            <a:pPr eaLnBrk="1" hangingPunct="1"/>
            <a:r>
              <a:rPr lang="en-US" sz="1800" dirty="0"/>
              <a:t>Network Hardening</a:t>
            </a:r>
            <a:r>
              <a:rPr lang="en-US" sz="1800" b="0" dirty="0" smtClean="0"/>
              <a:t/>
            </a:r>
            <a:br>
              <a:rPr lang="en-US" sz="1800" b="0" dirty="0" smtClean="0"/>
            </a:br>
            <a:r>
              <a:rPr lang="en-US" sz="2800" dirty="0" smtClean="0">
                <a:latin typeface="Arial" charset="0"/>
              </a:rPr>
              <a:t>Securing </a:t>
            </a:r>
            <a:r>
              <a:rPr lang="en-US" sz="2800" dirty="0">
                <a:latin typeface="Arial" charset="0"/>
              </a:rPr>
              <a:t>N</a:t>
            </a:r>
            <a:r>
              <a:rPr lang="en-US" sz="2800" dirty="0" smtClean="0">
                <a:latin typeface="Arial" charset="0"/>
              </a:rPr>
              <a:t>etwork Devices </a:t>
            </a:r>
            <a:endParaRPr lang="en-US" sz="4400" dirty="0">
              <a:latin typeface="Arial" charset="0"/>
            </a:endParaRPr>
          </a:p>
        </p:txBody>
      </p:sp>
      <p:sp>
        <p:nvSpPr>
          <p:cNvPr id="2" name="Content Placeholder 1"/>
          <p:cNvSpPr>
            <a:spLocks noGrp="1"/>
          </p:cNvSpPr>
          <p:nvPr>
            <p:ph idx="1"/>
          </p:nvPr>
        </p:nvSpPr>
        <p:spPr>
          <a:xfrm>
            <a:off x="213109" y="1381126"/>
            <a:ext cx="8349865" cy="4945246"/>
          </a:xfrm>
        </p:spPr>
        <p:txBody>
          <a:bodyPr/>
          <a:lstStyle/>
          <a:p>
            <a:pPr marL="0" indent="0">
              <a:buNone/>
            </a:pPr>
            <a:r>
              <a:rPr lang="en-US" sz="1800" b="1" dirty="0"/>
              <a:t>Operation </a:t>
            </a:r>
            <a:r>
              <a:rPr lang="en-US" sz="1800" b="1" dirty="0" smtClean="0"/>
              <a:t>Centers </a:t>
            </a:r>
            <a:r>
              <a:rPr lang="en-US" sz="1800" dirty="0" smtClean="0"/>
              <a:t>- The </a:t>
            </a:r>
            <a:r>
              <a:rPr lang="en-US" sz="1800" dirty="0"/>
              <a:t>Network Operation Center (NOC) is one or more locations containing the tools that provide administrators with a detailed status of the organization’s network. The NOC is ground zero for network troubleshooting, performance monitoring, software distribution and updates, communications management, and device management</a:t>
            </a:r>
            <a:r>
              <a:rPr lang="en-US" sz="1800" dirty="0" smtClean="0"/>
              <a:t>.</a:t>
            </a:r>
          </a:p>
          <a:p>
            <a:pPr marL="0" indent="0">
              <a:buNone/>
            </a:pPr>
            <a:r>
              <a:rPr lang="en-US" sz="1800" b="1" dirty="0"/>
              <a:t>Switches, Routers, and Network </a:t>
            </a:r>
            <a:r>
              <a:rPr lang="en-US" sz="1800" b="1" dirty="0" smtClean="0"/>
              <a:t>Appliances </a:t>
            </a:r>
            <a:r>
              <a:rPr lang="en-US" sz="1800" dirty="0" smtClean="0"/>
              <a:t>- Network </a:t>
            </a:r>
            <a:r>
              <a:rPr lang="en-US" sz="1800" dirty="0"/>
              <a:t>devices ship with either no passwords or default passwords. </a:t>
            </a:r>
            <a:endParaRPr lang="en-US" sz="1800" dirty="0" smtClean="0"/>
          </a:p>
          <a:p>
            <a:r>
              <a:rPr lang="en-US" sz="1800" b="1" dirty="0" smtClean="0"/>
              <a:t>Network </a:t>
            </a:r>
            <a:r>
              <a:rPr lang="en-US" sz="1800" b="1" dirty="0"/>
              <a:t>switches </a:t>
            </a:r>
            <a:r>
              <a:rPr lang="en-US" sz="1800" dirty="0"/>
              <a:t>are the heart of the modern data communication network. The main threat to network switches are theft, hacking and remote access, attacks against network protocols like ARP/STP or attacks against performance and availability. </a:t>
            </a:r>
          </a:p>
          <a:p>
            <a:r>
              <a:rPr lang="en-US" sz="1800" b="1" dirty="0" smtClean="0"/>
              <a:t>VLANs - </a:t>
            </a:r>
            <a:r>
              <a:rPr lang="en-US" sz="1800" dirty="0" smtClean="0"/>
              <a:t>provide </a:t>
            </a:r>
            <a:r>
              <a:rPr lang="en-US" sz="1800" dirty="0"/>
              <a:t>a way to group devices within a LAN and on individual switches. VLANs use logical connections instead of physical connections.</a:t>
            </a:r>
          </a:p>
          <a:p>
            <a:endParaRPr lang="en-US" sz="1800" dirty="0" smtClean="0"/>
          </a:p>
        </p:txBody>
      </p:sp>
    </p:spTree>
    <p:extLst>
      <p:ext uri="{BB962C8B-B14F-4D97-AF65-F5344CB8AC3E}">
        <p14:creationId xmlns:p14="http://schemas.microsoft.com/office/powerpoint/2010/main" val="1687339839"/>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24808"/>
          </a:xfrm>
        </p:spPr>
        <p:txBody>
          <a:bodyPr/>
          <a:lstStyle/>
          <a:p>
            <a:pPr eaLnBrk="1" hangingPunct="1"/>
            <a:r>
              <a:rPr lang="en-US" sz="1800" dirty="0"/>
              <a:t>Network Hardening</a:t>
            </a:r>
            <a:r>
              <a:rPr lang="en-US" sz="1800" b="0" dirty="0" smtClean="0"/>
              <a:t/>
            </a:r>
            <a:br>
              <a:rPr lang="en-US" sz="1800" b="0" dirty="0" smtClean="0"/>
            </a:br>
            <a:r>
              <a:rPr lang="en-US" sz="2800" dirty="0" smtClean="0">
                <a:latin typeface="Arial" charset="0"/>
              </a:rPr>
              <a:t>Securing </a:t>
            </a:r>
            <a:r>
              <a:rPr lang="en-US" sz="2800" dirty="0">
                <a:latin typeface="Arial" charset="0"/>
              </a:rPr>
              <a:t>N</a:t>
            </a:r>
            <a:r>
              <a:rPr lang="en-US" sz="2800" dirty="0" smtClean="0">
                <a:latin typeface="Arial" charset="0"/>
              </a:rPr>
              <a:t>etwork Devices (Cont.)</a:t>
            </a:r>
            <a:endParaRPr lang="en-US" sz="4400" dirty="0">
              <a:latin typeface="Arial" charset="0"/>
            </a:endParaRPr>
          </a:p>
        </p:txBody>
      </p:sp>
      <p:sp>
        <p:nvSpPr>
          <p:cNvPr id="2" name="Content Placeholder 1"/>
          <p:cNvSpPr>
            <a:spLocks noGrp="1"/>
          </p:cNvSpPr>
          <p:nvPr>
            <p:ph idx="1"/>
          </p:nvPr>
        </p:nvSpPr>
        <p:spPr>
          <a:xfrm>
            <a:off x="213109" y="1381126"/>
            <a:ext cx="8349865" cy="4945246"/>
          </a:xfrm>
        </p:spPr>
        <p:txBody>
          <a:bodyPr/>
          <a:lstStyle/>
          <a:p>
            <a:r>
              <a:rPr lang="en-US" sz="1800" b="1" dirty="0" smtClean="0"/>
              <a:t>Firewalls - </a:t>
            </a:r>
            <a:r>
              <a:rPr lang="en-US" sz="1800" dirty="0" smtClean="0"/>
              <a:t>are </a:t>
            </a:r>
            <a:r>
              <a:rPr lang="en-US" sz="1800" dirty="0"/>
              <a:t>hardware or software solutions that enforce network security policies. A firewall filters unauthorized or potentially dangerous traffic from entering the </a:t>
            </a:r>
            <a:r>
              <a:rPr lang="en-US" sz="1800" dirty="0" smtClean="0"/>
              <a:t>network.</a:t>
            </a:r>
          </a:p>
          <a:p>
            <a:r>
              <a:rPr lang="en-US" sz="1800" b="1" dirty="0" smtClean="0"/>
              <a:t>Routers - </a:t>
            </a:r>
            <a:r>
              <a:rPr lang="en-US" sz="1800" dirty="0" smtClean="0"/>
              <a:t>Routers </a:t>
            </a:r>
            <a:r>
              <a:rPr lang="en-US" sz="1800" dirty="0"/>
              <a:t>form the backbone of the Internet and communications between different networks. Routers communicate with one another to identify the best possible path to deliver traffic to different networks. Routers use routing protocols to make routing decision.</a:t>
            </a:r>
          </a:p>
          <a:p>
            <a:r>
              <a:rPr lang="en-US" sz="1800" b="1" dirty="0"/>
              <a:t>Wireless and Mobile </a:t>
            </a:r>
            <a:r>
              <a:rPr lang="en-US" sz="1800" b="1" dirty="0" smtClean="0"/>
              <a:t>Devices </a:t>
            </a:r>
            <a:r>
              <a:rPr lang="en-US" sz="1800" dirty="0" smtClean="0"/>
              <a:t>- Wireless </a:t>
            </a:r>
            <a:r>
              <a:rPr lang="en-US" sz="1800" dirty="0"/>
              <a:t>and mobile devices have become the predominant type of devices on most modern networks. They provide mobility and convenience but pose a host of vulnerabilities. These vulnerabilities include theft, hacking and unauthorized remote access, sniffing, man-in-the-middle attacks, and attacks against performance and availability. </a:t>
            </a:r>
          </a:p>
          <a:p>
            <a:r>
              <a:rPr lang="en-US" sz="1800" b="1" dirty="0"/>
              <a:t>Network and Routing </a:t>
            </a:r>
            <a:r>
              <a:rPr lang="en-US" sz="1800" b="1" dirty="0" smtClean="0"/>
              <a:t>Services </a:t>
            </a:r>
            <a:r>
              <a:rPr lang="en-US" sz="1800" dirty="0" smtClean="0"/>
              <a:t>- Cyber </a:t>
            </a:r>
            <a:r>
              <a:rPr lang="en-US" sz="1800" dirty="0"/>
              <a:t>criminals use vulnerable network services to attack a device or to use it as part of the attack. </a:t>
            </a:r>
            <a:r>
              <a:rPr lang="en-US" sz="1800" dirty="0" smtClean="0"/>
              <a:t>Securing </a:t>
            </a:r>
            <a:r>
              <a:rPr lang="en-US" sz="1800" dirty="0"/>
              <a:t>network services ensures that only necessary ports are exposed and available</a:t>
            </a:r>
            <a:r>
              <a:rPr lang="en-US" sz="1800" dirty="0" smtClean="0"/>
              <a:t>. Network services include; DHCP, DNS, ICMP, Routing Services (RIP-OSPF-ISS), NTP and others.</a:t>
            </a:r>
            <a:endParaRPr lang="en-US" sz="1800" dirty="0"/>
          </a:p>
          <a:p>
            <a:pPr marL="0" indent="0">
              <a:buNone/>
            </a:pPr>
            <a:endParaRPr lang="en-US" sz="1800" dirty="0"/>
          </a:p>
          <a:p>
            <a:endParaRPr lang="en-US" sz="1800" dirty="0" smtClean="0"/>
          </a:p>
        </p:txBody>
      </p:sp>
    </p:spTree>
    <p:extLst>
      <p:ext uri="{BB962C8B-B14F-4D97-AF65-F5344CB8AC3E}">
        <p14:creationId xmlns:p14="http://schemas.microsoft.com/office/powerpoint/2010/main" val="3010128681"/>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15572"/>
          </a:xfrm>
        </p:spPr>
        <p:txBody>
          <a:bodyPr/>
          <a:lstStyle/>
          <a:p>
            <a:pPr eaLnBrk="1" hangingPunct="1"/>
            <a:r>
              <a:rPr lang="en-US" sz="1800" dirty="0"/>
              <a:t>Network Hardening</a:t>
            </a:r>
            <a:r>
              <a:rPr lang="en-US" sz="1800" b="0" dirty="0" smtClean="0">
                <a:latin typeface="Arial" charset="0"/>
              </a:rPr>
              <a:t/>
            </a:r>
            <a:br>
              <a:rPr lang="en-US" sz="1800" b="0" dirty="0" smtClean="0">
                <a:latin typeface="Arial" charset="0"/>
              </a:rPr>
            </a:br>
            <a:r>
              <a:rPr lang="en-US" sz="2800" dirty="0" smtClean="0">
                <a:latin typeface="Arial" charset="0"/>
              </a:rPr>
              <a:t>Voice and Video Equipment</a:t>
            </a:r>
            <a:endParaRPr lang="en-US" sz="4400" dirty="0">
              <a:latin typeface="Arial" charset="0"/>
            </a:endParaRPr>
          </a:p>
        </p:txBody>
      </p:sp>
      <p:sp>
        <p:nvSpPr>
          <p:cNvPr id="2" name="Content Placeholder 1"/>
          <p:cNvSpPr>
            <a:spLocks noGrp="1"/>
          </p:cNvSpPr>
          <p:nvPr>
            <p:ph idx="1"/>
          </p:nvPr>
        </p:nvSpPr>
        <p:spPr>
          <a:xfrm>
            <a:off x="213110" y="1209964"/>
            <a:ext cx="8071908" cy="5116408"/>
          </a:xfrm>
        </p:spPr>
        <p:txBody>
          <a:bodyPr/>
          <a:lstStyle/>
          <a:p>
            <a:pPr marL="0" indent="0">
              <a:buNone/>
            </a:pPr>
            <a:r>
              <a:rPr lang="en-US" sz="1800" b="1" dirty="0"/>
              <a:t>VoIP </a:t>
            </a:r>
            <a:r>
              <a:rPr lang="en-US" sz="1800" b="1" dirty="0" smtClean="0"/>
              <a:t>Equipment </a:t>
            </a:r>
            <a:r>
              <a:rPr lang="en-US" sz="1800" dirty="0" smtClean="0"/>
              <a:t>- uses </a:t>
            </a:r>
            <a:r>
              <a:rPr lang="en-US" sz="1800" dirty="0"/>
              <a:t>networks such as the Internet to make and receive phone calls. The equipment required for VoIP includes an Internet connection plus a phone. </a:t>
            </a:r>
            <a:endParaRPr lang="en-US" sz="1800" dirty="0" smtClean="0"/>
          </a:p>
          <a:p>
            <a:pPr marL="0" indent="0">
              <a:buNone/>
            </a:pPr>
            <a:r>
              <a:rPr lang="en-US" sz="1800" b="1" dirty="0" smtClean="0"/>
              <a:t>Cameras</a:t>
            </a:r>
            <a:r>
              <a:rPr lang="en-US" sz="1800" dirty="0" smtClean="0"/>
              <a:t> - An </a:t>
            </a:r>
            <a:r>
              <a:rPr lang="en-US" sz="1800" dirty="0"/>
              <a:t>Internet camera sends and receives data over a LAN and/or the Internet. A user can remotely view live video using a web browser on a wide range of devices including computer systems, laptops, tablets, and smartphones</a:t>
            </a:r>
            <a:r>
              <a:rPr lang="en-US" sz="1800" dirty="0" smtClean="0"/>
              <a:t>. </a:t>
            </a:r>
            <a:r>
              <a:rPr lang="en-US" sz="1800" dirty="0"/>
              <a:t>Cameras come in various forms including the traditional security camera. </a:t>
            </a:r>
            <a:endParaRPr lang="en-US" sz="1800" dirty="0" smtClean="0"/>
          </a:p>
          <a:p>
            <a:pPr marL="0" indent="0">
              <a:buNone/>
            </a:pPr>
            <a:r>
              <a:rPr lang="en-US" sz="1800" b="1" dirty="0"/>
              <a:t>Videoconferencing </a:t>
            </a:r>
            <a:r>
              <a:rPr lang="en-US" sz="1800" b="1" dirty="0" smtClean="0"/>
              <a:t>Equipment </a:t>
            </a:r>
            <a:r>
              <a:rPr lang="en-US" sz="1800" dirty="0" smtClean="0"/>
              <a:t>- allows </a:t>
            </a:r>
            <a:r>
              <a:rPr lang="en-US" sz="1800" dirty="0"/>
              <a:t>two or more locations to communicate simultaneously using telecommunication technologies. These technologies take advantage of the new high definition video standards. </a:t>
            </a:r>
            <a:r>
              <a:rPr lang="en-US" sz="1800" dirty="0" smtClean="0"/>
              <a:t>Videoconferencing </a:t>
            </a:r>
            <a:r>
              <a:rPr lang="en-US" sz="1800" dirty="0"/>
              <a:t>is now part of normal day-to-day operations in industries like the medical field. </a:t>
            </a:r>
            <a:endParaRPr lang="en-US" sz="1800" dirty="0" smtClean="0"/>
          </a:p>
          <a:p>
            <a:pPr marL="0" indent="0">
              <a:buNone/>
            </a:pPr>
            <a:r>
              <a:rPr lang="en-US" sz="1800" b="1" dirty="0"/>
              <a:t>Network and IoT </a:t>
            </a:r>
            <a:r>
              <a:rPr lang="en-US" sz="1800" b="1" dirty="0" smtClean="0"/>
              <a:t>Sensors - </a:t>
            </a:r>
            <a:r>
              <a:rPr lang="en-US" sz="1800" dirty="0" smtClean="0"/>
              <a:t>One </a:t>
            </a:r>
            <a:r>
              <a:rPr lang="en-US" sz="1800" dirty="0"/>
              <a:t>of the fastest sectors of information technology is the use of intelligent devices and sensors. The computer industry brands this sector as the Internet of Things (IoT). Businesses and consumers use IoT devices to automate processes, monitor environmental conditions, and alert the user of adverse conditions. </a:t>
            </a:r>
          </a:p>
          <a:p>
            <a:pPr marL="0" indent="0">
              <a:buNone/>
            </a:pPr>
            <a:endParaRPr lang="en-US" sz="1800" dirty="0" smtClean="0"/>
          </a:p>
        </p:txBody>
      </p:sp>
    </p:spTree>
    <p:extLst>
      <p:ext uri="{BB962C8B-B14F-4D97-AF65-F5344CB8AC3E}">
        <p14:creationId xmlns:p14="http://schemas.microsoft.com/office/powerpoint/2010/main" val="1874630823"/>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7" y="2263775"/>
            <a:ext cx="4339280" cy="1481138"/>
          </a:xfrm>
        </p:spPr>
        <p:txBody>
          <a:bodyPr/>
          <a:lstStyle/>
          <a:p>
            <a:pPr eaLnBrk="1" hangingPunct="1"/>
            <a:r>
              <a:rPr lang="en-US" sz="2400" dirty="0"/>
              <a:t>7</a:t>
            </a:r>
            <a:r>
              <a:rPr lang="en-US" sz="2400" dirty="0" smtClean="0"/>
              <a:t>.4 Physical Security</a:t>
            </a:r>
            <a:endParaRPr lang="en-US" sz="2400" dirty="0"/>
          </a:p>
        </p:txBody>
      </p:sp>
    </p:spTree>
    <p:extLst>
      <p:ext uri="{BB962C8B-B14F-4D97-AF65-F5344CB8AC3E}">
        <p14:creationId xmlns:p14="http://schemas.microsoft.com/office/powerpoint/2010/main" val="1232946051"/>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33"/>
          <p:cNvSpPr txBox="1">
            <a:spLocks noChangeArrowheads="1"/>
          </p:cNvSpPr>
          <p:nvPr/>
        </p:nvSpPr>
        <p:spPr bwMode="white">
          <a:xfrm>
            <a:off x="311148" y="2155592"/>
            <a:ext cx="4189413" cy="1838248"/>
          </a:xfrm>
          <a:prstGeom prst="rect">
            <a:avLst/>
          </a:prstGeom>
          <a:noFill/>
          <a:ln w="9525" algn="ctr">
            <a:noFill/>
            <a:miter lim="800000"/>
            <a:headEnd/>
            <a:tailEnd/>
          </a:ln>
        </p:spPr>
        <p:txBody>
          <a:bodyPr lIns="82124" tIns="41061" rIns="82124" bIns="41061" anchor="ctr"/>
          <a:lstStyle/>
          <a:p>
            <a:pPr algn="l" defTabSz="814388">
              <a:defRPr/>
            </a:pPr>
            <a:r>
              <a:rPr lang="en-US" kern="0" dirty="0" smtClean="0">
                <a:solidFill>
                  <a:schemeClr val="bg1"/>
                </a:solidFill>
                <a:latin typeface="+mj-lt"/>
                <a:ea typeface="+mj-ea"/>
                <a:cs typeface="+mj-cs"/>
              </a:rPr>
              <a:t>Cybersecurity </a:t>
            </a:r>
            <a:r>
              <a:rPr lang="en-US" kern="0" dirty="0">
                <a:solidFill>
                  <a:schemeClr val="bg1"/>
                </a:solidFill>
                <a:latin typeface="+mj-lt"/>
                <a:ea typeface="+mj-ea"/>
                <a:cs typeface="+mj-cs"/>
              </a:rPr>
              <a:t>Essentials </a:t>
            </a:r>
            <a:r>
              <a:rPr lang="en-US" kern="0" dirty="0" smtClean="0">
                <a:solidFill>
                  <a:schemeClr val="bg1"/>
                </a:solidFill>
                <a:latin typeface="+mj-lt"/>
                <a:ea typeface="+mj-ea"/>
                <a:cs typeface="+mj-cs"/>
              </a:rPr>
              <a:t>v1.1</a:t>
            </a:r>
            <a:endParaRPr lang="en-US" kern="0" dirty="0">
              <a:solidFill>
                <a:schemeClr val="bg1"/>
              </a:solidFill>
              <a:latin typeface="+mj-lt"/>
              <a:ea typeface="+mj-ea"/>
              <a:cs typeface="+mj-cs"/>
            </a:endParaRPr>
          </a:p>
          <a:p>
            <a:pPr algn="l" defTabSz="814388">
              <a:lnSpc>
                <a:spcPct val="90000"/>
              </a:lnSpc>
              <a:defRPr/>
            </a:pPr>
            <a:r>
              <a:rPr lang="en-US" b="0" kern="0" dirty="0" smtClean="0">
                <a:solidFill>
                  <a:schemeClr val="bg1"/>
                </a:solidFill>
                <a:latin typeface="+mj-lt"/>
                <a:ea typeface="+mj-ea"/>
                <a:cs typeface="+mj-cs"/>
              </a:rPr>
              <a:t>Planning Guide</a:t>
            </a:r>
          </a:p>
          <a:p>
            <a:pPr algn="l" defTabSz="814388">
              <a:defRPr/>
            </a:pPr>
            <a:r>
              <a:rPr lang="en-US" b="0" dirty="0" smtClean="0">
                <a:solidFill>
                  <a:schemeClr val="bg1"/>
                </a:solidFill>
                <a:latin typeface="Arial" pitchFamily="34" charset="0"/>
                <a:cs typeface="Arial" pitchFamily="34" charset="0"/>
              </a:rPr>
              <a:t>Chapter 7: Protecting a Cybersecurity Domain</a:t>
            </a:r>
            <a:endParaRPr lang="en-US" b="0" kern="0" dirty="0">
              <a:solidFill>
                <a:schemeClr val="bg1"/>
              </a:solidFill>
              <a:latin typeface="+mj-lt"/>
              <a:ea typeface="+mj-ea"/>
              <a:cs typeface="+mj-cs"/>
            </a:endParaRPr>
          </a:p>
        </p:txBody>
      </p:sp>
    </p:spTree>
    <p:extLst>
      <p:ext uri="{BB962C8B-B14F-4D97-AF65-F5344CB8AC3E}">
        <p14:creationId xmlns:p14="http://schemas.microsoft.com/office/powerpoint/2010/main" val="3725981340"/>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38200"/>
          </a:xfrm>
        </p:spPr>
        <p:txBody>
          <a:bodyPr/>
          <a:lstStyle/>
          <a:p>
            <a:r>
              <a:rPr lang="en-US" sz="1800" dirty="0"/>
              <a:t>Physical Security</a:t>
            </a:r>
            <a:r>
              <a:rPr lang="en-US" sz="1800" b="0" dirty="0" smtClean="0"/>
              <a:t/>
            </a:r>
            <a:br>
              <a:rPr lang="en-US" sz="1800" b="0" dirty="0" smtClean="0"/>
            </a:br>
            <a:r>
              <a:rPr lang="en-US" b="0" dirty="0" smtClean="0"/>
              <a:t>Physical Access Control</a:t>
            </a:r>
            <a:endParaRPr lang="en-US" b="0" dirty="0"/>
          </a:p>
        </p:txBody>
      </p:sp>
      <p:sp>
        <p:nvSpPr>
          <p:cNvPr id="2" name="Content Placeholder 1"/>
          <p:cNvSpPr>
            <a:spLocks noGrp="1"/>
          </p:cNvSpPr>
          <p:nvPr>
            <p:ph idx="1"/>
          </p:nvPr>
        </p:nvSpPr>
        <p:spPr>
          <a:xfrm>
            <a:off x="274656" y="1232592"/>
            <a:ext cx="8240694" cy="4786870"/>
          </a:xfrm>
        </p:spPr>
        <p:txBody>
          <a:bodyPr/>
          <a:lstStyle/>
          <a:p>
            <a:pPr marL="0" indent="0">
              <a:buNone/>
            </a:pPr>
            <a:r>
              <a:rPr lang="en-US" sz="1800" b="1" dirty="0"/>
              <a:t>Fencing and </a:t>
            </a:r>
            <a:r>
              <a:rPr lang="en-US" sz="1800" b="1" dirty="0" smtClean="0"/>
              <a:t>Barricades </a:t>
            </a:r>
            <a:r>
              <a:rPr lang="en-US" sz="1800" dirty="0" smtClean="0"/>
              <a:t>- Physical </a:t>
            </a:r>
            <a:r>
              <a:rPr lang="en-US" sz="1800" dirty="0"/>
              <a:t>barriers are the first thing that comes to mind when thinking about physical security. This is the outermost layer of security, and these solutions are the most publicly visible. A perimeter security system typically consists </a:t>
            </a:r>
            <a:r>
              <a:rPr lang="en-US" sz="1800" dirty="0" smtClean="0"/>
              <a:t>of perimeter </a:t>
            </a:r>
            <a:r>
              <a:rPr lang="en-US" sz="1800" dirty="0"/>
              <a:t>fence </a:t>
            </a:r>
            <a:r>
              <a:rPr lang="en-US" sz="1800" dirty="0" smtClean="0"/>
              <a:t>system, security </a:t>
            </a:r>
            <a:r>
              <a:rPr lang="en-US" sz="1800" dirty="0"/>
              <a:t>gate </a:t>
            </a:r>
            <a:r>
              <a:rPr lang="en-US" sz="1800" dirty="0" smtClean="0"/>
              <a:t>system, bollards, vehicle </a:t>
            </a:r>
            <a:r>
              <a:rPr lang="en-US" sz="1800" dirty="0"/>
              <a:t>entry </a:t>
            </a:r>
            <a:r>
              <a:rPr lang="en-US" sz="1800" dirty="0" smtClean="0"/>
              <a:t>barriers and guard shelters.</a:t>
            </a:r>
          </a:p>
          <a:p>
            <a:pPr marL="0" indent="0">
              <a:buNone/>
            </a:pPr>
            <a:r>
              <a:rPr lang="en-US" sz="1800" b="1" dirty="0" smtClean="0"/>
              <a:t>Biometrics -</a:t>
            </a:r>
            <a:r>
              <a:rPr lang="en-US" sz="1800" dirty="0" smtClean="0"/>
              <a:t> are </a:t>
            </a:r>
            <a:r>
              <a:rPr lang="en-US" sz="1800" dirty="0"/>
              <a:t>the automated methods of recognizing an individual based on a physiological or behavioral characteristic. Biometric authentication systems include measurements of the face, fingerprint, hand geometry, iris, retina, signature, and voice. Biometric technologies can be the foundation of highly secure identification and personal verification solutions.</a:t>
            </a:r>
          </a:p>
          <a:p>
            <a:pPr marL="0" indent="0">
              <a:buNone/>
            </a:pPr>
            <a:r>
              <a:rPr lang="en-US" sz="1800" b="1" dirty="0"/>
              <a:t>Badges and Access </a:t>
            </a:r>
            <a:r>
              <a:rPr lang="en-US" sz="1800" b="1" dirty="0" smtClean="0"/>
              <a:t>Logs </a:t>
            </a:r>
            <a:r>
              <a:rPr lang="en-US" sz="1800" dirty="0" smtClean="0"/>
              <a:t>– A badge </a:t>
            </a:r>
            <a:r>
              <a:rPr lang="en-US" sz="1800" dirty="0"/>
              <a:t>allows an individual to gain access to an area with automated entry points. An entry point can be a door, a turnstile, a gate, or other barrier. Access badges use various technologies such as a magnetic stripe, barcode, or biometrics</a:t>
            </a:r>
            <a:r>
              <a:rPr lang="en-US" sz="1800" dirty="0" smtClean="0"/>
              <a:t>. </a:t>
            </a:r>
            <a:r>
              <a:rPr lang="en-US" sz="1800" dirty="0"/>
              <a:t>The system logs the transaction for later retrieval. Reports reveal who entered what entry points at what time.</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768346920"/>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208"/>
          </a:xfrm>
        </p:spPr>
        <p:txBody>
          <a:bodyPr/>
          <a:lstStyle/>
          <a:p>
            <a:pPr eaLnBrk="1" hangingPunct="1"/>
            <a:r>
              <a:rPr lang="en-US" dirty="0">
                <a:latin typeface="Arial" charset="0"/>
              </a:rPr>
              <a:t/>
            </a:r>
            <a:br>
              <a:rPr lang="en-US" dirty="0">
                <a:latin typeface="Arial" charset="0"/>
              </a:rPr>
            </a:br>
            <a:r>
              <a:rPr lang="en-US" sz="1800" b="0" dirty="0" smtClean="0"/>
              <a:t>Physical Security</a:t>
            </a:r>
            <a:r>
              <a:rPr lang="en-US" sz="1800" dirty="0" smtClean="0">
                <a:latin typeface="Arial" charset="0"/>
              </a:rPr>
              <a:t/>
            </a:r>
            <a:br>
              <a:rPr lang="en-US" sz="1800" dirty="0" smtClean="0">
                <a:latin typeface="Arial" charset="0"/>
              </a:rPr>
            </a:br>
            <a:r>
              <a:rPr lang="en-US" sz="2800" b="0" dirty="0" smtClean="0"/>
              <a:t>Surveillance</a:t>
            </a:r>
            <a:endParaRPr lang="en-US" sz="2800" dirty="0">
              <a:latin typeface="Arial" charset="0"/>
            </a:endParaRPr>
          </a:p>
        </p:txBody>
      </p:sp>
      <p:sp>
        <p:nvSpPr>
          <p:cNvPr id="2" name="Content Placeholder 1"/>
          <p:cNvSpPr>
            <a:spLocks noGrp="1"/>
          </p:cNvSpPr>
          <p:nvPr>
            <p:ph idx="1"/>
          </p:nvPr>
        </p:nvSpPr>
        <p:spPr>
          <a:xfrm>
            <a:off x="332413" y="1274618"/>
            <a:ext cx="8078162" cy="4876796"/>
          </a:xfrm>
        </p:spPr>
        <p:txBody>
          <a:bodyPr/>
          <a:lstStyle/>
          <a:p>
            <a:pPr marL="0" indent="0">
              <a:buNone/>
            </a:pPr>
            <a:r>
              <a:rPr lang="en-US" sz="1800" b="1" dirty="0"/>
              <a:t>Guards and </a:t>
            </a:r>
            <a:r>
              <a:rPr lang="en-US" sz="1800" b="1" dirty="0" smtClean="0"/>
              <a:t>Escorts </a:t>
            </a:r>
            <a:r>
              <a:rPr lang="en-US" sz="1800" dirty="0" smtClean="0"/>
              <a:t>- All </a:t>
            </a:r>
            <a:r>
              <a:rPr lang="en-US" sz="1800" dirty="0"/>
              <a:t>physical access controls including deterrent and detection systems ultimately rely on personnel to intervene and stop the actual attack or intrusion. In highly secure information system facilities, guards control access to the organization’s sensitive areas. </a:t>
            </a:r>
            <a:endParaRPr lang="en-US" sz="1800" dirty="0" smtClean="0"/>
          </a:p>
          <a:p>
            <a:pPr marL="0" indent="0">
              <a:buNone/>
            </a:pPr>
            <a:r>
              <a:rPr lang="en-US" sz="1800" b="1" dirty="0"/>
              <a:t>Video and Electronic </a:t>
            </a:r>
            <a:r>
              <a:rPr lang="en-US" sz="1800" b="1" dirty="0" smtClean="0"/>
              <a:t>Surveillance </a:t>
            </a:r>
            <a:r>
              <a:rPr lang="en-US" sz="1800" dirty="0" smtClean="0"/>
              <a:t>– This type of surveillance can supplement </a:t>
            </a:r>
            <a:r>
              <a:rPr lang="en-US" sz="1800" dirty="0"/>
              <a:t>or in some cases, replace security guards. The benefit of video and electronic surveillance is the ability to monitor areas even when no guards or personnel are present, the ability to record and log surveillance videos and data for long periods, and the ability to incorporate motion detection and notification</a:t>
            </a:r>
            <a:r>
              <a:rPr lang="en-US" sz="1800" dirty="0" smtClean="0"/>
              <a:t>.</a:t>
            </a:r>
          </a:p>
          <a:p>
            <a:pPr marL="0" indent="0">
              <a:buNone/>
            </a:pPr>
            <a:r>
              <a:rPr lang="en-US" sz="1800" b="1" dirty="0"/>
              <a:t>RFID and Wireless </a:t>
            </a:r>
            <a:r>
              <a:rPr lang="en-US" sz="1800" b="1" dirty="0" smtClean="0"/>
              <a:t>Surveillance </a:t>
            </a:r>
            <a:r>
              <a:rPr lang="en-US" sz="1800" dirty="0" smtClean="0"/>
              <a:t>– These types of surveillance are used to manage </a:t>
            </a:r>
            <a:r>
              <a:rPr lang="en-US" sz="1800" dirty="0"/>
              <a:t>and </a:t>
            </a:r>
            <a:r>
              <a:rPr lang="en-US" sz="1800" dirty="0" smtClean="0"/>
              <a:t>locate </a:t>
            </a:r>
            <a:r>
              <a:rPr lang="en-US" sz="1800" dirty="0"/>
              <a:t>important information system </a:t>
            </a:r>
            <a:r>
              <a:rPr lang="en-US" sz="1800" dirty="0" smtClean="0"/>
              <a:t>assets.  </a:t>
            </a:r>
            <a:endParaRPr lang="en-US" sz="1800" dirty="0"/>
          </a:p>
          <a:p>
            <a:pPr marL="0" indent="0">
              <a:buNone/>
            </a:pPr>
            <a:endParaRPr lang="en-US" sz="1800" dirty="0"/>
          </a:p>
          <a:p>
            <a:endParaRPr lang="en-US" sz="1800" dirty="0" smtClean="0"/>
          </a:p>
          <a:p>
            <a:endParaRPr lang="en-US" sz="2000" dirty="0"/>
          </a:p>
        </p:txBody>
      </p:sp>
    </p:spTree>
    <p:extLst>
      <p:ext uri="{BB962C8B-B14F-4D97-AF65-F5344CB8AC3E}">
        <p14:creationId xmlns:p14="http://schemas.microsoft.com/office/powerpoint/2010/main" val="1247276670"/>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58524" cy="1481138"/>
          </a:xfrm>
        </p:spPr>
        <p:txBody>
          <a:bodyPr/>
          <a:lstStyle/>
          <a:p>
            <a:pPr eaLnBrk="1" hangingPunct="1"/>
            <a:r>
              <a:rPr lang="en-US" sz="2400" dirty="0" smtClean="0"/>
              <a:t>7.5  Chapter Summary</a:t>
            </a:r>
            <a:endParaRPr lang="en-US" sz="2400" dirty="0"/>
          </a:p>
        </p:txBody>
      </p:sp>
    </p:spTree>
    <p:extLst>
      <p:ext uri="{BB962C8B-B14F-4D97-AF65-F5344CB8AC3E}">
        <p14:creationId xmlns:p14="http://schemas.microsoft.com/office/powerpoint/2010/main" val="1818553580"/>
      </p:ext>
    </p:extLst>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8" y="1539501"/>
            <a:ext cx="8600517" cy="4566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n-US" sz="1800" dirty="0"/>
              <a:t>This chapter discussed the technologies, processes and procedures that </a:t>
            </a:r>
            <a:r>
              <a:rPr lang="en-US" sz="1800" dirty="0" smtClean="0"/>
              <a:t>cybersecurity specialists </a:t>
            </a:r>
            <a:r>
              <a:rPr lang="en-US" sz="1800" dirty="0"/>
              <a:t>use to defend the systems, devices, and data that make up the network infrastructure.</a:t>
            </a:r>
          </a:p>
          <a:p>
            <a:r>
              <a:rPr lang="en-US" sz="1800" dirty="0"/>
              <a:t>Host hardening includes securing the operating system, implementing an </a:t>
            </a:r>
            <a:r>
              <a:rPr lang="en-US" sz="1800" dirty="0" smtClean="0"/>
              <a:t>antivirus </a:t>
            </a:r>
            <a:r>
              <a:rPr lang="en-US" sz="1800" dirty="0"/>
              <a:t>solution, and using host-based solutions such as firewalls and intrusion detection systems.</a:t>
            </a:r>
          </a:p>
          <a:p>
            <a:r>
              <a:rPr lang="en-US" sz="1800" dirty="0"/>
              <a:t>Server hardening includes managing remote access, securing privileged accounts, and monitoring services.</a:t>
            </a:r>
          </a:p>
          <a:p>
            <a:r>
              <a:rPr lang="en-US" sz="1800" dirty="0"/>
              <a:t>Data protection includes file access control and implementing security measures to ensure the confidentiality, integrity, and availability of data.</a:t>
            </a:r>
          </a:p>
          <a:p>
            <a:r>
              <a:rPr lang="en-US" sz="1800" dirty="0"/>
              <a:t>Device hardening also involves implementing proven methods of physically securing network devices. </a:t>
            </a:r>
            <a:r>
              <a:rPr lang="en-US" sz="1800" dirty="0" smtClean="0"/>
              <a:t>Protecting a cybersecurity domain </a:t>
            </a:r>
            <a:r>
              <a:rPr lang="en-US" sz="1800" dirty="0"/>
              <a:t>is an on-going process to secure an organization’s network infrastructure and requires a constant vigilance </a:t>
            </a:r>
            <a:r>
              <a:rPr lang="en-US" sz="1800" dirty="0" smtClean="0"/>
              <a:t>against threats.</a:t>
            </a:r>
            <a:endParaRPr lang="en-US" sz="1800" dirty="0"/>
          </a:p>
        </p:txBody>
      </p:sp>
      <p:sp>
        <p:nvSpPr>
          <p:cNvPr id="21505" name="Rectangle 2"/>
          <p:cNvSpPr>
            <a:spLocks noGrp="1" noChangeArrowheads="1"/>
          </p:cNvSpPr>
          <p:nvPr>
            <p:ph type="title"/>
          </p:nvPr>
        </p:nvSpPr>
        <p:spPr/>
        <p:txBody>
          <a:bodyPr/>
          <a:lstStyle/>
          <a:p>
            <a:pPr eaLnBrk="1" hangingPunct="1"/>
            <a:r>
              <a:rPr lang="en-US" sz="1800" dirty="0" smtClean="0">
                <a:latin typeface="Arial" charset="0"/>
              </a:rPr>
              <a:t>Chapter Summary</a:t>
            </a:r>
            <a:r>
              <a:rPr lang="en-US" dirty="0" smtClean="0">
                <a:latin typeface="Arial" charset="0"/>
              </a:rPr>
              <a:t/>
            </a:r>
            <a:br>
              <a:rPr lang="en-US" dirty="0" smtClean="0">
                <a:latin typeface="Arial" charset="0"/>
              </a:rPr>
            </a:br>
            <a:r>
              <a:rPr lang="en-US" dirty="0" smtClean="0">
                <a:latin typeface="Arial" charset="0"/>
              </a:rPr>
              <a:t>Summary</a:t>
            </a:r>
            <a:endParaRPr lang="en-US" dirty="0">
              <a:latin typeface="Arial" charset="0"/>
            </a:endParaRPr>
          </a:p>
        </p:txBody>
      </p:sp>
    </p:spTree>
    <p:extLst>
      <p:ext uri="{BB962C8B-B14F-4D97-AF65-F5344CB8AC3E}">
        <p14:creationId xmlns:p14="http://schemas.microsoft.com/office/powerpoint/2010/main" val="2497760924"/>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dirty="0"/>
          </a:p>
        </p:txBody>
      </p:sp>
      <p:pic>
        <p:nvPicPr>
          <p:cNvPr id="121858" name="Picture 3" descr="CNA_largo-onwh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dirty="0"/>
          </a:p>
        </p:txBody>
      </p:sp>
    </p:spTree>
    <p:extLst>
      <p:ext uri="{BB962C8B-B14F-4D97-AF65-F5344CB8AC3E}">
        <p14:creationId xmlns:p14="http://schemas.microsoft.com/office/powerpoint/2010/main" val="725382621"/>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655638" y="609600"/>
            <a:ext cx="8145462" cy="838200"/>
          </a:xfrm>
        </p:spPr>
        <p:txBody>
          <a:bodyPr/>
          <a:lstStyle/>
          <a:p>
            <a:pPr eaLnBrk="1" hangingPunct="1"/>
            <a:r>
              <a:rPr lang="en-US" dirty="0" smtClean="0"/>
              <a:t>Chapter 7: Activities</a:t>
            </a:r>
          </a:p>
        </p:txBody>
      </p:sp>
      <p:sp>
        <p:nvSpPr>
          <p:cNvPr id="6147" name="Rectangle 34"/>
          <p:cNvSpPr>
            <a:spLocks noGrp="1" noChangeArrowheads="1"/>
          </p:cNvSpPr>
          <p:nvPr>
            <p:ph type="body" idx="4294967295"/>
          </p:nvPr>
        </p:nvSpPr>
        <p:spPr>
          <a:xfrm>
            <a:off x="701937" y="1632031"/>
            <a:ext cx="7940675" cy="4605454"/>
          </a:xfrm>
        </p:spPr>
        <p:txBody>
          <a:bodyPr/>
          <a:lstStyle/>
          <a:p>
            <a:pPr marL="0" indent="0" eaLnBrk="1" hangingPunct="1">
              <a:spcBef>
                <a:spcPct val="30000"/>
              </a:spcBef>
              <a:buNone/>
            </a:pPr>
            <a:r>
              <a:rPr lang="en-US" sz="2000" dirty="0" smtClean="0"/>
              <a:t>What activities are associated with this chapter?</a:t>
            </a:r>
          </a:p>
          <a:p>
            <a:pPr marL="0" indent="0" eaLnBrk="1" hangingPunct="1">
              <a:spcBef>
                <a:spcPct val="30000"/>
              </a:spcBef>
              <a:buNone/>
            </a:pPr>
            <a:endParaRPr lang="en-US" sz="2000" dirty="0" smtClean="0"/>
          </a:p>
          <a:p>
            <a:pPr marL="0" indent="0" eaLnBrk="1" hangingPunct="1">
              <a:spcBef>
                <a:spcPct val="30000"/>
              </a:spcBef>
              <a:buNone/>
            </a:pPr>
            <a:endParaRPr lang="en-US" sz="2000" dirty="0" smtClean="0"/>
          </a:p>
          <a:p>
            <a:pPr marL="119063" indent="0" eaLnBrk="1" hangingPunct="1">
              <a:spcBef>
                <a:spcPct val="30000"/>
              </a:spcBef>
              <a:buNone/>
            </a:pPr>
            <a:endParaRPr lang="en-US" sz="2000" dirty="0" smtClean="0"/>
          </a:p>
          <a:p>
            <a:pPr marL="119063" indent="0" eaLnBrk="1" hangingPunct="1">
              <a:spcBef>
                <a:spcPct val="30000"/>
              </a:spcBef>
              <a:buNone/>
            </a:pPr>
            <a:endParaRPr lang="en-US" sz="2000" dirty="0"/>
          </a:p>
          <a:p>
            <a:pPr marL="119063" indent="0" eaLnBrk="1" hangingPunct="1">
              <a:spcBef>
                <a:spcPct val="30000"/>
              </a:spcBef>
              <a:buNone/>
            </a:pPr>
            <a:endParaRPr lang="en-US" sz="2000" dirty="0" smtClean="0"/>
          </a:p>
          <a:p>
            <a:pPr marL="119063" indent="0" eaLnBrk="1" hangingPunct="1">
              <a:spcBef>
                <a:spcPct val="30000"/>
              </a:spcBef>
              <a:buNone/>
            </a:pPr>
            <a:endParaRPr lang="en-US" sz="2000" dirty="0"/>
          </a:p>
          <a:p>
            <a:pPr marL="0" indent="0" eaLnBrk="1" hangingPunct="1">
              <a:spcBef>
                <a:spcPct val="30000"/>
              </a:spcBef>
              <a:buNone/>
            </a:pPr>
            <a:endParaRPr lang="en-US" sz="2000" dirty="0" smtClean="0"/>
          </a:p>
          <a:p>
            <a:pPr marL="0" lvl="0" indent="0" eaLnBrk="1" hangingPunct="1">
              <a:spcBef>
                <a:spcPct val="30000"/>
              </a:spcBef>
              <a:buNone/>
            </a:pPr>
            <a:endParaRPr lang="en-US" sz="1100" i="1" dirty="0">
              <a:solidFill>
                <a:srgbClr val="0000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361066822"/>
              </p:ext>
            </p:extLst>
          </p:nvPr>
        </p:nvGraphicFramePr>
        <p:xfrm>
          <a:off x="701937" y="2062019"/>
          <a:ext cx="7683527" cy="24942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3619527">
                  <a:extLst>
                    <a:ext uri="{9D8B030D-6E8A-4147-A177-3AD203B41FA5}">
                      <a16:colId xmlns:a16="http://schemas.microsoft.com/office/drawing/2014/main" val="20002"/>
                    </a:ext>
                  </a:extLst>
                </a:gridCol>
              </a:tblGrid>
              <a:tr h="370840">
                <a:tc>
                  <a:txBody>
                    <a:bodyPr/>
                    <a:lstStyle/>
                    <a:p>
                      <a:r>
                        <a:rPr lang="en-US" dirty="0" smtClean="0"/>
                        <a:t>Page Number</a:t>
                      </a:r>
                      <a:endParaRPr lang="en-US" dirty="0"/>
                    </a:p>
                  </a:txBody>
                  <a:tcPr/>
                </a:tc>
                <a:tc>
                  <a:txBody>
                    <a:bodyPr/>
                    <a:lstStyle/>
                    <a:p>
                      <a:r>
                        <a:rPr lang="en-US" dirty="0" smtClean="0"/>
                        <a:t>Activity Type</a:t>
                      </a:r>
                      <a:endParaRPr lang="en-US" dirty="0"/>
                    </a:p>
                  </a:txBody>
                  <a:tcPr/>
                </a:tc>
                <a:tc>
                  <a:txBody>
                    <a:bodyPr/>
                    <a:lstStyle/>
                    <a:p>
                      <a:r>
                        <a:rPr lang="en-US" dirty="0" smtClean="0"/>
                        <a:t>Activity Name</a:t>
                      </a:r>
                      <a:endParaRPr lang="en-US" dirty="0"/>
                    </a:p>
                  </a:txBody>
                  <a:tcPr/>
                </a:tc>
                <a:extLst>
                  <a:ext uri="{0D108BD9-81ED-4DB2-BD59-A6C34878D82A}">
                    <a16:rowId xmlns:a16="http://schemas.microsoft.com/office/drawing/2014/main" val="10000"/>
                  </a:ext>
                </a:extLst>
              </a:tr>
              <a:tr h="370840">
                <a:tc>
                  <a:txBody>
                    <a:bodyPr/>
                    <a:lstStyle/>
                    <a:p>
                      <a:r>
                        <a:rPr lang="en-US" dirty="0" smtClean="0"/>
                        <a:t>7.1.1.6</a:t>
                      </a:r>
                      <a:endParaRPr lang="en-US" dirty="0"/>
                    </a:p>
                  </a:txBody>
                  <a:tcPr/>
                </a:tc>
                <a:tc>
                  <a:txBody>
                    <a:bodyPr/>
                    <a:lstStyle/>
                    <a:p>
                      <a:r>
                        <a:rPr lang="en-US" dirty="0" smtClean="0"/>
                        <a:t>Lab</a:t>
                      </a:r>
                      <a:endParaRPr lang="en-US" dirty="0"/>
                    </a:p>
                  </a:txBody>
                  <a:tcPr/>
                </a:tc>
                <a:tc>
                  <a:txBody>
                    <a:bodyPr/>
                    <a:lstStyle/>
                    <a:p>
                      <a:r>
                        <a:rPr lang="en-US" dirty="0" smtClean="0"/>
                        <a:t>Hardening a Linux System</a:t>
                      </a:r>
                      <a:endParaRPr lang="en-US" dirty="0"/>
                    </a:p>
                  </a:txBody>
                  <a:tcPr/>
                </a:tc>
                <a:extLst>
                  <a:ext uri="{0D108BD9-81ED-4DB2-BD59-A6C34878D82A}">
                    <a16:rowId xmlns:a16="http://schemas.microsoft.com/office/drawing/2014/main" val="10001"/>
                  </a:ext>
                </a:extLst>
              </a:tr>
              <a:tr h="370840">
                <a:tc>
                  <a:txBody>
                    <a:bodyPr/>
                    <a:lstStyle/>
                    <a:p>
                      <a:r>
                        <a:rPr lang="en-US" dirty="0" smtClean="0"/>
                        <a:t>7.1.2.4</a:t>
                      </a:r>
                      <a:endParaRPr lang="en-US" dirty="0"/>
                    </a:p>
                  </a:txBody>
                  <a:tcPr/>
                </a:tc>
                <a:tc>
                  <a:txBody>
                    <a:bodyPr/>
                    <a:lstStyle/>
                    <a:p>
                      <a:r>
                        <a:rPr lang="en-US" dirty="0" smtClean="0"/>
                        <a:t>IA</a:t>
                      </a:r>
                      <a:endParaRPr lang="en-US" dirty="0"/>
                    </a:p>
                  </a:txBody>
                  <a:tcPr/>
                </a:tc>
                <a:tc>
                  <a:txBody>
                    <a:bodyPr/>
                    <a:lstStyle/>
                    <a:p>
                      <a:r>
                        <a:rPr lang="en-US" dirty="0" smtClean="0"/>
                        <a:t>Hardening Wireless and Mobile Devices</a:t>
                      </a:r>
                      <a:endParaRPr lang="en-US" dirty="0"/>
                    </a:p>
                  </a:txBody>
                  <a:tcPr/>
                </a:tc>
                <a:extLst>
                  <a:ext uri="{0D108BD9-81ED-4DB2-BD59-A6C34878D82A}">
                    <a16:rowId xmlns:a16="http://schemas.microsoft.com/office/drawing/2014/main" val="10002"/>
                  </a:ext>
                </a:extLst>
              </a:tr>
              <a:tr h="370840">
                <a:tc>
                  <a:txBody>
                    <a:bodyPr/>
                    <a:lstStyle/>
                    <a:p>
                      <a:r>
                        <a:rPr lang="en-US" dirty="0" smtClean="0"/>
                        <a:t>7.1.5.5</a:t>
                      </a:r>
                      <a:endParaRPr lang="en-US" dirty="0"/>
                    </a:p>
                  </a:txBody>
                  <a:tcPr/>
                </a:tc>
                <a:tc>
                  <a:txBody>
                    <a:bodyPr/>
                    <a:lstStyle/>
                    <a:p>
                      <a:r>
                        <a:rPr lang="en-US" dirty="0" smtClean="0"/>
                        <a:t>IA</a:t>
                      </a:r>
                      <a:endParaRPr lang="en-US" dirty="0"/>
                    </a:p>
                  </a:txBody>
                  <a:tcPr/>
                </a:tc>
                <a:tc>
                  <a:txBody>
                    <a:bodyPr/>
                    <a:lstStyle/>
                    <a:p>
                      <a:r>
                        <a:rPr lang="en-US" dirty="0" smtClean="0"/>
                        <a:t>Defending Systems and Devices</a:t>
                      </a:r>
                      <a:endParaRPr lang="en-US" dirty="0"/>
                    </a:p>
                  </a:txBody>
                  <a:tcPr/>
                </a:tc>
                <a:extLst>
                  <a:ext uri="{0D108BD9-81ED-4DB2-BD59-A6C34878D82A}">
                    <a16:rowId xmlns:a16="http://schemas.microsoft.com/office/drawing/2014/main" val="10003"/>
                  </a:ext>
                </a:extLst>
              </a:tr>
              <a:tr h="370840">
                <a:tc>
                  <a:txBody>
                    <a:bodyPr/>
                    <a:lstStyle/>
                    <a:p>
                      <a:r>
                        <a:rPr lang="en-US" dirty="0" smtClean="0"/>
                        <a:t>7.2.3.4</a:t>
                      </a:r>
                      <a:endParaRPr lang="en-US" dirty="0"/>
                    </a:p>
                  </a:txBody>
                  <a:tcPr/>
                </a:tc>
                <a:tc>
                  <a:txBody>
                    <a:bodyPr/>
                    <a:lstStyle/>
                    <a:p>
                      <a:r>
                        <a:rPr lang="en-US" dirty="0" smtClean="0"/>
                        <a:t>IA</a:t>
                      </a:r>
                      <a:endParaRPr lang="en-US" dirty="0"/>
                    </a:p>
                  </a:txBody>
                  <a:tcPr/>
                </a:tc>
                <a:tc>
                  <a:txBody>
                    <a:bodyPr/>
                    <a:lstStyle/>
                    <a:p>
                      <a:r>
                        <a:rPr lang="en-US" dirty="0" smtClean="0"/>
                        <a:t>Hardening Servers</a:t>
                      </a:r>
                      <a:endParaRPr lang="en-US" dirty="0"/>
                    </a:p>
                  </a:txBody>
                  <a:tcPr/>
                </a:tc>
                <a:extLst>
                  <a:ext uri="{0D108BD9-81ED-4DB2-BD59-A6C34878D82A}">
                    <a16:rowId xmlns:a16="http://schemas.microsoft.com/office/drawing/2014/main" val="10004"/>
                  </a:ext>
                </a:extLst>
              </a:tr>
              <a:tr h="370840">
                <a:tc>
                  <a:txBody>
                    <a:bodyPr/>
                    <a:lstStyle/>
                    <a:p>
                      <a:r>
                        <a:rPr lang="en-US" dirty="0" smtClean="0"/>
                        <a:t>7.3.2.5</a:t>
                      </a:r>
                      <a:endParaRPr lang="en-US" dirty="0"/>
                    </a:p>
                  </a:txBody>
                  <a:tcPr/>
                </a:tc>
                <a:tc>
                  <a:txBody>
                    <a:bodyPr/>
                    <a:lstStyle/>
                    <a:p>
                      <a:r>
                        <a:rPr lang="en-US" dirty="0" smtClean="0"/>
                        <a:t>IA</a:t>
                      </a:r>
                      <a:endParaRPr lang="en-US" dirty="0"/>
                    </a:p>
                  </a:txBody>
                  <a:tcPr/>
                </a:tc>
                <a:tc>
                  <a:txBody>
                    <a:bodyPr/>
                    <a:lstStyle/>
                    <a:p>
                      <a:r>
                        <a:rPr lang="en-US" dirty="0" smtClean="0"/>
                        <a:t>Hardening Networks</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45688366"/>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655638" y="609600"/>
            <a:ext cx="8145462" cy="838200"/>
          </a:xfrm>
        </p:spPr>
        <p:txBody>
          <a:bodyPr/>
          <a:lstStyle/>
          <a:p>
            <a:pPr eaLnBrk="1" hangingPunct="1"/>
            <a:r>
              <a:rPr lang="en-US" dirty="0" smtClean="0"/>
              <a:t>Chapter 7: Activities </a:t>
            </a:r>
            <a:r>
              <a:rPr lang="en-US" dirty="0"/>
              <a:t>(Cont.)</a:t>
            </a:r>
            <a:endParaRPr lang="en-US" dirty="0" smtClean="0"/>
          </a:p>
        </p:txBody>
      </p:sp>
      <p:sp>
        <p:nvSpPr>
          <p:cNvPr id="6147" name="Rectangle 34"/>
          <p:cNvSpPr>
            <a:spLocks noGrp="1" noChangeArrowheads="1"/>
          </p:cNvSpPr>
          <p:nvPr>
            <p:ph type="body" idx="4294967295"/>
          </p:nvPr>
        </p:nvSpPr>
        <p:spPr>
          <a:xfrm>
            <a:off x="701937" y="1632031"/>
            <a:ext cx="7940675" cy="4605454"/>
          </a:xfrm>
        </p:spPr>
        <p:txBody>
          <a:bodyPr/>
          <a:lstStyle/>
          <a:p>
            <a:pPr marL="0" indent="0" eaLnBrk="1" hangingPunct="1">
              <a:spcBef>
                <a:spcPct val="30000"/>
              </a:spcBef>
              <a:buNone/>
            </a:pPr>
            <a:r>
              <a:rPr lang="en-US" sz="2000" dirty="0" smtClean="0"/>
              <a:t>What activities are associated with this chapter?</a:t>
            </a:r>
          </a:p>
          <a:p>
            <a:pPr marL="0" indent="0" eaLnBrk="1" hangingPunct="1">
              <a:spcBef>
                <a:spcPct val="30000"/>
              </a:spcBef>
              <a:buNone/>
            </a:pPr>
            <a:endParaRPr lang="en-US" sz="2000" dirty="0" smtClean="0"/>
          </a:p>
          <a:p>
            <a:pPr marL="0" indent="0" eaLnBrk="1" hangingPunct="1">
              <a:spcBef>
                <a:spcPct val="30000"/>
              </a:spcBef>
              <a:buNone/>
            </a:pPr>
            <a:endParaRPr lang="en-US" sz="2000" dirty="0" smtClean="0"/>
          </a:p>
          <a:p>
            <a:pPr marL="119063" indent="0" eaLnBrk="1" hangingPunct="1">
              <a:spcBef>
                <a:spcPct val="30000"/>
              </a:spcBef>
              <a:buNone/>
            </a:pPr>
            <a:endParaRPr lang="en-US" sz="2000" dirty="0" smtClean="0"/>
          </a:p>
          <a:p>
            <a:pPr marL="119063" indent="0" eaLnBrk="1" hangingPunct="1">
              <a:spcBef>
                <a:spcPct val="30000"/>
              </a:spcBef>
              <a:buNone/>
            </a:pPr>
            <a:endParaRPr lang="en-US" sz="2000" dirty="0"/>
          </a:p>
          <a:p>
            <a:pPr marL="0" lvl="0" indent="0" defTabSz="914400" eaLnBrk="1" hangingPunct="1">
              <a:lnSpc>
                <a:spcPct val="90000"/>
              </a:lnSpc>
              <a:spcBef>
                <a:spcPct val="30000"/>
              </a:spcBef>
              <a:buClrTx/>
              <a:buNone/>
            </a:pPr>
            <a:r>
              <a:rPr lang="en-US" kern="1200" dirty="0">
                <a:solidFill>
                  <a:srgbClr val="000000"/>
                </a:solidFill>
                <a:latin typeface="Arial" charset="0"/>
              </a:rPr>
              <a:t>The password used in the Packet Tracer activities in this chapter is: </a:t>
            </a:r>
            <a:r>
              <a:rPr lang="en-US" kern="1200" dirty="0">
                <a:solidFill>
                  <a:srgbClr val="00B0F0"/>
                </a:solidFill>
                <a:latin typeface="Arial" charset="0"/>
              </a:rPr>
              <a:t>PT_cyber1</a:t>
            </a:r>
          </a:p>
          <a:p>
            <a:pPr marL="0" lvl="0" indent="0" eaLnBrk="1" hangingPunct="1">
              <a:spcBef>
                <a:spcPct val="30000"/>
              </a:spcBef>
              <a:buNone/>
            </a:pPr>
            <a:endParaRPr lang="en-US" sz="1100" i="1" dirty="0">
              <a:solidFill>
                <a:srgbClr val="0000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49545375"/>
              </p:ext>
            </p:extLst>
          </p:nvPr>
        </p:nvGraphicFramePr>
        <p:xfrm>
          <a:off x="701937" y="2062019"/>
          <a:ext cx="7683527"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3619527">
                  <a:extLst>
                    <a:ext uri="{9D8B030D-6E8A-4147-A177-3AD203B41FA5}">
                      <a16:colId xmlns:a16="http://schemas.microsoft.com/office/drawing/2014/main" val="20002"/>
                    </a:ext>
                  </a:extLst>
                </a:gridCol>
              </a:tblGrid>
              <a:tr h="370840">
                <a:tc>
                  <a:txBody>
                    <a:bodyPr/>
                    <a:lstStyle/>
                    <a:p>
                      <a:r>
                        <a:rPr lang="en-US" dirty="0" smtClean="0"/>
                        <a:t>Page Number</a:t>
                      </a:r>
                      <a:endParaRPr lang="en-US" dirty="0"/>
                    </a:p>
                  </a:txBody>
                  <a:tcPr/>
                </a:tc>
                <a:tc>
                  <a:txBody>
                    <a:bodyPr/>
                    <a:lstStyle/>
                    <a:p>
                      <a:r>
                        <a:rPr lang="en-US" dirty="0" smtClean="0"/>
                        <a:t>Activity Type</a:t>
                      </a:r>
                      <a:endParaRPr lang="en-US" dirty="0"/>
                    </a:p>
                  </a:txBody>
                  <a:tcPr/>
                </a:tc>
                <a:tc>
                  <a:txBody>
                    <a:bodyPr/>
                    <a:lstStyle/>
                    <a:p>
                      <a:r>
                        <a:rPr lang="en-US" dirty="0" smtClean="0"/>
                        <a:t>Activity Name</a:t>
                      </a:r>
                      <a:endParaRPr lang="en-US" dirty="0"/>
                    </a:p>
                  </a:txBody>
                  <a:tcPr/>
                </a:tc>
                <a:extLst>
                  <a:ext uri="{0D108BD9-81ED-4DB2-BD59-A6C34878D82A}">
                    <a16:rowId xmlns:a16="http://schemas.microsoft.com/office/drawing/2014/main" val="10000"/>
                  </a:ext>
                </a:extLst>
              </a:tr>
              <a:tr h="370840">
                <a:tc>
                  <a:txBody>
                    <a:bodyPr/>
                    <a:lstStyle/>
                    <a:p>
                      <a:r>
                        <a:rPr lang="en-US" dirty="0" smtClean="0"/>
                        <a:t>7.4.2.5</a:t>
                      </a:r>
                      <a:endParaRPr lang="en-US" dirty="0"/>
                    </a:p>
                  </a:txBody>
                  <a:tcPr/>
                </a:tc>
                <a:tc>
                  <a:txBody>
                    <a:bodyPr/>
                    <a:lstStyle/>
                    <a:p>
                      <a:r>
                        <a:rPr lang="en-US" dirty="0" smtClean="0"/>
                        <a:t>Lab</a:t>
                      </a:r>
                      <a:endParaRPr lang="en-US" dirty="0"/>
                    </a:p>
                  </a:txBody>
                  <a:tcPr/>
                </a:tc>
                <a:tc>
                  <a:txBody>
                    <a:bodyPr/>
                    <a:lstStyle/>
                    <a:p>
                      <a:r>
                        <a:rPr lang="en-US" dirty="0" smtClean="0"/>
                        <a:t>Auditing a Linux System</a:t>
                      </a:r>
                      <a:endParaRPr lang="en-US" dirty="0"/>
                    </a:p>
                  </a:txBody>
                  <a:tcPr/>
                </a:tc>
                <a:extLst>
                  <a:ext uri="{0D108BD9-81ED-4DB2-BD59-A6C34878D82A}">
                    <a16:rowId xmlns:a16="http://schemas.microsoft.com/office/drawing/2014/main" val="10001"/>
                  </a:ext>
                </a:extLst>
              </a:tr>
              <a:tr h="370840">
                <a:tc>
                  <a:txBody>
                    <a:bodyPr/>
                    <a:lstStyle/>
                    <a:p>
                      <a:r>
                        <a:rPr lang="en-US" dirty="0" smtClean="0"/>
                        <a:t>7.4.2.5</a:t>
                      </a:r>
                      <a:endParaRPr lang="en-US" dirty="0"/>
                    </a:p>
                  </a:txBody>
                  <a:tcPr/>
                </a:tc>
                <a:tc>
                  <a:txBody>
                    <a:bodyPr/>
                    <a:lstStyle/>
                    <a:p>
                      <a:r>
                        <a:rPr lang="en-US" dirty="0" smtClean="0"/>
                        <a:t>Packet Tracer</a:t>
                      </a:r>
                      <a:endParaRPr lang="en-US" dirty="0"/>
                    </a:p>
                  </a:txBody>
                  <a:tcPr/>
                </a:tc>
                <a:tc>
                  <a:txBody>
                    <a:bodyPr/>
                    <a:lstStyle/>
                    <a:p>
                      <a:r>
                        <a:rPr lang="en-US" dirty="0" smtClean="0"/>
                        <a:t>Server Firewall and Router ACLs</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46143076"/>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idx="4294967295"/>
          </p:nvPr>
        </p:nvSpPr>
        <p:spPr>
          <a:xfrm>
            <a:off x="655638" y="609600"/>
            <a:ext cx="8145462" cy="838200"/>
          </a:xfrm>
        </p:spPr>
        <p:txBody>
          <a:bodyPr/>
          <a:lstStyle/>
          <a:p>
            <a:pPr eaLnBrk="1" hangingPunct="1"/>
            <a:r>
              <a:rPr lang="en-US" dirty="0" smtClean="0"/>
              <a:t>Chapter 7: Assessment</a:t>
            </a:r>
          </a:p>
        </p:txBody>
      </p:sp>
      <p:sp>
        <p:nvSpPr>
          <p:cNvPr id="7171" name="Rectangle 34"/>
          <p:cNvSpPr>
            <a:spLocks noGrp="1" noChangeArrowheads="1"/>
          </p:cNvSpPr>
          <p:nvPr>
            <p:ph type="body" idx="4294967295"/>
          </p:nvPr>
        </p:nvSpPr>
        <p:spPr>
          <a:xfrm>
            <a:off x="646113" y="1593850"/>
            <a:ext cx="7940675" cy="3571875"/>
          </a:xfrm>
        </p:spPr>
        <p:txBody>
          <a:bodyPr/>
          <a:lstStyle/>
          <a:p>
            <a:pPr eaLnBrk="1" hangingPunct="1">
              <a:spcBef>
                <a:spcPct val="30000"/>
              </a:spcBef>
            </a:pPr>
            <a:r>
              <a:rPr lang="en-US" sz="2000" dirty="0" smtClean="0"/>
              <a:t>Students should complete Chapter 7, “Assessment” after completing Chapter 7.</a:t>
            </a:r>
          </a:p>
          <a:p>
            <a:pPr eaLnBrk="1" hangingPunct="1">
              <a:spcBef>
                <a:spcPct val="30000"/>
              </a:spcBef>
            </a:pPr>
            <a:r>
              <a:rPr lang="en-US" sz="2000" dirty="0" smtClean="0"/>
              <a:t>Quizzes, labs, Packet </a:t>
            </a:r>
            <a:r>
              <a:rPr lang="en-US" sz="2000" dirty="0"/>
              <a:t>T</a:t>
            </a:r>
            <a:r>
              <a:rPr lang="en-US" sz="2000" dirty="0" smtClean="0"/>
              <a:t>racers and other activities can be used to informally assess student progress.</a:t>
            </a:r>
          </a:p>
          <a:p>
            <a:pPr eaLnBrk="1" hangingPunct="1">
              <a:spcBef>
                <a:spcPct val="30000"/>
              </a:spcBef>
            </a:pPr>
            <a:endParaRPr lang="en-US" sz="1600" dirty="0" smtClean="0"/>
          </a:p>
        </p:txBody>
      </p:sp>
    </p:spTree>
    <p:extLst>
      <p:ext uri="{BB962C8B-B14F-4D97-AF65-F5344CB8AC3E}">
        <p14:creationId xmlns:p14="http://schemas.microsoft.com/office/powerpoint/2010/main" val="3303044919"/>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655638" y="1559476"/>
            <a:ext cx="7940675" cy="4906537"/>
          </a:xfrm>
        </p:spPr>
        <p:txBody>
          <a:bodyPr/>
          <a:lstStyle/>
          <a:p>
            <a:pPr marL="0" indent="0" eaLnBrk="1" hangingPunct="1">
              <a:lnSpc>
                <a:spcPct val="85000"/>
              </a:lnSpc>
              <a:spcBef>
                <a:spcPct val="30000"/>
              </a:spcBef>
              <a:buNone/>
            </a:pPr>
            <a:r>
              <a:rPr lang="en-US" sz="2000" dirty="0" smtClean="0"/>
              <a:t>Prior to teaching Chapter 7, the instructor should:</a:t>
            </a:r>
          </a:p>
          <a:p>
            <a:pPr eaLnBrk="1" hangingPunct="1">
              <a:lnSpc>
                <a:spcPct val="85000"/>
              </a:lnSpc>
              <a:spcBef>
                <a:spcPct val="30000"/>
              </a:spcBef>
            </a:pPr>
            <a:r>
              <a:rPr lang="en-US" sz="2000" dirty="0"/>
              <a:t>Complete </a:t>
            </a:r>
            <a:r>
              <a:rPr lang="en-US" sz="2000" dirty="0" smtClean="0"/>
              <a:t>Chapter 7, </a:t>
            </a:r>
            <a:r>
              <a:rPr lang="en-US" sz="2000" dirty="0"/>
              <a:t>“Assessment</a:t>
            </a:r>
            <a:r>
              <a:rPr lang="en-US" sz="2000" dirty="0" smtClean="0"/>
              <a:t>.”</a:t>
            </a:r>
          </a:p>
          <a:p>
            <a:pPr eaLnBrk="1" hangingPunct="1">
              <a:lnSpc>
                <a:spcPct val="85000"/>
              </a:lnSpc>
              <a:spcBef>
                <a:spcPct val="30000"/>
              </a:spcBef>
            </a:pPr>
            <a:r>
              <a:rPr lang="en-US" sz="2000" dirty="0" smtClean="0"/>
              <a:t>The concepts and topics covered here will follow the students through their cybersecurity career. Make sure to take your time to eliminate any misconceptions.</a:t>
            </a:r>
          </a:p>
          <a:p>
            <a:r>
              <a:rPr lang="en-US" sz="2000" dirty="0" smtClean="0"/>
              <a:t>This chapter introduces many of the procedures and methods used to defend information networks and systems. These defenses should and must cross boundaries like networks, systems, file systems and user accounts. Have student write a two minute paper on the concept of defense in depth.</a:t>
            </a:r>
            <a:endParaRPr lang="en-US" sz="2000" dirty="0"/>
          </a:p>
          <a:p>
            <a:r>
              <a:rPr lang="en-US" sz="2000" dirty="0"/>
              <a:t>The chapter also </a:t>
            </a:r>
            <a:r>
              <a:rPr lang="en-US" sz="2000" dirty="0" smtClean="0"/>
              <a:t>introduces incident response. Review the stages of incident response and have students work together in teams to create an incident response plan. </a:t>
            </a:r>
          </a:p>
          <a:p>
            <a:pPr marL="0" indent="0" eaLnBrk="1" hangingPunct="1">
              <a:lnSpc>
                <a:spcPct val="85000"/>
              </a:lnSpc>
              <a:spcBef>
                <a:spcPct val="30000"/>
              </a:spcBef>
              <a:buNone/>
            </a:pPr>
            <a:endParaRPr lang="en-US" sz="2000" b="1" dirty="0">
              <a:solidFill>
                <a:srgbClr val="FF0000"/>
              </a:solidFill>
            </a:endParaRPr>
          </a:p>
          <a:p>
            <a:pPr eaLnBrk="1" hangingPunct="1">
              <a:lnSpc>
                <a:spcPct val="85000"/>
              </a:lnSpc>
              <a:spcBef>
                <a:spcPct val="30000"/>
              </a:spcBef>
            </a:pPr>
            <a:endParaRPr lang="en-US" dirty="0" smtClean="0"/>
          </a:p>
        </p:txBody>
      </p:sp>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dirty="0" smtClean="0">
                <a:solidFill>
                  <a:srgbClr val="708CA1"/>
                </a:solidFill>
                <a:latin typeface="+mj-lt"/>
                <a:ea typeface="+mj-ea"/>
                <a:cs typeface="+mj-cs"/>
              </a:rPr>
              <a:t>Chapter 7: </a:t>
            </a:r>
            <a:r>
              <a:rPr lang="en-US" sz="3200" b="1" kern="0" dirty="0">
                <a:solidFill>
                  <a:srgbClr val="708CA1"/>
                </a:solidFill>
                <a:latin typeface="+mj-lt"/>
                <a:ea typeface="+mj-ea"/>
                <a:cs typeface="+mj-cs"/>
              </a:rPr>
              <a:t>Best Practices</a:t>
            </a:r>
          </a:p>
        </p:txBody>
      </p:sp>
    </p:spTree>
    <p:extLst>
      <p:ext uri="{BB962C8B-B14F-4D97-AF65-F5344CB8AC3E}">
        <p14:creationId xmlns:p14="http://schemas.microsoft.com/office/powerpoint/2010/main" val="2804945289"/>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dirty="0" smtClean="0">
                <a:solidFill>
                  <a:srgbClr val="708CA1"/>
                </a:solidFill>
                <a:latin typeface="+mj-lt"/>
                <a:ea typeface="+mj-ea"/>
                <a:cs typeface="+mj-cs"/>
              </a:rPr>
              <a:t>Chapter 7: </a:t>
            </a:r>
            <a:r>
              <a:rPr lang="en-US" sz="3200" b="1" kern="0" dirty="0">
                <a:solidFill>
                  <a:srgbClr val="708CA1"/>
                </a:solidFill>
                <a:latin typeface="+mj-lt"/>
                <a:ea typeface="+mj-ea"/>
                <a:cs typeface="+mj-cs"/>
              </a:rPr>
              <a:t>Best </a:t>
            </a:r>
            <a:r>
              <a:rPr lang="en-US" sz="3200" b="1" kern="0" dirty="0" smtClean="0">
                <a:solidFill>
                  <a:srgbClr val="708CA1"/>
                </a:solidFill>
                <a:latin typeface="+mj-lt"/>
                <a:ea typeface="+mj-ea"/>
                <a:cs typeface="+mj-cs"/>
              </a:rPr>
              <a:t>Practices (Cont.)</a:t>
            </a:r>
            <a:endParaRPr lang="en-US" sz="3200" b="1" kern="0" dirty="0">
              <a:solidFill>
                <a:srgbClr val="708CA1"/>
              </a:solidFill>
              <a:latin typeface="+mj-lt"/>
              <a:ea typeface="+mj-ea"/>
              <a:cs typeface="+mj-cs"/>
            </a:endParaRPr>
          </a:p>
        </p:txBody>
      </p:sp>
      <p:sp>
        <p:nvSpPr>
          <p:cNvPr id="8" name="TextBox 7"/>
          <p:cNvSpPr txBox="1"/>
          <p:nvPr/>
        </p:nvSpPr>
        <p:spPr>
          <a:xfrm>
            <a:off x="655639" y="1543269"/>
            <a:ext cx="7137734" cy="1569660"/>
          </a:xfrm>
          <a:prstGeom prst="rect">
            <a:avLst/>
          </a:prstGeom>
          <a:noFill/>
        </p:spPr>
        <p:txBody>
          <a:bodyPr wrap="square" rtlCol="0">
            <a:spAutoFit/>
          </a:bodyPr>
          <a:lstStyle/>
          <a:p>
            <a:pPr algn="l">
              <a:lnSpc>
                <a:spcPct val="100000"/>
              </a:lnSpc>
              <a:buFontTx/>
              <a:buNone/>
            </a:pPr>
            <a:r>
              <a:rPr lang="en-US" sz="2000" dirty="0" smtClean="0"/>
              <a:t>This chapter covers a wide range of topics related to defending information systems. Encourage students to explore each of the major topics in this chapter. </a:t>
            </a:r>
          </a:p>
          <a:p>
            <a:pPr algn="l">
              <a:lnSpc>
                <a:spcPct val="100000"/>
              </a:lnSpc>
            </a:pPr>
            <a:endParaRPr lang="en-US" sz="2000" dirty="0" smtClean="0"/>
          </a:p>
          <a:p>
            <a:pPr marL="285750" indent="-285750" algn="l">
              <a:lnSpc>
                <a:spcPct val="80000"/>
              </a:lnSpc>
              <a:buFont typeface="Arial" panose="020B0604020202020204" pitchFamily="34" charset="0"/>
              <a:buChar char="•"/>
            </a:pPr>
            <a:endParaRPr lang="en-US" sz="2000" dirty="0"/>
          </a:p>
        </p:txBody>
      </p:sp>
      <p:graphicFrame>
        <p:nvGraphicFramePr>
          <p:cNvPr id="2" name="Table 1"/>
          <p:cNvGraphicFramePr>
            <a:graphicFrameLocks noGrp="1"/>
          </p:cNvGraphicFramePr>
          <p:nvPr>
            <p:extLst>
              <p:ext uri="{D42A27DB-BD31-4B8C-83A1-F6EECF244321}">
                <p14:modId xmlns:p14="http://schemas.microsoft.com/office/powerpoint/2010/main" val="980393118"/>
              </p:ext>
            </p:extLst>
          </p:nvPr>
        </p:nvGraphicFramePr>
        <p:xfrm>
          <a:off x="655638" y="2676525"/>
          <a:ext cx="7452946" cy="3335216"/>
        </p:xfrm>
        <a:graphic>
          <a:graphicData uri="http://schemas.openxmlformats.org/drawingml/2006/table">
            <a:tbl>
              <a:tblPr firstRow="1" bandRow="1">
                <a:tableStyleId>{5C22544A-7EE6-4342-B048-85BDC9FD1C3A}</a:tableStyleId>
              </a:tblPr>
              <a:tblGrid>
                <a:gridCol w="3201987">
                  <a:extLst>
                    <a:ext uri="{9D8B030D-6E8A-4147-A177-3AD203B41FA5}">
                      <a16:colId xmlns:a16="http://schemas.microsoft.com/office/drawing/2014/main" val="20000"/>
                    </a:ext>
                  </a:extLst>
                </a:gridCol>
                <a:gridCol w="4250959">
                  <a:extLst>
                    <a:ext uri="{9D8B030D-6E8A-4147-A177-3AD203B41FA5}">
                      <a16:colId xmlns:a16="http://schemas.microsoft.com/office/drawing/2014/main" val="20001"/>
                    </a:ext>
                  </a:extLst>
                </a:gridCol>
              </a:tblGrid>
              <a:tr h="284430">
                <a:tc>
                  <a:txBody>
                    <a:bodyPr/>
                    <a:lstStyle/>
                    <a:p>
                      <a:pPr algn="ctr"/>
                      <a:r>
                        <a:rPr lang="en-US" dirty="0" smtClean="0"/>
                        <a:t>Defending the</a:t>
                      </a:r>
                      <a:r>
                        <a:rPr lang="en-US" baseline="0" dirty="0" smtClean="0"/>
                        <a:t> Fortress</a:t>
                      </a:r>
                      <a:endParaRPr lang="en-US" dirty="0"/>
                    </a:p>
                  </a:txBody>
                  <a:tcPr/>
                </a:tc>
                <a:tc>
                  <a:txBody>
                    <a:bodyPr/>
                    <a:lstStyle/>
                    <a:p>
                      <a:pPr algn="ctr"/>
                      <a:r>
                        <a:rPr lang="en-US" dirty="0" smtClean="0"/>
                        <a:t>URL Address</a:t>
                      </a:r>
                      <a:endParaRPr lang="en-US" dirty="0"/>
                    </a:p>
                  </a:txBody>
                  <a:tcPr/>
                </a:tc>
                <a:extLst>
                  <a:ext uri="{0D108BD9-81ED-4DB2-BD59-A6C34878D82A}">
                    <a16:rowId xmlns:a16="http://schemas.microsoft.com/office/drawing/2014/main" val="10000"/>
                  </a:ext>
                </a:extLst>
              </a:tr>
              <a:tr h="356968">
                <a:tc>
                  <a:txBody>
                    <a:bodyPr/>
                    <a:lstStyle/>
                    <a:p>
                      <a:pPr algn="l">
                        <a:lnSpc>
                          <a:spcPct val="80000"/>
                        </a:lnSpc>
                      </a:pPr>
                      <a:r>
                        <a:rPr lang="en-US" sz="1600" dirty="0" smtClean="0"/>
                        <a:t>Cisco Security Video -- Lights Out </a:t>
                      </a:r>
                      <a:endParaRPr lang="en-US" sz="1600" dirty="0"/>
                    </a:p>
                  </a:txBody>
                  <a:tcPr/>
                </a:tc>
                <a:tc>
                  <a:txBody>
                    <a:bodyPr/>
                    <a:lstStyle/>
                    <a:p>
                      <a:r>
                        <a:rPr lang="en-US" sz="1400" dirty="0" smtClean="0">
                          <a:hlinkClick r:id="rId3"/>
                        </a:rPr>
                        <a:t>https://www.youtube.com/watch?v=H4Nmz62RAKQ</a:t>
                      </a:r>
                      <a:endParaRPr lang="en-US" sz="1400" dirty="0"/>
                    </a:p>
                  </a:txBody>
                  <a:tcPr/>
                </a:tc>
                <a:extLst>
                  <a:ext uri="{0D108BD9-81ED-4DB2-BD59-A6C34878D82A}">
                    <a16:rowId xmlns:a16="http://schemas.microsoft.com/office/drawing/2014/main" val="10001"/>
                  </a:ext>
                </a:extLst>
              </a:tr>
              <a:tr h="356968">
                <a:tc>
                  <a:txBody>
                    <a:bodyPr/>
                    <a:lstStyle/>
                    <a:p>
                      <a:r>
                        <a:rPr lang="en-US" sz="1600" dirty="0" smtClean="0"/>
                        <a:t>Cisco CCNA Security</a:t>
                      </a:r>
                      <a:r>
                        <a:rPr lang="en-US" sz="1600" baseline="0" dirty="0" smtClean="0"/>
                        <a:t> - </a:t>
                      </a:r>
                      <a:r>
                        <a:rPr lang="en-US" sz="1600" dirty="0" smtClean="0"/>
                        <a:t>Introduction to Network Security</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hlinkClick r:id="rId4"/>
                        </a:rPr>
                        <a:t>https://www.youtube.com/watch?v=QNlcEtshRO8</a:t>
                      </a:r>
                      <a:endParaRPr lang="en-US" sz="1400" dirty="0" smtClean="0"/>
                    </a:p>
                  </a:txBody>
                  <a:tcPr/>
                </a:tc>
                <a:extLst>
                  <a:ext uri="{0D108BD9-81ED-4DB2-BD59-A6C34878D82A}">
                    <a16:rowId xmlns:a16="http://schemas.microsoft.com/office/drawing/2014/main" val="10002"/>
                  </a:ext>
                </a:extLst>
              </a:tr>
              <a:tr h="356968">
                <a:tc>
                  <a:txBody>
                    <a:bodyPr/>
                    <a:lstStyle/>
                    <a:p>
                      <a:r>
                        <a:rPr lang="en-US" sz="1600" dirty="0" smtClean="0"/>
                        <a:t>Cisco Cyber Range Service</a:t>
                      </a:r>
                      <a:endParaRPr lang="en-US" sz="1600" dirty="0"/>
                    </a:p>
                  </a:txBody>
                  <a:tcPr/>
                </a:tc>
                <a:tc>
                  <a:txBody>
                    <a:bodyPr/>
                    <a:lstStyle/>
                    <a:p>
                      <a:r>
                        <a:rPr lang="en-US" sz="1400" dirty="0" smtClean="0">
                          <a:hlinkClick r:id="rId5"/>
                        </a:rPr>
                        <a:t>https://www.youtube.com/watch?v=2HG-Fo7JTSg</a:t>
                      </a:r>
                      <a:endParaRPr lang="en-US" sz="1400" dirty="0" smtClean="0"/>
                    </a:p>
                  </a:txBody>
                  <a:tcPr/>
                </a:tc>
                <a:extLst>
                  <a:ext uri="{0D108BD9-81ED-4DB2-BD59-A6C34878D82A}">
                    <a16:rowId xmlns:a16="http://schemas.microsoft.com/office/drawing/2014/main" val="10003"/>
                  </a:ext>
                </a:extLst>
              </a:tr>
              <a:tr h="356968">
                <a:tc>
                  <a:txBody>
                    <a:bodyPr/>
                    <a:lstStyle/>
                    <a:p>
                      <a:r>
                        <a:rPr lang="en-US" sz="1600" dirty="0" smtClean="0"/>
                        <a:t>Hardware  Secrets – Uncomplicating the Complicated</a:t>
                      </a:r>
                      <a:endParaRPr lang="en-US" sz="1600" dirty="0"/>
                    </a:p>
                  </a:txBody>
                  <a:tcPr/>
                </a:tc>
                <a:tc>
                  <a:txBody>
                    <a:bodyPr/>
                    <a:lstStyle/>
                    <a:p>
                      <a:r>
                        <a:rPr lang="en-US" sz="1400" dirty="0" smtClean="0">
                          <a:hlinkClick r:id="rId6"/>
                        </a:rPr>
                        <a:t>http://www.hardwaresecrets.com/everything-you-need-to-know-about-power-supplies/9/</a:t>
                      </a:r>
                      <a:endParaRPr lang="en-US" sz="1400" dirty="0"/>
                    </a:p>
                  </a:txBody>
                  <a:tcPr/>
                </a:tc>
                <a:extLst>
                  <a:ext uri="{0D108BD9-81ED-4DB2-BD59-A6C34878D82A}">
                    <a16:rowId xmlns:a16="http://schemas.microsoft.com/office/drawing/2014/main" val="10004"/>
                  </a:ext>
                </a:extLst>
              </a:tr>
              <a:tr h="356968">
                <a:tc>
                  <a:txBody>
                    <a:bodyPr/>
                    <a:lstStyle/>
                    <a:p>
                      <a:r>
                        <a:rPr lang="en-US" sz="1600" dirty="0" smtClean="0"/>
                        <a:t>TutorialsPoint</a:t>
                      </a:r>
                      <a:r>
                        <a:rPr lang="en-US" sz="1600" baseline="0" dirty="0" smtClean="0"/>
                        <a:t> – Wireless Introduction</a:t>
                      </a:r>
                      <a:endParaRPr lang="en-US" sz="1600" dirty="0"/>
                    </a:p>
                  </a:txBody>
                  <a:tcPr/>
                </a:tc>
                <a:tc>
                  <a:txBody>
                    <a:bodyPr/>
                    <a:lstStyle/>
                    <a:p>
                      <a:r>
                        <a:rPr lang="en-US" sz="1400" dirty="0" smtClean="0">
                          <a:hlinkClick r:id="rId7"/>
                        </a:rPr>
                        <a:t>http://www.tutorialspoint.com/wimax/wireless_introduction.htm</a:t>
                      </a:r>
                      <a:endParaRPr lang="en-US" sz="1400" dirty="0"/>
                    </a:p>
                  </a:txBody>
                  <a:tcPr/>
                </a:tc>
                <a:extLst>
                  <a:ext uri="{0D108BD9-81ED-4DB2-BD59-A6C34878D82A}">
                    <a16:rowId xmlns:a16="http://schemas.microsoft.com/office/drawing/2014/main" val="10005"/>
                  </a:ext>
                </a:extLst>
              </a:tr>
              <a:tr h="356968">
                <a:tc>
                  <a:txBody>
                    <a:bodyPr/>
                    <a:lstStyle/>
                    <a:p>
                      <a:r>
                        <a:rPr lang="en-US" sz="1600" dirty="0" smtClean="0"/>
                        <a:t>Physical Security Techniques</a:t>
                      </a:r>
                      <a:endParaRPr lang="en-US" sz="1600" dirty="0"/>
                    </a:p>
                  </a:txBody>
                  <a:tcPr/>
                </a:tc>
                <a:tc>
                  <a:txBody>
                    <a:bodyPr/>
                    <a:lstStyle/>
                    <a:p>
                      <a:r>
                        <a:rPr lang="en-US" sz="1400" dirty="0" smtClean="0">
                          <a:hlinkClick r:id="rId8"/>
                        </a:rPr>
                        <a:t>https://www.youtube.com/watch?v=-pTIo5lBuTc</a:t>
                      </a:r>
                      <a:endParaRPr lang="en-US" sz="14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077509437"/>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655638" y="609600"/>
            <a:ext cx="8145462" cy="838200"/>
          </a:xfrm>
        </p:spPr>
        <p:txBody>
          <a:bodyPr/>
          <a:lstStyle/>
          <a:p>
            <a:pPr eaLnBrk="1" hangingPunct="1"/>
            <a:r>
              <a:rPr lang="en-US" dirty="0" smtClean="0"/>
              <a:t>Chapter 7: Additional Help</a:t>
            </a:r>
          </a:p>
        </p:txBody>
      </p:sp>
      <p:sp>
        <p:nvSpPr>
          <p:cNvPr id="20483" name="Rectangle 34"/>
          <p:cNvSpPr>
            <a:spLocks noGrp="1" noChangeArrowheads="1"/>
          </p:cNvSpPr>
          <p:nvPr>
            <p:ph type="body" idx="4294967295"/>
          </p:nvPr>
        </p:nvSpPr>
        <p:spPr>
          <a:xfrm>
            <a:off x="655638" y="1828800"/>
            <a:ext cx="7940675" cy="3571875"/>
          </a:xfrm>
        </p:spPr>
        <p:txBody>
          <a:bodyPr/>
          <a:lstStyle/>
          <a:p>
            <a:pPr eaLnBrk="1" hangingPunct="1">
              <a:lnSpc>
                <a:spcPct val="85000"/>
              </a:lnSpc>
              <a:spcBef>
                <a:spcPct val="30000"/>
              </a:spcBef>
              <a:defRPr/>
            </a:pPr>
            <a:r>
              <a:rPr lang="en-US" sz="2000" dirty="0" smtClean="0"/>
              <a:t>For additional help with teaching strategies, including lesson plans, analogies for difficult concepts, and discussion topics, visit the Cybersecurity Essentials Community at </a:t>
            </a:r>
            <a:r>
              <a:rPr lang="en-US" sz="2000" dirty="0" smtClean="0">
                <a:hlinkClick r:id="rId3"/>
              </a:rPr>
              <a:t>community.netacad.net</a:t>
            </a:r>
            <a:r>
              <a:rPr lang="en-US" sz="2000" dirty="0" smtClean="0"/>
              <a:t>.</a:t>
            </a:r>
          </a:p>
          <a:p>
            <a:pPr eaLnBrk="1" hangingPunct="1">
              <a:lnSpc>
                <a:spcPct val="85000"/>
              </a:lnSpc>
              <a:spcBef>
                <a:spcPct val="30000"/>
              </a:spcBef>
              <a:defRPr/>
            </a:pPr>
            <a:r>
              <a:rPr lang="en-US" sz="2000" dirty="0" smtClean="0"/>
              <a:t>If you have lesson plans or resources that you would like to share, upload them to the </a:t>
            </a:r>
            <a:r>
              <a:rPr lang="en-US" sz="2000" dirty="0"/>
              <a:t>Cybersecurity Essentials Community </a:t>
            </a:r>
            <a:r>
              <a:rPr lang="en-US" sz="2000" dirty="0" smtClean="0"/>
              <a:t>in order to help other instructors.</a:t>
            </a:r>
          </a:p>
        </p:txBody>
      </p:sp>
    </p:spTree>
    <p:extLst>
      <p:ext uri="{BB962C8B-B14F-4D97-AF65-F5344CB8AC3E}">
        <p14:creationId xmlns:p14="http://schemas.microsoft.com/office/powerpoint/2010/main" val="1402589301"/>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31906</TotalTime>
  <Pages>28</Pages>
  <Words>2835</Words>
  <Application>Microsoft Office PowerPoint</Application>
  <PresentationFormat>On-screen Show (4:3)</PresentationFormat>
  <Paragraphs>246</Paragraphs>
  <Slides>35</Slides>
  <Notes>34</Notes>
  <HiddenSlides>9</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35</vt:i4>
      </vt:variant>
    </vt:vector>
  </HeadingPairs>
  <TitlesOfParts>
    <vt:vector size="40" baseType="lpstr">
      <vt:lpstr>ＭＳ Ｐゴシック</vt:lpstr>
      <vt:lpstr>Arial</vt:lpstr>
      <vt:lpstr>Wingdings</vt:lpstr>
      <vt:lpstr>PPT-TMPLT-WHT_C</vt:lpstr>
      <vt:lpstr>NetAcad-4F_PPT-WHT_060408</vt:lpstr>
      <vt:lpstr>Instructor Materials Chapter 7: Protecting a Cybersecurity Domain</vt:lpstr>
      <vt:lpstr>Instructor Materials - Chapter 7 Planning Guide</vt:lpstr>
      <vt:lpstr>PowerPoint Presentation</vt:lpstr>
      <vt:lpstr>Chapter 7: Activities</vt:lpstr>
      <vt:lpstr>Chapter 7: Activities (Cont.)</vt:lpstr>
      <vt:lpstr>Chapter 7: Assessment</vt:lpstr>
      <vt:lpstr>PowerPoint Presentation</vt:lpstr>
      <vt:lpstr>PowerPoint Presentation</vt:lpstr>
      <vt:lpstr>Chapter 7: Additional Help</vt:lpstr>
      <vt:lpstr>PowerPoint Presentation</vt:lpstr>
      <vt:lpstr>Chapter 7: Protecting a Cybersecurity Domain</vt:lpstr>
      <vt:lpstr>Chapter 7 - Sections &amp; Objectives</vt:lpstr>
      <vt:lpstr>7.1 Defending Systems and Devices</vt:lpstr>
      <vt:lpstr>Defending Systems and Devices Host Hardening</vt:lpstr>
      <vt:lpstr>Defending Systems and Devices Host Hardening (Cont.)</vt:lpstr>
      <vt:lpstr>Defending Systems and Devices Hardening Wireless and Mobile Devices</vt:lpstr>
      <vt:lpstr>Defending Systems and Devices Host Data Protection</vt:lpstr>
      <vt:lpstr>Defending Systems and Devices Images and Content Control</vt:lpstr>
      <vt:lpstr>Defending Systems and Devices Physical Protection and Workstations</vt:lpstr>
      <vt:lpstr>Defending Systems and Devices Physical Protection and Workstations</vt:lpstr>
      <vt:lpstr>7.2 Server Hardening </vt:lpstr>
      <vt:lpstr>Server Hardening Secure Remote Access</vt:lpstr>
      <vt:lpstr> Server Hardening  Administrative Measures</vt:lpstr>
      <vt:lpstr>Server Hardening Physical Protection of Server</vt:lpstr>
      <vt:lpstr>7.3 Network Hardening</vt:lpstr>
      <vt:lpstr>Network Hardening Securing Network Devices </vt:lpstr>
      <vt:lpstr>Network Hardening Securing Network Devices (Cont.)</vt:lpstr>
      <vt:lpstr>Network Hardening Voice and Video Equipment</vt:lpstr>
      <vt:lpstr>7.4 Physical Security</vt:lpstr>
      <vt:lpstr>Physical Security Physical Access Control</vt:lpstr>
      <vt:lpstr> Physical Security Surveillance</vt:lpstr>
      <vt:lpstr>7.5  Chapter Summary</vt:lpstr>
      <vt:lpstr>Chapter Summary 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Jane Gibbons -X (jagibbon - DEL ORO CONSULTING INC at Cisco)</cp:lastModifiedBy>
  <cp:revision>923</cp:revision>
  <cp:lastPrinted>1999-01-27T00:54:54Z</cp:lastPrinted>
  <dcterms:created xsi:type="dcterms:W3CDTF">2006-10-23T15:07:30Z</dcterms:created>
  <dcterms:modified xsi:type="dcterms:W3CDTF">2017-05-04T13:30:47Z</dcterms:modified>
</cp:coreProperties>
</file>